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2"/>
  </p:notesMasterIdLst>
  <p:sldIdLst>
    <p:sldId id="271" r:id="rId2"/>
    <p:sldId id="256" r:id="rId3"/>
    <p:sldId id="266" r:id="rId4"/>
    <p:sldId id="270" r:id="rId5"/>
    <p:sldId id="272" r:id="rId6"/>
    <p:sldId id="275" r:id="rId7"/>
    <p:sldId id="276" r:id="rId8"/>
    <p:sldId id="273" r:id="rId9"/>
    <p:sldId id="277" r:id="rId10"/>
    <p:sldId id="274" r:id="rId11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27258"/>
    <a:srgbClr val="006699"/>
    <a:srgbClr val="51B9C4"/>
    <a:srgbClr val="D98AFF"/>
    <a:srgbClr val="9900CC"/>
    <a:srgbClr val="CBF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نمط فاتح 3 - تمييز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CCCA004-CCE2-42DE-A686-C9175999C065}" type="datetimeFigureOut">
              <a:rPr lang="ar-SA" smtClean="0"/>
              <a:t>02/06/44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198727F-5D51-422E-B1CC-056C5F64600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99333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02/06/44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39050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02/06/44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18746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02/06/44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48503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02/06/44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72913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02/06/44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99409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02/06/44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90516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02/06/44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68453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02/06/44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20025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02/06/44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68778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02/06/44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77652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02/06/44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74950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E0F1F-CBFA-490C-AF93-A21012932AAC}" type="datetimeFigureOut">
              <a:rPr lang="ar-SA" smtClean="0"/>
              <a:t>02/06/44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58560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3.wdp"/><Relationship Id="rId10" Type="http://schemas.openxmlformats.org/officeDocument/2006/relationships/image" Target="../media/image9.emf"/><Relationship Id="rId4" Type="http://schemas.openxmlformats.org/officeDocument/2006/relationships/image" Target="../media/image6.pn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microsoft.com/office/2007/relationships/hdphoto" Target="../media/hdphoto4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10" Type="http://schemas.openxmlformats.org/officeDocument/2006/relationships/image" Target="../media/image11.emf"/><Relationship Id="rId4" Type="http://schemas.openxmlformats.org/officeDocument/2006/relationships/image" Target="../media/image3.png"/><Relationship Id="rId9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7.emf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6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11" Type="http://schemas.openxmlformats.org/officeDocument/2006/relationships/image" Target="../media/image15.emf"/><Relationship Id="rId5" Type="http://schemas.microsoft.com/office/2007/relationships/hdphoto" Target="../media/hdphoto1.wdp"/><Relationship Id="rId15" Type="http://schemas.openxmlformats.org/officeDocument/2006/relationships/image" Target="../media/image19.emf"/><Relationship Id="rId10" Type="http://schemas.openxmlformats.org/officeDocument/2006/relationships/image" Target="../media/image14.emf"/><Relationship Id="rId4" Type="http://schemas.openxmlformats.org/officeDocument/2006/relationships/image" Target="../media/image3.png"/><Relationship Id="rId9" Type="http://schemas.openxmlformats.org/officeDocument/2006/relationships/image" Target="../media/image13.jpeg"/><Relationship Id="rId14" Type="http://schemas.openxmlformats.org/officeDocument/2006/relationships/image" Target="../media/image18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5.emf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12" Type="http://schemas.openxmlformats.org/officeDocument/2006/relationships/image" Target="../media/image24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23.emf"/><Relationship Id="rId5" Type="http://schemas.microsoft.com/office/2007/relationships/hdphoto" Target="../media/hdphoto1.wdp"/><Relationship Id="rId15" Type="http://schemas.openxmlformats.org/officeDocument/2006/relationships/image" Target="../media/image27.emf"/><Relationship Id="rId10" Type="http://schemas.openxmlformats.org/officeDocument/2006/relationships/image" Target="../media/image22.emf"/><Relationship Id="rId4" Type="http://schemas.openxmlformats.org/officeDocument/2006/relationships/image" Target="../media/image3.png"/><Relationship Id="rId9" Type="http://schemas.openxmlformats.org/officeDocument/2006/relationships/image" Target="../media/image21.emf"/><Relationship Id="rId14" Type="http://schemas.openxmlformats.org/officeDocument/2006/relationships/image" Target="../media/image26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12" Type="http://schemas.openxmlformats.org/officeDocument/2006/relationships/image" Target="../media/image31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30.emf"/><Relationship Id="rId5" Type="http://schemas.microsoft.com/office/2007/relationships/hdphoto" Target="../media/hdphoto1.wdp"/><Relationship Id="rId10" Type="http://schemas.openxmlformats.org/officeDocument/2006/relationships/image" Target="../media/image29.emf"/><Relationship Id="rId4" Type="http://schemas.openxmlformats.org/officeDocument/2006/relationships/image" Target="../media/image3.png"/><Relationship Id="rId9" Type="http://schemas.openxmlformats.org/officeDocument/2006/relationships/image" Target="../media/image28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34.jpeg"/><Relationship Id="rId5" Type="http://schemas.microsoft.com/office/2007/relationships/hdphoto" Target="../media/hdphoto1.wdp"/><Relationship Id="rId10" Type="http://schemas.openxmlformats.org/officeDocument/2006/relationships/image" Target="../media/image33.emf"/><Relationship Id="rId4" Type="http://schemas.openxmlformats.org/officeDocument/2006/relationships/image" Target="../media/image3.png"/><Relationship Id="rId9" Type="http://schemas.openxmlformats.org/officeDocument/2006/relationships/image" Target="../media/image32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38.emf"/><Relationship Id="rId5" Type="http://schemas.microsoft.com/office/2007/relationships/hdphoto" Target="../media/hdphoto1.wdp"/><Relationship Id="rId10" Type="http://schemas.openxmlformats.org/officeDocument/2006/relationships/image" Target="../media/image37.emf"/><Relationship Id="rId4" Type="http://schemas.openxmlformats.org/officeDocument/2006/relationships/image" Target="../media/image3.png"/><Relationship Id="rId9" Type="http://schemas.openxmlformats.org/officeDocument/2006/relationships/image" Target="../media/image36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emf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10" Type="http://schemas.microsoft.com/office/2007/relationships/hdphoto" Target="../media/hdphoto5.wdp"/><Relationship Id="rId4" Type="http://schemas.openxmlformats.org/officeDocument/2006/relationships/image" Target="../media/image3.png"/><Relationship Id="rId9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صورة 18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7" t="27852" r="11294" b="28889"/>
          <a:stretch/>
        </p:blipFill>
        <p:spPr>
          <a:xfrm rot="6886041">
            <a:off x="11030741" y="128606"/>
            <a:ext cx="1064992" cy="1094991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78" y="96302"/>
            <a:ext cx="1085334" cy="1085334"/>
          </a:xfrm>
          <a:prstGeom prst="rect">
            <a:avLst/>
          </a:prstGeom>
        </p:spPr>
      </p:pic>
      <p:sp>
        <p:nvSpPr>
          <p:cNvPr id="8" name="مخطط انسيابي: محطة طرفية 7"/>
          <p:cNvSpPr/>
          <p:nvPr/>
        </p:nvSpPr>
        <p:spPr>
          <a:xfrm>
            <a:off x="9328638" y="451909"/>
            <a:ext cx="2248078" cy="571280"/>
          </a:xfrm>
          <a:prstGeom prst="flowChartTerminator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rgbClr val="002060"/>
                </a:solidFill>
              </a:rPr>
              <a:t>الفصل الخامس : الضرب </a:t>
            </a:r>
            <a:r>
              <a:rPr lang="ku-Arab-IQ" sz="1600" b="1" dirty="0" smtClean="0">
                <a:solidFill>
                  <a:srgbClr val="002060"/>
                </a:solidFill>
              </a:rPr>
              <a:t>٢</a:t>
            </a:r>
            <a:r>
              <a:rPr lang="ar-SA" sz="1600" dirty="0" smtClean="0">
                <a:solidFill>
                  <a:srgbClr val="002060"/>
                </a:solidFill>
              </a:rPr>
              <a:t> </a:t>
            </a:r>
            <a:endParaRPr lang="ar-SA" sz="1600" dirty="0">
              <a:solidFill>
                <a:srgbClr val="002060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خطط انسيابي: محطة طرفية 2"/>
          <p:cNvSpPr/>
          <p:nvPr/>
        </p:nvSpPr>
        <p:spPr>
          <a:xfrm>
            <a:off x="146738" y="6486908"/>
            <a:ext cx="882119" cy="254000"/>
          </a:xfrm>
          <a:prstGeom prst="flowChartTerminator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0625" b="98542" l="51094" r="96406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167" t="60256"/>
          <a:stretch/>
        </p:blipFill>
        <p:spPr>
          <a:xfrm>
            <a:off x="314535" y="6022112"/>
            <a:ext cx="535095" cy="627539"/>
          </a:xfrm>
          <a:prstGeom prst="rect">
            <a:avLst/>
          </a:prstGeom>
        </p:spPr>
      </p:pic>
      <p:sp>
        <p:nvSpPr>
          <p:cNvPr id="4" name="مربع نص 3"/>
          <p:cNvSpPr txBox="1"/>
          <p:nvPr/>
        </p:nvSpPr>
        <p:spPr>
          <a:xfrm>
            <a:off x="99279" y="6479567"/>
            <a:ext cx="870439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200" b="1" dirty="0" smtClean="0">
                <a:solidFill>
                  <a:schemeClr val="tx2"/>
                </a:solidFill>
              </a:rPr>
              <a:t>رقم الصفحة </a:t>
            </a:r>
            <a:endParaRPr lang="ar-SA" sz="1200" b="1" dirty="0">
              <a:solidFill>
                <a:schemeClr val="tx2"/>
              </a:solidFill>
            </a:endParaRPr>
          </a:p>
        </p:txBody>
      </p:sp>
      <p:sp>
        <p:nvSpPr>
          <p:cNvPr id="30" name="مربع نص 29"/>
          <p:cNvSpPr txBox="1"/>
          <p:nvPr/>
        </p:nvSpPr>
        <p:spPr>
          <a:xfrm>
            <a:off x="4484490" y="383713"/>
            <a:ext cx="240726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chemeClr val="tx2"/>
                </a:solidFill>
              </a:rPr>
              <a:t>الضرب في </a:t>
            </a:r>
            <a:r>
              <a:rPr lang="ku-Arab-IQ" sz="3200" b="1" dirty="0" smtClean="0">
                <a:solidFill>
                  <a:schemeClr val="tx2"/>
                </a:solidFill>
              </a:rPr>
              <a:t>٦</a:t>
            </a:r>
            <a:endParaRPr lang="ar-SA" sz="3200" b="1" dirty="0">
              <a:solidFill>
                <a:schemeClr val="tx2"/>
              </a:solidFill>
            </a:endParaRPr>
          </a:p>
        </p:txBody>
      </p:sp>
      <p:sp>
        <p:nvSpPr>
          <p:cNvPr id="31" name="مخطط انسيابي: محطة طرفية 30"/>
          <p:cNvSpPr/>
          <p:nvPr/>
        </p:nvSpPr>
        <p:spPr>
          <a:xfrm>
            <a:off x="7246852" y="448439"/>
            <a:ext cx="1371600" cy="455324"/>
          </a:xfrm>
          <a:prstGeom prst="flowChartTerminator">
            <a:avLst/>
          </a:prstGeom>
          <a:solidFill>
            <a:srgbClr val="F27258"/>
          </a:solidFill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1"/>
                </a:solidFill>
              </a:rPr>
              <a:t>٥ - ٢</a:t>
            </a:r>
            <a:r>
              <a:rPr lang="ar-SA" sz="2000" b="1" dirty="0" smtClean="0">
                <a:solidFill>
                  <a:schemeClr val="bg1"/>
                </a:solidFill>
              </a:rPr>
              <a:t>  </a:t>
            </a:r>
            <a:endParaRPr lang="ar-SA" sz="2000" b="1" dirty="0">
              <a:solidFill>
                <a:schemeClr val="bg1"/>
              </a:solidFill>
            </a:endParaRPr>
          </a:p>
        </p:txBody>
      </p:sp>
      <p:pic>
        <p:nvPicPr>
          <p:cNvPr id="15" name="صورة 1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6" t="27665" r="13355" b="17169"/>
          <a:stretch/>
        </p:blipFill>
        <p:spPr>
          <a:xfrm>
            <a:off x="1773035" y="1841773"/>
            <a:ext cx="8490142" cy="3662212"/>
          </a:xfrm>
          <a:prstGeom prst="rect">
            <a:avLst/>
          </a:prstGeom>
        </p:spPr>
      </p:pic>
      <p:pic>
        <p:nvPicPr>
          <p:cNvPr id="16" name="صورة 15"/>
          <p:cNvPicPr>
            <a:picLocks noChangeAspect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731" y="5676357"/>
            <a:ext cx="1095011" cy="1095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130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صورة 18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7" t="27852" r="11294" b="28889"/>
          <a:stretch/>
        </p:blipFill>
        <p:spPr>
          <a:xfrm rot="6886041">
            <a:off x="11030741" y="128606"/>
            <a:ext cx="1064992" cy="1094991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78" y="96302"/>
            <a:ext cx="1085334" cy="1085334"/>
          </a:xfrm>
          <a:prstGeom prst="rect">
            <a:avLst/>
          </a:prstGeom>
        </p:spPr>
      </p:pic>
      <p:sp>
        <p:nvSpPr>
          <p:cNvPr id="8" name="مخطط انسيابي: محطة طرفية 7"/>
          <p:cNvSpPr/>
          <p:nvPr/>
        </p:nvSpPr>
        <p:spPr>
          <a:xfrm>
            <a:off x="9328638" y="451909"/>
            <a:ext cx="2248078" cy="571280"/>
          </a:xfrm>
          <a:prstGeom prst="flowChartTerminator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rgbClr val="002060"/>
                </a:solidFill>
              </a:rPr>
              <a:t>الفصل الخامس : الضرب </a:t>
            </a:r>
            <a:r>
              <a:rPr lang="ku-Arab-IQ" sz="1600" b="1" dirty="0" smtClean="0">
                <a:solidFill>
                  <a:srgbClr val="002060"/>
                </a:solidFill>
              </a:rPr>
              <a:t>٢</a:t>
            </a:r>
            <a:r>
              <a:rPr lang="ar-SA" sz="1600" dirty="0" smtClean="0">
                <a:solidFill>
                  <a:srgbClr val="002060"/>
                </a:solidFill>
              </a:rPr>
              <a:t> </a:t>
            </a:r>
            <a:endParaRPr lang="ar-SA" sz="1600" dirty="0">
              <a:solidFill>
                <a:srgbClr val="002060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خطط انسيابي: محطة طرفية 2"/>
          <p:cNvSpPr/>
          <p:nvPr/>
        </p:nvSpPr>
        <p:spPr>
          <a:xfrm>
            <a:off x="146738" y="6486908"/>
            <a:ext cx="882119" cy="254000"/>
          </a:xfrm>
          <a:prstGeom prst="flowChartTerminator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0625" b="98542" l="51094" r="96406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167" t="60256"/>
          <a:stretch/>
        </p:blipFill>
        <p:spPr>
          <a:xfrm>
            <a:off x="314535" y="6022112"/>
            <a:ext cx="535095" cy="627539"/>
          </a:xfrm>
          <a:prstGeom prst="rect">
            <a:avLst/>
          </a:prstGeom>
        </p:spPr>
      </p:pic>
      <p:sp>
        <p:nvSpPr>
          <p:cNvPr id="4" name="مربع نص 3"/>
          <p:cNvSpPr txBox="1"/>
          <p:nvPr/>
        </p:nvSpPr>
        <p:spPr>
          <a:xfrm>
            <a:off x="99279" y="6479567"/>
            <a:ext cx="870439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200" b="1" dirty="0" smtClean="0">
                <a:solidFill>
                  <a:schemeClr val="tx2"/>
                </a:solidFill>
              </a:rPr>
              <a:t>رقم الصفحة </a:t>
            </a:r>
            <a:endParaRPr lang="ar-SA" sz="1200" b="1" dirty="0">
              <a:solidFill>
                <a:schemeClr val="tx2"/>
              </a:solidFill>
            </a:endParaRPr>
          </a:p>
        </p:txBody>
      </p:sp>
      <p:sp>
        <p:nvSpPr>
          <p:cNvPr id="30" name="مربع نص 29"/>
          <p:cNvSpPr txBox="1"/>
          <p:nvPr/>
        </p:nvSpPr>
        <p:spPr>
          <a:xfrm>
            <a:off x="4484490" y="383713"/>
            <a:ext cx="240726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chemeClr val="tx2"/>
                </a:solidFill>
              </a:rPr>
              <a:t>الضرب في </a:t>
            </a:r>
            <a:r>
              <a:rPr lang="ku-Arab-IQ" sz="3200" b="1" dirty="0" smtClean="0">
                <a:solidFill>
                  <a:schemeClr val="tx2"/>
                </a:solidFill>
              </a:rPr>
              <a:t>٦</a:t>
            </a:r>
            <a:endParaRPr lang="ar-SA" sz="3200" b="1" dirty="0">
              <a:solidFill>
                <a:schemeClr val="tx2"/>
              </a:solidFill>
            </a:endParaRPr>
          </a:p>
        </p:txBody>
      </p:sp>
      <p:sp>
        <p:nvSpPr>
          <p:cNvPr id="31" name="مخطط انسيابي: محطة طرفية 30"/>
          <p:cNvSpPr/>
          <p:nvPr/>
        </p:nvSpPr>
        <p:spPr>
          <a:xfrm>
            <a:off x="7246852" y="448439"/>
            <a:ext cx="1371600" cy="455324"/>
          </a:xfrm>
          <a:prstGeom prst="flowChartTerminator">
            <a:avLst/>
          </a:prstGeom>
          <a:solidFill>
            <a:srgbClr val="F27258"/>
          </a:solidFill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1"/>
                </a:solidFill>
              </a:rPr>
              <a:t>٥ - ٢</a:t>
            </a:r>
            <a:r>
              <a:rPr lang="ar-SA" sz="2000" b="1" dirty="0" smtClean="0">
                <a:solidFill>
                  <a:schemeClr val="bg1"/>
                </a:solidFill>
              </a:rPr>
              <a:t>  </a:t>
            </a:r>
            <a:endParaRPr lang="ar-SA" sz="2000" b="1" dirty="0">
              <a:solidFill>
                <a:schemeClr val="bg1"/>
              </a:solidFill>
            </a:endParaRPr>
          </a:p>
        </p:txBody>
      </p:sp>
      <p:pic>
        <p:nvPicPr>
          <p:cNvPr id="15" name="صورة 1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6" t="27665" r="13355" b="17169"/>
          <a:stretch/>
        </p:blipFill>
        <p:spPr>
          <a:xfrm>
            <a:off x="1773035" y="1841773"/>
            <a:ext cx="8490142" cy="3662212"/>
          </a:xfrm>
          <a:prstGeom prst="rect">
            <a:avLst/>
          </a:prstGeom>
        </p:spPr>
      </p:pic>
      <p:pic>
        <p:nvPicPr>
          <p:cNvPr id="12" name="صورة 11"/>
          <p:cNvPicPr>
            <a:picLocks noChangeAspect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731" y="5676357"/>
            <a:ext cx="1095011" cy="1095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66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صورة 18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7" t="27852" r="11294" b="28889"/>
          <a:stretch/>
        </p:blipFill>
        <p:spPr>
          <a:xfrm rot="6886041">
            <a:off x="11030741" y="128606"/>
            <a:ext cx="1064992" cy="1094991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78" y="96302"/>
            <a:ext cx="1085334" cy="1085334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1607" y="1389196"/>
            <a:ext cx="2388621" cy="47484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مخطط انسيابي: محطة طرفية 7"/>
          <p:cNvSpPr/>
          <p:nvPr/>
        </p:nvSpPr>
        <p:spPr>
          <a:xfrm>
            <a:off x="9328638" y="451909"/>
            <a:ext cx="2248078" cy="571280"/>
          </a:xfrm>
          <a:prstGeom prst="flowChartTerminator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rgbClr val="002060"/>
                </a:solidFill>
              </a:rPr>
              <a:t>الفصل الخامس : الضرب </a:t>
            </a:r>
            <a:r>
              <a:rPr lang="ku-Arab-IQ" sz="1600" b="1" dirty="0" smtClean="0">
                <a:solidFill>
                  <a:srgbClr val="002060"/>
                </a:solidFill>
              </a:rPr>
              <a:t>٢</a:t>
            </a:r>
            <a:r>
              <a:rPr lang="ar-SA" sz="1600" dirty="0" smtClean="0">
                <a:solidFill>
                  <a:srgbClr val="002060"/>
                </a:solidFill>
              </a:rPr>
              <a:t> </a:t>
            </a:r>
            <a:endParaRPr lang="ar-SA" sz="1600" dirty="0">
              <a:solidFill>
                <a:srgbClr val="002060"/>
              </a:solidFill>
            </a:endParaRPr>
          </a:p>
        </p:txBody>
      </p:sp>
      <p:sp>
        <p:nvSpPr>
          <p:cNvPr id="9" name="مخطط انسيابي: محطة طرفية 8"/>
          <p:cNvSpPr/>
          <p:nvPr/>
        </p:nvSpPr>
        <p:spPr>
          <a:xfrm>
            <a:off x="10401729" y="1541083"/>
            <a:ext cx="845959" cy="365760"/>
          </a:xfrm>
          <a:prstGeom prst="flowChartTerminator">
            <a:avLst/>
          </a:prstGeom>
          <a:solidFill>
            <a:schemeClr val="bg1"/>
          </a:solidFill>
          <a:scene3d>
            <a:camera prst="perspectiveRelaxed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خطط انسيابي: محطة طرفية 2"/>
          <p:cNvSpPr/>
          <p:nvPr/>
        </p:nvSpPr>
        <p:spPr>
          <a:xfrm>
            <a:off x="146738" y="6486908"/>
            <a:ext cx="882119" cy="254000"/>
          </a:xfrm>
          <a:prstGeom prst="flowChartTerminator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0625" b="98542" l="51094" r="96406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167" t="60256"/>
          <a:stretch/>
        </p:blipFill>
        <p:spPr>
          <a:xfrm>
            <a:off x="314535" y="6022112"/>
            <a:ext cx="535095" cy="627539"/>
          </a:xfrm>
          <a:prstGeom prst="rect">
            <a:avLst/>
          </a:prstGeom>
        </p:spPr>
      </p:pic>
      <p:sp>
        <p:nvSpPr>
          <p:cNvPr id="17" name="مربع نص 16"/>
          <p:cNvSpPr txBox="1"/>
          <p:nvPr/>
        </p:nvSpPr>
        <p:spPr>
          <a:xfrm>
            <a:off x="279511" y="6095115"/>
            <a:ext cx="53644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rgbClr val="0070C0"/>
                </a:solidFill>
              </a:rPr>
              <a:t>٤٩</a:t>
            </a:r>
            <a:endParaRPr lang="ar-SA" sz="2000" b="1" dirty="0">
              <a:solidFill>
                <a:srgbClr val="0070C0"/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99279" y="6479567"/>
            <a:ext cx="870439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200" b="1" dirty="0" smtClean="0">
                <a:solidFill>
                  <a:schemeClr val="tx2"/>
                </a:solidFill>
              </a:rPr>
              <a:t>رقم الصفحة </a:t>
            </a:r>
            <a:endParaRPr lang="ar-SA" sz="1200" b="1" dirty="0">
              <a:solidFill>
                <a:schemeClr val="tx2"/>
              </a:solidFill>
            </a:endParaRPr>
          </a:p>
        </p:txBody>
      </p:sp>
      <p:sp>
        <p:nvSpPr>
          <p:cNvPr id="24" name="مربع نص 23"/>
          <p:cNvSpPr txBox="1"/>
          <p:nvPr/>
        </p:nvSpPr>
        <p:spPr>
          <a:xfrm>
            <a:off x="4484490" y="383713"/>
            <a:ext cx="240726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chemeClr val="tx2"/>
                </a:solidFill>
              </a:rPr>
              <a:t>الضرب في </a:t>
            </a:r>
            <a:r>
              <a:rPr lang="ku-Arab-IQ" sz="3200" b="1" dirty="0" smtClean="0">
                <a:solidFill>
                  <a:schemeClr val="tx2"/>
                </a:solidFill>
              </a:rPr>
              <a:t>٦</a:t>
            </a:r>
            <a:endParaRPr lang="ar-SA" sz="3200" b="1" dirty="0">
              <a:solidFill>
                <a:schemeClr val="tx2"/>
              </a:solidFill>
            </a:endParaRPr>
          </a:p>
        </p:txBody>
      </p:sp>
      <p:sp>
        <p:nvSpPr>
          <p:cNvPr id="28" name="مربع نص 27"/>
          <p:cNvSpPr txBox="1"/>
          <p:nvPr/>
        </p:nvSpPr>
        <p:spPr>
          <a:xfrm>
            <a:off x="10282892" y="2137674"/>
            <a:ext cx="151233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u="sng" dirty="0" smtClean="0">
                <a:solidFill>
                  <a:srgbClr val="0070C0"/>
                </a:solidFill>
              </a:rPr>
              <a:t>فكرة الدرس </a:t>
            </a:r>
            <a:endParaRPr lang="ar-SA" b="1" u="sng" dirty="0">
              <a:solidFill>
                <a:srgbClr val="0070C0"/>
              </a:solidFill>
            </a:endParaRPr>
          </a:p>
        </p:txBody>
      </p:sp>
      <p:sp>
        <p:nvSpPr>
          <p:cNvPr id="29" name="مربع نص 28"/>
          <p:cNvSpPr txBox="1"/>
          <p:nvPr/>
        </p:nvSpPr>
        <p:spPr>
          <a:xfrm>
            <a:off x="9878499" y="2565283"/>
            <a:ext cx="199585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/>
              <a:t>أجد ناتج الضرب في العدد 6</a:t>
            </a:r>
            <a:r>
              <a:rPr lang="ku-Arab-IQ" sz="2000" b="1" dirty="0" smtClean="0"/>
              <a:t> </a:t>
            </a:r>
            <a:endParaRPr lang="ar-SA" sz="2000" b="1" dirty="0"/>
          </a:p>
        </p:txBody>
      </p:sp>
      <p:sp>
        <p:nvSpPr>
          <p:cNvPr id="33" name="مخطط انسيابي: محطة طرفية 32"/>
          <p:cNvSpPr/>
          <p:nvPr/>
        </p:nvSpPr>
        <p:spPr>
          <a:xfrm>
            <a:off x="8105007" y="1392957"/>
            <a:ext cx="1126539" cy="346832"/>
          </a:xfrm>
          <a:prstGeom prst="flowChartTerminator">
            <a:avLst/>
          </a:prstGeom>
          <a:solidFill>
            <a:srgbClr val="006699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1"/>
                </a:solidFill>
              </a:rPr>
              <a:t>أستعد</a:t>
            </a:r>
            <a:endParaRPr lang="ar-SA" b="1" dirty="0">
              <a:solidFill>
                <a:schemeClr val="bg1"/>
              </a:solidFill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3710354" y="1906843"/>
            <a:ext cx="529973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002060"/>
                </a:solidFill>
              </a:rPr>
              <a:t>تقف </a:t>
            </a:r>
            <a:r>
              <a:rPr lang="ku-Arab-IQ" sz="2400" b="1" dirty="0" smtClean="0">
                <a:solidFill>
                  <a:srgbClr val="002060"/>
                </a:solidFill>
              </a:rPr>
              <a:t>٤ </a:t>
            </a:r>
            <a:r>
              <a:rPr lang="ar-SA" sz="2400" b="1" dirty="0" smtClean="0">
                <a:solidFill>
                  <a:srgbClr val="002060"/>
                </a:solidFill>
              </a:rPr>
              <a:t>ضفادع على جذع شجرة، فإذا أكل كل ضفدع </a:t>
            </a:r>
            <a:r>
              <a:rPr lang="ku-Arab-IQ" sz="2400" b="1" dirty="0" smtClean="0">
                <a:solidFill>
                  <a:srgbClr val="002060"/>
                </a:solidFill>
              </a:rPr>
              <a:t>٦ </a:t>
            </a:r>
            <a:r>
              <a:rPr lang="ar-SA" sz="2400" b="1" dirty="0" smtClean="0">
                <a:solidFill>
                  <a:srgbClr val="002060"/>
                </a:solidFill>
              </a:rPr>
              <a:t>حشرات، فكم حشرة أكلتها الضفادع جميعها ؟ </a:t>
            </a:r>
            <a:endParaRPr lang="ar-SA" sz="2400" b="1" dirty="0">
              <a:solidFill>
                <a:srgbClr val="002060"/>
              </a:solidFill>
            </a:endParaRPr>
          </a:p>
        </p:txBody>
      </p:sp>
      <p:sp>
        <p:nvSpPr>
          <p:cNvPr id="80" name="مخطط انسيابي: محطة طرفية 79"/>
          <p:cNvSpPr/>
          <p:nvPr/>
        </p:nvSpPr>
        <p:spPr>
          <a:xfrm>
            <a:off x="7246852" y="448439"/>
            <a:ext cx="1371600" cy="455324"/>
          </a:xfrm>
          <a:prstGeom prst="flowChartTerminator">
            <a:avLst/>
          </a:prstGeom>
          <a:solidFill>
            <a:srgbClr val="F27258"/>
          </a:solidFill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1"/>
                </a:solidFill>
              </a:rPr>
              <a:t>٥ - ٢</a:t>
            </a:r>
            <a:r>
              <a:rPr lang="ar-SA" sz="2000" b="1" dirty="0" smtClean="0">
                <a:solidFill>
                  <a:schemeClr val="bg1"/>
                </a:solidFill>
              </a:rPr>
              <a:t>  </a:t>
            </a:r>
            <a:endParaRPr lang="ar-SA" sz="2000" b="1" dirty="0">
              <a:solidFill>
                <a:schemeClr val="bg1"/>
              </a:solidFill>
            </a:endParaRPr>
          </a:p>
        </p:txBody>
      </p:sp>
      <p:pic>
        <p:nvPicPr>
          <p:cNvPr id="10" name="صورة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8645" y="1700509"/>
            <a:ext cx="3167722" cy="1243663"/>
          </a:xfrm>
          <a:prstGeom prst="rect">
            <a:avLst/>
          </a:prstGeom>
        </p:spPr>
      </p:pic>
      <p:pic>
        <p:nvPicPr>
          <p:cNvPr id="11" name="صورة 1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7" t="5257" r="6420" b="11410"/>
          <a:stretch/>
        </p:blipFill>
        <p:spPr>
          <a:xfrm>
            <a:off x="8490832" y="2876399"/>
            <a:ext cx="883465" cy="1296281"/>
          </a:xfrm>
          <a:prstGeom prst="rect">
            <a:avLst/>
          </a:prstGeom>
        </p:spPr>
      </p:pic>
      <p:sp>
        <p:nvSpPr>
          <p:cNvPr id="12" name="مربع نص 11"/>
          <p:cNvSpPr txBox="1"/>
          <p:nvPr/>
        </p:nvSpPr>
        <p:spPr>
          <a:xfrm>
            <a:off x="2807977" y="3148826"/>
            <a:ext cx="5429375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أستعمل قطع العد لأعمل نموذجاً لشبكة مكونة من </a:t>
            </a:r>
            <a:r>
              <a:rPr lang="ku-Arab-IQ" sz="2000" b="1" dirty="0" smtClean="0">
                <a:solidFill>
                  <a:schemeClr val="accent1">
                    <a:lumMod val="75000"/>
                  </a:schemeClr>
                </a:solidFill>
              </a:rPr>
              <a:t>٤ </a:t>
            </a:r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صفوف، وفي كل صف </a:t>
            </a:r>
            <a:r>
              <a:rPr lang="ku-Arab-IQ" sz="2000" b="1" dirty="0" smtClean="0">
                <a:solidFill>
                  <a:schemeClr val="accent1">
                    <a:lumMod val="75000"/>
                  </a:schemeClr>
                </a:solidFill>
              </a:rPr>
              <a:t>٦ </a:t>
            </a:r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قطع.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3" name="صورة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43923" y="3624975"/>
            <a:ext cx="2827483" cy="2056763"/>
          </a:xfrm>
          <a:prstGeom prst="rect">
            <a:avLst/>
          </a:prstGeom>
        </p:spPr>
      </p:pic>
      <p:sp>
        <p:nvSpPr>
          <p:cNvPr id="16" name="مربع نص 15"/>
          <p:cNvSpPr txBox="1"/>
          <p:nvPr/>
        </p:nvSpPr>
        <p:spPr>
          <a:xfrm>
            <a:off x="5729995" y="4110745"/>
            <a:ext cx="253456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ألاحظ أن عدد القطع يساوي </a:t>
            </a:r>
          </a:p>
          <a:p>
            <a:r>
              <a:rPr lang="ku-Arab-IQ" sz="2000" b="1" dirty="0" smtClean="0">
                <a:solidFill>
                  <a:schemeClr val="accent1">
                    <a:lumMod val="75000"/>
                  </a:schemeClr>
                </a:solidFill>
              </a:rPr>
              <a:t>٦ + ٦ + ٦ + ٦ = ٢٤ 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3" name="مربع نص 22"/>
          <p:cNvSpPr txBox="1"/>
          <p:nvPr/>
        </p:nvSpPr>
        <p:spPr>
          <a:xfrm>
            <a:off x="5440429" y="4828736"/>
            <a:ext cx="2796923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وجملة الضرب التي تمثل هذه الشبكة هي </a:t>
            </a:r>
            <a:r>
              <a:rPr lang="ku-Arab-IQ" sz="2000" b="1" dirty="0" smtClean="0">
                <a:solidFill>
                  <a:schemeClr val="accent1">
                    <a:lumMod val="75000"/>
                  </a:schemeClr>
                </a:solidFill>
              </a:rPr>
              <a:t>٤ </a:t>
            </a:r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× </a:t>
            </a:r>
            <a:r>
              <a:rPr lang="ku-Arab-IQ" sz="2000" b="1" dirty="0" smtClean="0">
                <a:solidFill>
                  <a:schemeClr val="accent1">
                    <a:lumMod val="75000"/>
                  </a:schemeClr>
                </a:solidFill>
              </a:rPr>
              <a:t>٦ = ٢٤ 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5" name="مربع نص 24"/>
          <p:cNvSpPr txBox="1"/>
          <p:nvPr/>
        </p:nvSpPr>
        <p:spPr>
          <a:xfrm>
            <a:off x="5170453" y="5627034"/>
            <a:ext cx="310706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rgbClr val="C00000"/>
                </a:solidFill>
              </a:rPr>
              <a:t>إذن أكلت الضفادع </a:t>
            </a:r>
            <a:r>
              <a:rPr lang="ku-Arab-IQ" sz="2000" b="1" dirty="0" smtClean="0">
                <a:solidFill>
                  <a:srgbClr val="C00000"/>
                </a:solidFill>
              </a:rPr>
              <a:t>٢٤ </a:t>
            </a:r>
            <a:r>
              <a:rPr lang="ar-SA" sz="2000" b="1" dirty="0" smtClean="0">
                <a:solidFill>
                  <a:srgbClr val="C00000"/>
                </a:solidFill>
              </a:rPr>
              <a:t>حشرة </a:t>
            </a:r>
            <a:endParaRPr lang="ar-SA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094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23" grpId="0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صورة 18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7" t="27852" r="11294" b="28889"/>
          <a:stretch/>
        </p:blipFill>
        <p:spPr>
          <a:xfrm rot="6886041">
            <a:off x="11030741" y="128606"/>
            <a:ext cx="1064992" cy="1094991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78" y="96302"/>
            <a:ext cx="1085334" cy="1085334"/>
          </a:xfrm>
          <a:prstGeom prst="rect">
            <a:avLst/>
          </a:prstGeom>
        </p:spPr>
      </p:pic>
      <p:sp>
        <p:nvSpPr>
          <p:cNvPr id="8" name="مخطط انسيابي: محطة طرفية 7"/>
          <p:cNvSpPr/>
          <p:nvPr/>
        </p:nvSpPr>
        <p:spPr>
          <a:xfrm>
            <a:off x="9328638" y="451909"/>
            <a:ext cx="2248078" cy="571280"/>
          </a:xfrm>
          <a:prstGeom prst="flowChartTerminator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rgbClr val="002060"/>
                </a:solidFill>
              </a:rPr>
              <a:t>الفصل الخامس : الضرب </a:t>
            </a:r>
            <a:r>
              <a:rPr lang="ku-Arab-IQ" sz="1600" b="1" dirty="0" smtClean="0">
                <a:solidFill>
                  <a:srgbClr val="002060"/>
                </a:solidFill>
              </a:rPr>
              <a:t>٢</a:t>
            </a:r>
            <a:r>
              <a:rPr lang="ar-SA" sz="1600" dirty="0" smtClean="0">
                <a:solidFill>
                  <a:srgbClr val="002060"/>
                </a:solidFill>
              </a:rPr>
              <a:t> </a:t>
            </a:r>
            <a:endParaRPr lang="ar-SA" sz="1600" dirty="0">
              <a:solidFill>
                <a:srgbClr val="002060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خطط انسيابي: محطة طرفية 2"/>
          <p:cNvSpPr/>
          <p:nvPr/>
        </p:nvSpPr>
        <p:spPr>
          <a:xfrm>
            <a:off x="146738" y="6486908"/>
            <a:ext cx="882119" cy="254000"/>
          </a:xfrm>
          <a:prstGeom prst="flowChartTerminator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0625" b="98542" l="51094" r="96406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167" t="60256"/>
          <a:stretch/>
        </p:blipFill>
        <p:spPr>
          <a:xfrm>
            <a:off x="314535" y="6022112"/>
            <a:ext cx="535095" cy="627539"/>
          </a:xfrm>
          <a:prstGeom prst="rect">
            <a:avLst/>
          </a:prstGeom>
        </p:spPr>
      </p:pic>
      <p:sp>
        <p:nvSpPr>
          <p:cNvPr id="17" name="مربع نص 16"/>
          <p:cNvSpPr txBox="1"/>
          <p:nvPr/>
        </p:nvSpPr>
        <p:spPr>
          <a:xfrm>
            <a:off x="279511" y="6095115"/>
            <a:ext cx="53644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rgbClr val="0070C0"/>
                </a:solidFill>
              </a:rPr>
              <a:t>٥٠</a:t>
            </a:r>
            <a:endParaRPr lang="ar-SA" sz="2000" b="1" dirty="0">
              <a:solidFill>
                <a:srgbClr val="0070C0"/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99279" y="6479567"/>
            <a:ext cx="870439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200" b="1" dirty="0" smtClean="0">
                <a:solidFill>
                  <a:schemeClr val="tx2"/>
                </a:solidFill>
              </a:rPr>
              <a:t>رقم الصفحة </a:t>
            </a:r>
            <a:endParaRPr lang="ar-SA" sz="1200" b="1" dirty="0">
              <a:solidFill>
                <a:schemeClr val="tx2"/>
              </a:solidFill>
            </a:endParaRPr>
          </a:p>
        </p:txBody>
      </p:sp>
      <p:sp>
        <p:nvSpPr>
          <p:cNvPr id="30" name="مربع نص 29"/>
          <p:cNvSpPr txBox="1"/>
          <p:nvPr/>
        </p:nvSpPr>
        <p:spPr>
          <a:xfrm>
            <a:off x="4484490" y="383713"/>
            <a:ext cx="240726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chemeClr val="tx2"/>
                </a:solidFill>
              </a:rPr>
              <a:t>الضرب في </a:t>
            </a:r>
            <a:r>
              <a:rPr lang="ku-Arab-IQ" sz="3200" b="1" dirty="0" smtClean="0">
                <a:solidFill>
                  <a:schemeClr val="tx2"/>
                </a:solidFill>
              </a:rPr>
              <a:t>٦</a:t>
            </a:r>
            <a:endParaRPr lang="ar-SA" sz="3200" b="1" dirty="0">
              <a:solidFill>
                <a:schemeClr val="tx2"/>
              </a:solidFill>
            </a:endParaRPr>
          </a:p>
        </p:txBody>
      </p:sp>
      <p:sp>
        <p:nvSpPr>
          <p:cNvPr id="31" name="مخطط انسيابي: محطة طرفية 30"/>
          <p:cNvSpPr/>
          <p:nvPr/>
        </p:nvSpPr>
        <p:spPr>
          <a:xfrm>
            <a:off x="7246852" y="448439"/>
            <a:ext cx="1371600" cy="455324"/>
          </a:xfrm>
          <a:prstGeom prst="flowChartTerminator">
            <a:avLst/>
          </a:prstGeom>
          <a:solidFill>
            <a:srgbClr val="F27258"/>
          </a:solidFill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1"/>
                </a:solidFill>
              </a:rPr>
              <a:t>٥ - ٢</a:t>
            </a:r>
            <a:r>
              <a:rPr lang="ar-SA" sz="2000" b="1" dirty="0" smtClean="0">
                <a:solidFill>
                  <a:schemeClr val="bg1"/>
                </a:solidFill>
              </a:rPr>
              <a:t>  </a:t>
            </a:r>
            <a:endParaRPr lang="ar-SA" sz="2000" b="1" dirty="0">
              <a:solidFill>
                <a:schemeClr val="bg1"/>
              </a:solidFill>
            </a:endParaRPr>
          </a:p>
        </p:txBody>
      </p:sp>
      <p:sp>
        <p:nvSpPr>
          <p:cNvPr id="32" name="مخطط انسيابي: محطة طرفية 31"/>
          <p:cNvSpPr/>
          <p:nvPr/>
        </p:nvSpPr>
        <p:spPr>
          <a:xfrm>
            <a:off x="9004645" y="1565029"/>
            <a:ext cx="1943007" cy="444457"/>
          </a:xfrm>
          <a:prstGeom prst="flowChartTerminator">
            <a:avLst/>
          </a:prstGeom>
          <a:solidFill>
            <a:schemeClr val="accent5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1"/>
                </a:solidFill>
              </a:rPr>
              <a:t>مثال من واقع الحياة </a:t>
            </a:r>
            <a:endParaRPr lang="ar-SA" b="1" dirty="0">
              <a:solidFill>
                <a:schemeClr val="bg1"/>
              </a:solidFill>
            </a:endParaRPr>
          </a:p>
        </p:txBody>
      </p:sp>
      <p:pic>
        <p:nvPicPr>
          <p:cNvPr id="34" name="صورة 33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652" y="1564665"/>
            <a:ext cx="444457" cy="444457"/>
          </a:xfrm>
          <a:prstGeom prst="rect">
            <a:avLst/>
          </a:prstGeom>
        </p:spPr>
      </p:pic>
      <p:sp>
        <p:nvSpPr>
          <p:cNvPr id="35" name="مربع نص 34"/>
          <p:cNvSpPr txBox="1"/>
          <p:nvPr/>
        </p:nvSpPr>
        <p:spPr>
          <a:xfrm>
            <a:off x="1055434" y="2063900"/>
            <a:ext cx="869533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00B050"/>
                </a:solidFill>
              </a:rPr>
              <a:t>الجبر:</a:t>
            </a:r>
            <a:r>
              <a:rPr lang="ar-SA" sz="2400" b="1" dirty="0" smtClean="0">
                <a:solidFill>
                  <a:srgbClr val="002060"/>
                </a:solidFill>
              </a:rPr>
              <a:t> إذا رتبت مها </a:t>
            </a:r>
            <a:r>
              <a:rPr lang="ku-Arab-IQ" sz="2400" b="1" dirty="0" smtClean="0">
                <a:solidFill>
                  <a:srgbClr val="002060"/>
                </a:solidFill>
              </a:rPr>
              <a:t>٤٨ </a:t>
            </a:r>
            <a:r>
              <a:rPr lang="ar-SA" sz="2400" b="1" dirty="0" smtClean="0">
                <a:solidFill>
                  <a:srgbClr val="002060"/>
                </a:solidFill>
              </a:rPr>
              <a:t>خاتماً في </a:t>
            </a:r>
            <a:r>
              <a:rPr lang="ku-Arab-IQ" sz="2400" b="1" dirty="0" smtClean="0">
                <a:solidFill>
                  <a:srgbClr val="002060"/>
                </a:solidFill>
              </a:rPr>
              <a:t>٨ </a:t>
            </a:r>
            <a:r>
              <a:rPr lang="ar-SA" sz="2400" b="1" dirty="0" smtClean="0">
                <a:solidFill>
                  <a:srgbClr val="002060"/>
                </a:solidFill>
              </a:rPr>
              <a:t>صفوف بالتساوي، فكم خاتماً في الصف الواحد ؟ </a:t>
            </a:r>
            <a:endParaRPr lang="ar-SA" sz="2400" b="1" dirty="0">
              <a:solidFill>
                <a:srgbClr val="002060"/>
              </a:solidFill>
            </a:endParaRPr>
          </a:p>
        </p:txBody>
      </p:sp>
      <p:sp>
        <p:nvSpPr>
          <p:cNvPr id="16" name="مربع نص 15"/>
          <p:cNvSpPr txBox="1"/>
          <p:nvPr/>
        </p:nvSpPr>
        <p:spPr>
          <a:xfrm>
            <a:off x="1317330" y="2635329"/>
            <a:ext cx="812732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/>
              <a:t>أستعمل قطع العد لأعمل نموذجاً لهذه المسألة، ثم أكتب جملة الضرب وأحلها .  </a:t>
            </a:r>
            <a:endParaRPr lang="ar-SA" sz="2400" b="1" dirty="0"/>
          </a:p>
        </p:txBody>
      </p:sp>
      <p:pic>
        <p:nvPicPr>
          <p:cNvPr id="39" name="صورة 38"/>
          <p:cNvPicPr>
            <a:picLocks noChangeAspect="1"/>
          </p:cNvPicPr>
          <p:nvPr/>
        </p:nvPicPr>
        <p:blipFill>
          <a:blip r:embed="rId8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731" y="5676357"/>
            <a:ext cx="1095011" cy="1095011"/>
          </a:xfrm>
          <a:prstGeom prst="rect">
            <a:avLst/>
          </a:prstGeom>
        </p:spPr>
      </p:pic>
      <p:sp>
        <p:nvSpPr>
          <p:cNvPr id="6" name="مربع نص 5"/>
          <p:cNvSpPr txBox="1"/>
          <p:nvPr/>
        </p:nvSpPr>
        <p:spPr>
          <a:xfrm>
            <a:off x="6929333" y="1617602"/>
            <a:ext cx="200663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rgbClr val="C00000"/>
                </a:solidFill>
              </a:rPr>
              <a:t>أجد العامل المجهول </a:t>
            </a:r>
            <a:endParaRPr lang="ar-SA" sz="2000" b="1" dirty="0">
              <a:solidFill>
                <a:srgbClr val="C00000"/>
              </a:solidFill>
            </a:endParaRPr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750768" y="2550962"/>
            <a:ext cx="2064000" cy="1390334"/>
          </a:xfrm>
          <a:prstGeom prst="rect">
            <a:avLst/>
          </a:prstGeom>
        </p:spPr>
      </p:pic>
      <p:sp>
        <p:nvSpPr>
          <p:cNvPr id="23" name="شكل بيضاوي 22"/>
          <p:cNvSpPr/>
          <p:nvPr/>
        </p:nvSpPr>
        <p:spPr>
          <a:xfrm>
            <a:off x="3199155" y="3232542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شكل بيضاوي 23"/>
          <p:cNvSpPr/>
          <p:nvPr/>
        </p:nvSpPr>
        <p:spPr>
          <a:xfrm>
            <a:off x="3199155" y="3614405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7" name="شكل بيضاوي 26"/>
          <p:cNvSpPr/>
          <p:nvPr/>
        </p:nvSpPr>
        <p:spPr>
          <a:xfrm>
            <a:off x="3199155" y="3986024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شكل بيضاوي 27"/>
          <p:cNvSpPr/>
          <p:nvPr/>
        </p:nvSpPr>
        <p:spPr>
          <a:xfrm>
            <a:off x="3199155" y="4357643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3199155" y="4738689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3" name="شكل بيضاوي 32"/>
          <p:cNvSpPr/>
          <p:nvPr/>
        </p:nvSpPr>
        <p:spPr>
          <a:xfrm>
            <a:off x="3199155" y="5120552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6" name="شكل بيضاوي 35"/>
          <p:cNvSpPr/>
          <p:nvPr/>
        </p:nvSpPr>
        <p:spPr>
          <a:xfrm>
            <a:off x="3199155" y="5492171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7" name="شكل بيضاوي 36"/>
          <p:cNvSpPr/>
          <p:nvPr/>
        </p:nvSpPr>
        <p:spPr>
          <a:xfrm>
            <a:off x="3199155" y="5863790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8" name="شكل بيضاوي 37"/>
          <p:cNvSpPr/>
          <p:nvPr/>
        </p:nvSpPr>
        <p:spPr>
          <a:xfrm>
            <a:off x="3635783" y="3232542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0" name="شكل بيضاوي 39"/>
          <p:cNvSpPr/>
          <p:nvPr/>
        </p:nvSpPr>
        <p:spPr>
          <a:xfrm>
            <a:off x="3635783" y="3614405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1" name="شكل بيضاوي 40"/>
          <p:cNvSpPr/>
          <p:nvPr/>
        </p:nvSpPr>
        <p:spPr>
          <a:xfrm>
            <a:off x="3635783" y="3986024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2" name="شكل بيضاوي 41"/>
          <p:cNvSpPr/>
          <p:nvPr/>
        </p:nvSpPr>
        <p:spPr>
          <a:xfrm>
            <a:off x="3635783" y="4357643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3" name="شكل بيضاوي 42"/>
          <p:cNvSpPr/>
          <p:nvPr/>
        </p:nvSpPr>
        <p:spPr>
          <a:xfrm>
            <a:off x="3635783" y="4738689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4" name="شكل بيضاوي 43"/>
          <p:cNvSpPr/>
          <p:nvPr/>
        </p:nvSpPr>
        <p:spPr>
          <a:xfrm>
            <a:off x="3635783" y="5120552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شكل بيضاوي 44"/>
          <p:cNvSpPr/>
          <p:nvPr/>
        </p:nvSpPr>
        <p:spPr>
          <a:xfrm>
            <a:off x="3635783" y="5492171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6" name="شكل بيضاوي 45"/>
          <p:cNvSpPr/>
          <p:nvPr/>
        </p:nvSpPr>
        <p:spPr>
          <a:xfrm>
            <a:off x="3635783" y="5863790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7" name="شكل بيضاوي 46"/>
          <p:cNvSpPr/>
          <p:nvPr/>
        </p:nvSpPr>
        <p:spPr>
          <a:xfrm>
            <a:off x="4083622" y="3232542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8" name="شكل بيضاوي 47"/>
          <p:cNvSpPr/>
          <p:nvPr/>
        </p:nvSpPr>
        <p:spPr>
          <a:xfrm>
            <a:off x="4083622" y="3614405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9" name="شكل بيضاوي 48"/>
          <p:cNvSpPr/>
          <p:nvPr/>
        </p:nvSpPr>
        <p:spPr>
          <a:xfrm>
            <a:off x="4083622" y="3986024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0" name="شكل بيضاوي 49"/>
          <p:cNvSpPr/>
          <p:nvPr/>
        </p:nvSpPr>
        <p:spPr>
          <a:xfrm>
            <a:off x="4083622" y="4357643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1" name="شكل بيضاوي 50"/>
          <p:cNvSpPr/>
          <p:nvPr/>
        </p:nvSpPr>
        <p:spPr>
          <a:xfrm>
            <a:off x="4083622" y="4738689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2" name="شكل بيضاوي 51"/>
          <p:cNvSpPr/>
          <p:nvPr/>
        </p:nvSpPr>
        <p:spPr>
          <a:xfrm>
            <a:off x="4083622" y="5120552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3" name="شكل بيضاوي 52"/>
          <p:cNvSpPr/>
          <p:nvPr/>
        </p:nvSpPr>
        <p:spPr>
          <a:xfrm>
            <a:off x="4083622" y="5492171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4" name="شكل بيضاوي 53"/>
          <p:cNvSpPr/>
          <p:nvPr/>
        </p:nvSpPr>
        <p:spPr>
          <a:xfrm>
            <a:off x="4083622" y="5863790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5" name="شكل بيضاوي 54"/>
          <p:cNvSpPr/>
          <p:nvPr/>
        </p:nvSpPr>
        <p:spPr>
          <a:xfrm>
            <a:off x="4479134" y="3232542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6" name="شكل بيضاوي 55"/>
          <p:cNvSpPr/>
          <p:nvPr/>
        </p:nvSpPr>
        <p:spPr>
          <a:xfrm>
            <a:off x="4479134" y="3614405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7" name="شكل بيضاوي 56"/>
          <p:cNvSpPr/>
          <p:nvPr/>
        </p:nvSpPr>
        <p:spPr>
          <a:xfrm>
            <a:off x="4479134" y="3986024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شكل بيضاوي 57"/>
          <p:cNvSpPr/>
          <p:nvPr/>
        </p:nvSpPr>
        <p:spPr>
          <a:xfrm>
            <a:off x="4479134" y="4357643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9" name="شكل بيضاوي 58"/>
          <p:cNvSpPr/>
          <p:nvPr/>
        </p:nvSpPr>
        <p:spPr>
          <a:xfrm>
            <a:off x="4479134" y="4738689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0" name="شكل بيضاوي 59"/>
          <p:cNvSpPr/>
          <p:nvPr/>
        </p:nvSpPr>
        <p:spPr>
          <a:xfrm>
            <a:off x="4479134" y="5120552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1" name="شكل بيضاوي 60"/>
          <p:cNvSpPr/>
          <p:nvPr/>
        </p:nvSpPr>
        <p:spPr>
          <a:xfrm>
            <a:off x="4479134" y="5492171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2" name="شكل بيضاوي 61"/>
          <p:cNvSpPr/>
          <p:nvPr/>
        </p:nvSpPr>
        <p:spPr>
          <a:xfrm>
            <a:off x="4479134" y="5863790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3" name="شكل بيضاوي 62"/>
          <p:cNvSpPr/>
          <p:nvPr/>
        </p:nvSpPr>
        <p:spPr>
          <a:xfrm>
            <a:off x="4883687" y="3232542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4" name="شكل بيضاوي 63"/>
          <p:cNvSpPr/>
          <p:nvPr/>
        </p:nvSpPr>
        <p:spPr>
          <a:xfrm>
            <a:off x="4883687" y="3614405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5" name="شكل بيضاوي 64"/>
          <p:cNvSpPr/>
          <p:nvPr/>
        </p:nvSpPr>
        <p:spPr>
          <a:xfrm>
            <a:off x="4883687" y="3986024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6" name="شكل بيضاوي 65"/>
          <p:cNvSpPr/>
          <p:nvPr/>
        </p:nvSpPr>
        <p:spPr>
          <a:xfrm>
            <a:off x="4883687" y="4357643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7" name="شكل بيضاوي 66"/>
          <p:cNvSpPr/>
          <p:nvPr/>
        </p:nvSpPr>
        <p:spPr>
          <a:xfrm>
            <a:off x="4883687" y="4738689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8" name="شكل بيضاوي 67"/>
          <p:cNvSpPr/>
          <p:nvPr/>
        </p:nvSpPr>
        <p:spPr>
          <a:xfrm>
            <a:off x="4883687" y="5120552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9" name="شكل بيضاوي 68"/>
          <p:cNvSpPr/>
          <p:nvPr/>
        </p:nvSpPr>
        <p:spPr>
          <a:xfrm>
            <a:off x="4883687" y="5492171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0" name="شكل بيضاوي 69"/>
          <p:cNvSpPr/>
          <p:nvPr/>
        </p:nvSpPr>
        <p:spPr>
          <a:xfrm>
            <a:off x="4883687" y="5863790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1" name="شكل بيضاوي 70"/>
          <p:cNvSpPr/>
          <p:nvPr/>
        </p:nvSpPr>
        <p:spPr>
          <a:xfrm>
            <a:off x="5328707" y="3229027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2" name="شكل بيضاوي 71"/>
          <p:cNvSpPr/>
          <p:nvPr/>
        </p:nvSpPr>
        <p:spPr>
          <a:xfrm>
            <a:off x="5328707" y="3610890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3" name="شكل بيضاوي 72"/>
          <p:cNvSpPr/>
          <p:nvPr/>
        </p:nvSpPr>
        <p:spPr>
          <a:xfrm>
            <a:off x="5328707" y="3982509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4" name="شكل بيضاوي 73"/>
          <p:cNvSpPr/>
          <p:nvPr/>
        </p:nvSpPr>
        <p:spPr>
          <a:xfrm>
            <a:off x="5328707" y="4354128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5" name="شكل بيضاوي 74"/>
          <p:cNvSpPr/>
          <p:nvPr/>
        </p:nvSpPr>
        <p:spPr>
          <a:xfrm>
            <a:off x="5328707" y="4735174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6" name="شكل بيضاوي 75"/>
          <p:cNvSpPr/>
          <p:nvPr/>
        </p:nvSpPr>
        <p:spPr>
          <a:xfrm>
            <a:off x="5328707" y="5117037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7" name="شكل بيضاوي 76"/>
          <p:cNvSpPr/>
          <p:nvPr/>
        </p:nvSpPr>
        <p:spPr>
          <a:xfrm>
            <a:off x="5328707" y="5488656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8" name="شكل بيضاوي 77"/>
          <p:cNvSpPr/>
          <p:nvPr/>
        </p:nvSpPr>
        <p:spPr>
          <a:xfrm>
            <a:off x="5328707" y="5860275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9" name="سهم إلى اليسار 78"/>
          <p:cNvSpPr/>
          <p:nvPr/>
        </p:nvSpPr>
        <p:spPr>
          <a:xfrm flipH="1">
            <a:off x="2585592" y="3292997"/>
            <a:ext cx="450990" cy="159328"/>
          </a:xfrm>
          <a:prstGeom prst="leftArrow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0" name="سهم إلى اليسار 79"/>
          <p:cNvSpPr/>
          <p:nvPr/>
        </p:nvSpPr>
        <p:spPr>
          <a:xfrm flipH="1">
            <a:off x="2585592" y="3694671"/>
            <a:ext cx="450990" cy="159328"/>
          </a:xfrm>
          <a:prstGeom prst="leftArrow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1" name="سهم إلى اليسار 80"/>
          <p:cNvSpPr/>
          <p:nvPr/>
        </p:nvSpPr>
        <p:spPr>
          <a:xfrm flipH="1">
            <a:off x="2585592" y="4053833"/>
            <a:ext cx="450990" cy="159328"/>
          </a:xfrm>
          <a:prstGeom prst="leftArrow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2" name="سهم إلى اليسار 81"/>
          <p:cNvSpPr/>
          <p:nvPr/>
        </p:nvSpPr>
        <p:spPr>
          <a:xfrm flipH="1">
            <a:off x="2584941" y="4426517"/>
            <a:ext cx="450990" cy="159328"/>
          </a:xfrm>
          <a:prstGeom prst="leftArrow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3" name="سهم إلى اليسار 82"/>
          <p:cNvSpPr/>
          <p:nvPr/>
        </p:nvSpPr>
        <p:spPr>
          <a:xfrm flipH="1">
            <a:off x="2590631" y="4818955"/>
            <a:ext cx="450990" cy="159328"/>
          </a:xfrm>
          <a:prstGeom prst="leftArrow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4" name="سهم إلى اليسار 83"/>
          <p:cNvSpPr/>
          <p:nvPr/>
        </p:nvSpPr>
        <p:spPr>
          <a:xfrm flipH="1">
            <a:off x="2584941" y="5211393"/>
            <a:ext cx="450990" cy="159328"/>
          </a:xfrm>
          <a:prstGeom prst="leftArrow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5" name="سهم إلى اليسار 84"/>
          <p:cNvSpPr/>
          <p:nvPr/>
        </p:nvSpPr>
        <p:spPr>
          <a:xfrm flipH="1">
            <a:off x="2584941" y="5568266"/>
            <a:ext cx="450990" cy="159328"/>
          </a:xfrm>
          <a:prstGeom prst="leftArrow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6" name="سهم إلى اليسار 85"/>
          <p:cNvSpPr/>
          <p:nvPr/>
        </p:nvSpPr>
        <p:spPr>
          <a:xfrm flipH="1">
            <a:off x="2584290" y="5925139"/>
            <a:ext cx="450990" cy="159328"/>
          </a:xfrm>
          <a:prstGeom prst="leftArrow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/>
          <p:cNvSpPr txBox="1"/>
          <p:nvPr/>
        </p:nvSpPr>
        <p:spPr>
          <a:xfrm>
            <a:off x="10098937" y="4327076"/>
            <a:ext cx="132935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عدد الصفوف </a:t>
            </a:r>
          </a:p>
          <a:p>
            <a:r>
              <a:rPr lang="ar-SA" sz="2000" b="1" dirty="0">
                <a:solidFill>
                  <a:srgbClr val="C00000"/>
                </a:solidFill>
              </a:rPr>
              <a:t> </a:t>
            </a:r>
            <a:r>
              <a:rPr lang="ar-SA" sz="2000" b="1" dirty="0" smtClean="0">
                <a:solidFill>
                  <a:srgbClr val="C00000"/>
                </a:solidFill>
              </a:rPr>
              <a:t>     </a:t>
            </a:r>
            <a:r>
              <a:rPr lang="ku-Arab-IQ" sz="2000" b="1" dirty="0" smtClean="0">
                <a:solidFill>
                  <a:srgbClr val="C00000"/>
                </a:solidFill>
              </a:rPr>
              <a:t>٨</a:t>
            </a:r>
            <a:endParaRPr lang="ar-SA" sz="2000" b="1" dirty="0">
              <a:solidFill>
                <a:srgbClr val="C00000"/>
              </a:solidFill>
            </a:endParaRPr>
          </a:p>
        </p:txBody>
      </p:sp>
      <p:sp>
        <p:nvSpPr>
          <p:cNvPr id="10" name="مخطط انسيابي: محطة طرفية 9"/>
          <p:cNvSpPr/>
          <p:nvPr/>
        </p:nvSpPr>
        <p:spPr>
          <a:xfrm>
            <a:off x="3051745" y="3200067"/>
            <a:ext cx="2779015" cy="390687"/>
          </a:xfrm>
          <a:prstGeom prst="flowChartTerminator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7" name="مربع نص 86"/>
          <p:cNvSpPr txBox="1"/>
          <p:nvPr/>
        </p:nvSpPr>
        <p:spPr>
          <a:xfrm>
            <a:off x="7764117" y="4309924"/>
            <a:ext cx="219722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عدد القطع في كل صف  </a:t>
            </a:r>
          </a:p>
          <a:p>
            <a:r>
              <a:rPr lang="ar-SA" sz="2000" b="1" dirty="0">
                <a:solidFill>
                  <a:srgbClr val="C00000"/>
                </a:solidFill>
              </a:rPr>
              <a:t> </a:t>
            </a:r>
            <a:r>
              <a:rPr lang="ar-SA" sz="2000" b="1" dirty="0" smtClean="0">
                <a:solidFill>
                  <a:srgbClr val="C00000"/>
                </a:solidFill>
              </a:rPr>
              <a:t>           </a:t>
            </a:r>
            <a:r>
              <a:rPr lang="ku-Arab-IQ" sz="2000" b="1" dirty="0" smtClean="0">
                <a:solidFill>
                  <a:srgbClr val="C00000"/>
                </a:solidFill>
              </a:rPr>
              <a:t>٦</a:t>
            </a:r>
            <a:endParaRPr lang="ar-SA" sz="2000" b="1" dirty="0">
              <a:solidFill>
                <a:srgbClr val="C00000"/>
              </a:solidFill>
            </a:endParaRPr>
          </a:p>
        </p:txBody>
      </p:sp>
      <p:sp>
        <p:nvSpPr>
          <p:cNvPr id="88" name="مربع نص 87"/>
          <p:cNvSpPr txBox="1"/>
          <p:nvPr/>
        </p:nvSpPr>
        <p:spPr>
          <a:xfrm>
            <a:off x="5939734" y="4327076"/>
            <a:ext cx="184288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العدد الكلي للقطع </a:t>
            </a:r>
          </a:p>
          <a:p>
            <a:r>
              <a:rPr lang="ku-Arab-IQ" sz="2000" b="1" dirty="0">
                <a:solidFill>
                  <a:srgbClr val="C00000"/>
                </a:solidFill>
              </a:rPr>
              <a:t> </a:t>
            </a:r>
            <a:r>
              <a:rPr lang="ku-Arab-IQ" sz="2000" b="1" dirty="0" smtClean="0">
                <a:solidFill>
                  <a:srgbClr val="C00000"/>
                </a:solidFill>
              </a:rPr>
              <a:t>         ٤٨ </a:t>
            </a:r>
            <a:endParaRPr lang="ar-SA" sz="2000" b="1" dirty="0">
              <a:solidFill>
                <a:srgbClr val="C00000"/>
              </a:solidFill>
            </a:endParaRPr>
          </a:p>
        </p:txBody>
      </p:sp>
      <p:sp>
        <p:nvSpPr>
          <p:cNvPr id="13" name="مربع نص 12"/>
          <p:cNvSpPr txBox="1"/>
          <p:nvPr/>
        </p:nvSpPr>
        <p:spPr>
          <a:xfrm>
            <a:off x="9750768" y="4602221"/>
            <a:ext cx="48320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×</a:t>
            </a:r>
            <a:r>
              <a:rPr lang="ar-SA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ar-SA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9" name="مربع نص 88"/>
          <p:cNvSpPr txBox="1"/>
          <p:nvPr/>
        </p:nvSpPr>
        <p:spPr>
          <a:xfrm>
            <a:off x="7541017" y="4602221"/>
            <a:ext cx="48320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=</a:t>
            </a:r>
            <a:r>
              <a:rPr lang="ar-SA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ar-SA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مربع نص 13"/>
          <p:cNvSpPr txBox="1"/>
          <p:nvPr/>
        </p:nvSpPr>
        <p:spPr>
          <a:xfrm>
            <a:off x="6929333" y="5240738"/>
            <a:ext cx="334073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C00000"/>
                </a:solidFill>
              </a:rPr>
              <a:t>إذن يوجد </a:t>
            </a:r>
            <a:r>
              <a:rPr lang="ku-Arab-IQ" sz="2400" b="1" dirty="0" smtClean="0">
                <a:solidFill>
                  <a:srgbClr val="C00000"/>
                </a:solidFill>
              </a:rPr>
              <a:t>٦ </a:t>
            </a:r>
            <a:r>
              <a:rPr lang="ar-SA" sz="2400" b="1" dirty="0" smtClean="0">
                <a:solidFill>
                  <a:srgbClr val="C00000"/>
                </a:solidFill>
              </a:rPr>
              <a:t>خواتم في كل صف </a:t>
            </a:r>
            <a:endParaRPr lang="ar-SA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875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2" fill="hold">
                      <p:stCondLst>
                        <p:cond delay="indefinite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9" fill="hold">
                      <p:stCondLst>
                        <p:cond delay="indefinite"/>
                      </p:stCondLst>
                      <p:childTnLst>
                        <p:par>
                          <p:cTn id="320" fill="hold">
                            <p:stCondLst>
                              <p:cond delay="0"/>
                            </p:stCondLst>
                            <p:childTnLst>
                              <p:par>
                                <p:cTn id="3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6" fill="hold">
                      <p:stCondLst>
                        <p:cond delay="indefinite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0" fill="hold">
                      <p:stCondLst>
                        <p:cond delay="indefinite"/>
                      </p:stCondLst>
                      <p:childTnLst>
                        <p:par>
                          <p:cTn id="341" fill="hold">
                            <p:stCondLst>
                              <p:cond delay="0"/>
                            </p:stCondLst>
                            <p:childTnLst>
                              <p:par>
                                <p:cTn id="3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7" fill="hold">
                      <p:stCondLst>
                        <p:cond delay="indefinite"/>
                      </p:stCondLst>
                      <p:childTnLst>
                        <p:par>
                          <p:cTn id="348" fill="hold">
                            <p:stCondLst>
                              <p:cond delay="0"/>
                            </p:stCondLst>
                            <p:childTnLst>
                              <p:par>
                                <p:cTn id="3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3" fill="hold">
                      <p:stCondLst>
                        <p:cond delay="indefinite"/>
                      </p:stCondLst>
                      <p:childTnLst>
                        <p:par>
                          <p:cTn id="374" fill="hold">
                            <p:stCondLst>
                              <p:cond delay="0"/>
                            </p:stCondLst>
                            <p:childTnLst>
                              <p:par>
                                <p:cTn id="3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0" fill="hold">
                      <p:stCondLst>
                        <p:cond delay="indefinite"/>
                      </p:stCondLst>
                      <p:childTnLst>
                        <p:par>
                          <p:cTn id="381" fill="hold">
                            <p:stCondLst>
                              <p:cond delay="0"/>
                            </p:stCondLst>
                            <p:childTnLst>
                              <p:par>
                                <p:cTn id="38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8" fill="hold">
                      <p:stCondLst>
                        <p:cond delay="indefinite"/>
                      </p:stCondLst>
                      <p:childTnLst>
                        <p:par>
                          <p:cTn id="399" fill="hold">
                            <p:stCondLst>
                              <p:cond delay="0"/>
                            </p:stCondLst>
                            <p:childTnLst>
                              <p:par>
                                <p:cTn id="4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2" fill="hold">
                      <p:stCondLst>
                        <p:cond delay="indefinite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6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7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8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4" fill="hold">
                      <p:stCondLst>
                        <p:cond delay="indefinite"/>
                      </p:stCondLst>
                      <p:childTnLst>
                        <p:par>
                          <p:cTn id="415" fill="hold">
                            <p:stCondLst>
                              <p:cond delay="0"/>
                            </p:stCondLst>
                            <p:childTnLst>
                              <p:par>
                                <p:cTn id="4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8" fill="hold">
                      <p:stCondLst>
                        <p:cond delay="indefinite"/>
                      </p:stCondLst>
                      <p:childTnLst>
                        <p:par>
                          <p:cTn id="419" fill="hold">
                            <p:stCondLst>
                              <p:cond delay="0"/>
                            </p:stCondLst>
                            <p:childTnLst>
                              <p:par>
                                <p:cTn id="4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2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3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4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5" fill="hold">
                      <p:stCondLst>
                        <p:cond delay="indefinite"/>
                      </p:stCondLst>
                      <p:childTnLst>
                        <p:par>
                          <p:cTn id="426" fill="hold">
                            <p:stCondLst>
                              <p:cond delay="0"/>
                            </p:stCondLst>
                            <p:childTnLst>
                              <p:par>
                                <p:cTn id="4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3" grpId="0" animBg="1"/>
      <p:bldP spid="24" grpId="0" animBg="1"/>
      <p:bldP spid="27" grpId="0" animBg="1"/>
      <p:bldP spid="28" grpId="0" animBg="1"/>
      <p:bldP spid="29" grpId="0" animBg="1"/>
      <p:bldP spid="33" grpId="0" animBg="1"/>
      <p:bldP spid="36" grpId="0" animBg="1"/>
      <p:bldP spid="37" grpId="0" animBg="1"/>
      <p:bldP spid="38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9" grpId="0"/>
      <p:bldP spid="10" grpId="0" animBg="1"/>
      <p:bldP spid="87" grpId="0"/>
      <p:bldP spid="88" grpId="0"/>
      <p:bldP spid="13" grpId="0"/>
      <p:bldP spid="89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صورة 18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7" t="27852" r="11294" b="28889"/>
          <a:stretch/>
        </p:blipFill>
        <p:spPr>
          <a:xfrm rot="6886041">
            <a:off x="11030741" y="128606"/>
            <a:ext cx="1064992" cy="1094991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78" y="96302"/>
            <a:ext cx="1085334" cy="1085334"/>
          </a:xfrm>
          <a:prstGeom prst="rect">
            <a:avLst/>
          </a:prstGeom>
        </p:spPr>
      </p:pic>
      <p:sp>
        <p:nvSpPr>
          <p:cNvPr id="8" name="مخطط انسيابي: محطة طرفية 7"/>
          <p:cNvSpPr/>
          <p:nvPr/>
        </p:nvSpPr>
        <p:spPr>
          <a:xfrm>
            <a:off x="9328638" y="451909"/>
            <a:ext cx="2248078" cy="571280"/>
          </a:xfrm>
          <a:prstGeom prst="flowChartTerminator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rgbClr val="002060"/>
                </a:solidFill>
              </a:rPr>
              <a:t>الفصل الخامس : الضرب </a:t>
            </a:r>
            <a:r>
              <a:rPr lang="ku-Arab-IQ" sz="1600" b="1" dirty="0" smtClean="0">
                <a:solidFill>
                  <a:srgbClr val="002060"/>
                </a:solidFill>
              </a:rPr>
              <a:t>٢</a:t>
            </a:r>
            <a:r>
              <a:rPr lang="ar-SA" sz="1600" dirty="0" smtClean="0">
                <a:solidFill>
                  <a:srgbClr val="002060"/>
                </a:solidFill>
              </a:rPr>
              <a:t> </a:t>
            </a:r>
            <a:endParaRPr lang="ar-SA" sz="1600" dirty="0">
              <a:solidFill>
                <a:srgbClr val="002060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خطط انسيابي: محطة طرفية 2"/>
          <p:cNvSpPr/>
          <p:nvPr/>
        </p:nvSpPr>
        <p:spPr>
          <a:xfrm>
            <a:off x="146738" y="6486908"/>
            <a:ext cx="882119" cy="254000"/>
          </a:xfrm>
          <a:prstGeom prst="flowChartTerminator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0625" b="98542" l="51094" r="96406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167" t="60256"/>
          <a:stretch/>
        </p:blipFill>
        <p:spPr>
          <a:xfrm>
            <a:off x="314535" y="6022112"/>
            <a:ext cx="535095" cy="627539"/>
          </a:xfrm>
          <a:prstGeom prst="rect">
            <a:avLst/>
          </a:prstGeom>
        </p:spPr>
      </p:pic>
      <p:sp>
        <p:nvSpPr>
          <p:cNvPr id="17" name="مربع نص 16"/>
          <p:cNvSpPr txBox="1"/>
          <p:nvPr/>
        </p:nvSpPr>
        <p:spPr>
          <a:xfrm>
            <a:off x="279511" y="6095115"/>
            <a:ext cx="53644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rgbClr val="0070C0"/>
                </a:solidFill>
              </a:rPr>
              <a:t>٥٠</a:t>
            </a:r>
            <a:endParaRPr lang="ar-SA" sz="2000" b="1" dirty="0">
              <a:solidFill>
                <a:srgbClr val="0070C0"/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99279" y="6479567"/>
            <a:ext cx="870439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200" b="1" dirty="0" smtClean="0">
                <a:solidFill>
                  <a:schemeClr val="tx2"/>
                </a:solidFill>
              </a:rPr>
              <a:t>رقم الصفحة </a:t>
            </a:r>
            <a:endParaRPr lang="ar-SA" sz="1200" b="1" dirty="0">
              <a:solidFill>
                <a:schemeClr val="tx2"/>
              </a:solidFill>
            </a:endParaRPr>
          </a:p>
        </p:txBody>
      </p:sp>
      <p:sp>
        <p:nvSpPr>
          <p:cNvPr id="30" name="مربع نص 29"/>
          <p:cNvSpPr txBox="1"/>
          <p:nvPr/>
        </p:nvSpPr>
        <p:spPr>
          <a:xfrm>
            <a:off x="4484490" y="383713"/>
            <a:ext cx="240726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chemeClr val="tx2"/>
                </a:solidFill>
              </a:rPr>
              <a:t>الضرب في </a:t>
            </a:r>
            <a:r>
              <a:rPr lang="ku-Arab-IQ" sz="3200" b="1" dirty="0" smtClean="0">
                <a:solidFill>
                  <a:schemeClr val="tx2"/>
                </a:solidFill>
              </a:rPr>
              <a:t>٦</a:t>
            </a:r>
            <a:endParaRPr lang="ar-SA" sz="3200" b="1" dirty="0">
              <a:solidFill>
                <a:schemeClr val="tx2"/>
              </a:solidFill>
            </a:endParaRPr>
          </a:p>
        </p:txBody>
      </p:sp>
      <p:sp>
        <p:nvSpPr>
          <p:cNvPr id="31" name="مخطط انسيابي: محطة طرفية 30"/>
          <p:cNvSpPr/>
          <p:nvPr/>
        </p:nvSpPr>
        <p:spPr>
          <a:xfrm>
            <a:off x="7246852" y="448439"/>
            <a:ext cx="1371600" cy="455324"/>
          </a:xfrm>
          <a:prstGeom prst="flowChartTerminator">
            <a:avLst/>
          </a:prstGeom>
          <a:solidFill>
            <a:srgbClr val="F27258"/>
          </a:solidFill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1"/>
                </a:solidFill>
              </a:rPr>
              <a:t>٥ - ٢</a:t>
            </a:r>
            <a:r>
              <a:rPr lang="ar-SA" sz="2000" b="1" dirty="0" smtClean="0">
                <a:solidFill>
                  <a:schemeClr val="bg1"/>
                </a:solidFill>
              </a:rPr>
              <a:t>  </a:t>
            </a:r>
            <a:endParaRPr lang="ar-SA" sz="2000" b="1" dirty="0">
              <a:solidFill>
                <a:schemeClr val="bg1"/>
              </a:solidFill>
            </a:endParaRPr>
          </a:p>
        </p:txBody>
      </p:sp>
      <p:pic>
        <p:nvPicPr>
          <p:cNvPr id="16" name="صورة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8056" y="1272687"/>
            <a:ext cx="556315" cy="556315"/>
          </a:xfrm>
          <a:prstGeom prst="rect">
            <a:avLst/>
          </a:prstGeom>
        </p:spPr>
      </p:pic>
      <p:sp>
        <p:nvSpPr>
          <p:cNvPr id="20" name="مربع نص 19"/>
          <p:cNvSpPr txBox="1"/>
          <p:nvPr/>
        </p:nvSpPr>
        <p:spPr>
          <a:xfrm>
            <a:off x="1986634" y="1367337"/>
            <a:ext cx="820277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/>
              <a:t>أتــأكــد: أجد ناتج الضرب مستعملاً النماذج أو أرسم صورة إذا لزم الأمر: </a:t>
            </a:r>
            <a:endParaRPr lang="ar-SA" sz="2400" b="1" dirty="0"/>
          </a:p>
        </p:txBody>
      </p:sp>
      <p:pic>
        <p:nvPicPr>
          <p:cNvPr id="25" name="صورة 24"/>
          <p:cNvPicPr>
            <a:picLocks noChangeAspect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731" y="5676357"/>
            <a:ext cx="1095011" cy="1095011"/>
          </a:xfrm>
          <a:prstGeom prst="rect">
            <a:avLst/>
          </a:prstGeom>
        </p:spPr>
      </p:pic>
      <p:pic>
        <p:nvPicPr>
          <p:cNvPr id="34" name="صورة 3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55" b="14979"/>
          <a:stretch/>
        </p:blipFill>
        <p:spPr>
          <a:xfrm>
            <a:off x="3947745" y="4494301"/>
            <a:ext cx="888023" cy="615986"/>
          </a:xfrm>
          <a:prstGeom prst="rect">
            <a:avLst/>
          </a:prstGeom>
        </p:spPr>
      </p:pic>
      <p:sp>
        <p:nvSpPr>
          <p:cNvPr id="35" name="مربع نص 34"/>
          <p:cNvSpPr txBox="1"/>
          <p:nvPr/>
        </p:nvSpPr>
        <p:spPr>
          <a:xfrm>
            <a:off x="1381360" y="5264118"/>
            <a:ext cx="3234141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أتحدث : أشرح طريقتين لإيجاد حاصل ضرب </a:t>
            </a:r>
            <a:r>
              <a:rPr lang="ku-Arab-IQ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٤ </a:t>
            </a:r>
            <a:r>
              <a:rPr lang="ar-SA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× </a:t>
            </a:r>
            <a:r>
              <a:rPr lang="ku-Arab-IQ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٦</a:t>
            </a:r>
            <a:endParaRPr lang="ar-SA" sz="2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69655" y="2036602"/>
            <a:ext cx="1055639" cy="757027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081526" y="2036602"/>
            <a:ext cx="1024927" cy="704623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15501" y="2036602"/>
            <a:ext cx="1002823" cy="709704"/>
          </a:xfrm>
          <a:prstGeom prst="rect">
            <a:avLst/>
          </a:prstGeom>
        </p:spPr>
      </p:pic>
      <p:pic>
        <p:nvPicPr>
          <p:cNvPr id="10" name="صورة 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986634" y="2026832"/>
            <a:ext cx="1047015" cy="714393"/>
          </a:xfrm>
          <a:prstGeom prst="rect">
            <a:avLst/>
          </a:prstGeom>
        </p:spPr>
      </p:pic>
      <p:pic>
        <p:nvPicPr>
          <p:cNvPr id="23" name="صورة 2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668758" y="3317923"/>
            <a:ext cx="8174263" cy="1022548"/>
          </a:xfrm>
          <a:prstGeom prst="rect">
            <a:avLst/>
          </a:prstGeom>
        </p:spPr>
      </p:pic>
      <p:pic>
        <p:nvPicPr>
          <p:cNvPr id="24" name="صورة 2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655344" y="4593330"/>
            <a:ext cx="4139027" cy="1375723"/>
          </a:xfrm>
          <a:prstGeom prst="rect">
            <a:avLst/>
          </a:prstGeom>
        </p:spPr>
      </p:pic>
      <p:sp>
        <p:nvSpPr>
          <p:cNvPr id="27" name="مربع نص 26"/>
          <p:cNvSpPr txBox="1"/>
          <p:nvPr/>
        </p:nvSpPr>
        <p:spPr>
          <a:xfrm>
            <a:off x="9569655" y="2720004"/>
            <a:ext cx="50995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chemeClr val="accent1">
                    <a:lumMod val="75000"/>
                  </a:schemeClr>
                </a:solidFill>
              </a:rPr>
              <a:t>١٢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6" name="مربع نص 35"/>
          <p:cNvSpPr txBox="1"/>
          <p:nvPr/>
        </p:nvSpPr>
        <p:spPr>
          <a:xfrm>
            <a:off x="7018430" y="2720004"/>
            <a:ext cx="50995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chemeClr val="accent1">
                    <a:lumMod val="75000"/>
                  </a:schemeClr>
                </a:solidFill>
              </a:rPr>
              <a:t>٠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7" name="مربع نص 36"/>
          <p:cNvSpPr txBox="1"/>
          <p:nvPr/>
        </p:nvSpPr>
        <p:spPr>
          <a:xfrm>
            <a:off x="4564966" y="2668584"/>
            <a:ext cx="50995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chemeClr val="accent1">
                    <a:lumMod val="75000"/>
                  </a:schemeClr>
                </a:solidFill>
              </a:rPr>
              <a:t>٢٤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8" name="مربع نص 37"/>
          <p:cNvSpPr txBox="1"/>
          <p:nvPr/>
        </p:nvSpPr>
        <p:spPr>
          <a:xfrm>
            <a:off x="1986634" y="2668584"/>
            <a:ext cx="50995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chemeClr val="accent1">
                    <a:lumMod val="75000"/>
                  </a:schemeClr>
                </a:solidFill>
              </a:rPr>
              <a:t>٣٦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9" name="مربع نص 38"/>
          <p:cNvSpPr txBox="1"/>
          <p:nvPr/>
        </p:nvSpPr>
        <p:spPr>
          <a:xfrm>
            <a:off x="9396392" y="3817221"/>
            <a:ext cx="39927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chemeClr val="accent1">
                    <a:lumMod val="75000"/>
                  </a:schemeClr>
                </a:solidFill>
              </a:rPr>
              <a:t>٦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0" name="مربع نص 39"/>
          <p:cNvSpPr txBox="1"/>
          <p:nvPr/>
        </p:nvSpPr>
        <p:spPr>
          <a:xfrm>
            <a:off x="7842738" y="3817221"/>
            <a:ext cx="37583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chemeClr val="accent1">
                    <a:lumMod val="75000"/>
                  </a:schemeClr>
                </a:solidFill>
              </a:rPr>
              <a:t>١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1" name="مربع نص 40"/>
          <p:cNvSpPr txBox="1"/>
          <p:nvPr/>
        </p:nvSpPr>
        <p:spPr>
          <a:xfrm>
            <a:off x="5284178" y="3817221"/>
            <a:ext cx="37757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chemeClr val="accent1">
                    <a:lumMod val="75000"/>
                  </a:schemeClr>
                </a:solidFill>
              </a:rPr>
              <a:t>٦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2" name="مربع نص 41"/>
          <p:cNvSpPr txBox="1"/>
          <p:nvPr/>
        </p:nvSpPr>
        <p:spPr>
          <a:xfrm>
            <a:off x="3755801" y="3824371"/>
            <a:ext cx="38388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chemeClr val="accent1">
                    <a:lumMod val="75000"/>
                  </a:schemeClr>
                </a:solidFill>
              </a:rPr>
              <a:t>٩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3" name="مربع نص 42"/>
          <p:cNvSpPr txBox="1"/>
          <p:nvPr/>
        </p:nvSpPr>
        <p:spPr>
          <a:xfrm>
            <a:off x="5618324" y="5568943"/>
            <a:ext cx="219434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chemeClr val="accent1">
                    <a:lumMod val="75000"/>
                  </a:schemeClr>
                </a:solidFill>
              </a:rPr>
              <a:t>٦ </a:t>
            </a:r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× </a:t>
            </a:r>
            <a:r>
              <a:rPr lang="ku-Arab-IQ" sz="2000" b="1" dirty="0" smtClean="0">
                <a:solidFill>
                  <a:schemeClr val="accent1">
                    <a:lumMod val="75000"/>
                  </a:schemeClr>
                </a:solidFill>
              </a:rPr>
              <a:t>٥ = ٣٠ </a:t>
            </a:r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كتاب 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507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27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صورة 18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7" t="27852" r="11294" b="28889"/>
          <a:stretch/>
        </p:blipFill>
        <p:spPr>
          <a:xfrm rot="6886041">
            <a:off x="11030741" y="128606"/>
            <a:ext cx="1064992" cy="1094991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78" y="96302"/>
            <a:ext cx="1085334" cy="1085334"/>
          </a:xfrm>
          <a:prstGeom prst="rect">
            <a:avLst/>
          </a:prstGeom>
        </p:spPr>
      </p:pic>
      <p:sp>
        <p:nvSpPr>
          <p:cNvPr id="8" name="مخطط انسيابي: محطة طرفية 7"/>
          <p:cNvSpPr/>
          <p:nvPr/>
        </p:nvSpPr>
        <p:spPr>
          <a:xfrm>
            <a:off x="9328638" y="451909"/>
            <a:ext cx="2248078" cy="571280"/>
          </a:xfrm>
          <a:prstGeom prst="flowChartTerminator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rgbClr val="002060"/>
                </a:solidFill>
              </a:rPr>
              <a:t>الفصل الخامس : الضرب </a:t>
            </a:r>
            <a:r>
              <a:rPr lang="ku-Arab-IQ" sz="1600" b="1" dirty="0" smtClean="0">
                <a:solidFill>
                  <a:srgbClr val="002060"/>
                </a:solidFill>
              </a:rPr>
              <a:t>٢</a:t>
            </a:r>
            <a:r>
              <a:rPr lang="ar-SA" sz="1600" dirty="0" smtClean="0">
                <a:solidFill>
                  <a:srgbClr val="002060"/>
                </a:solidFill>
              </a:rPr>
              <a:t> </a:t>
            </a:r>
            <a:endParaRPr lang="ar-SA" sz="1600" dirty="0">
              <a:solidFill>
                <a:srgbClr val="002060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خطط انسيابي: محطة طرفية 2"/>
          <p:cNvSpPr/>
          <p:nvPr/>
        </p:nvSpPr>
        <p:spPr>
          <a:xfrm>
            <a:off x="146738" y="6486908"/>
            <a:ext cx="882119" cy="254000"/>
          </a:xfrm>
          <a:prstGeom prst="flowChartTerminator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0625" b="98542" l="51094" r="96406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167" t="60256"/>
          <a:stretch/>
        </p:blipFill>
        <p:spPr>
          <a:xfrm>
            <a:off x="314535" y="6022112"/>
            <a:ext cx="535095" cy="627539"/>
          </a:xfrm>
          <a:prstGeom prst="rect">
            <a:avLst/>
          </a:prstGeom>
        </p:spPr>
      </p:pic>
      <p:sp>
        <p:nvSpPr>
          <p:cNvPr id="17" name="مربع نص 16"/>
          <p:cNvSpPr txBox="1"/>
          <p:nvPr/>
        </p:nvSpPr>
        <p:spPr>
          <a:xfrm>
            <a:off x="279511" y="6095115"/>
            <a:ext cx="53644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rgbClr val="0070C0"/>
                </a:solidFill>
              </a:rPr>
              <a:t>٥١</a:t>
            </a:r>
            <a:endParaRPr lang="ar-SA" sz="2000" b="1" dirty="0">
              <a:solidFill>
                <a:srgbClr val="0070C0"/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99279" y="6479567"/>
            <a:ext cx="870439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200" b="1" dirty="0" smtClean="0">
                <a:solidFill>
                  <a:schemeClr val="tx2"/>
                </a:solidFill>
              </a:rPr>
              <a:t>رقم الصفحة </a:t>
            </a:r>
            <a:endParaRPr lang="ar-SA" sz="1200" b="1" dirty="0">
              <a:solidFill>
                <a:schemeClr val="tx2"/>
              </a:solidFill>
            </a:endParaRPr>
          </a:p>
        </p:txBody>
      </p:sp>
      <p:sp>
        <p:nvSpPr>
          <p:cNvPr id="30" name="مربع نص 29"/>
          <p:cNvSpPr txBox="1"/>
          <p:nvPr/>
        </p:nvSpPr>
        <p:spPr>
          <a:xfrm>
            <a:off x="4484490" y="383713"/>
            <a:ext cx="240726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chemeClr val="tx2"/>
                </a:solidFill>
              </a:rPr>
              <a:t>الضرب في </a:t>
            </a:r>
            <a:r>
              <a:rPr lang="ku-Arab-IQ" sz="3200" b="1" dirty="0" smtClean="0">
                <a:solidFill>
                  <a:schemeClr val="tx2"/>
                </a:solidFill>
              </a:rPr>
              <a:t>٦</a:t>
            </a:r>
            <a:endParaRPr lang="ar-SA" sz="3200" b="1" dirty="0">
              <a:solidFill>
                <a:schemeClr val="tx2"/>
              </a:solidFill>
            </a:endParaRPr>
          </a:p>
        </p:txBody>
      </p:sp>
      <p:sp>
        <p:nvSpPr>
          <p:cNvPr id="31" name="مخطط انسيابي: محطة طرفية 30"/>
          <p:cNvSpPr/>
          <p:nvPr/>
        </p:nvSpPr>
        <p:spPr>
          <a:xfrm>
            <a:off x="7246852" y="448439"/>
            <a:ext cx="1371600" cy="455324"/>
          </a:xfrm>
          <a:prstGeom prst="flowChartTerminator">
            <a:avLst/>
          </a:prstGeom>
          <a:solidFill>
            <a:srgbClr val="F27258"/>
          </a:solidFill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1"/>
                </a:solidFill>
              </a:rPr>
              <a:t>٥ - ٢</a:t>
            </a:r>
            <a:r>
              <a:rPr lang="ar-SA" sz="2000" b="1" dirty="0" smtClean="0">
                <a:solidFill>
                  <a:schemeClr val="bg1"/>
                </a:solidFill>
              </a:rPr>
              <a:t>  </a:t>
            </a:r>
            <a:endParaRPr lang="ar-SA" sz="2000" b="1" dirty="0">
              <a:solidFill>
                <a:schemeClr val="bg1"/>
              </a:solidFill>
            </a:endParaRPr>
          </a:p>
        </p:txBody>
      </p:sp>
      <p:pic>
        <p:nvPicPr>
          <p:cNvPr id="25" name="صورة 24"/>
          <p:cNvPicPr>
            <a:picLocks noChangeAspect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731" y="5676357"/>
            <a:ext cx="1095011" cy="1095011"/>
          </a:xfrm>
          <a:prstGeom prst="rect">
            <a:avLst/>
          </a:prstGeom>
        </p:spPr>
      </p:pic>
      <p:sp>
        <p:nvSpPr>
          <p:cNvPr id="22" name="مربع نص 21"/>
          <p:cNvSpPr txBox="1"/>
          <p:nvPr/>
        </p:nvSpPr>
        <p:spPr>
          <a:xfrm>
            <a:off x="9515659" y="2746540"/>
            <a:ext cx="61546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٣٠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2" name="مربع نص 31"/>
          <p:cNvSpPr txBox="1"/>
          <p:nvPr/>
        </p:nvSpPr>
        <p:spPr>
          <a:xfrm>
            <a:off x="8364173" y="3468404"/>
            <a:ext cx="85815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= ٠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6" name="صورة 3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2266" y="1277366"/>
            <a:ext cx="621509" cy="621509"/>
          </a:xfrm>
          <a:prstGeom prst="rect">
            <a:avLst/>
          </a:prstGeom>
        </p:spPr>
      </p:pic>
      <p:sp>
        <p:nvSpPr>
          <p:cNvPr id="37" name="مربع نص 36"/>
          <p:cNvSpPr txBox="1"/>
          <p:nvPr/>
        </p:nvSpPr>
        <p:spPr>
          <a:xfrm>
            <a:off x="2751992" y="1357287"/>
            <a:ext cx="776288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u="sng" dirty="0" smtClean="0">
                <a:solidFill>
                  <a:srgbClr val="002060"/>
                </a:solidFill>
              </a:rPr>
              <a:t>أتــدرب وأحـل المـسائل : </a:t>
            </a:r>
            <a:r>
              <a:rPr lang="ar-SA" sz="2000" b="1" dirty="0"/>
              <a:t>أجد ناتج الضرب مستعملاً </a:t>
            </a:r>
            <a:r>
              <a:rPr lang="ar-SA" sz="2000" b="1" dirty="0" smtClean="0"/>
              <a:t>النماذج </a:t>
            </a:r>
            <a:r>
              <a:rPr lang="ar-SA" sz="2000" b="1" dirty="0"/>
              <a:t>أو أ</a:t>
            </a:r>
            <a:r>
              <a:rPr lang="ar-SA" sz="2000" b="1" dirty="0" smtClean="0"/>
              <a:t>رسم صورة إذا </a:t>
            </a:r>
            <a:r>
              <a:rPr lang="ar-SA" sz="2000" b="1" dirty="0"/>
              <a:t>لزم الأمر</a:t>
            </a:r>
            <a:r>
              <a:rPr lang="ar-SA" sz="2000" b="1" dirty="0" smtClean="0"/>
              <a:t>:</a:t>
            </a:r>
            <a:endParaRPr lang="ar-SA" sz="2000" b="1" dirty="0"/>
          </a:p>
        </p:txBody>
      </p:sp>
      <p:pic>
        <p:nvPicPr>
          <p:cNvPr id="11" name="صورة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48119" y="2027153"/>
            <a:ext cx="1199284" cy="834989"/>
          </a:xfrm>
          <a:prstGeom prst="rect">
            <a:avLst/>
          </a:prstGeom>
        </p:spPr>
      </p:pic>
      <p:pic>
        <p:nvPicPr>
          <p:cNvPr id="12" name="صورة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63036" y="2022600"/>
            <a:ext cx="1396972" cy="884117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14174" y="2052797"/>
            <a:ext cx="1260751" cy="888222"/>
          </a:xfrm>
          <a:prstGeom prst="rect">
            <a:avLst/>
          </a:prstGeom>
        </p:spPr>
      </p:pic>
      <p:pic>
        <p:nvPicPr>
          <p:cNvPr id="14" name="صورة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368493" y="3417781"/>
            <a:ext cx="1278910" cy="528481"/>
          </a:xfrm>
          <a:prstGeom prst="rect">
            <a:avLst/>
          </a:prstGeom>
        </p:spPr>
      </p:pic>
      <p:pic>
        <p:nvPicPr>
          <p:cNvPr id="15" name="صورة 1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482360" y="3429833"/>
            <a:ext cx="1450292" cy="521962"/>
          </a:xfrm>
          <a:prstGeom prst="rect">
            <a:avLst/>
          </a:prstGeom>
        </p:spPr>
      </p:pic>
      <p:pic>
        <p:nvPicPr>
          <p:cNvPr id="16" name="صورة 1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516308" y="3425977"/>
            <a:ext cx="1358617" cy="441771"/>
          </a:xfrm>
          <a:prstGeom prst="rect">
            <a:avLst/>
          </a:prstGeom>
        </p:spPr>
      </p:pic>
      <p:pic>
        <p:nvPicPr>
          <p:cNvPr id="20" name="صورة 1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308912" y="4427961"/>
            <a:ext cx="9558215" cy="1211124"/>
          </a:xfrm>
          <a:prstGeom prst="rect">
            <a:avLst/>
          </a:prstGeom>
        </p:spPr>
      </p:pic>
      <p:sp>
        <p:nvSpPr>
          <p:cNvPr id="46" name="مربع نص 45"/>
          <p:cNvSpPr txBox="1"/>
          <p:nvPr/>
        </p:nvSpPr>
        <p:spPr>
          <a:xfrm>
            <a:off x="6482360" y="2766296"/>
            <a:ext cx="61546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٤٢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7" name="مربع نص 46"/>
          <p:cNvSpPr txBox="1"/>
          <p:nvPr/>
        </p:nvSpPr>
        <p:spPr>
          <a:xfrm>
            <a:off x="3614174" y="2766296"/>
            <a:ext cx="61546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١٨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8" name="مربع نص 47"/>
          <p:cNvSpPr txBox="1"/>
          <p:nvPr/>
        </p:nvSpPr>
        <p:spPr>
          <a:xfrm>
            <a:off x="5613675" y="3470979"/>
            <a:ext cx="85815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= ٥٤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9" name="مربع نص 48"/>
          <p:cNvSpPr txBox="1"/>
          <p:nvPr/>
        </p:nvSpPr>
        <p:spPr>
          <a:xfrm>
            <a:off x="2658155" y="3425977"/>
            <a:ext cx="85815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= ٤٨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0" name="مربع نص 49"/>
          <p:cNvSpPr txBox="1"/>
          <p:nvPr/>
        </p:nvSpPr>
        <p:spPr>
          <a:xfrm>
            <a:off x="9260889" y="5097417"/>
            <a:ext cx="42721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٦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1" name="مربع نص 50"/>
          <p:cNvSpPr txBox="1"/>
          <p:nvPr/>
        </p:nvSpPr>
        <p:spPr>
          <a:xfrm>
            <a:off x="7207506" y="5097417"/>
            <a:ext cx="53328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١٠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2" name="مربع نص 51"/>
          <p:cNvSpPr txBox="1"/>
          <p:nvPr/>
        </p:nvSpPr>
        <p:spPr>
          <a:xfrm>
            <a:off x="4331335" y="5114750"/>
            <a:ext cx="42721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٦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3" name="مربع نص 52"/>
          <p:cNvSpPr txBox="1"/>
          <p:nvPr/>
        </p:nvSpPr>
        <p:spPr>
          <a:xfrm>
            <a:off x="1873583" y="5102249"/>
            <a:ext cx="42721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٣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658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2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صورة 18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7" t="27852" r="11294" b="28889"/>
          <a:stretch/>
        </p:blipFill>
        <p:spPr>
          <a:xfrm rot="6886041">
            <a:off x="11030741" y="128606"/>
            <a:ext cx="1064992" cy="1094991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78" y="96302"/>
            <a:ext cx="1085334" cy="1085334"/>
          </a:xfrm>
          <a:prstGeom prst="rect">
            <a:avLst/>
          </a:prstGeom>
        </p:spPr>
      </p:pic>
      <p:sp>
        <p:nvSpPr>
          <p:cNvPr id="8" name="مخطط انسيابي: محطة طرفية 7"/>
          <p:cNvSpPr/>
          <p:nvPr/>
        </p:nvSpPr>
        <p:spPr>
          <a:xfrm>
            <a:off x="9328638" y="451909"/>
            <a:ext cx="2248078" cy="571280"/>
          </a:xfrm>
          <a:prstGeom prst="flowChartTerminator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rgbClr val="002060"/>
                </a:solidFill>
              </a:rPr>
              <a:t>الفصل الخامس : الضرب </a:t>
            </a:r>
            <a:r>
              <a:rPr lang="ku-Arab-IQ" sz="1600" b="1" dirty="0" smtClean="0">
                <a:solidFill>
                  <a:srgbClr val="002060"/>
                </a:solidFill>
              </a:rPr>
              <a:t>٢</a:t>
            </a:r>
            <a:r>
              <a:rPr lang="ar-SA" sz="1600" dirty="0" smtClean="0">
                <a:solidFill>
                  <a:srgbClr val="002060"/>
                </a:solidFill>
              </a:rPr>
              <a:t> </a:t>
            </a:r>
            <a:endParaRPr lang="ar-SA" sz="1600" dirty="0">
              <a:solidFill>
                <a:srgbClr val="002060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خطط انسيابي: محطة طرفية 2"/>
          <p:cNvSpPr/>
          <p:nvPr/>
        </p:nvSpPr>
        <p:spPr>
          <a:xfrm>
            <a:off x="146738" y="6486908"/>
            <a:ext cx="882119" cy="254000"/>
          </a:xfrm>
          <a:prstGeom prst="flowChartTerminator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0625" b="98542" l="51094" r="96406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167" t="60256"/>
          <a:stretch/>
        </p:blipFill>
        <p:spPr>
          <a:xfrm>
            <a:off x="314535" y="6022112"/>
            <a:ext cx="535095" cy="627539"/>
          </a:xfrm>
          <a:prstGeom prst="rect">
            <a:avLst/>
          </a:prstGeom>
        </p:spPr>
      </p:pic>
      <p:sp>
        <p:nvSpPr>
          <p:cNvPr id="17" name="مربع نص 16"/>
          <p:cNvSpPr txBox="1"/>
          <p:nvPr/>
        </p:nvSpPr>
        <p:spPr>
          <a:xfrm>
            <a:off x="279511" y="6095115"/>
            <a:ext cx="53644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rgbClr val="0070C0"/>
                </a:solidFill>
              </a:rPr>
              <a:t>٥١</a:t>
            </a:r>
            <a:endParaRPr lang="ar-SA" sz="2000" b="1" dirty="0">
              <a:solidFill>
                <a:srgbClr val="0070C0"/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99279" y="6479567"/>
            <a:ext cx="870439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200" b="1" dirty="0" smtClean="0">
                <a:solidFill>
                  <a:schemeClr val="tx2"/>
                </a:solidFill>
              </a:rPr>
              <a:t>رقم الصفحة </a:t>
            </a:r>
            <a:endParaRPr lang="ar-SA" sz="1200" b="1" dirty="0">
              <a:solidFill>
                <a:schemeClr val="tx2"/>
              </a:solidFill>
            </a:endParaRPr>
          </a:p>
        </p:txBody>
      </p:sp>
      <p:sp>
        <p:nvSpPr>
          <p:cNvPr id="30" name="مربع نص 29"/>
          <p:cNvSpPr txBox="1"/>
          <p:nvPr/>
        </p:nvSpPr>
        <p:spPr>
          <a:xfrm>
            <a:off x="4484490" y="383713"/>
            <a:ext cx="240726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chemeClr val="tx2"/>
                </a:solidFill>
              </a:rPr>
              <a:t>الضرب في </a:t>
            </a:r>
            <a:r>
              <a:rPr lang="ku-Arab-IQ" sz="3200" b="1" dirty="0" smtClean="0">
                <a:solidFill>
                  <a:schemeClr val="tx2"/>
                </a:solidFill>
              </a:rPr>
              <a:t>٦</a:t>
            </a:r>
            <a:endParaRPr lang="ar-SA" sz="3200" b="1" dirty="0">
              <a:solidFill>
                <a:schemeClr val="tx2"/>
              </a:solidFill>
            </a:endParaRPr>
          </a:p>
        </p:txBody>
      </p:sp>
      <p:sp>
        <p:nvSpPr>
          <p:cNvPr id="31" name="مخطط انسيابي: محطة طرفية 30"/>
          <p:cNvSpPr/>
          <p:nvPr/>
        </p:nvSpPr>
        <p:spPr>
          <a:xfrm>
            <a:off x="7246852" y="448439"/>
            <a:ext cx="1371600" cy="455324"/>
          </a:xfrm>
          <a:prstGeom prst="flowChartTerminator">
            <a:avLst/>
          </a:prstGeom>
          <a:solidFill>
            <a:srgbClr val="F27258"/>
          </a:solidFill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1"/>
                </a:solidFill>
              </a:rPr>
              <a:t>٥ - ٢</a:t>
            </a:r>
            <a:r>
              <a:rPr lang="ar-SA" sz="2000" b="1" dirty="0" smtClean="0">
                <a:solidFill>
                  <a:schemeClr val="bg1"/>
                </a:solidFill>
              </a:rPr>
              <a:t>  </a:t>
            </a:r>
            <a:endParaRPr lang="ar-SA" sz="2000" b="1" dirty="0">
              <a:solidFill>
                <a:schemeClr val="bg1"/>
              </a:solidFill>
            </a:endParaRPr>
          </a:p>
        </p:txBody>
      </p:sp>
      <p:pic>
        <p:nvPicPr>
          <p:cNvPr id="25" name="صورة 24"/>
          <p:cNvPicPr>
            <a:picLocks noChangeAspect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731" y="5676357"/>
            <a:ext cx="1095011" cy="1095011"/>
          </a:xfrm>
          <a:prstGeom prst="rect">
            <a:avLst/>
          </a:prstGeom>
        </p:spPr>
      </p:pic>
      <p:pic>
        <p:nvPicPr>
          <p:cNvPr id="36" name="صورة 3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2266" y="1277366"/>
            <a:ext cx="621509" cy="621509"/>
          </a:xfrm>
          <a:prstGeom prst="rect">
            <a:avLst/>
          </a:prstGeom>
        </p:spPr>
      </p:pic>
      <p:sp>
        <p:nvSpPr>
          <p:cNvPr id="37" name="مربع نص 36"/>
          <p:cNvSpPr txBox="1"/>
          <p:nvPr/>
        </p:nvSpPr>
        <p:spPr>
          <a:xfrm>
            <a:off x="2751992" y="1357287"/>
            <a:ext cx="776288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u="sng" dirty="0" smtClean="0">
                <a:solidFill>
                  <a:srgbClr val="002060"/>
                </a:solidFill>
              </a:rPr>
              <a:t>أتــدرب وأحـل المـسائل : </a:t>
            </a:r>
            <a:r>
              <a:rPr lang="ar-SA" sz="2000" b="1" dirty="0"/>
              <a:t>أجد ناتج الضرب مستعملاً </a:t>
            </a:r>
            <a:r>
              <a:rPr lang="ar-SA" sz="2000" b="1" dirty="0" smtClean="0"/>
              <a:t>النماذج </a:t>
            </a:r>
            <a:r>
              <a:rPr lang="ar-SA" sz="2000" b="1" dirty="0"/>
              <a:t>أو أ</a:t>
            </a:r>
            <a:r>
              <a:rPr lang="ar-SA" sz="2000" b="1" dirty="0" smtClean="0"/>
              <a:t>رسم صورة إذا </a:t>
            </a:r>
            <a:r>
              <a:rPr lang="ar-SA" sz="2000" b="1" dirty="0"/>
              <a:t>لزم الأمر</a:t>
            </a:r>
            <a:r>
              <a:rPr lang="ar-SA" sz="2000" b="1" dirty="0" smtClean="0"/>
              <a:t>:</a:t>
            </a:r>
            <a:endParaRPr lang="ar-SA" sz="2000" b="1" dirty="0"/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55131" y="2587103"/>
            <a:ext cx="2760600" cy="3272134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32731" y="1943460"/>
            <a:ext cx="3483000" cy="510867"/>
          </a:xfrm>
          <a:prstGeom prst="rect">
            <a:avLst/>
          </a:prstGeom>
        </p:spPr>
      </p:pic>
      <p:pic>
        <p:nvPicPr>
          <p:cNvPr id="10" name="صورة 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76621" y="2638837"/>
            <a:ext cx="2812200" cy="3278601"/>
          </a:xfrm>
          <a:prstGeom prst="rect">
            <a:avLst/>
          </a:prstGeom>
        </p:spPr>
      </p:pic>
      <p:pic>
        <p:nvPicPr>
          <p:cNvPr id="21" name="صورة 2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01312" y="2587103"/>
            <a:ext cx="2760600" cy="3382067"/>
          </a:xfrm>
          <a:prstGeom prst="rect">
            <a:avLst/>
          </a:prstGeom>
        </p:spPr>
      </p:pic>
      <p:sp>
        <p:nvSpPr>
          <p:cNvPr id="23" name="مربع نص 22"/>
          <p:cNvSpPr txBox="1"/>
          <p:nvPr/>
        </p:nvSpPr>
        <p:spPr>
          <a:xfrm>
            <a:off x="8502162" y="2954574"/>
            <a:ext cx="65063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/>
              <a:t>× </a:t>
            </a:r>
            <a:r>
              <a:rPr lang="ku-Arab-IQ" sz="2000" b="1" dirty="0" smtClean="0"/>
              <a:t>٣</a:t>
            </a:r>
            <a:endParaRPr lang="ar-SA" sz="2000" b="1" dirty="0"/>
          </a:p>
        </p:txBody>
      </p:sp>
      <p:sp>
        <p:nvSpPr>
          <p:cNvPr id="38" name="مربع نص 37"/>
          <p:cNvSpPr txBox="1"/>
          <p:nvPr/>
        </p:nvSpPr>
        <p:spPr>
          <a:xfrm>
            <a:off x="4986731" y="3026145"/>
            <a:ext cx="65063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/>
              <a:t>× </a:t>
            </a:r>
            <a:r>
              <a:rPr lang="ku-Arab-IQ" sz="2000" b="1" dirty="0" smtClean="0"/>
              <a:t>٥</a:t>
            </a:r>
            <a:endParaRPr lang="ar-SA" sz="2000" b="1" dirty="0"/>
          </a:p>
        </p:txBody>
      </p:sp>
      <p:sp>
        <p:nvSpPr>
          <p:cNvPr id="39" name="مربع نص 38"/>
          <p:cNvSpPr txBox="1"/>
          <p:nvPr/>
        </p:nvSpPr>
        <p:spPr>
          <a:xfrm>
            <a:off x="1450731" y="2997439"/>
            <a:ext cx="65063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/>
              <a:t>× </a:t>
            </a:r>
            <a:r>
              <a:rPr lang="ku-Arab-IQ" sz="2000" b="1" dirty="0" smtClean="0"/>
              <a:t>٤</a:t>
            </a:r>
            <a:endParaRPr lang="ar-SA" sz="2000" b="1" dirty="0"/>
          </a:p>
        </p:txBody>
      </p:sp>
    </p:spTree>
    <p:extLst>
      <p:ext uri="{BB962C8B-B14F-4D97-AF65-F5344CB8AC3E}">
        <p14:creationId xmlns:p14="http://schemas.microsoft.com/office/powerpoint/2010/main" val="1633602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8" grpId="0"/>
      <p:bldP spid="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صورة 18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7" t="27852" r="11294" b="28889"/>
          <a:stretch/>
        </p:blipFill>
        <p:spPr>
          <a:xfrm rot="6886041">
            <a:off x="11030741" y="128606"/>
            <a:ext cx="1064992" cy="1094991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78" y="96302"/>
            <a:ext cx="1085334" cy="1085334"/>
          </a:xfrm>
          <a:prstGeom prst="rect">
            <a:avLst/>
          </a:prstGeom>
        </p:spPr>
      </p:pic>
      <p:sp>
        <p:nvSpPr>
          <p:cNvPr id="8" name="مخطط انسيابي: محطة طرفية 7"/>
          <p:cNvSpPr/>
          <p:nvPr/>
        </p:nvSpPr>
        <p:spPr>
          <a:xfrm>
            <a:off x="9328638" y="451909"/>
            <a:ext cx="2248078" cy="571280"/>
          </a:xfrm>
          <a:prstGeom prst="flowChartTerminator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rgbClr val="002060"/>
                </a:solidFill>
              </a:rPr>
              <a:t>الفصل الخامس : الضرب </a:t>
            </a:r>
            <a:r>
              <a:rPr lang="ku-Arab-IQ" sz="1600" b="1" dirty="0" smtClean="0">
                <a:solidFill>
                  <a:srgbClr val="002060"/>
                </a:solidFill>
              </a:rPr>
              <a:t>٢</a:t>
            </a:r>
            <a:r>
              <a:rPr lang="ar-SA" sz="1600" dirty="0" smtClean="0">
                <a:solidFill>
                  <a:srgbClr val="002060"/>
                </a:solidFill>
              </a:rPr>
              <a:t> </a:t>
            </a:r>
            <a:endParaRPr lang="ar-SA" sz="1600" dirty="0">
              <a:solidFill>
                <a:srgbClr val="002060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خطط انسيابي: محطة طرفية 2"/>
          <p:cNvSpPr/>
          <p:nvPr/>
        </p:nvSpPr>
        <p:spPr>
          <a:xfrm>
            <a:off x="146738" y="6486908"/>
            <a:ext cx="882119" cy="254000"/>
          </a:xfrm>
          <a:prstGeom prst="flowChartTerminator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0625" b="98542" l="51094" r="96406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167" t="60256"/>
          <a:stretch/>
        </p:blipFill>
        <p:spPr>
          <a:xfrm>
            <a:off x="314535" y="6022112"/>
            <a:ext cx="535095" cy="627539"/>
          </a:xfrm>
          <a:prstGeom prst="rect">
            <a:avLst/>
          </a:prstGeom>
        </p:spPr>
      </p:pic>
      <p:sp>
        <p:nvSpPr>
          <p:cNvPr id="17" name="مربع نص 16"/>
          <p:cNvSpPr txBox="1"/>
          <p:nvPr/>
        </p:nvSpPr>
        <p:spPr>
          <a:xfrm>
            <a:off x="279511" y="6095115"/>
            <a:ext cx="53644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rgbClr val="0070C0"/>
                </a:solidFill>
              </a:rPr>
              <a:t>٥١</a:t>
            </a:r>
            <a:endParaRPr lang="ar-SA" sz="2000" b="1" dirty="0">
              <a:solidFill>
                <a:srgbClr val="0070C0"/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99279" y="6479567"/>
            <a:ext cx="870439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200" b="1" dirty="0" smtClean="0">
                <a:solidFill>
                  <a:schemeClr val="tx2"/>
                </a:solidFill>
              </a:rPr>
              <a:t>رقم الصفحة </a:t>
            </a:r>
            <a:endParaRPr lang="ar-SA" sz="1200" b="1" dirty="0">
              <a:solidFill>
                <a:schemeClr val="tx2"/>
              </a:solidFill>
            </a:endParaRPr>
          </a:p>
        </p:txBody>
      </p:sp>
      <p:sp>
        <p:nvSpPr>
          <p:cNvPr id="30" name="مربع نص 29"/>
          <p:cNvSpPr txBox="1"/>
          <p:nvPr/>
        </p:nvSpPr>
        <p:spPr>
          <a:xfrm>
            <a:off x="4484490" y="383713"/>
            <a:ext cx="240726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chemeClr val="tx2"/>
                </a:solidFill>
              </a:rPr>
              <a:t>الضرب في </a:t>
            </a:r>
            <a:r>
              <a:rPr lang="ku-Arab-IQ" sz="3200" b="1" smtClean="0">
                <a:solidFill>
                  <a:schemeClr val="tx2"/>
                </a:solidFill>
              </a:rPr>
              <a:t>٦</a:t>
            </a:r>
            <a:endParaRPr lang="ar-SA" sz="3200" b="1" dirty="0">
              <a:solidFill>
                <a:schemeClr val="tx2"/>
              </a:solidFill>
            </a:endParaRPr>
          </a:p>
        </p:txBody>
      </p:sp>
      <p:sp>
        <p:nvSpPr>
          <p:cNvPr id="31" name="مخطط انسيابي: محطة طرفية 30"/>
          <p:cNvSpPr/>
          <p:nvPr/>
        </p:nvSpPr>
        <p:spPr>
          <a:xfrm>
            <a:off x="7246852" y="448439"/>
            <a:ext cx="1371600" cy="455324"/>
          </a:xfrm>
          <a:prstGeom prst="flowChartTerminator">
            <a:avLst/>
          </a:prstGeom>
          <a:solidFill>
            <a:srgbClr val="F27258"/>
          </a:solidFill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1"/>
                </a:solidFill>
              </a:rPr>
              <a:t>٥ - ٢</a:t>
            </a:r>
            <a:r>
              <a:rPr lang="ar-SA" sz="2000" b="1" dirty="0" smtClean="0">
                <a:solidFill>
                  <a:schemeClr val="bg1"/>
                </a:solidFill>
              </a:rPr>
              <a:t>  </a:t>
            </a:r>
            <a:endParaRPr lang="ar-SA" sz="2000" b="1" dirty="0">
              <a:solidFill>
                <a:schemeClr val="bg1"/>
              </a:solidFill>
            </a:endParaRPr>
          </a:p>
        </p:txBody>
      </p:sp>
      <p:pic>
        <p:nvPicPr>
          <p:cNvPr id="25" name="صورة 24"/>
          <p:cNvPicPr>
            <a:picLocks noChangeAspect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731" y="5676357"/>
            <a:ext cx="1095011" cy="1095011"/>
          </a:xfrm>
          <a:prstGeom prst="rect">
            <a:avLst/>
          </a:prstGeom>
        </p:spPr>
      </p:pic>
      <p:pic>
        <p:nvPicPr>
          <p:cNvPr id="36" name="صورة 3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2266" y="1277366"/>
            <a:ext cx="621509" cy="621509"/>
          </a:xfrm>
          <a:prstGeom prst="rect">
            <a:avLst/>
          </a:prstGeom>
        </p:spPr>
      </p:pic>
      <p:sp>
        <p:nvSpPr>
          <p:cNvPr id="37" name="مربع نص 36"/>
          <p:cNvSpPr txBox="1"/>
          <p:nvPr/>
        </p:nvSpPr>
        <p:spPr>
          <a:xfrm>
            <a:off x="2751992" y="1357287"/>
            <a:ext cx="776288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u="sng" dirty="0" smtClean="0">
                <a:solidFill>
                  <a:srgbClr val="002060"/>
                </a:solidFill>
              </a:rPr>
              <a:t>أتــدرب وأحـل المـسائل : </a:t>
            </a:r>
            <a:r>
              <a:rPr lang="ar-SA" sz="2000" b="1" dirty="0" smtClean="0"/>
              <a:t>أحل كلاً من المسائل الآتية، مستعملاً النماذج إذا لزم الأمر:</a:t>
            </a:r>
            <a:endParaRPr lang="ar-SA" sz="2000" b="1" dirty="0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5679" y="2088074"/>
            <a:ext cx="10764681" cy="626212"/>
          </a:xfrm>
          <a:prstGeom prst="rect">
            <a:avLst/>
          </a:prstGeom>
        </p:spPr>
      </p:pic>
      <p:pic>
        <p:nvPicPr>
          <p:cNvPr id="11" name="صورة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69718" y="4134505"/>
            <a:ext cx="10500642" cy="642683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" t="27344" r="17473" b="49637"/>
          <a:stretch/>
        </p:blipFill>
        <p:spPr>
          <a:xfrm flipV="1">
            <a:off x="9211687" y="2884010"/>
            <a:ext cx="1942088" cy="354082"/>
          </a:xfrm>
          <a:prstGeom prst="rect">
            <a:avLst/>
          </a:prstGeom>
        </p:spPr>
      </p:pic>
      <p:pic>
        <p:nvPicPr>
          <p:cNvPr id="26" name="صورة 25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" t="27344" r="17473" b="49637"/>
          <a:stretch/>
        </p:blipFill>
        <p:spPr>
          <a:xfrm flipV="1">
            <a:off x="9211687" y="3328504"/>
            <a:ext cx="1942088" cy="354082"/>
          </a:xfrm>
          <a:prstGeom prst="rect">
            <a:avLst/>
          </a:prstGeom>
        </p:spPr>
      </p:pic>
      <p:pic>
        <p:nvPicPr>
          <p:cNvPr id="27" name="صورة 2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" t="27344" r="17473" b="49637"/>
          <a:stretch/>
        </p:blipFill>
        <p:spPr>
          <a:xfrm flipV="1">
            <a:off x="7107026" y="2884010"/>
            <a:ext cx="1942088" cy="354082"/>
          </a:xfrm>
          <a:prstGeom prst="rect">
            <a:avLst/>
          </a:prstGeom>
        </p:spPr>
      </p:pic>
      <p:pic>
        <p:nvPicPr>
          <p:cNvPr id="28" name="صورة 27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" t="27344" r="17473" b="49637"/>
          <a:stretch/>
        </p:blipFill>
        <p:spPr>
          <a:xfrm flipV="1">
            <a:off x="7107026" y="3356956"/>
            <a:ext cx="1942088" cy="354082"/>
          </a:xfrm>
          <a:prstGeom prst="rect">
            <a:avLst/>
          </a:prstGeom>
        </p:spPr>
      </p:pic>
      <p:pic>
        <p:nvPicPr>
          <p:cNvPr id="29" name="صورة 28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" t="27344" r="17473" b="49637"/>
          <a:stretch/>
        </p:blipFill>
        <p:spPr>
          <a:xfrm flipV="1">
            <a:off x="4949671" y="2884010"/>
            <a:ext cx="1942088" cy="354082"/>
          </a:xfrm>
          <a:prstGeom prst="rect">
            <a:avLst/>
          </a:prstGeom>
        </p:spPr>
      </p:pic>
      <p:pic>
        <p:nvPicPr>
          <p:cNvPr id="32" name="صورة 31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" t="27344" r="17473" b="49637"/>
          <a:stretch/>
        </p:blipFill>
        <p:spPr>
          <a:xfrm flipV="1">
            <a:off x="4949671" y="3370222"/>
            <a:ext cx="1942088" cy="354082"/>
          </a:xfrm>
          <a:prstGeom prst="rect">
            <a:avLst/>
          </a:prstGeom>
        </p:spPr>
      </p:pic>
      <p:sp>
        <p:nvSpPr>
          <p:cNvPr id="15" name="مربع نص 14"/>
          <p:cNvSpPr txBox="1"/>
          <p:nvPr/>
        </p:nvSpPr>
        <p:spPr>
          <a:xfrm>
            <a:off x="10756992" y="2824764"/>
            <a:ext cx="41436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</a:t>
            </a:r>
            <a:endParaRPr lang="ar-SA" sz="2800" dirty="0">
              <a:solidFill>
                <a:srgbClr val="FF0000"/>
              </a:solidFill>
            </a:endParaRPr>
          </a:p>
        </p:txBody>
      </p:sp>
      <p:sp>
        <p:nvSpPr>
          <p:cNvPr id="33" name="مربع نص 32"/>
          <p:cNvSpPr txBox="1"/>
          <p:nvPr/>
        </p:nvSpPr>
        <p:spPr>
          <a:xfrm>
            <a:off x="8652559" y="2790299"/>
            <a:ext cx="41436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</a:t>
            </a:r>
            <a:endParaRPr lang="ar-SA" sz="2800" dirty="0">
              <a:solidFill>
                <a:srgbClr val="FF0000"/>
              </a:solidFill>
            </a:endParaRPr>
          </a:p>
        </p:txBody>
      </p:sp>
      <p:sp>
        <p:nvSpPr>
          <p:cNvPr id="34" name="مربع نص 33"/>
          <p:cNvSpPr txBox="1"/>
          <p:nvPr/>
        </p:nvSpPr>
        <p:spPr>
          <a:xfrm>
            <a:off x="6486184" y="2822282"/>
            <a:ext cx="41436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</a:t>
            </a:r>
            <a:endParaRPr lang="ar-SA" sz="2800" dirty="0">
              <a:solidFill>
                <a:srgbClr val="FF0000"/>
              </a:solidFill>
            </a:endParaRPr>
          </a:p>
        </p:txBody>
      </p:sp>
      <p:sp>
        <p:nvSpPr>
          <p:cNvPr id="35" name="مربع نص 34"/>
          <p:cNvSpPr txBox="1"/>
          <p:nvPr/>
        </p:nvSpPr>
        <p:spPr>
          <a:xfrm>
            <a:off x="10757161" y="3256098"/>
            <a:ext cx="41436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</a:t>
            </a:r>
            <a:endParaRPr lang="ar-SA" sz="2800" dirty="0">
              <a:solidFill>
                <a:srgbClr val="FF0000"/>
              </a:solidFill>
            </a:endParaRPr>
          </a:p>
        </p:txBody>
      </p:sp>
      <p:sp>
        <p:nvSpPr>
          <p:cNvPr id="40" name="مربع نص 39"/>
          <p:cNvSpPr txBox="1"/>
          <p:nvPr/>
        </p:nvSpPr>
        <p:spPr>
          <a:xfrm>
            <a:off x="8634747" y="3281179"/>
            <a:ext cx="41436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</a:t>
            </a:r>
            <a:endParaRPr lang="ar-SA" sz="2800" dirty="0">
              <a:solidFill>
                <a:srgbClr val="FF0000"/>
              </a:solidFill>
            </a:endParaRPr>
          </a:p>
        </p:txBody>
      </p:sp>
      <p:sp>
        <p:nvSpPr>
          <p:cNvPr id="41" name="مربع نص 40"/>
          <p:cNvSpPr txBox="1"/>
          <p:nvPr/>
        </p:nvSpPr>
        <p:spPr>
          <a:xfrm>
            <a:off x="6503996" y="3301293"/>
            <a:ext cx="41436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</a:t>
            </a:r>
            <a:endParaRPr lang="ar-SA" sz="2800" dirty="0">
              <a:solidFill>
                <a:srgbClr val="FF0000"/>
              </a:solidFill>
            </a:endParaRPr>
          </a:p>
        </p:txBody>
      </p:sp>
      <p:sp>
        <p:nvSpPr>
          <p:cNvPr id="16" name="مستطيل مستدير الزوايا 15"/>
          <p:cNvSpPr/>
          <p:nvPr/>
        </p:nvSpPr>
        <p:spPr>
          <a:xfrm>
            <a:off x="9111114" y="2839866"/>
            <a:ext cx="1654442" cy="433816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2" name="مستطيل مستدير الزوايا 41"/>
          <p:cNvSpPr/>
          <p:nvPr/>
        </p:nvSpPr>
        <p:spPr>
          <a:xfrm>
            <a:off x="9096468" y="3326260"/>
            <a:ext cx="1654442" cy="433816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3" name="مستطيل مستدير الزوايا 42"/>
          <p:cNvSpPr/>
          <p:nvPr/>
        </p:nvSpPr>
        <p:spPr>
          <a:xfrm>
            <a:off x="6992332" y="2850723"/>
            <a:ext cx="1654442" cy="433816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4" name="مستطيل مستدير الزوايا 43"/>
          <p:cNvSpPr/>
          <p:nvPr/>
        </p:nvSpPr>
        <p:spPr>
          <a:xfrm>
            <a:off x="6992332" y="3354147"/>
            <a:ext cx="1654442" cy="433816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مستطيل مستدير الزوايا 44"/>
          <p:cNvSpPr/>
          <p:nvPr/>
        </p:nvSpPr>
        <p:spPr>
          <a:xfrm>
            <a:off x="4857890" y="2835001"/>
            <a:ext cx="1654442" cy="433816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6" name="مستطيل مستدير الزوايا 45"/>
          <p:cNvSpPr/>
          <p:nvPr/>
        </p:nvSpPr>
        <p:spPr>
          <a:xfrm>
            <a:off x="4857890" y="3324290"/>
            <a:ext cx="1654442" cy="433816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ربع نص 19"/>
          <p:cNvSpPr txBox="1"/>
          <p:nvPr/>
        </p:nvSpPr>
        <p:spPr>
          <a:xfrm>
            <a:off x="1763573" y="2836020"/>
            <a:ext cx="2408935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القطع المتبقية </a:t>
            </a:r>
          </a:p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٦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×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٤ = ٢٤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قطعة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7" name="مربع نص 46"/>
          <p:cNvSpPr txBox="1"/>
          <p:nvPr/>
        </p:nvSpPr>
        <p:spPr>
          <a:xfrm>
            <a:off x="5299528" y="4956848"/>
            <a:ext cx="240893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٧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×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٦ = ٤٢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طالب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2" name="مربع نص 21"/>
          <p:cNvSpPr txBox="1"/>
          <p:nvPr/>
        </p:nvSpPr>
        <p:spPr>
          <a:xfrm>
            <a:off x="3879464" y="5598174"/>
            <a:ext cx="518746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لا تكفي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٧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حافلات لنقل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٤٥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طالب ، لأن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٤٥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&gt;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٤٢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982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3" grpId="0"/>
      <p:bldP spid="34" grpId="0"/>
      <p:bldP spid="35" grpId="0"/>
      <p:bldP spid="40" grpId="0"/>
      <p:bldP spid="41" grpId="0"/>
      <p:bldP spid="16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20" grpId="0"/>
      <p:bldP spid="47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صورة 18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7" t="27852" r="11294" b="28889"/>
          <a:stretch/>
        </p:blipFill>
        <p:spPr>
          <a:xfrm rot="6886041">
            <a:off x="11030741" y="128606"/>
            <a:ext cx="1064992" cy="1094991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78" y="96302"/>
            <a:ext cx="1085334" cy="1085334"/>
          </a:xfrm>
          <a:prstGeom prst="rect">
            <a:avLst/>
          </a:prstGeom>
        </p:spPr>
      </p:pic>
      <p:sp>
        <p:nvSpPr>
          <p:cNvPr id="8" name="مخطط انسيابي: محطة طرفية 7"/>
          <p:cNvSpPr/>
          <p:nvPr/>
        </p:nvSpPr>
        <p:spPr>
          <a:xfrm>
            <a:off x="9328638" y="451909"/>
            <a:ext cx="2248078" cy="571280"/>
          </a:xfrm>
          <a:prstGeom prst="flowChartTerminator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rgbClr val="002060"/>
                </a:solidFill>
              </a:rPr>
              <a:t>الفصل الخامس : الضرب </a:t>
            </a:r>
            <a:r>
              <a:rPr lang="ku-Arab-IQ" sz="1600" b="1" dirty="0" smtClean="0">
                <a:solidFill>
                  <a:srgbClr val="002060"/>
                </a:solidFill>
              </a:rPr>
              <a:t>٢</a:t>
            </a:r>
            <a:r>
              <a:rPr lang="ar-SA" sz="1600" dirty="0" smtClean="0">
                <a:solidFill>
                  <a:srgbClr val="002060"/>
                </a:solidFill>
              </a:rPr>
              <a:t> </a:t>
            </a:r>
            <a:endParaRPr lang="ar-SA" sz="1600" dirty="0">
              <a:solidFill>
                <a:srgbClr val="002060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خطط انسيابي: محطة طرفية 2"/>
          <p:cNvSpPr/>
          <p:nvPr/>
        </p:nvSpPr>
        <p:spPr>
          <a:xfrm>
            <a:off x="146738" y="6486908"/>
            <a:ext cx="882119" cy="254000"/>
          </a:xfrm>
          <a:prstGeom prst="flowChartTerminator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0625" b="98542" l="51094" r="96406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167" t="60256"/>
          <a:stretch/>
        </p:blipFill>
        <p:spPr>
          <a:xfrm>
            <a:off x="314535" y="6022112"/>
            <a:ext cx="535095" cy="627539"/>
          </a:xfrm>
          <a:prstGeom prst="rect">
            <a:avLst/>
          </a:prstGeom>
        </p:spPr>
      </p:pic>
      <p:sp>
        <p:nvSpPr>
          <p:cNvPr id="17" name="مربع نص 16"/>
          <p:cNvSpPr txBox="1"/>
          <p:nvPr/>
        </p:nvSpPr>
        <p:spPr>
          <a:xfrm>
            <a:off x="279511" y="6095115"/>
            <a:ext cx="53644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rgbClr val="0070C0"/>
                </a:solidFill>
              </a:rPr>
              <a:t>٥١</a:t>
            </a:r>
            <a:endParaRPr lang="ar-SA" sz="2000" b="1" dirty="0">
              <a:solidFill>
                <a:srgbClr val="0070C0"/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99279" y="6479567"/>
            <a:ext cx="870439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200" b="1" dirty="0" smtClean="0">
                <a:solidFill>
                  <a:schemeClr val="tx2"/>
                </a:solidFill>
              </a:rPr>
              <a:t>رقم الصفحة </a:t>
            </a:r>
            <a:endParaRPr lang="ar-SA" sz="1200" b="1" dirty="0">
              <a:solidFill>
                <a:schemeClr val="tx2"/>
              </a:solidFill>
            </a:endParaRPr>
          </a:p>
        </p:txBody>
      </p:sp>
      <p:sp>
        <p:nvSpPr>
          <p:cNvPr id="30" name="مربع نص 29"/>
          <p:cNvSpPr txBox="1"/>
          <p:nvPr/>
        </p:nvSpPr>
        <p:spPr>
          <a:xfrm>
            <a:off x="4484490" y="383713"/>
            <a:ext cx="240726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chemeClr val="tx2"/>
                </a:solidFill>
              </a:rPr>
              <a:t>الضرب في </a:t>
            </a:r>
            <a:r>
              <a:rPr lang="ku-Arab-IQ" sz="3200" b="1" dirty="0" smtClean="0">
                <a:solidFill>
                  <a:schemeClr val="tx2"/>
                </a:solidFill>
              </a:rPr>
              <a:t>٦</a:t>
            </a:r>
            <a:endParaRPr lang="ar-SA" sz="3200" b="1" dirty="0">
              <a:solidFill>
                <a:schemeClr val="tx2"/>
              </a:solidFill>
            </a:endParaRPr>
          </a:p>
        </p:txBody>
      </p:sp>
      <p:sp>
        <p:nvSpPr>
          <p:cNvPr id="31" name="مخطط انسيابي: محطة طرفية 30"/>
          <p:cNvSpPr/>
          <p:nvPr/>
        </p:nvSpPr>
        <p:spPr>
          <a:xfrm>
            <a:off x="7246852" y="448439"/>
            <a:ext cx="1371600" cy="455324"/>
          </a:xfrm>
          <a:prstGeom prst="flowChartTerminator">
            <a:avLst/>
          </a:prstGeom>
          <a:solidFill>
            <a:srgbClr val="F27258"/>
          </a:solidFill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1"/>
                </a:solidFill>
              </a:rPr>
              <a:t>٥ - ٢</a:t>
            </a:r>
            <a:r>
              <a:rPr lang="ar-SA" sz="2000" b="1" dirty="0" smtClean="0">
                <a:solidFill>
                  <a:schemeClr val="bg1"/>
                </a:solidFill>
              </a:rPr>
              <a:t>  </a:t>
            </a:r>
            <a:endParaRPr lang="ar-SA" sz="2000" b="1" dirty="0">
              <a:solidFill>
                <a:schemeClr val="bg1"/>
              </a:solidFill>
            </a:endParaRPr>
          </a:p>
        </p:txBody>
      </p:sp>
      <p:pic>
        <p:nvPicPr>
          <p:cNvPr id="24" name="صورة 23"/>
          <p:cNvPicPr>
            <a:picLocks noChangeAspect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731" y="5676357"/>
            <a:ext cx="1095011" cy="1095011"/>
          </a:xfrm>
          <a:prstGeom prst="rect">
            <a:avLst/>
          </a:prstGeom>
        </p:spPr>
      </p:pic>
      <p:pic>
        <p:nvPicPr>
          <p:cNvPr id="12" name="صورة 1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29" t="13746" r="22797" b="26855"/>
          <a:stretch/>
        </p:blipFill>
        <p:spPr>
          <a:xfrm>
            <a:off x="9906997" y="1638265"/>
            <a:ext cx="1872048" cy="1728962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23729" y="1208489"/>
            <a:ext cx="4841433" cy="859552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30429" y="2313172"/>
            <a:ext cx="8276568" cy="657044"/>
          </a:xfrm>
          <a:prstGeom prst="rect">
            <a:avLst/>
          </a:prstGeom>
        </p:spPr>
      </p:pic>
      <p:sp>
        <p:nvSpPr>
          <p:cNvPr id="10" name="مربع نص 9"/>
          <p:cNvSpPr txBox="1"/>
          <p:nvPr/>
        </p:nvSpPr>
        <p:spPr>
          <a:xfrm>
            <a:off x="3403583" y="3136394"/>
            <a:ext cx="473026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٦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×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٣  + ٦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×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٣  = ١٨ + ١٨ = ٣٦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1" name="صورة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52084" y="4042134"/>
            <a:ext cx="8554913" cy="668339"/>
          </a:xfrm>
          <a:prstGeom prst="rect">
            <a:avLst/>
          </a:prstGeom>
        </p:spPr>
      </p:pic>
      <p:sp>
        <p:nvSpPr>
          <p:cNvPr id="14" name="مربع نص 13"/>
          <p:cNvSpPr txBox="1"/>
          <p:nvPr/>
        </p:nvSpPr>
        <p:spPr>
          <a:xfrm>
            <a:off x="969718" y="4864092"/>
            <a:ext cx="855491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إجابة ممكنة : لدى أحمد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٦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حقائب في كل منها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٧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أقلام ، كم قلماً في الحقائب كلها ؟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2" name="مربع نص 21"/>
          <p:cNvSpPr txBox="1"/>
          <p:nvPr/>
        </p:nvSpPr>
        <p:spPr>
          <a:xfrm>
            <a:off x="4010441" y="5548114"/>
            <a:ext cx="335536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C00000"/>
                </a:solidFill>
              </a:rPr>
              <a:t>الإجابة :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٦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×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٧ = ٤٢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قلماً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029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صورة 18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7" t="27852" r="11294" b="28889"/>
          <a:stretch/>
        </p:blipFill>
        <p:spPr>
          <a:xfrm rot="6886041">
            <a:off x="11030741" y="128606"/>
            <a:ext cx="1064992" cy="1094991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78" y="96302"/>
            <a:ext cx="1085334" cy="1085334"/>
          </a:xfrm>
          <a:prstGeom prst="rect">
            <a:avLst/>
          </a:prstGeom>
        </p:spPr>
      </p:pic>
      <p:sp>
        <p:nvSpPr>
          <p:cNvPr id="8" name="مخطط انسيابي: محطة طرفية 7"/>
          <p:cNvSpPr/>
          <p:nvPr/>
        </p:nvSpPr>
        <p:spPr>
          <a:xfrm>
            <a:off x="9328638" y="451909"/>
            <a:ext cx="2248078" cy="571280"/>
          </a:xfrm>
          <a:prstGeom prst="flowChartTerminator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rgbClr val="002060"/>
                </a:solidFill>
              </a:rPr>
              <a:t>الفصل الخامس : الضرب </a:t>
            </a:r>
            <a:r>
              <a:rPr lang="ku-Arab-IQ" sz="1600" b="1" dirty="0" smtClean="0">
                <a:solidFill>
                  <a:srgbClr val="002060"/>
                </a:solidFill>
              </a:rPr>
              <a:t>٢</a:t>
            </a:r>
            <a:r>
              <a:rPr lang="ar-SA" sz="1600" dirty="0" smtClean="0">
                <a:solidFill>
                  <a:srgbClr val="002060"/>
                </a:solidFill>
              </a:rPr>
              <a:t> </a:t>
            </a:r>
            <a:endParaRPr lang="ar-SA" sz="1600" dirty="0">
              <a:solidFill>
                <a:srgbClr val="002060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خطط انسيابي: محطة طرفية 2"/>
          <p:cNvSpPr/>
          <p:nvPr/>
        </p:nvSpPr>
        <p:spPr>
          <a:xfrm>
            <a:off x="146738" y="6486908"/>
            <a:ext cx="882119" cy="254000"/>
          </a:xfrm>
          <a:prstGeom prst="flowChartTerminator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0625" b="98542" l="51094" r="96406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167" t="60256"/>
          <a:stretch/>
        </p:blipFill>
        <p:spPr>
          <a:xfrm>
            <a:off x="314535" y="6022112"/>
            <a:ext cx="535095" cy="627539"/>
          </a:xfrm>
          <a:prstGeom prst="rect">
            <a:avLst/>
          </a:prstGeom>
        </p:spPr>
      </p:pic>
      <p:sp>
        <p:nvSpPr>
          <p:cNvPr id="17" name="مربع نص 16"/>
          <p:cNvSpPr txBox="1"/>
          <p:nvPr/>
        </p:nvSpPr>
        <p:spPr>
          <a:xfrm>
            <a:off x="279511" y="6095115"/>
            <a:ext cx="53644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rgbClr val="0070C0"/>
                </a:solidFill>
              </a:rPr>
              <a:t>٥٢</a:t>
            </a:r>
            <a:endParaRPr lang="ar-SA" sz="2000" b="1" dirty="0">
              <a:solidFill>
                <a:srgbClr val="0070C0"/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99279" y="6479567"/>
            <a:ext cx="870439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200" b="1" dirty="0" smtClean="0">
                <a:solidFill>
                  <a:schemeClr val="tx2"/>
                </a:solidFill>
              </a:rPr>
              <a:t>رقم الصفحة </a:t>
            </a:r>
            <a:endParaRPr lang="ar-SA" sz="1200" b="1" dirty="0">
              <a:solidFill>
                <a:schemeClr val="tx2"/>
              </a:solidFill>
            </a:endParaRPr>
          </a:p>
        </p:txBody>
      </p:sp>
      <p:sp>
        <p:nvSpPr>
          <p:cNvPr id="30" name="مربع نص 29"/>
          <p:cNvSpPr txBox="1"/>
          <p:nvPr/>
        </p:nvSpPr>
        <p:spPr>
          <a:xfrm>
            <a:off x="4484490" y="383713"/>
            <a:ext cx="240726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chemeClr val="tx2"/>
                </a:solidFill>
              </a:rPr>
              <a:t>الضرب في </a:t>
            </a:r>
            <a:r>
              <a:rPr lang="ku-Arab-IQ" sz="3200" b="1" dirty="0" smtClean="0">
                <a:solidFill>
                  <a:schemeClr val="tx2"/>
                </a:solidFill>
              </a:rPr>
              <a:t>٦</a:t>
            </a:r>
            <a:endParaRPr lang="ar-SA" sz="3200" b="1" dirty="0">
              <a:solidFill>
                <a:schemeClr val="tx2"/>
              </a:solidFill>
            </a:endParaRPr>
          </a:p>
        </p:txBody>
      </p:sp>
      <p:sp>
        <p:nvSpPr>
          <p:cNvPr id="31" name="مخطط انسيابي: محطة طرفية 30"/>
          <p:cNvSpPr/>
          <p:nvPr/>
        </p:nvSpPr>
        <p:spPr>
          <a:xfrm>
            <a:off x="7246852" y="448439"/>
            <a:ext cx="1371600" cy="455324"/>
          </a:xfrm>
          <a:prstGeom prst="flowChartTerminator">
            <a:avLst/>
          </a:prstGeom>
          <a:solidFill>
            <a:srgbClr val="F27258"/>
          </a:solidFill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1"/>
                </a:solidFill>
              </a:rPr>
              <a:t>٥ - ٢</a:t>
            </a:r>
            <a:r>
              <a:rPr lang="ar-SA" sz="2000" b="1" dirty="0" smtClean="0">
                <a:solidFill>
                  <a:schemeClr val="bg1"/>
                </a:solidFill>
              </a:rPr>
              <a:t>  </a:t>
            </a:r>
            <a:endParaRPr lang="ar-SA" sz="2000" b="1" dirty="0">
              <a:solidFill>
                <a:schemeClr val="bg1"/>
              </a:solidFill>
            </a:endParaRPr>
          </a:p>
        </p:txBody>
      </p:sp>
      <p:pic>
        <p:nvPicPr>
          <p:cNvPr id="24" name="صورة 23"/>
          <p:cNvPicPr>
            <a:picLocks noChangeAspect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731" y="5676357"/>
            <a:ext cx="1095011" cy="1095011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04145" y="1179073"/>
            <a:ext cx="7662601" cy="5225068"/>
          </a:xfrm>
          <a:prstGeom prst="rect">
            <a:avLst/>
          </a:prstGeom>
        </p:spPr>
      </p:pic>
      <p:pic>
        <p:nvPicPr>
          <p:cNvPr id="15" name="صورة 14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709" b="90415" l="50799" r="952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983" t="5385" r="3760" b="7821"/>
          <a:stretch/>
        </p:blipFill>
        <p:spPr>
          <a:xfrm>
            <a:off x="9120332" y="1233774"/>
            <a:ext cx="2063089" cy="3956690"/>
          </a:xfrm>
          <a:prstGeom prst="rect">
            <a:avLst/>
          </a:prstGeom>
        </p:spPr>
      </p:pic>
      <p:sp>
        <p:nvSpPr>
          <p:cNvPr id="16" name="شكل بيضاوي 15"/>
          <p:cNvSpPr/>
          <p:nvPr/>
        </p:nvSpPr>
        <p:spPr>
          <a:xfrm>
            <a:off x="7031441" y="3112477"/>
            <a:ext cx="378069" cy="39565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5" name="شكل بيضاوي 24"/>
          <p:cNvSpPr/>
          <p:nvPr/>
        </p:nvSpPr>
        <p:spPr>
          <a:xfrm>
            <a:off x="4464847" y="3130062"/>
            <a:ext cx="855772" cy="39565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خطط انسيابي: محطة طرفية 19"/>
          <p:cNvSpPr/>
          <p:nvPr/>
        </p:nvSpPr>
        <p:spPr>
          <a:xfrm>
            <a:off x="2268416" y="5846884"/>
            <a:ext cx="1556238" cy="394562"/>
          </a:xfrm>
          <a:prstGeom prst="flowChartTerminator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35890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5" grpId="0" animBg="1"/>
      <p:bldP spid="20" grpId="0" animBg="1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1069</TotalTime>
  <Words>456</Words>
  <Application>Microsoft Office PowerPoint</Application>
  <PresentationFormat>شاشة عريضة</PresentationFormat>
  <Paragraphs>110</Paragraphs>
  <Slides>10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Wingdings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WinDows</dc:creator>
  <cp:lastModifiedBy>WinDows</cp:lastModifiedBy>
  <cp:revision>128</cp:revision>
  <dcterms:created xsi:type="dcterms:W3CDTF">2022-12-02T21:48:32Z</dcterms:created>
  <dcterms:modified xsi:type="dcterms:W3CDTF">2022-12-25T18:30:22Z</dcterms:modified>
</cp:coreProperties>
</file>