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58"/>
    <a:srgbClr val="51B9C4"/>
    <a:srgbClr val="008000"/>
    <a:srgbClr val="006699"/>
    <a:srgbClr val="D98AFF"/>
    <a:srgbClr val="9900CC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emf"/><Relationship Id="rId1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emf"/><Relationship Id="rId3" Type="http://schemas.openxmlformats.org/officeDocument/2006/relationships/image" Target="../media/image2.png"/><Relationship Id="rId7" Type="http://schemas.microsoft.com/office/2007/relationships/hdphoto" Target="../media/hdphoto7.wdp"/><Relationship Id="rId12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openxmlformats.org/officeDocument/2006/relationships/image" Target="../media/image20.emf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8.wdp"/><Relationship Id="rId5" Type="http://schemas.openxmlformats.org/officeDocument/2006/relationships/image" Target="../media/image2.png"/><Relationship Id="rId15" Type="http://schemas.openxmlformats.org/officeDocument/2006/relationships/image" Target="../media/image22.emf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microsoft.com/office/2007/relationships/hdphoto" Target="../media/hdphoto7.wdp"/><Relationship Id="rId1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17" Type="http://schemas.microsoft.com/office/2007/relationships/hdphoto" Target="../media/hdphoto10.wdp"/><Relationship Id="rId2" Type="http://schemas.openxmlformats.org/officeDocument/2006/relationships/image" Target="../media/image23.emf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microsoft.com/office/2007/relationships/hdphoto" Target="../media/hdphoto9.wdp"/><Relationship Id="rId10" Type="http://schemas.microsoft.com/office/2007/relationships/hdphoto" Target="../media/hdphoto8.wdp"/><Relationship Id="rId19" Type="http://schemas.microsoft.com/office/2007/relationships/hdphoto" Target="../media/hdphoto11.wdp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٥٤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خطة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282892" y="213767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65283"/>
            <a:ext cx="19958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مسألة بالبحث عن نمط </a:t>
            </a:r>
            <a:endParaRPr lang="ar-SA" sz="20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374321" y="1388982"/>
            <a:ext cx="58289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عملت هدى نمطاً من قطع ملونة، فوضعت في الصف الأول </a:t>
            </a:r>
            <a:r>
              <a:rPr lang="ar-SA" sz="2400" b="1" dirty="0">
                <a:solidFill>
                  <a:srgbClr val="002060"/>
                </a:solidFill>
              </a:rPr>
              <a:t>ق</a:t>
            </a:r>
            <a:r>
              <a:rPr lang="ar-SA" sz="2400" b="1" dirty="0" smtClean="0">
                <a:solidFill>
                  <a:srgbClr val="002060"/>
                </a:solidFill>
              </a:rPr>
              <a:t>طعتين، وفي الصف الثاني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قطع، وفي الصف الثالث </a:t>
            </a:r>
            <a:r>
              <a:rPr lang="ku-Arab-IQ" sz="2400" b="1" dirty="0" smtClean="0">
                <a:solidFill>
                  <a:srgbClr val="002060"/>
                </a:solidFill>
              </a:rPr>
              <a:t>٨ </a:t>
            </a:r>
            <a:r>
              <a:rPr lang="ar-SA" sz="2400" b="1" dirty="0" smtClean="0">
                <a:solidFill>
                  <a:srgbClr val="002060"/>
                </a:solidFill>
              </a:rPr>
              <a:t>قطع، فإذا استمرت على هذا النمط، فكم قطعة تضع في الصف السادس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٣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403" y="1388982"/>
            <a:ext cx="2038723" cy="2127690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633326" y="3961965"/>
            <a:ext cx="684234" cy="480267"/>
          </a:xfrm>
          <a:prstGeom prst="rect">
            <a:avLst/>
          </a:prstGeom>
        </p:spPr>
      </p:pic>
      <p:cxnSp>
        <p:nvCxnSpPr>
          <p:cNvPr id="31" name="رابط مستقيم 30"/>
          <p:cNvCxnSpPr/>
          <p:nvPr/>
        </p:nvCxnSpPr>
        <p:spPr>
          <a:xfrm flipH="1" flipV="1">
            <a:off x="7666892" y="2137674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4018208" y="1751511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5258947" y="2137674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7712077" y="2507006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6497515" y="2565283"/>
            <a:ext cx="2688076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3754633" y="2171195"/>
            <a:ext cx="1063219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5265002" y="3173646"/>
            <a:ext cx="2810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ماذا اعرف من المسألة ؟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pic>
        <p:nvPicPr>
          <p:cNvPr id="41" name="صورة 4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57" y="3114606"/>
            <a:ext cx="1796364" cy="1348471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4848366" y="3732355"/>
            <a:ext cx="32268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توجد قطعتان في الصف الأول </a:t>
            </a:r>
          </a:p>
          <a:p>
            <a:r>
              <a:rPr lang="ar-SA" sz="2400" b="1" dirty="0" smtClean="0">
                <a:solidFill>
                  <a:srgbClr val="002060"/>
                </a:solidFill>
              </a:rPr>
              <a:t>و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قطع في الصف الثاني </a:t>
            </a:r>
          </a:p>
          <a:p>
            <a:r>
              <a:rPr lang="ar-SA" sz="2400" b="1" dirty="0" smtClean="0">
                <a:solidFill>
                  <a:srgbClr val="002060"/>
                </a:solidFill>
              </a:rPr>
              <a:t>و </a:t>
            </a:r>
            <a:r>
              <a:rPr lang="ku-Arab-IQ" sz="2400" b="1" dirty="0" smtClean="0">
                <a:solidFill>
                  <a:srgbClr val="002060"/>
                </a:solidFill>
              </a:rPr>
              <a:t>٨ </a:t>
            </a:r>
            <a:r>
              <a:rPr lang="ar-SA" sz="2400" b="1" dirty="0" smtClean="0">
                <a:solidFill>
                  <a:srgbClr val="002060"/>
                </a:solidFill>
              </a:rPr>
              <a:t>قطع في الصف الثالث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57032" y="5023096"/>
            <a:ext cx="22156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ما المطلوب ؟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142816" y="5599932"/>
            <a:ext cx="39298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أجد عدد القطع في الصف السادس</a:t>
            </a:r>
            <a:endParaRPr lang="ar-S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4" grpId="0"/>
      <p:bldP spid="40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48" y="3506459"/>
            <a:ext cx="3824610" cy="251565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٥٤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خطة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282892" y="213767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65283"/>
            <a:ext cx="19958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مسألة بالبحث عن نمط </a:t>
            </a:r>
            <a:endParaRPr lang="ar-SA" sz="20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374321" y="1388982"/>
            <a:ext cx="58289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عملت هدى نمطاً من قطع ملونة، فوضعت في الصف الأول </a:t>
            </a:r>
            <a:r>
              <a:rPr lang="ar-SA" sz="2400" b="1" dirty="0">
                <a:solidFill>
                  <a:srgbClr val="002060"/>
                </a:solidFill>
              </a:rPr>
              <a:t>ق</a:t>
            </a:r>
            <a:r>
              <a:rPr lang="ar-SA" sz="2400" b="1" dirty="0" smtClean="0">
                <a:solidFill>
                  <a:srgbClr val="002060"/>
                </a:solidFill>
              </a:rPr>
              <a:t>طعتين، وفي الصف الثاني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قطع، وفي الصف الثالث </a:t>
            </a:r>
            <a:r>
              <a:rPr lang="ku-Arab-IQ" sz="2400" b="1" dirty="0" smtClean="0">
                <a:solidFill>
                  <a:srgbClr val="002060"/>
                </a:solidFill>
              </a:rPr>
              <a:t>٨ </a:t>
            </a:r>
            <a:r>
              <a:rPr lang="ar-SA" sz="2400" b="1" dirty="0" smtClean="0">
                <a:solidFill>
                  <a:srgbClr val="002060"/>
                </a:solidFill>
              </a:rPr>
              <a:t>قطع، فإذا استمرت على هذا النمط، فكم قطعة تضع في الصف السادس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٣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403" y="1388982"/>
            <a:ext cx="2038723" cy="2127690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554198" y="4208144"/>
            <a:ext cx="684234" cy="480267"/>
          </a:xfrm>
          <a:prstGeom prst="rect">
            <a:avLst/>
          </a:prstGeom>
        </p:spPr>
      </p:pic>
      <p:cxnSp>
        <p:nvCxnSpPr>
          <p:cNvPr id="31" name="رابط مستقيم 30"/>
          <p:cNvCxnSpPr/>
          <p:nvPr/>
        </p:nvCxnSpPr>
        <p:spPr>
          <a:xfrm flipH="1" flipV="1">
            <a:off x="7666892" y="2137674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4018208" y="1751511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5258947" y="2137674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7712077" y="2507006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6497515" y="2565283"/>
            <a:ext cx="2688076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3754633" y="2171195"/>
            <a:ext cx="1063219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5596525" y="4079463"/>
            <a:ext cx="264443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يمكنني ان أعمل جدولاً لأضع فيه المعلومات، </a:t>
            </a:r>
          </a:p>
          <a:p>
            <a:pPr algn="ctr"/>
            <a:r>
              <a:rPr lang="ar-SA" sz="2400" b="1" dirty="0" smtClean="0"/>
              <a:t>ثم أبحث عن نمط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9096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٥٤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خطة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282892" y="213767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65283"/>
            <a:ext cx="19958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مسألة بالبحث عن نمط </a:t>
            </a:r>
            <a:endParaRPr lang="ar-SA" sz="20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374321" y="1388982"/>
            <a:ext cx="58289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عملت هدى نمطاً من قطع ملونة، فوضعت في الصف الأول </a:t>
            </a:r>
            <a:r>
              <a:rPr lang="ar-SA" sz="2400" b="1" dirty="0">
                <a:solidFill>
                  <a:srgbClr val="002060"/>
                </a:solidFill>
              </a:rPr>
              <a:t>ق</a:t>
            </a:r>
            <a:r>
              <a:rPr lang="ar-SA" sz="2400" b="1" dirty="0" smtClean="0">
                <a:solidFill>
                  <a:srgbClr val="002060"/>
                </a:solidFill>
              </a:rPr>
              <a:t>طعتين، وفي الصف الثاني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قطع، وفي الصف الثالث </a:t>
            </a:r>
            <a:r>
              <a:rPr lang="ku-Arab-IQ" sz="2400" b="1" dirty="0" smtClean="0">
                <a:solidFill>
                  <a:srgbClr val="002060"/>
                </a:solidFill>
              </a:rPr>
              <a:t>٨ </a:t>
            </a:r>
            <a:r>
              <a:rPr lang="ar-SA" sz="2400" b="1" dirty="0" smtClean="0">
                <a:solidFill>
                  <a:srgbClr val="002060"/>
                </a:solidFill>
              </a:rPr>
              <a:t>قطع، فإذا استمرت على هذا النمط، فكم قطعة تضع في الصف السادس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٣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222" y="1181636"/>
            <a:ext cx="2038723" cy="2127690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554198" y="4463118"/>
            <a:ext cx="684234" cy="480267"/>
          </a:xfrm>
          <a:prstGeom prst="rect">
            <a:avLst/>
          </a:prstGeom>
        </p:spPr>
      </p:pic>
      <p:cxnSp>
        <p:nvCxnSpPr>
          <p:cNvPr id="31" name="رابط مستقيم 30"/>
          <p:cNvCxnSpPr/>
          <p:nvPr/>
        </p:nvCxnSpPr>
        <p:spPr>
          <a:xfrm flipH="1" flipV="1">
            <a:off x="7666892" y="2137674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4018208" y="1751511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5258947" y="2137674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7712077" y="2507006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6497515" y="2565283"/>
            <a:ext cx="2688076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3754633" y="2171195"/>
            <a:ext cx="1063219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3"/>
          <a:srcRect b="41587"/>
          <a:stretch/>
        </p:blipFill>
        <p:spPr>
          <a:xfrm>
            <a:off x="279511" y="3411521"/>
            <a:ext cx="4445285" cy="792512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919320" y="3138596"/>
            <a:ext cx="30817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أولاً : أضع المعلومات في جدول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53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10381" r="20703"/>
          <a:stretch/>
        </p:blipFill>
        <p:spPr>
          <a:xfrm>
            <a:off x="9001104" y="3089767"/>
            <a:ext cx="339557" cy="522160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>
            <a:off x="5956480" y="3611927"/>
            <a:ext cx="30817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أبحث عن نمط تتضاعف فيه الأعداد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995186" y="4057503"/>
            <a:ext cx="30817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عند اكتشاف النمط أستطيع اكماله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سهم منحني إلى الأسفل 15"/>
          <p:cNvSpPr/>
          <p:nvPr/>
        </p:nvSpPr>
        <p:spPr>
          <a:xfrm flipH="1" flipV="1">
            <a:off x="3690022" y="4280716"/>
            <a:ext cx="799155" cy="307731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0" name="سهم منحني إلى الأسفل 39"/>
          <p:cNvSpPr/>
          <p:nvPr/>
        </p:nvSpPr>
        <p:spPr>
          <a:xfrm flipH="1" flipV="1">
            <a:off x="2866442" y="4285026"/>
            <a:ext cx="799155" cy="307731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سهم منحني إلى الأسفل 40"/>
          <p:cNvSpPr/>
          <p:nvPr/>
        </p:nvSpPr>
        <p:spPr>
          <a:xfrm flipH="1" flipV="1">
            <a:off x="2034393" y="4303748"/>
            <a:ext cx="799155" cy="307731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659917" y="4615368"/>
            <a:ext cx="7165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833548" y="4611479"/>
            <a:ext cx="7165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956963" y="4607097"/>
            <a:ext cx="7165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913524" y="4582504"/>
            <a:ext cx="1698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٨ + ٨ = ١٦</a:t>
            </a:r>
            <a:endParaRPr lang="ar-SA" sz="20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1707801" y="3801732"/>
            <a:ext cx="653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7056309" y="4920244"/>
            <a:ext cx="1698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١٦ + ١٦ = ٣٢</a:t>
            </a:r>
            <a:endParaRPr lang="ar-SA" sz="20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983225" y="3797229"/>
            <a:ext cx="653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056308" y="5261961"/>
            <a:ext cx="1698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٣٢ + ٣٢ = ٦٤ </a:t>
            </a:r>
            <a:endParaRPr lang="ar-SA" sz="20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232188" y="3803923"/>
            <a:ext cx="653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614643" y="5752483"/>
            <a:ext cx="4361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27258"/>
                </a:solidFill>
              </a:rPr>
              <a:t>إذن فهناك </a:t>
            </a:r>
            <a:r>
              <a:rPr lang="ku-Arab-IQ" sz="2400" b="1" dirty="0" smtClean="0">
                <a:solidFill>
                  <a:srgbClr val="F27258"/>
                </a:solidFill>
              </a:rPr>
              <a:t>٦٤ </a:t>
            </a:r>
            <a:r>
              <a:rPr lang="ar-SA" sz="2400" b="1" dirty="0" smtClean="0">
                <a:solidFill>
                  <a:srgbClr val="F27258"/>
                </a:solidFill>
              </a:rPr>
              <a:t>قطعة في الصف السادس </a:t>
            </a:r>
            <a:endParaRPr lang="ar-SA" sz="2400" b="1" dirty="0">
              <a:solidFill>
                <a:srgbClr val="F27258"/>
              </a:solidFill>
            </a:endParaRPr>
          </a:p>
        </p:txBody>
      </p:sp>
      <p:sp>
        <p:nvSpPr>
          <p:cNvPr id="49" name="سهم منحني إلى الأسفل 48"/>
          <p:cNvSpPr/>
          <p:nvPr/>
        </p:nvSpPr>
        <p:spPr>
          <a:xfrm flipH="1" flipV="1">
            <a:off x="1208024" y="4307637"/>
            <a:ext cx="799155" cy="307731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0" name="سهم منحني إلى الأسفل 49"/>
          <p:cNvSpPr/>
          <p:nvPr/>
        </p:nvSpPr>
        <p:spPr>
          <a:xfrm flipH="1" flipV="1">
            <a:off x="366303" y="4301739"/>
            <a:ext cx="799155" cy="307731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196189" y="4615368"/>
            <a:ext cx="7165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99491" y="4578148"/>
            <a:ext cx="7165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3" grpId="0"/>
      <p:bldP spid="16" grpId="0" animBg="1"/>
      <p:bldP spid="40" grpId="0" animBg="1"/>
      <p:bldP spid="41" grpId="0" animBg="1"/>
      <p:bldP spid="21" grpId="0"/>
      <p:bldP spid="42" grpId="0"/>
      <p:bldP spid="43" grpId="0"/>
      <p:bldP spid="22" grpId="0"/>
      <p:bldP spid="44" grpId="0"/>
      <p:bldP spid="45" grpId="0"/>
      <p:bldP spid="46" grpId="0"/>
      <p:bldP spid="47" grpId="0"/>
      <p:bldP spid="48" grpId="0"/>
      <p:bldP spid="23" grpId="0"/>
      <p:bldP spid="49" grpId="0" animBg="1"/>
      <p:bldP spid="50" grpId="0" animBg="1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٥٤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خطة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282892" y="2137674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65283"/>
            <a:ext cx="19958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أحل مسألة بالبحث عن نمط </a:t>
            </a:r>
            <a:endParaRPr lang="ar-SA" sz="20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374321" y="1388982"/>
            <a:ext cx="58289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عملت هدى نمطاً من قطع ملونة، فوضعت في الصف الأول </a:t>
            </a:r>
            <a:r>
              <a:rPr lang="ar-SA" sz="2400" b="1" dirty="0">
                <a:solidFill>
                  <a:srgbClr val="002060"/>
                </a:solidFill>
              </a:rPr>
              <a:t>ق</a:t>
            </a:r>
            <a:r>
              <a:rPr lang="ar-SA" sz="2400" b="1" dirty="0" smtClean="0">
                <a:solidFill>
                  <a:srgbClr val="002060"/>
                </a:solidFill>
              </a:rPr>
              <a:t>طعتين، وفي الصف الثاني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قطع، وفي الصف الثالث </a:t>
            </a:r>
            <a:r>
              <a:rPr lang="ku-Arab-IQ" sz="2400" b="1" dirty="0" smtClean="0">
                <a:solidFill>
                  <a:srgbClr val="002060"/>
                </a:solidFill>
              </a:rPr>
              <a:t>٨ </a:t>
            </a:r>
            <a:r>
              <a:rPr lang="ar-SA" sz="2400" b="1" dirty="0" smtClean="0">
                <a:solidFill>
                  <a:srgbClr val="002060"/>
                </a:solidFill>
              </a:rPr>
              <a:t>قطع، فإذا استمرت على هذا النمط، فكم قطعة تضع في الصف السادس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٣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403" y="1388982"/>
            <a:ext cx="2038723" cy="2127690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71" y="2919226"/>
            <a:ext cx="2638057" cy="263805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9658045" y="3331446"/>
            <a:ext cx="103315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71">
            <a:off x="9535910" y="4720208"/>
            <a:ext cx="684234" cy="480267"/>
          </a:xfrm>
          <a:prstGeom prst="rect">
            <a:avLst/>
          </a:prstGeom>
        </p:spPr>
      </p:pic>
      <p:cxnSp>
        <p:nvCxnSpPr>
          <p:cNvPr id="31" name="رابط مستقيم 30"/>
          <p:cNvCxnSpPr/>
          <p:nvPr/>
        </p:nvCxnSpPr>
        <p:spPr>
          <a:xfrm flipH="1" flipV="1">
            <a:off x="7666892" y="2137674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 flipV="1">
            <a:off x="4018208" y="1751511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5258947" y="2137674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 flipV="1">
            <a:off x="7712077" y="2507006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6497515" y="2565283"/>
            <a:ext cx="2688076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3754633" y="2171195"/>
            <a:ext cx="1063219" cy="3677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5049" y="4076666"/>
            <a:ext cx="4644932" cy="139391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150598" y="3366121"/>
            <a:ext cx="48148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أراجع المسألة ثم أكمل الجدول باستعمال النمط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150598" y="5791279"/>
            <a:ext cx="48148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سأجد أن في الصف السادس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1741" y="4956048"/>
            <a:ext cx="1232892" cy="13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خماسي 33"/>
          <p:cNvSpPr/>
          <p:nvPr/>
        </p:nvSpPr>
        <p:spPr>
          <a:xfrm>
            <a:off x="1863969" y="2651825"/>
            <a:ext cx="1806906" cy="41668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</a:t>
            </a:r>
            <a:r>
              <a:rPr lang="ar-SA" sz="2400" b="1" dirty="0" smtClean="0">
                <a:solidFill>
                  <a:schemeClr val="tx1"/>
                </a:solidFill>
              </a:rPr>
              <a:t>أحلل الخطة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٥٥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خطة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٣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4" y="1566088"/>
            <a:ext cx="1530336" cy="1530336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5670923" y="1566088"/>
            <a:ext cx="53390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2">
                    <a:lumMod val="75000"/>
                  </a:schemeClr>
                </a:solidFill>
              </a:rPr>
              <a:t>١ –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كيف </a:t>
            </a:r>
            <a:r>
              <a:rPr lang="ar-SA" sz="2400" b="1" dirty="0" err="1" smtClean="0">
                <a:solidFill>
                  <a:schemeClr val="accent2">
                    <a:lumMod val="75000"/>
                  </a:schemeClr>
                </a:solidFill>
              </a:rPr>
              <a:t>أتاكد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 من أن إجابتي صحيحة ؟ أوضح ذلك . 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798555" y="2128667"/>
            <a:ext cx="47830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أقرأ المسألة مرة أخرى ، ثم أكمل الجدول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098700" y="2634292"/>
            <a:ext cx="59112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2">
                    <a:lumMod val="75000"/>
                  </a:schemeClr>
                </a:solidFill>
              </a:rPr>
              <a:t>٢ –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لماذا يكون وضع المعلومات في جدول فكرة جيدة ؟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595563" y="3187932"/>
            <a:ext cx="6247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لأنه يساعد على تنظيم المعلومات مما يسهل اكتشاف النمط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681654" y="3794948"/>
            <a:ext cx="832830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2">
                    <a:lumMod val="75000"/>
                  </a:schemeClr>
                </a:solidFill>
              </a:rPr>
              <a:t>٣ –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أفترض أن هدى قد وضعت</a:t>
            </a:r>
            <a:r>
              <a:rPr lang="ku-Arab-IQ" sz="2400" b="1" dirty="0" smtClean="0">
                <a:solidFill>
                  <a:schemeClr val="accent2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قطع في الصف الأول، و </a:t>
            </a:r>
            <a:r>
              <a:rPr lang="ku-Arab-IQ" sz="2400" b="1" dirty="0" smtClean="0">
                <a:solidFill>
                  <a:schemeClr val="accent2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قطع في الصف الثاني، و </a:t>
            </a:r>
            <a:r>
              <a:rPr lang="ku-Arab-IQ" sz="2400" b="1" dirty="0" smtClean="0">
                <a:solidFill>
                  <a:schemeClr val="accent2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قطعة في الصف الثالث . كم قطعة ستضع في الصف السادس ؟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9"/>
          <a:srcRect b="41587"/>
          <a:stretch/>
        </p:blipFill>
        <p:spPr>
          <a:xfrm>
            <a:off x="1242839" y="4771615"/>
            <a:ext cx="4445285" cy="90474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5081116" y="5223985"/>
            <a:ext cx="3868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٤</a:t>
            </a:r>
            <a:endParaRPr lang="ar-SA" sz="2000" b="1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4293846" y="5223985"/>
            <a:ext cx="3868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٨</a:t>
            </a:r>
            <a:endParaRPr lang="ar-SA" sz="2000" b="1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3465481" y="5223985"/>
            <a:ext cx="5296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١٦</a:t>
            </a:r>
            <a:endParaRPr lang="ar-SA" sz="2000" b="1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7341035" y="4751041"/>
            <a:ext cx="1698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١٦ + ١٦ = ٣٢</a:t>
            </a:r>
            <a:endParaRPr lang="ar-SA" sz="2000" b="1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2681654" y="5223985"/>
            <a:ext cx="653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٣٢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7341034" y="5094765"/>
            <a:ext cx="1698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٣٢ + ٣٢ = ٦٤ </a:t>
            </a:r>
            <a:endParaRPr lang="ar-SA" sz="2000" b="1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1954653" y="5223985"/>
            <a:ext cx="653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٦٤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7008728" y="5445064"/>
            <a:ext cx="20269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٦٤ + ٦٤ = ١٢٨ </a:t>
            </a:r>
            <a:endParaRPr lang="ar-SA" sz="2000" b="1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1236148" y="5223985"/>
            <a:ext cx="6531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6029308" y="5909297"/>
            <a:ext cx="44233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إذن ستضع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قطعة في الصف السادس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/>
      <p:bldP spid="13" grpId="0"/>
      <p:bldP spid="41" grpId="0"/>
      <p:bldP spid="42" grpId="0"/>
      <p:bldP spid="43" grpId="0"/>
      <p:bldP spid="15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٥٥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خطة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٣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3" name="خماسي 32"/>
          <p:cNvSpPr/>
          <p:nvPr/>
        </p:nvSpPr>
        <p:spPr>
          <a:xfrm flipH="1">
            <a:off x="9214339" y="1630121"/>
            <a:ext cx="2220146" cy="49894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1"/>
                </a:solidFill>
              </a:rPr>
              <a:t>أتدرب على المهارة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33" y="1444887"/>
            <a:ext cx="756734" cy="756734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6" y="2151060"/>
            <a:ext cx="2501994" cy="2501994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9937274" y="2486006"/>
            <a:ext cx="1030806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4964429" y="1694926"/>
            <a:ext cx="410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أحل المسائل الآتية، مستعملاً خطة البحث عن نمط : </a:t>
            </a:r>
            <a:endParaRPr lang="ar-SA" b="1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9790" y="2345222"/>
            <a:ext cx="4762472" cy="211247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0837" y="2486006"/>
            <a:ext cx="2747454" cy="1039709"/>
          </a:xfrm>
          <a:prstGeom prst="rect">
            <a:avLst/>
          </a:prstGeom>
        </p:spPr>
      </p:pic>
      <p:cxnSp>
        <p:nvCxnSpPr>
          <p:cNvPr id="43" name="رابط مستقيم 42"/>
          <p:cNvCxnSpPr/>
          <p:nvPr/>
        </p:nvCxnSpPr>
        <p:spPr>
          <a:xfrm flipH="1" flipV="1">
            <a:off x="6247092" y="2855421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7051429" y="3952915"/>
            <a:ext cx="2093653" cy="4696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5004485" y="3428743"/>
            <a:ext cx="1006770" cy="4696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3093" y="2486006"/>
            <a:ext cx="2747454" cy="1039709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4396" y="4640431"/>
            <a:ext cx="2747454" cy="1039709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66942" y="4635103"/>
            <a:ext cx="2747454" cy="1039709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63" y="4612639"/>
            <a:ext cx="2747454" cy="1039709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742871" y="4632846"/>
            <a:ext cx="800100" cy="9992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مستدير الزوايا 50"/>
          <p:cNvSpPr/>
          <p:nvPr/>
        </p:nvSpPr>
        <p:spPr>
          <a:xfrm>
            <a:off x="2007504" y="4638218"/>
            <a:ext cx="800100" cy="9992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مستدير الزوايا 51"/>
          <p:cNvSpPr/>
          <p:nvPr/>
        </p:nvSpPr>
        <p:spPr>
          <a:xfrm>
            <a:off x="3446513" y="4626409"/>
            <a:ext cx="800100" cy="9992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مستدير الزوايا 52"/>
          <p:cNvSpPr/>
          <p:nvPr/>
        </p:nvSpPr>
        <p:spPr>
          <a:xfrm>
            <a:off x="4721183" y="4632846"/>
            <a:ext cx="800100" cy="9992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مستدير الزوايا 53"/>
          <p:cNvSpPr/>
          <p:nvPr/>
        </p:nvSpPr>
        <p:spPr>
          <a:xfrm>
            <a:off x="6215176" y="4647849"/>
            <a:ext cx="800100" cy="9992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مستدير الزوايا 54"/>
          <p:cNvSpPr/>
          <p:nvPr/>
        </p:nvSpPr>
        <p:spPr>
          <a:xfrm>
            <a:off x="7481896" y="4632846"/>
            <a:ext cx="800100" cy="9992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>
            <a:off x="8784793" y="4643993"/>
            <a:ext cx="800100" cy="9992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>
            <a:off x="10067864" y="4642831"/>
            <a:ext cx="800100" cy="99929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5121233" y="5885054"/>
            <a:ext cx="28243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نبتة جوري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58112 0.314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9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90" y="2322652"/>
            <a:ext cx="4348339" cy="240853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28" y="2314297"/>
            <a:ext cx="4388546" cy="246660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٥٥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خطة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٣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3" name="خماسي 32"/>
          <p:cNvSpPr/>
          <p:nvPr/>
        </p:nvSpPr>
        <p:spPr>
          <a:xfrm flipH="1">
            <a:off x="9214339" y="1630121"/>
            <a:ext cx="2220146" cy="49894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1"/>
                </a:solidFill>
              </a:rPr>
              <a:t>أتدرب على المهارة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33" y="1444887"/>
            <a:ext cx="756734" cy="756734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6" y="2151060"/>
            <a:ext cx="2501994" cy="2501994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9937274" y="2486006"/>
            <a:ext cx="1030806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4964429" y="1694926"/>
            <a:ext cx="410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أحل المسائل الآتية، مستعملاً خطة البحث عن نمط : </a:t>
            </a:r>
            <a:endParaRPr lang="ar-SA" b="1" dirty="0"/>
          </a:p>
        </p:txBody>
      </p:sp>
      <p:cxnSp>
        <p:nvCxnSpPr>
          <p:cNvPr id="43" name="رابط مستقيم 42"/>
          <p:cNvCxnSpPr/>
          <p:nvPr/>
        </p:nvCxnSpPr>
        <p:spPr>
          <a:xfrm flipH="1" flipV="1">
            <a:off x="1570045" y="2722559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ستطيل 43"/>
          <p:cNvSpPr/>
          <p:nvPr/>
        </p:nvSpPr>
        <p:spPr>
          <a:xfrm>
            <a:off x="6511636" y="4270138"/>
            <a:ext cx="2919046" cy="4696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5546278" y="3727142"/>
            <a:ext cx="1151208" cy="4696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7968" y="4985464"/>
            <a:ext cx="4102038" cy="84874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645" y="4933333"/>
            <a:ext cx="4012561" cy="832560"/>
          </a:xfrm>
          <a:prstGeom prst="rect">
            <a:avLst/>
          </a:prstGeom>
        </p:spPr>
      </p:pic>
      <p:sp>
        <p:nvSpPr>
          <p:cNvPr id="46" name="سهم منحني إلى الأسفل 45"/>
          <p:cNvSpPr/>
          <p:nvPr/>
        </p:nvSpPr>
        <p:spPr>
          <a:xfrm flipH="1" flipV="1">
            <a:off x="6377059" y="5903877"/>
            <a:ext cx="640854" cy="236469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6339195" y="6163485"/>
            <a:ext cx="7165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٢٤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6128238" y="5389779"/>
            <a:ext cx="5005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سهم منحني إلى الأسفل 59"/>
          <p:cNvSpPr/>
          <p:nvPr/>
        </p:nvSpPr>
        <p:spPr>
          <a:xfrm flipH="1" flipV="1">
            <a:off x="5686085" y="5903877"/>
            <a:ext cx="640854" cy="236469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5648221" y="6159343"/>
            <a:ext cx="7165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5577830" y="5402273"/>
            <a:ext cx="5005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٩٦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080770" y="6100534"/>
            <a:ext cx="23842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سيجمع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صدفة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 flipH="1">
            <a:off x="969718" y="4179175"/>
            <a:ext cx="32340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ستطيل 63"/>
          <p:cNvSpPr/>
          <p:nvPr/>
        </p:nvSpPr>
        <p:spPr>
          <a:xfrm>
            <a:off x="740049" y="4235563"/>
            <a:ext cx="2919046" cy="4696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ربع نص 64"/>
          <p:cNvSpPr txBox="1"/>
          <p:nvPr/>
        </p:nvSpPr>
        <p:spPr>
          <a:xfrm>
            <a:off x="1201312" y="5331473"/>
            <a:ext cx="4006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672860" y="5329100"/>
            <a:ext cx="4006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0" name="جدول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64978"/>
              </p:ext>
            </p:extLst>
          </p:nvPr>
        </p:nvGraphicFramePr>
        <p:xfrm>
          <a:off x="290961" y="4961399"/>
          <a:ext cx="4380245" cy="79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04245">
                  <a:extLst>
                    <a:ext uri="{9D8B030D-6E8A-4147-A177-3AD203B41FA5}">
                      <a16:colId xmlns:a16="http://schemas.microsoft.com/office/drawing/2014/main" val="19325037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2048104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3709360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7437252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7535545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1434875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442328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0364544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الشهر</a:t>
                      </a:r>
                      <a:endParaRPr lang="ar-SA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b="1" dirty="0" smtClean="0"/>
                        <a:t>٦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b="1" dirty="0" smtClean="0"/>
                        <a:t>٧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b="1" dirty="0" smtClean="0"/>
                        <a:t>٨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b="1" dirty="0" smtClean="0"/>
                        <a:t>٩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b="1" dirty="0" smtClean="0"/>
                        <a:t>١٠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b="1" dirty="0" smtClean="0"/>
                        <a:t>١١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b="1" dirty="0" smtClean="0"/>
                        <a:t>١٢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17019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المبلغ (ريال) </a:t>
                      </a:r>
                      <a:endParaRPr lang="ar-SA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30001"/>
                  </a:ext>
                </a:extLst>
              </a:tr>
            </a:tbl>
          </a:graphicData>
        </a:graphic>
      </p:graphicFrame>
      <p:sp>
        <p:nvSpPr>
          <p:cNvPr id="21" name="مربع نص 20"/>
          <p:cNvSpPr txBox="1"/>
          <p:nvPr/>
        </p:nvSpPr>
        <p:spPr>
          <a:xfrm>
            <a:off x="3072092" y="5348664"/>
            <a:ext cx="4484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2663126" y="5342131"/>
            <a:ext cx="4484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2170895" y="5359878"/>
            <a:ext cx="4484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1684085" y="5349098"/>
            <a:ext cx="4484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1213641" y="5359878"/>
            <a:ext cx="4484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١٤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740022" y="5357290"/>
            <a:ext cx="4484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274494" y="5359850"/>
            <a:ext cx="4484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1172304" y="5940609"/>
            <a:ext cx="2925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ستضع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ريالاً في الشهر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8" grpId="0"/>
      <p:bldP spid="59" grpId="0"/>
      <p:bldP spid="60" grpId="0" animBg="1"/>
      <p:bldP spid="61" grpId="0"/>
      <p:bldP spid="62" grpId="0"/>
      <p:bldP spid="11" grpId="0"/>
      <p:bldP spid="64" grpId="0" animBg="1"/>
      <p:bldP spid="65" grpId="0"/>
      <p:bldP spid="65" grpId="1"/>
      <p:bldP spid="66" grpId="0"/>
      <p:bldP spid="66" grpId="1"/>
      <p:bldP spid="21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523" y="2277136"/>
            <a:ext cx="4638910" cy="221910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٥٥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خطة حل المسألة 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٣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33" name="خماسي 32"/>
          <p:cNvSpPr/>
          <p:nvPr/>
        </p:nvSpPr>
        <p:spPr>
          <a:xfrm flipH="1">
            <a:off x="9214339" y="1630121"/>
            <a:ext cx="2220146" cy="49894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dirty="0" smtClean="0"/>
              <a:t>‌‌</a:t>
            </a:r>
            <a:r>
              <a:rPr lang="ar-SA" sz="2000" b="1" dirty="0" smtClean="0">
                <a:solidFill>
                  <a:schemeClr val="bg1"/>
                </a:solidFill>
              </a:rPr>
              <a:t>أتدرب على المهارة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933" y="1444887"/>
            <a:ext cx="756734" cy="756734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92" b="92492" l="9744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6" y="2151060"/>
            <a:ext cx="2501994" cy="2501994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9937274" y="2486006"/>
            <a:ext cx="1030806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u="sng" dirty="0" smtClean="0">
                <a:solidFill>
                  <a:srgbClr val="C00000"/>
                </a:solidFill>
              </a:rPr>
              <a:t>خطوات حل</a:t>
            </a:r>
          </a:p>
          <a:p>
            <a:r>
              <a:rPr lang="ar-SA" sz="1600" b="1" u="sng" dirty="0" smtClean="0">
                <a:solidFill>
                  <a:srgbClr val="C00000"/>
                </a:solidFill>
              </a:rPr>
              <a:t> المسألة</a:t>
            </a:r>
          </a:p>
          <a:p>
            <a:endParaRPr lang="ar-SA" sz="1600" b="1" u="sng" dirty="0">
              <a:solidFill>
                <a:srgbClr val="C00000"/>
              </a:solidFill>
            </a:endParaRP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أفهم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أخطط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أحل </a:t>
            </a:r>
          </a:p>
          <a:p>
            <a:r>
              <a:rPr lang="ar-SA" sz="1600" b="1" dirty="0" smtClean="0">
                <a:solidFill>
                  <a:schemeClr val="bg2">
                    <a:lumMod val="50000"/>
                  </a:schemeClr>
                </a:solidFill>
              </a:rPr>
              <a:t>أتحقق</a:t>
            </a:r>
          </a:p>
          <a:p>
            <a:endParaRPr lang="ar-SA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4964429" y="1694926"/>
            <a:ext cx="4101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أحل المسائل الآتية، مستعملاً خطة البحث عن نمط : </a:t>
            </a:r>
            <a:endParaRPr lang="ar-SA" b="1" dirty="0"/>
          </a:p>
        </p:txBody>
      </p:sp>
      <p:cxnSp>
        <p:nvCxnSpPr>
          <p:cNvPr id="43" name="رابط مستقيم 42"/>
          <p:cNvCxnSpPr/>
          <p:nvPr/>
        </p:nvCxnSpPr>
        <p:spPr>
          <a:xfrm flipH="1" flipV="1">
            <a:off x="5390988" y="2769848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ستطيل 63"/>
          <p:cNvSpPr/>
          <p:nvPr/>
        </p:nvSpPr>
        <p:spPr>
          <a:xfrm>
            <a:off x="5478908" y="3852481"/>
            <a:ext cx="3528158" cy="4696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7" name="رابط مستقيم 46"/>
          <p:cNvCxnSpPr/>
          <p:nvPr/>
        </p:nvCxnSpPr>
        <p:spPr>
          <a:xfrm flipH="1" flipV="1">
            <a:off x="7304166" y="3273941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flipH="1" flipV="1">
            <a:off x="7248105" y="3792688"/>
            <a:ext cx="153636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5064369" y="3340655"/>
            <a:ext cx="1827390" cy="4696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39" y="4999013"/>
            <a:ext cx="7593408" cy="662216"/>
          </a:xfrm>
          <a:prstGeom prst="rect">
            <a:avLst/>
          </a:prstGeom>
        </p:spPr>
      </p:pic>
      <p:sp>
        <p:nvSpPr>
          <p:cNvPr id="50" name="سهم منحني إلى الأسفل 49"/>
          <p:cNvSpPr/>
          <p:nvPr/>
        </p:nvSpPr>
        <p:spPr>
          <a:xfrm>
            <a:off x="2422984" y="4590377"/>
            <a:ext cx="1454424" cy="419352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سهم منحني إلى الأسفل 50"/>
          <p:cNvSpPr/>
          <p:nvPr/>
        </p:nvSpPr>
        <p:spPr>
          <a:xfrm flipH="1">
            <a:off x="3267824" y="4748718"/>
            <a:ext cx="539245" cy="309386"/>
          </a:xfrm>
          <a:prstGeom prst="curvedDownArrow">
            <a:avLst>
              <a:gd name="adj1" fmla="val 18230"/>
              <a:gd name="adj2" fmla="val 43902"/>
              <a:gd name="adj3" fmla="val 164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41" b="49399" l="49533" r="98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44" t="5129" b="49358"/>
          <a:stretch/>
        </p:blipFill>
        <p:spPr>
          <a:xfrm>
            <a:off x="2469591" y="3639121"/>
            <a:ext cx="1036390" cy="933014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2422984" y="3854582"/>
            <a:ext cx="1014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٤ </a:t>
            </a:r>
            <a:r>
              <a:rPr lang="ar-SA" sz="2000" b="1" dirty="0" smtClean="0"/>
              <a:t>قفزات</a:t>
            </a:r>
            <a:endParaRPr lang="ar-SA" sz="2000" b="1" dirty="0"/>
          </a:p>
        </p:txBody>
      </p:sp>
      <p:sp>
        <p:nvSpPr>
          <p:cNvPr id="55" name="سهم منحني إلى الأسفل 54"/>
          <p:cNvSpPr/>
          <p:nvPr/>
        </p:nvSpPr>
        <p:spPr>
          <a:xfrm>
            <a:off x="3312769" y="4630996"/>
            <a:ext cx="1454424" cy="419352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سهم منحني إلى الأسفل 55"/>
          <p:cNvSpPr/>
          <p:nvPr/>
        </p:nvSpPr>
        <p:spPr>
          <a:xfrm flipH="1">
            <a:off x="4157609" y="4740962"/>
            <a:ext cx="539245" cy="309386"/>
          </a:xfrm>
          <a:prstGeom prst="curvedDownArrow">
            <a:avLst>
              <a:gd name="adj1" fmla="val 18230"/>
              <a:gd name="adj2" fmla="val 43902"/>
              <a:gd name="adj3" fmla="val 164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41" b="49399" l="49533" r="98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44" t="5129" b="49358"/>
          <a:stretch/>
        </p:blipFill>
        <p:spPr>
          <a:xfrm>
            <a:off x="3789683" y="3723949"/>
            <a:ext cx="975206" cy="877932"/>
          </a:xfrm>
          <a:prstGeom prst="rect">
            <a:avLst/>
          </a:prstGeom>
        </p:spPr>
      </p:pic>
      <p:sp>
        <p:nvSpPr>
          <p:cNvPr id="74" name="مربع نص 73"/>
          <p:cNvSpPr txBox="1"/>
          <p:nvPr/>
        </p:nvSpPr>
        <p:spPr>
          <a:xfrm>
            <a:off x="3685227" y="3931538"/>
            <a:ext cx="1014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/>
              <a:t>٤ </a:t>
            </a:r>
            <a:r>
              <a:rPr lang="ar-SA" sz="2000" b="1" dirty="0" smtClean="0"/>
              <a:t>قفزات</a:t>
            </a:r>
            <a:endParaRPr lang="ar-SA" sz="2000" b="1" dirty="0"/>
          </a:p>
        </p:txBody>
      </p:sp>
      <p:sp>
        <p:nvSpPr>
          <p:cNvPr id="75" name="سهم منحني إلى الأسفل 74"/>
          <p:cNvSpPr/>
          <p:nvPr/>
        </p:nvSpPr>
        <p:spPr>
          <a:xfrm>
            <a:off x="4192714" y="4636717"/>
            <a:ext cx="1003540" cy="419352"/>
          </a:xfrm>
          <a:prstGeom prst="curvedDownArrow">
            <a:avLst>
              <a:gd name="adj1" fmla="val 8073"/>
              <a:gd name="adj2" fmla="val 41336"/>
              <a:gd name="adj3" fmla="val 16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4952412" y="5346202"/>
            <a:ext cx="354917" cy="3301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6" name="صورة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741" b="49399" l="49533" r="983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44" t="5129" b="49358"/>
          <a:stretch/>
        </p:blipFill>
        <p:spPr>
          <a:xfrm>
            <a:off x="5105695" y="4326736"/>
            <a:ext cx="811730" cy="730762"/>
          </a:xfrm>
          <a:prstGeom prst="rect">
            <a:avLst/>
          </a:prstGeom>
        </p:spPr>
      </p:pic>
      <p:sp>
        <p:nvSpPr>
          <p:cNvPr id="77" name="مربع نص 76"/>
          <p:cNvSpPr txBox="1"/>
          <p:nvPr/>
        </p:nvSpPr>
        <p:spPr>
          <a:xfrm>
            <a:off x="5020949" y="4464889"/>
            <a:ext cx="8056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قفزتان</a:t>
            </a:r>
            <a:endParaRPr lang="ar-SA" sz="2000" b="1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4097887" y="5965061"/>
            <a:ext cx="47400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القفزات للأمام والخلف هي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قفزات </a:t>
            </a:r>
            <a:r>
              <a:rPr lang="ku-Arab-IQ" sz="2400" dirty="0" smtClean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9053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9" grpId="0" animBg="1"/>
      <p:bldP spid="50" grpId="0" animBg="1"/>
      <p:bldP spid="51" grpId="0" animBg="1"/>
      <p:bldP spid="16" grpId="0"/>
      <p:bldP spid="55" grpId="0" animBg="1"/>
      <p:bldP spid="56" grpId="0" animBg="1"/>
      <p:bldP spid="74" grpId="0"/>
      <p:bldP spid="75" grpId="0" animBg="1"/>
      <p:bldP spid="22" grpId="0" animBg="1"/>
      <p:bldP spid="77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659</Words>
  <Application>Microsoft Office PowerPoint</Application>
  <PresentationFormat>شاشة عريضة</PresentationFormat>
  <Paragraphs>177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154</cp:revision>
  <dcterms:created xsi:type="dcterms:W3CDTF">2022-12-02T21:48:32Z</dcterms:created>
  <dcterms:modified xsi:type="dcterms:W3CDTF">2022-12-26T20:47:28Z</dcterms:modified>
</cp:coreProperties>
</file>