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71" r:id="rId2"/>
    <p:sldId id="256" r:id="rId3"/>
    <p:sldId id="266" r:id="rId4"/>
    <p:sldId id="270" r:id="rId5"/>
    <p:sldId id="272" r:id="rId6"/>
    <p:sldId id="275" r:id="rId7"/>
    <p:sldId id="273" r:id="rId8"/>
    <p:sldId id="274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27258"/>
    <a:srgbClr val="006699"/>
    <a:srgbClr val="51B9C4"/>
    <a:srgbClr val="D98AFF"/>
    <a:srgbClr val="9900CC"/>
    <a:srgbClr val="C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emf"/><Relationship Id="rId3" Type="http://schemas.microsoft.com/office/2007/relationships/hdphoto" Target="../media/hdphoto5.wdp"/><Relationship Id="rId7" Type="http://schemas.microsoft.com/office/2007/relationships/hdphoto" Target="../media/hdphoto1.wdp"/><Relationship Id="rId12" Type="http://schemas.openxmlformats.org/officeDocument/2006/relationships/image" Target="../media/image12.emf"/><Relationship Id="rId2" Type="http://schemas.openxmlformats.org/officeDocument/2006/relationships/image" Target="../media/image10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5" Type="http://schemas.openxmlformats.org/officeDocument/2006/relationships/image" Target="../media/image15.emf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microsoft.com/office/2007/relationships/hdphoto" Target="../media/hdphoto6.wdp"/><Relationship Id="rId1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em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0.emf"/><Relationship Id="rId5" Type="http://schemas.microsoft.com/office/2007/relationships/hdphoto" Target="../media/hdphoto1.wdp"/><Relationship Id="rId15" Type="http://schemas.openxmlformats.org/officeDocument/2006/relationships/image" Target="../media/image24.jpeg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3" Type="http://schemas.openxmlformats.org/officeDocument/2006/relationships/image" Target="../media/image26.emf"/><Relationship Id="rId7" Type="http://schemas.openxmlformats.org/officeDocument/2006/relationships/image" Target="../media/image3.png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" Type="http://schemas.openxmlformats.org/officeDocument/2006/relationships/image" Target="../media/image25.emf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8.jpeg"/><Relationship Id="rId5" Type="http://schemas.openxmlformats.org/officeDocument/2006/relationships/image" Target="../media/image1.jpeg"/><Relationship Id="rId15" Type="http://schemas.openxmlformats.org/officeDocument/2006/relationships/image" Target="../media/image32.emf"/><Relationship Id="rId10" Type="http://schemas.microsoft.com/office/2007/relationships/hdphoto" Target="../media/hdphoto2.wdp"/><Relationship Id="rId19" Type="http://schemas.openxmlformats.org/officeDocument/2006/relationships/image" Target="../media/image36.emf"/><Relationship Id="rId4" Type="http://schemas.openxmlformats.org/officeDocument/2006/relationships/image" Target="../media/image27.emf"/><Relationship Id="rId9" Type="http://schemas.openxmlformats.org/officeDocument/2006/relationships/image" Target="../media/image5.png"/><Relationship Id="rId1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39.emf"/><Relationship Id="rId4" Type="http://schemas.openxmlformats.org/officeDocument/2006/relationships/image" Target="../media/image3.png"/><Relationship Id="rId9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3.png"/><Relationship Id="rId5" Type="http://schemas.microsoft.com/office/2007/relationships/hdphoto" Target="../media/hdphoto1.wdp"/><Relationship Id="rId10" Type="http://schemas.openxmlformats.org/officeDocument/2006/relationships/image" Target="../media/image42.emf"/><Relationship Id="rId4" Type="http://schemas.openxmlformats.org/officeDocument/2006/relationships/image" Target="../media/image3.png"/><Relationship Id="rId9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٧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٤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73035" y="1841773"/>
            <a:ext cx="8490142" cy="366221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٥٦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٧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282892" y="2137674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65283"/>
            <a:ext cx="19958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الضرب في العدد </a:t>
            </a:r>
            <a:r>
              <a:rPr lang="ku-Arab-IQ" sz="2000" b="1" dirty="0" smtClean="0"/>
              <a:t>٧ </a:t>
            </a:r>
            <a:endParaRPr lang="ar-SA" sz="2000" b="1" dirty="0"/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8105007" y="1392957"/>
            <a:ext cx="1126539" cy="346832"/>
          </a:xfrm>
          <a:prstGeom prst="flowChartTerminator">
            <a:avLst/>
          </a:prstGeom>
          <a:solidFill>
            <a:srgbClr val="00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59331" y="1852558"/>
            <a:ext cx="52997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إذا كان في قطار مدينة الألعاب </a:t>
            </a:r>
            <a:r>
              <a:rPr lang="ku-Arab-IQ" sz="2400" b="1" dirty="0" smtClean="0">
                <a:solidFill>
                  <a:srgbClr val="002060"/>
                </a:solidFill>
              </a:rPr>
              <a:t>٥ </a:t>
            </a:r>
            <a:r>
              <a:rPr lang="ar-SA" sz="2400" b="1" dirty="0" smtClean="0">
                <a:solidFill>
                  <a:srgbClr val="002060"/>
                </a:solidFill>
              </a:rPr>
              <a:t>عربات، وكان في كل عربة </a:t>
            </a:r>
            <a:r>
              <a:rPr lang="ku-Arab-IQ" sz="2400" b="1" dirty="0" smtClean="0">
                <a:solidFill>
                  <a:srgbClr val="002060"/>
                </a:solidFill>
              </a:rPr>
              <a:t>٧ </a:t>
            </a:r>
            <a:r>
              <a:rPr lang="ar-SA" sz="2400" b="1" dirty="0" smtClean="0">
                <a:solidFill>
                  <a:srgbClr val="002060"/>
                </a:solidFill>
              </a:rPr>
              <a:t>مقاعد، فكم شخصاً يمكنهم ركوب القطار في الوقت نفسة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٤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312" y="1462502"/>
            <a:ext cx="2167200" cy="1810667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6334325" y="3142485"/>
            <a:ext cx="20822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باستعمال النماذج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398799" y="3630540"/>
            <a:ext cx="5706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أستعمل قطع العد لعمل نموذج لـ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مجموعات ، في كل منها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قطع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6139" y="4321739"/>
            <a:ext cx="1640923" cy="80149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98" y="3034736"/>
            <a:ext cx="816378" cy="1252398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2516" y="4321739"/>
            <a:ext cx="1640923" cy="80149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6988" y="4321739"/>
            <a:ext cx="1640923" cy="801490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4432" y="4323803"/>
            <a:ext cx="1640923" cy="801490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399" y="4306619"/>
            <a:ext cx="1640923" cy="801490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4966153" y="5323229"/>
            <a:ext cx="31388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يتضح أن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٧ = ٣٥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409152" y="5923339"/>
            <a:ext cx="56000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</a:t>
            </a:r>
            <a:r>
              <a:rPr lang="ku-Arab-IQ" sz="2400" b="1" dirty="0" smtClean="0">
                <a:solidFill>
                  <a:srgbClr val="C00000"/>
                </a:solidFill>
              </a:rPr>
              <a:t>٣٥ </a:t>
            </a:r>
            <a:r>
              <a:rPr lang="ar-SA" sz="2400" b="1" dirty="0" smtClean="0">
                <a:solidFill>
                  <a:srgbClr val="C00000"/>
                </a:solidFill>
              </a:rPr>
              <a:t>شخصاً يمكنهم ركوب القطار في الوقت نفسه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صورة 9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34" b="94526" l="935" r="503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103" r="49530" b="5128"/>
          <a:stretch/>
        </p:blipFill>
        <p:spPr>
          <a:xfrm>
            <a:off x="634063" y="2494753"/>
            <a:ext cx="1916601" cy="1738086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٥٧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٧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٤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9004645" y="1444946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52" y="1417436"/>
            <a:ext cx="444457" cy="444457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534498" y="1931359"/>
            <a:ext cx="86953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الجبر:</a:t>
            </a:r>
            <a:r>
              <a:rPr lang="ar-SA" sz="2400" b="1" dirty="0" smtClean="0">
                <a:solidFill>
                  <a:srgbClr val="002060"/>
                </a:solidFill>
              </a:rPr>
              <a:t> في صندوق ألعاب </a:t>
            </a:r>
            <a:r>
              <a:rPr lang="ku-Arab-IQ" sz="2400" b="1" dirty="0" smtClean="0">
                <a:solidFill>
                  <a:srgbClr val="002060"/>
                </a:solidFill>
              </a:rPr>
              <a:t>٢٨ </a:t>
            </a:r>
            <a:r>
              <a:rPr lang="ar-SA" sz="2400" b="1" dirty="0" smtClean="0">
                <a:solidFill>
                  <a:srgbClr val="002060"/>
                </a:solidFill>
              </a:rPr>
              <a:t>سيارة بألوان مختلفة، فإذا كان كل </a:t>
            </a:r>
            <a:r>
              <a:rPr lang="ku-Arab-IQ" sz="2400" b="1" dirty="0" smtClean="0">
                <a:solidFill>
                  <a:srgbClr val="002060"/>
                </a:solidFill>
              </a:rPr>
              <a:t>٧ </a:t>
            </a:r>
            <a:r>
              <a:rPr lang="ar-SA" sz="2400" b="1" dirty="0" smtClean="0">
                <a:solidFill>
                  <a:srgbClr val="002060"/>
                </a:solidFill>
              </a:rPr>
              <a:t>من هذه السيارات لها اللون نفسه، فما عدد ألوان هذه السيارات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929333" y="1467119"/>
            <a:ext cx="20066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أجد العامل المجهول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6916" y="2117125"/>
            <a:ext cx="2089800" cy="1041134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2490773" y="3736402"/>
            <a:ext cx="6392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أرسم مجموعات في كل منها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سيارات حتى يصبح عددها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سيارة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33784" y="4236894"/>
            <a:ext cx="1432551" cy="1012558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8730" y="4236894"/>
            <a:ext cx="1422826" cy="1048043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0100" y="4289203"/>
            <a:ext cx="1435561" cy="1036275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8774" y="4260278"/>
            <a:ext cx="1416591" cy="1001277"/>
          </a:xfrm>
          <a:prstGeom prst="rect">
            <a:avLst/>
          </a:prstGeom>
        </p:spPr>
      </p:pic>
      <p:sp>
        <p:nvSpPr>
          <p:cNvPr id="90" name="مربع نص 89"/>
          <p:cNvSpPr txBox="1"/>
          <p:nvPr/>
        </p:nvSpPr>
        <p:spPr>
          <a:xfrm>
            <a:off x="7065299" y="2814814"/>
            <a:ext cx="19574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الألوان المختلفة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1" name="مربع نص 90"/>
          <p:cNvSpPr txBox="1"/>
          <p:nvPr/>
        </p:nvSpPr>
        <p:spPr>
          <a:xfrm>
            <a:off x="4444222" y="2814814"/>
            <a:ext cx="24851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السيارات من اللون نفسه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2350766" y="2814814"/>
            <a:ext cx="19574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السيارات كلها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936479" y="3253316"/>
            <a:ext cx="374242" cy="369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6821675" y="3222483"/>
            <a:ext cx="474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×</a:t>
            </a:r>
            <a:endParaRPr lang="ar-SA" sz="2000" b="1" dirty="0"/>
          </a:p>
        </p:txBody>
      </p:sp>
      <p:sp>
        <p:nvSpPr>
          <p:cNvPr id="93" name="مربع نص 92"/>
          <p:cNvSpPr txBox="1"/>
          <p:nvPr/>
        </p:nvSpPr>
        <p:spPr>
          <a:xfrm>
            <a:off x="5410876" y="3257945"/>
            <a:ext cx="474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٧</a:t>
            </a:r>
            <a:endParaRPr lang="ar-SA" sz="2000" b="1" dirty="0"/>
          </a:p>
        </p:txBody>
      </p:sp>
      <p:sp>
        <p:nvSpPr>
          <p:cNvPr id="94" name="مربع نص 93"/>
          <p:cNvSpPr txBox="1"/>
          <p:nvPr/>
        </p:nvSpPr>
        <p:spPr>
          <a:xfrm>
            <a:off x="4120876" y="3257945"/>
            <a:ext cx="474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=</a:t>
            </a:r>
            <a:endParaRPr lang="ar-SA" sz="2000" b="1" dirty="0"/>
          </a:p>
        </p:txBody>
      </p:sp>
      <p:sp>
        <p:nvSpPr>
          <p:cNvPr id="95" name="مربع نص 94"/>
          <p:cNvSpPr txBox="1"/>
          <p:nvPr/>
        </p:nvSpPr>
        <p:spPr>
          <a:xfrm>
            <a:off x="3238483" y="3222483"/>
            <a:ext cx="474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٢٨</a:t>
            </a:r>
            <a:endParaRPr lang="ar-SA" sz="2000" b="1" dirty="0"/>
          </a:p>
        </p:txBody>
      </p:sp>
      <p:sp>
        <p:nvSpPr>
          <p:cNvPr id="97" name="مربع نص 96"/>
          <p:cNvSpPr txBox="1"/>
          <p:nvPr/>
        </p:nvSpPr>
        <p:spPr>
          <a:xfrm>
            <a:off x="760150" y="2713724"/>
            <a:ext cx="1708182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أفكر </a:t>
            </a:r>
          </a:p>
          <a:p>
            <a:pPr algn="ctr"/>
            <a:r>
              <a:rPr lang="ar-SA" sz="1600" b="1" dirty="0" smtClean="0"/>
              <a:t>ما العدد الذي إذا ضرب في </a:t>
            </a:r>
            <a:r>
              <a:rPr lang="ku-Arab-IQ" sz="1600" b="1" dirty="0" smtClean="0"/>
              <a:t>٧ </a:t>
            </a:r>
            <a:r>
              <a:rPr lang="ar-SA" sz="1600" b="1" dirty="0" smtClean="0"/>
              <a:t>كان الناتج </a:t>
            </a:r>
            <a:r>
              <a:rPr lang="ku-Arab-IQ" sz="1600" b="1" dirty="0" smtClean="0"/>
              <a:t>٢٨؟ </a:t>
            </a:r>
            <a:endParaRPr lang="ar-SA" sz="1600" b="1" dirty="0"/>
          </a:p>
        </p:txBody>
      </p:sp>
      <p:sp>
        <p:nvSpPr>
          <p:cNvPr id="98" name="مربع نص 97"/>
          <p:cNvSpPr txBox="1"/>
          <p:nvPr/>
        </p:nvSpPr>
        <p:spPr>
          <a:xfrm>
            <a:off x="3918528" y="5468118"/>
            <a:ext cx="35364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العامل المجهول في جملة الضرب هو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3475875" y="5993029"/>
            <a:ext cx="36887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يوجد </a:t>
            </a:r>
            <a:r>
              <a:rPr lang="ku-Arab-IQ" sz="2400" b="1" dirty="0" smtClean="0">
                <a:solidFill>
                  <a:srgbClr val="C00000"/>
                </a:solidFill>
              </a:rPr>
              <a:t>٤ </a:t>
            </a:r>
            <a:r>
              <a:rPr lang="ar-SA" sz="2400" b="1" dirty="0" smtClean="0">
                <a:solidFill>
                  <a:srgbClr val="C00000"/>
                </a:solidFill>
              </a:rPr>
              <a:t>ألوان للسيارات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7823085" y="3249784"/>
            <a:ext cx="474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٤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0" grpId="0"/>
      <p:bldP spid="91" grpId="0"/>
      <p:bldP spid="92" grpId="0"/>
      <p:bldP spid="25" grpId="0" animBg="1"/>
      <p:bldP spid="26" grpId="0"/>
      <p:bldP spid="93" grpId="0"/>
      <p:bldP spid="94" grpId="0"/>
      <p:bldP spid="95" grpId="0"/>
      <p:bldP spid="97" grpId="0"/>
      <p:bldP spid="98" grpId="0"/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٥٧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٧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٤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1272687"/>
            <a:ext cx="556315" cy="556315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1986634" y="1367337"/>
            <a:ext cx="82027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أجد ناتج الضرب مستعملاً النماذج أو أرسم صورة إذا لزم الأمر: </a:t>
            </a:r>
            <a:endParaRPr lang="ar-SA" sz="2400" b="1" dirty="0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407" y="1935448"/>
            <a:ext cx="1189470" cy="80026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5399" y="1935448"/>
            <a:ext cx="1113053" cy="77662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0440" y="2041221"/>
            <a:ext cx="1347580" cy="42988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1074" y="2091649"/>
            <a:ext cx="1414411" cy="37815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83" y="3277518"/>
            <a:ext cx="8638094" cy="992011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28692" y="4630440"/>
            <a:ext cx="4399321" cy="1045917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3947745" y="4494301"/>
            <a:ext cx="888023" cy="615986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1259780" y="5191115"/>
            <a:ext cx="32341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أصف طريقتين مختلفتين للضرب في العدد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٧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753407" y="2611321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446464" y="2611320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882287" y="2001376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٦٣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288120" y="2025329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٧٠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9601203" y="3751966"/>
            <a:ext cx="3720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658998" y="3791107"/>
            <a:ext cx="3720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2755925" y="3773523"/>
            <a:ext cx="6413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596515" y="5749740"/>
            <a:ext cx="21906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٢٨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قلماً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32"/>
          <p:cNvPicPr>
            <a:picLocks noChangeAspect="1"/>
          </p:cNvPicPr>
          <p:nvPr/>
        </p:nvPicPr>
        <p:blipFill rotWithShape="1">
          <a:blip r:embed="rId2"/>
          <a:srcRect r="1936"/>
          <a:stretch/>
        </p:blipFill>
        <p:spPr>
          <a:xfrm>
            <a:off x="2313563" y="4773331"/>
            <a:ext cx="1862783" cy="1064766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777" y="4773331"/>
            <a:ext cx="1900711" cy="1091402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45" y="4754155"/>
            <a:ext cx="2094069" cy="1103117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٥٨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٧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٤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9494460" y="2596988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8714354" y="3310340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٥٦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2751992" y="1357287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/>
              <a:t>أجد ناتج الضرب مستعملاً </a:t>
            </a:r>
            <a:r>
              <a:rPr lang="ar-SA" sz="2000" b="1" dirty="0" smtClean="0"/>
              <a:t>النماذج </a:t>
            </a:r>
            <a:r>
              <a:rPr lang="ar-SA" sz="2000" b="1" dirty="0"/>
              <a:t>أو أ</a:t>
            </a:r>
            <a:r>
              <a:rPr lang="ar-SA" sz="2000" b="1" dirty="0" smtClean="0"/>
              <a:t>رسم صورة إذا </a:t>
            </a:r>
            <a:r>
              <a:rPr lang="ar-SA" sz="2000" b="1" dirty="0"/>
              <a:t>لزم الأمر</a:t>
            </a:r>
            <a:r>
              <a:rPr lang="ar-SA" sz="2000" b="1" dirty="0" smtClean="0"/>
              <a:t>:</a:t>
            </a:r>
            <a:endParaRPr lang="ar-SA" sz="20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6700674" y="2582233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159349" y="2604939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892884" y="3292169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٦٣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483706" y="3274307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8985740" y="4778976"/>
            <a:ext cx="4083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76687" y="4778976"/>
            <a:ext cx="4625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2921338" y="4773331"/>
            <a:ext cx="427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6504680" y="5354240"/>
            <a:ext cx="427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5477" y="1869792"/>
            <a:ext cx="1050186" cy="82064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9950" y="1898875"/>
            <a:ext cx="1116076" cy="80724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4711" y="1889730"/>
            <a:ext cx="1158531" cy="79647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69343" y="1889730"/>
            <a:ext cx="1116827" cy="790386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4460" y="3298194"/>
            <a:ext cx="1212219" cy="44682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7950" y="3297238"/>
            <a:ext cx="1174337" cy="450713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41859" y="3292169"/>
            <a:ext cx="1109243" cy="448431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61137" y="3245545"/>
            <a:ext cx="1180787" cy="448423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92959" y="4052355"/>
            <a:ext cx="3071357" cy="413424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1702061" y="2581616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1079708" y="3247954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١٤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8991051" y="5364124"/>
            <a:ext cx="4083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2940242" y="5361902"/>
            <a:ext cx="4083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44" grpId="0"/>
      <p:bldP spid="45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٥٨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٧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٤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2751992" y="1357287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/>
              <a:t>أجد ناتج الضرب مستعملاً </a:t>
            </a:r>
            <a:r>
              <a:rPr lang="ar-SA" sz="2000" b="1" dirty="0" smtClean="0"/>
              <a:t>النماذج </a:t>
            </a:r>
            <a:r>
              <a:rPr lang="ar-SA" sz="2000" b="1" dirty="0"/>
              <a:t>أو أ</a:t>
            </a:r>
            <a:r>
              <a:rPr lang="ar-SA" sz="2000" b="1" dirty="0" smtClean="0"/>
              <a:t>رسم صورة إذا </a:t>
            </a:r>
            <a:r>
              <a:rPr lang="ar-SA" sz="2000" b="1" dirty="0"/>
              <a:t>لزم الأمر</a:t>
            </a:r>
            <a:r>
              <a:rPr lang="ar-SA" sz="2000" b="1" dirty="0" smtClean="0"/>
              <a:t>:</a:t>
            </a:r>
            <a:endParaRPr lang="ar-SA" sz="2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7062" y="2488158"/>
            <a:ext cx="4073359" cy="173121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1312" y="2485290"/>
            <a:ext cx="4199598" cy="1506978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8868463" y="4580854"/>
            <a:ext cx="374242" cy="369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9177759" y="4534659"/>
            <a:ext cx="7927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8002991" y="4534658"/>
            <a:ext cx="7927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8908598" y="4534657"/>
            <a:ext cx="3239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C00000"/>
                </a:solidFill>
              </a:rPr>
              <a:t>٥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141760" y="5171041"/>
            <a:ext cx="33078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أحرز كل واحد منهم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أهداف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849630" y="4007021"/>
            <a:ext cx="41054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الأسابيع التي لم يمضها محمد في أبها هي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أسابيع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005876" y="5065089"/>
            <a:ext cx="37929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الأيام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٤٩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يوماً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14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٥٨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٧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٤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729" y="1208489"/>
            <a:ext cx="4841433" cy="85955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9381" y="2372767"/>
            <a:ext cx="7443365" cy="96955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2665" y="4288807"/>
            <a:ext cx="7730081" cy="1267932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33" b="88400" l="24267" r="87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8" t="7949" r="11838" b="11025"/>
          <a:stretch/>
        </p:blipFill>
        <p:spPr>
          <a:xfrm>
            <a:off x="10014528" y="2269604"/>
            <a:ext cx="1754570" cy="2222221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3870474" y="3222897"/>
            <a:ext cx="41411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، لأن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&lt;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بالتالي فإن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&lt;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941062" y="4944288"/>
            <a:ext cx="1628220" cy="5539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4602336" y="5762197"/>
            <a:ext cx="28399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٤٩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وليس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٧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٤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73035" y="1841773"/>
            <a:ext cx="8490142" cy="366221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403</Words>
  <Application>Microsoft Office PowerPoint</Application>
  <PresentationFormat>شاشة عريضة</PresentationFormat>
  <Paragraphs>97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143</cp:revision>
  <dcterms:created xsi:type="dcterms:W3CDTF">2022-12-02T21:48:32Z</dcterms:created>
  <dcterms:modified xsi:type="dcterms:W3CDTF">2022-12-26T22:37:07Z</dcterms:modified>
</cp:coreProperties>
</file>