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71" r:id="rId2"/>
    <p:sldId id="256" r:id="rId3"/>
    <p:sldId id="266" r:id="rId4"/>
    <p:sldId id="270" r:id="rId5"/>
    <p:sldId id="272" r:id="rId6"/>
    <p:sldId id="275" r:id="rId7"/>
    <p:sldId id="273" r:id="rId8"/>
    <p:sldId id="274" r:id="rId9"/>
    <p:sldId id="276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258"/>
    <a:srgbClr val="008000"/>
    <a:srgbClr val="006699"/>
    <a:srgbClr val="51B9C4"/>
    <a:srgbClr val="D98AFF"/>
    <a:srgbClr val="9900CC"/>
    <a:srgbClr val="CB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07/06/44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12" Type="http://schemas.openxmlformats.org/officeDocument/2006/relationships/image" Target="../media/image9.emf"/><Relationship Id="rId2" Type="http://schemas.openxmlformats.org/officeDocument/2006/relationships/audio" Target="../media/audio1.wav"/><Relationship Id="rId16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emf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8.emf"/><Relationship Id="rId3" Type="http://schemas.openxmlformats.org/officeDocument/2006/relationships/image" Target="../media/image14.emf"/><Relationship Id="rId7" Type="http://schemas.microsoft.com/office/2007/relationships/hdphoto" Target="../media/hdphoto1.wdp"/><Relationship Id="rId12" Type="http://schemas.openxmlformats.org/officeDocument/2006/relationships/image" Target="../media/image17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6.jpeg"/><Relationship Id="rId5" Type="http://schemas.openxmlformats.org/officeDocument/2006/relationships/image" Target="../media/image2.png"/><Relationship Id="rId15" Type="http://schemas.openxmlformats.org/officeDocument/2006/relationships/image" Target="../media/image20.emf"/><Relationship Id="rId10" Type="http://schemas.microsoft.com/office/2007/relationships/hdphoto" Target="../media/hdphoto2.wdp"/><Relationship Id="rId4" Type="http://schemas.openxmlformats.org/officeDocument/2006/relationships/image" Target="../media/image1.jpeg"/><Relationship Id="rId9" Type="http://schemas.openxmlformats.org/officeDocument/2006/relationships/image" Target="../media/image5.png"/><Relationship Id="rId1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6.em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25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4.emf"/><Relationship Id="rId5" Type="http://schemas.openxmlformats.org/officeDocument/2006/relationships/image" Target="../media/image3.png"/><Relationship Id="rId10" Type="http://schemas.openxmlformats.org/officeDocument/2006/relationships/image" Target="../media/image23.emf"/><Relationship Id="rId4" Type="http://schemas.openxmlformats.org/officeDocument/2006/relationships/image" Target="../media/image2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7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9.png"/><Relationship Id="rId5" Type="http://schemas.microsoft.com/office/2007/relationships/hdphoto" Target="../media/hdphoto1.wdp"/><Relationship Id="rId10" Type="http://schemas.openxmlformats.org/officeDocument/2006/relationships/image" Target="../media/image28.emf"/><Relationship Id="rId4" Type="http://schemas.openxmlformats.org/officeDocument/2006/relationships/image" Target="../media/image3.png"/><Relationship Id="rId9" Type="http://schemas.openxmlformats.org/officeDocument/2006/relationships/image" Target="../media/image2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3.JPG"/><Relationship Id="rId5" Type="http://schemas.microsoft.com/office/2007/relationships/hdphoto" Target="../media/hdphoto1.wdp"/><Relationship Id="rId10" Type="http://schemas.openxmlformats.org/officeDocument/2006/relationships/image" Target="../media/image32.emf"/><Relationship Id="rId4" Type="http://schemas.openxmlformats.org/officeDocument/2006/relationships/image" Target="../media/image3.png"/><Relationship Id="rId9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٨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٥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27665" r="13355" b="17169"/>
          <a:stretch/>
        </p:blipFill>
        <p:spPr>
          <a:xfrm>
            <a:off x="1773035" y="1841773"/>
            <a:ext cx="8490142" cy="3662212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3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٦٠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٨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10282892" y="2137674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0070C0"/>
                </a:solidFill>
              </a:rPr>
              <a:t>فكرة الدرس </a:t>
            </a:r>
            <a:endParaRPr lang="ar-SA" b="1" u="sng" dirty="0">
              <a:solidFill>
                <a:srgbClr val="0070C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9878499" y="2565283"/>
            <a:ext cx="199585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أجد ناتج الضرب في العدد </a:t>
            </a:r>
            <a:r>
              <a:rPr lang="ku-Arab-IQ" sz="2000" b="1" dirty="0" smtClean="0"/>
              <a:t>٨ </a:t>
            </a:r>
            <a:endParaRPr lang="ar-SA" sz="2000" b="1" dirty="0"/>
          </a:p>
        </p:txBody>
      </p:sp>
      <p:sp>
        <p:nvSpPr>
          <p:cNvPr id="33" name="مخطط انسيابي: محطة طرفية 32"/>
          <p:cNvSpPr/>
          <p:nvPr/>
        </p:nvSpPr>
        <p:spPr>
          <a:xfrm>
            <a:off x="8105007" y="1392957"/>
            <a:ext cx="1126539" cy="346832"/>
          </a:xfrm>
          <a:prstGeom prst="flowChartTerminator">
            <a:avLst/>
          </a:prstGeom>
          <a:solidFill>
            <a:srgbClr val="006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أستعد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318716" y="1859887"/>
            <a:ext cx="529973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على جانب الطريق </a:t>
            </a:r>
            <a:r>
              <a:rPr lang="ku-Arab-IQ" sz="2400" b="1" dirty="0" smtClean="0">
                <a:solidFill>
                  <a:srgbClr val="002060"/>
                </a:solidFill>
              </a:rPr>
              <a:t>٦ </a:t>
            </a:r>
            <a:r>
              <a:rPr lang="ar-SA" sz="2400" b="1" dirty="0" smtClean="0">
                <a:solidFill>
                  <a:srgbClr val="002060"/>
                </a:solidFill>
              </a:rPr>
              <a:t>أشجار، وعلى كل شجرة يقف </a:t>
            </a:r>
            <a:r>
              <a:rPr lang="ku-Arab-IQ" sz="2400" b="1" dirty="0" smtClean="0">
                <a:solidFill>
                  <a:srgbClr val="002060"/>
                </a:solidFill>
              </a:rPr>
              <a:t>٨ </a:t>
            </a:r>
            <a:r>
              <a:rPr lang="ar-SA" sz="2400" b="1" dirty="0" smtClean="0">
                <a:solidFill>
                  <a:srgbClr val="002060"/>
                </a:solidFill>
              </a:rPr>
              <a:t>عصافير . كم عصفوراً على الأشجار كلها ؟ 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80" name="مخطط انسيابي: محطة طرفية 79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٥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849630" y="2973878"/>
            <a:ext cx="767365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توجد طرائق عدة للضرب في العدد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، ويمكنني أن أستعمل جدول الضرب ليساعدني على معرفة حقائق الضرب للعدد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5394815" y="4649194"/>
            <a:ext cx="31388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تبين الشبكة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أن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٤٨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5642535" y="5295433"/>
            <a:ext cx="288075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إذن يوجد </a:t>
            </a:r>
            <a:r>
              <a:rPr lang="ku-Arab-IQ" sz="2400" b="1" dirty="0" smtClean="0">
                <a:solidFill>
                  <a:srgbClr val="C00000"/>
                </a:solidFill>
              </a:rPr>
              <a:t>٤٨ </a:t>
            </a:r>
            <a:r>
              <a:rPr lang="ar-SA" sz="2400" b="1" dirty="0" smtClean="0">
                <a:solidFill>
                  <a:srgbClr val="C00000"/>
                </a:solidFill>
              </a:rPr>
              <a:t>عصفوراً على الأشجار كلها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3552" y="1430144"/>
            <a:ext cx="2115600" cy="1467934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17" b="99698" l="658" r="967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053" y="2640997"/>
            <a:ext cx="966902" cy="2105557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1543785" y="3681764"/>
            <a:ext cx="69898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27258"/>
                </a:solidFill>
              </a:rPr>
              <a:t>لإيجاد ناتج ضرب </a:t>
            </a:r>
            <a:r>
              <a:rPr lang="ku-Arab-IQ" sz="2000" b="1" dirty="0" smtClean="0">
                <a:solidFill>
                  <a:srgbClr val="F27258"/>
                </a:solidFill>
              </a:rPr>
              <a:t>٦ </a:t>
            </a:r>
            <a:r>
              <a:rPr lang="ar-SA" sz="2000" b="1" dirty="0" smtClean="0">
                <a:solidFill>
                  <a:srgbClr val="F27258"/>
                </a:solidFill>
              </a:rPr>
              <a:t>× </a:t>
            </a:r>
            <a:r>
              <a:rPr lang="ku-Arab-IQ" sz="2000" b="1" dirty="0" smtClean="0">
                <a:solidFill>
                  <a:srgbClr val="F27258"/>
                </a:solidFill>
              </a:rPr>
              <a:t>٨ </a:t>
            </a:r>
            <a:r>
              <a:rPr lang="ar-SA" sz="2000" b="1" dirty="0" smtClean="0">
                <a:solidFill>
                  <a:srgbClr val="F27258"/>
                </a:solidFill>
              </a:rPr>
              <a:t>، أستعمل شبكة مكونة من </a:t>
            </a:r>
            <a:r>
              <a:rPr lang="ku-Arab-IQ" sz="2000" b="1" dirty="0" smtClean="0">
                <a:solidFill>
                  <a:srgbClr val="F27258"/>
                </a:solidFill>
              </a:rPr>
              <a:t>٦ </a:t>
            </a:r>
            <a:r>
              <a:rPr lang="ar-SA" sz="2000" b="1" dirty="0" smtClean="0">
                <a:solidFill>
                  <a:srgbClr val="F27258"/>
                </a:solidFill>
              </a:rPr>
              <a:t>صفوف و </a:t>
            </a:r>
            <a:r>
              <a:rPr lang="ku-Arab-IQ" sz="2000" b="1" dirty="0" smtClean="0">
                <a:solidFill>
                  <a:srgbClr val="F27258"/>
                </a:solidFill>
              </a:rPr>
              <a:t>٨ </a:t>
            </a:r>
            <a:r>
              <a:rPr lang="ar-SA" sz="2000" b="1" dirty="0" smtClean="0">
                <a:solidFill>
                  <a:srgbClr val="F27258"/>
                </a:solidFill>
              </a:rPr>
              <a:t>أعمدة </a:t>
            </a:r>
            <a:endParaRPr lang="ar-SA" sz="2000" b="1" dirty="0">
              <a:solidFill>
                <a:srgbClr val="F27258"/>
              </a:solidFill>
            </a:endParaRPr>
          </a:p>
        </p:txBody>
      </p:sp>
      <p:pic>
        <p:nvPicPr>
          <p:cNvPr id="23" name="صورة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21995" y="4101652"/>
            <a:ext cx="2328782" cy="2010522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067" b="100000" l="1467" r="9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18" y="3859847"/>
            <a:ext cx="2739470" cy="2739470"/>
          </a:xfrm>
          <a:prstGeom prst="rect">
            <a:avLst/>
          </a:prstGeom>
        </p:spPr>
      </p:pic>
      <p:sp>
        <p:nvSpPr>
          <p:cNvPr id="32" name="مربع نص 31"/>
          <p:cNvSpPr txBox="1"/>
          <p:nvPr/>
        </p:nvSpPr>
        <p:spPr>
          <a:xfrm>
            <a:off x="1171115" y="5282757"/>
            <a:ext cx="203588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 smtClean="0"/>
              <a:t>لكي أتحقق أستعمل الخاصية </a:t>
            </a:r>
            <a:r>
              <a:rPr lang="ar-SA" sz="1600" b="1" dirty="0" err="1" smtClean="0"/>
              <a:t>الإبدالية</a:t>
            </a:r>
            <a:r>
              <a:rPr lang="ar-SA" sz="1600" b="1" dirty="0" smtClean="0"/>
              <a:t> لعملية الضرب ، بما أن </a:t>
            </a:r>
            <a:r>
              <a:rPr lang="ku-Arab-IQ" sz="1600" b="1" dirty="0" smtClean="0"/>
              <a:t>٨ </a:t>
            </a:r>
            <a:r>
              <a:rPr lang="ar-SA" sz="1600" b="1" dirty="0" smtClean="0"/>
              <a:t>× </a:t>
            </a:r>
            <a:r>
              <a:rPr lang="ku-Arab-IQ" sz="1600" b="1" dirty="0" smtClean="0"/>
              <a:t>٦ = ٤٨ </a:t>
            </a:r>
            <a:endParaRPr lang="ar-SA" sz="1600" b="1" dirty="0" smtClean="0"/>
          </a:p>
          <a:p>
            <a:pPr algn="ctr"/>
            <a:r>
              <a:rPr lang="ar-SA" sz="1600" b="1" dirty="0" smtClean="0"/>
              <a:t>فإن </a:t>
            </a:r>
            <a:r>
              <a:rPr lang="ku-Arab-IQ" sz="1600" b="1" dirty="0" smtClean="0"/>
              <a:t>٦ </a:t>
            </a:r>
            <a:r>
              <a:rPr lang="ar-SA" sz="1600" b="1" dirty="0" smtClean="0"/>
              <a:t>× </a:t>
            </a:r>
            <a:r>
              <a:rPr lang="ku-Arab-IQ" sz="1600" b="1" dirty="0" smtClean="0"/>
              <a:t>٨ = ٤٨ </a:t>
            </a:r>
            <a:endParaRPr lang="ar-SA" sz="1600" b="1" dirty="0"/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667" b="54000" l="889" r="2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92" r="69897" b="44923"/>
          <a:stretch/>
        </p:blipFill>
        <p:spPr>
          <a:xfrm rot="14809543">
            <a:off x="10935595" y="3360768"/>
            <a:ext cx="778391" cy="1173554"/>
          </a:xfrm>
          <a:prstGeom prst="rect">
            <a:avLst/>
          </a:prstGeom>
        </p:spPr>
      </p:pic>
      <p:sp>
        <p:nvSpPr>
          <p:cNvPr id="37" name="شكل بيضاوي 36"/>
          <p:cNvSpPr/>
          <p:nvPr/>
        </p:nvSpPr>
        <p:spPr>
          <a:xfrm>
            <a:off x="9912970" y="4130548"/>
            <a:ext cx="1028323" cy="93056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لنبدأ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6" grpId="0"/>
      <p:bldP spid="13" grpId="0"/>
      <p:bldP spid="16" grpId="0"/>
      <p:bldP spid="20" grpId="0"/>
      <p:bldP spid="22" grpId="0"/>
      <p:bldP spid="32" grpId="0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٦٠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٨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</a:t>
            </a:r>
            <a:r>
              <a:rPr lang="ku-Arab-IQ" sz="2000" b="1" dirty="0" smtClean="0">
                <a:solidFill>
                  <a:schemeClr val="bg1"/>
                </a:solidFill>
              </a:rPr>
              <a:t>٥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8638" y="1787258"/>
            <a:ext cx="2067474" cy="2023463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1396159" y="1760486"/>
            <a:ext cx="7640515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يمكنني أن أستعمل </a:t>
            </a:r>
            <a:r>
              <a:rPr lang="ar-SA" sz="2400" b="1" dirty="0" smtClean="0">
                <a:solidFill>
                  <a:srgbClr val="F27258"/>
                </a:solidFill>
              </a:rPr>
              <a:t>خاصية الابدال 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في عملية الضرب </a:t>
            </a:r>
            <a:r>
              <a:rPr lang="ar-SA" sz="2400" b="1" dirty="0" err="1" smtClean="0">
                <a:solidFill>
                  <a:schemeClr val="accent5">
                    <a:lumMod val="50000"/>
                  </a:schemeClr>
                </a:solidFill>
              </a:rPr>
              <a:t>لايجاد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 ناتج الضرب .</a:t>
            </a:r>
          </a:p>
          <a:p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فمثلاً : </a:t>
            </a:r>
            <a:r>
              <a:rPr lang="ar-SA" sz="2400" b="1" dirty="0" err="1" smtClean="0">
                <a:solidFill>
                  <a:schemeClr val="accent5">
                    <a:lumMod val="50000"/>
                  </a:schemeClr>
                </a:solidFill>
              </a:rPr>
              <a:t>لايجاد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 ناتج ضرب </a:t>
            </a:r>
            <a:r>
              <a:rPr lang="ku-Arab-IQ" sz="2400" b="1" dirty="0" smtClean="0">
                <a:solidFill>
                  <a:schemeClr val="accent5">
                    <a:lumMod val="50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5">
                    <a:lumMod val="50000"/>
                  </a:schemeClr>
                </a:solidFill>
              </a:rPr>
              <a:t>٨ ‌‌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أتذكر حقيقة الضرب المترابطة بها وهي : </a:t>
            </a:r>
          </a:p>
          <a:p>
            <a:endParaRPr lang="ar-SA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6903314" y="2728061"/>
            <a:ext cx="19343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= ٣٢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6822027" y="3169408"/>
            <a:ext cx="24638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إذن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= ٣٢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445316" y="2739308"/>
            <a:ext cx="19702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27258"/>
                </a:solidFill>
              </a:rPr>
              <a:t>حقيقة أعرفها من قبل </a:t>
            </a:r>
            <a:endParaRPr lang="ar-SA" sz="2000" b="1" dirty="0">
              <a:solidFill>
                <a:srgbClr val="F27258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3445316" y="3169408"/>
            <a:ext cx="19702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27258"/>
                </a:solidFill>
              </a:rPr>
              <a:t>خاصية الابدال </a:t>
            </a:r>
            <a:endParaRPr lang="ar-SA" sz="2000" b="1" dirty="0">
              <a:solidFill>
                <a:srgbClr val="F27258"/>
              </a:solidFill>
            </a:endParaRPr>
          </a:p>
        </p:txBody>
      </p:sp>
      <p:sp>
        <p:nvSpPr>
          <p:cNvPr id="14" name="سهم إلى اليمين 13"/>
          <p:cNvSpPr/>
          <p:nvPr/>
        </p:nvSpPr>
        <p:spPr>
          <a:xfrm>
            <a:off x="5707518" y="2886668"/>
            <a:ext cx="1114509" cy="1424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سهم إلى اليمين 42"/>
          <p:cNvSpPr/>
          <p:nvPr/>
        </p:nvSpPr>
        <p:spPr>
          <a:xfrm>
            <a:off x="5707518" y="3330030"/>
            <a:ext cx="1114509" cy="1424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ربع نص 43"/>
          <p:cNvSpPr txBox="1"/>
          <p:nvPr/>
        </p:nvSpPr>
        <p:spPr>
          <a:xfrm>
            <a:off x="3482112" y="4430520"/>
            <a:ext cx="53634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أيضاً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= ٤٠ </a:t>
            </a:r>
            <a:r>
              <a:rPr lang="ar-SA" sz="2400" b="1" dirty="0" smtClean="0">
                <a:solidFill>
                  <a:srgbClr val="F27258"/>
                </a:solidFill>
              </a:rPr>
              <a:t>إذن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= ٤٠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3482112" y="4940175"/>
            <a:ext cx="53634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أيضاً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= ٤٨ </a:t>
            </a:r>
            <a:r>
              <a:rPr lang="ar-SA" sz="2400" b="1" dirty="0" smtClean="0">
                <a:solidFill>
                  <a:srgbClr val="F27258"/>
                </a:solidFill>
              </a:rPr>
              <a:t>إذن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= ٤٨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4343400" y="5449830"/>
            <a:ext cx="45022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أيضاً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= ٥٦ </a:t>
            </a:r>
            <a:r>
              <a:rPr lang="ar-SA" sz="2400" b="1" dirty="0" smtClean="0">
                <a:solidFill>
                  <a:srgbClr val="F27258"/>
                </a:solidFill>
              </a:rPr>
              <a:t>إذن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= ٥٦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3482112" y="3909895"/>
            <a:ext cx="53634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أيضاً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= ٢٤ </a:t>
            </a:r>
            <a:r>
              <a:rPr lang="ar-SA" sz="2400" b="1" dirty="0" smtClean="0">
                <a:solidFill>
                  <a:srgbClr val="F27258"/>
                </a:solidFill>
              </a:rPr>
              <a:t>إذن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= ٢٤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7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0" grpId="0"/>
      <p:bldP spid="13" grpId="0"/>
      <p:bldP spid="41" grpId="0"/>
      <p:bldP spid="14" grpId="0" animBg="1"/>
      <p:bldP spid="43" grpId="0" animBg="1"/>
      <p:bldP spid="44" grpId="0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t="15641" r="1641" b="26538"/>
          <a:stretch/>
        </p:blipFill>
        <p:spPr>
          <a:xfrm>
            <a:off x="4589587" y="3449463"/>
            <a:ext cx="3260530" cy="1522256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167" y="3911302"/>
            <a:ext cx="4155292" cy="1738946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٦١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٨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</a:t>
            </a:r>
            <a:r>
              <a:rPr lang="ku-Arab-IQ" sz="2000" b="1" dirty="0" smtClean="0">
                <a:solidFill>
                  <a:schemeClr val="bg1"/>
                </a:solidFill>
              </a:rPr>
              <a:t>٥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056" y="1272687"/>
            <a:ext cx="556315" cy="556315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1512277" y="1367337"/>
            <a:ext cx="86771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أتــأكــد: أجد ناتج </a:t>
            </a:r>
            <a:r>
              <a:rPr lang="ar-SA" sz="2400" b="1" dirty="0" smtClean="0"/>
              <a:t>الضرب، وأستعمل النماذج ،أو حقيقة ضرب معلومة إذا </a:t>
            </a:r>
            <a:r>
              <a:rPr lang="ar-SA" sz="2400" b="1" dirty="0" smtClean="0"/>
              <a:t>لزم الأمر: </a:t>
            </a:r>
            <a:endParaRPr lang="ar-SA" sz="2400" b="1" dirty="0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44" name="صورة 4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5" b="14979"/>
          <a:stretch/>
        </p:blipFill>
        <p:spPr>
          <a:xfrm>
            <a:off x="3529125" y="3875066"/>
            <a:ext cx="1084843" cy="752512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1028857" y="4729159"/>
            <a:ext cx="323414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أتحدث </a:t>
            </a:r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أشرح كيف أستخدم خاصية الابدال لعملية الضرب لإيجاد ناتج الضرب </a:t>
            </a:r>
            <a:r>
              <a:rPr lang="ku-Arab-IQ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٧</a:t>
            </a:r>
            <a:endParaRPr lang="ar-SA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9455857" y="3014263"/>
            <a:ext cx="615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١٦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6821167" y="2945504"/>
            <a:ext cx="615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3323154" y="2108765"/>
            <a:ext cx="858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550357" y="2101838"/>
            <a:ext cx="858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٢٤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7436628" y="5698656"/>
            <a:ext cx="24157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ريالاً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64646" y="2091191"/>
            <a:ext cx="1449520" cy="94462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91759" y="2084173"/>
            <a:ext cx="1497903" cy="100456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81307" y="2122967"/>
            <a:ext cx="1550749" cy="488353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81842" y="2129615"/>
            <a:ext cx="1576452" cy="509512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t="15641" r="1641" b="26538"/>
          <a:stretch/>
        </p:blipFill>
        <p:spPr>
          <a:xfrm>
            <a:off x="4522493" y="3455049"/>
            <a:ext cx="3260530" cy="1522256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5220883" y="4267214"/>
            <a:ext cx="18070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C00000"/>
                </a:solidFill>
              </a:rPr>
              <a:t>٢ </a:t>
            </a:r>
            <a:r>
              <a:rPr lang="ar-SA" sz="2400" b="1" dirty="0" smtClean="0">
                <a:solidFill>
                  <a:srgbClr val="C00000"/>
                </a:solidFill>
              </a:rPr>
              <a:t>× </a:t>
            </a:r>
            <a:r>
              <a:rPr lang="ku-Arab-IQ" sz="2400" b="1" dirty="0" smtClean="0">
                <a:solidFill>
                  <a:srgbClr val="C00000"/>
                </a:solidFill>
              </a:rPr>
              <a:t>٨ = ١٦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5220883" y="4268500"/>
            <a:ext cx="18070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C00000"/>
                </a:solidFill>
              </a:rPr>
              <a:t>٨ </a:t>
            </a:r>
            <a:r>
              <a:rPr lang="ar-SA" sz="2400" b="1" dirty="0" smtClean="0">
                <a:solidFill>
                  <a:srgbClr val="C00000"/>
                </a:solidFill>
              </a:rPr>
              <a:t>× </a:t>
            </a:r>
            <a:r>
              <a:rPr lang="ku-Arab-IQ" sz="2400" b="1" dirty="0" smtClean="0">
                <a:solidFill>
                  <a:srgbClr val="C00000"/>
                </a:solidFill>
              </a:rPr>
              <a:t>٣ = ٢٤</a:t>
            </a:r>
            <a:r>
              <a:rPr lang="ku-Arab-IQ" dirty="0" smtClean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4850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26" grpId="0"/>
      <p:bldP spid="27" grpId="0"/>
      <p:bldP spid="27" grpId="1"/>
      <p:bldP spid="40" grpId="0"/>
      <p:bldP spid="4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94" y="3953921"/>
            <a:ext cx="10446580" cy="1259480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٦١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٨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</a:t>
            </a:r>
            <a:r>
              <a:rPr lang="ku-Arab-IQ" sz="2000" b="1" dirty="0" smtClean="0">
                <a:solidFill>
                  <a:schemeClr val="bg1"/>
                </a:solidFill>
              </a:rPr>
              <a:t>٥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9572507" y="3221709"/>
            <a:ext cx="7021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9328638" y="4690322"/>
            <a:ext cx="5076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٨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266" y="1277366"/>
            <a:ext cx="621509" cy="621509"/>
          </a:xfrm>
          <a:prstGeom prst="rect">
            <a:avLst/>
          </a:prstGeom>
        </p:spPr>
      </p:pic>
      <p:sp>
        <p:nvSpPr>
          <p:cNvPr id="37" name="مربع نص 36"/>
          <p:cNvSpPr txBox="1"/>
          <p:nvPr/>
        </p:nvSpPr>
        <p:spPr>
          <a:xfrm>
            <a:off x="1079708" y="1357287"/>
            <a:ext cx="943516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: </a:t>
            </a:r>
            <a:r>
              <a:rPr lang="ar-SA" sz="2000" b="1" dirty="0" smtClean="0"/>
              <a:t>أجد </a:t>
            </a:r>
            <a:r>
              <a:rPr lang="ar-SA" sz="2000" b="1" dirty="0"/>
              <a:t>ناتج الضرب، وأستعمل النماذج ،أو حقيقة ضرب معلومة إذا لزم الأمر :</a:t>
            </a:r>
            <a:endParaRPr lang="ar-SA" sz="2000" b="1" dirty="0"/>
          </a:p>
        </p:txBody>
      </p:sp>
      <p:sp>
        <p:nvSpPr>
          <p:cNvPr id="46" name="مربع نص 45"/>
          <p:cNvSpPr txBox="1"/>
          <p:nvPr/>
        </p:nvSpPr>
        <p:spPr>
          <a:xfrm>
            <a:off x="7246852" y="3118013"/>
            <a:ext cx="615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٥٦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7255644" y="4690321"/>
            <a:ext cx="4484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4321215" y="4690320"/>
            <a:ext cx="4882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٧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3549503" y="2192772"/>
            <a:ext cx="858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1665556" y="4690320"/>
            <a:ext cx="5925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772235" y="2192771"/>
            <a:ext cx="858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٧٢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65777" y="2094365"/>
            <a:ext cx="1573800" cy="120280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92154" y="2095070"/>
            <a:ext cx="1522200" cy="1118734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44882" y="2142287"/>
            <a:ext cx="1599600" cy="601400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8784" y="2166472"/>
            <a:ext cx="1651200" cy="54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5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/>
      <p:bldP spid="46" grpId="0"/>
      <p:bldP spid="47" grpId="0"/>
      <p:bldP spid="48" grpId="0"/>
      <p:bldP spid="49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٦١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٨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</a:t>
            </a:r>
            <a:r>
              <a:rPr lang="ku-Arab-IQ" sz="2000" b="1" dirty="0" smtClean="0">
                <a:solidFill>
                  <a:schemeClr val="bg1"/>
                </a:solidFill>
              </a:rPr>
              <a:t>٥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266" y="1277366"/>
            <a:ext cx="621509" cy="621509"/>
          </a:xfrm>
          <a:prstGeom prst="rect">
            <a:avLst/>
          </a:prstGeom>
        </p:spPr>
      </p:pic>
      <p:sp>
        <p:nvSpPr>
          <p:cNvPr id="37" name="مربع نص 36"/>
          <p:cNvSpPr txBox="1"/>
          <p:nvPr/>
        </p:nvSpPr>
        <p:spPr>
          <a:xfrm>
            <a:off x="1079708" y="1357287"/>
            <a:ext cx="943516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: </a:t>
            </a:r>
            <a:r>
              <a:rPr lang="ar-SA" sz="2000" b="1" dirty="0" smtClean="0"/>
              <a:t>أجد </a:t>
            </a:r>
            <a:r>
              <a:rPr lang="ar-SA" sz="2000" b="1" dirty="0"/>
              <a:t>ناتج الضرب، وأستعمل النماذج ،أو حقيقة ضرب معلومة إذا لزم الأمر :</a:t>
            </a:r>
            <a:endParaRPr lang="ar-SA" sz="2000" b="1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4066" y="2074526"/>
            <a:ext cx="5133325" cy="307496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734" y="2199919"/>
            <a:ext cx="5238390" cy="2468647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870" b="97554" l="7745" r="9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3" t="10641" r="6197" b="4231"/>
          <a:stretch/>
        </p:blipFill>
        <p:spPr>
          <a:xfrm>
            <a:off x="3498140" y="1771331"/>
            <a:ext cx="2618285" cy="2579439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3451842" y="3196511"/>
            <a:ext cx="237392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F27258"/>
                </a:solidFill>
              </a:rPr>
              <a:t>٨ </a:t>
            </a:r>
            <a:r>
              <a:rPr lang="ar-SA" sz="2400" b="1" dirty="0" smtClean="0">
                <a:solidFill>
                  <a:srgbClr val="F27258"/>
                </a:solidFill>
              </a:rPr>
              <a:t>أمثال أي :</a:t>
            </a:r>
          </a:p>
          <a:p>
            <a:r>
              <a:rPr lang="ar-SA" sz="2400" b="1" dirty="0" smtClean="0">
                <a:solidFill>
                  <a:srgbClr val="F27258"/>
                </a:solidFill>
              </a:rPr>
              <a:t>نضرب في العدد </a:t>
            </a:r>
            <a:r>
              <a:rPr lang="ku-Arab-IQ" sz="2400" b="1" dirty="0" smtClean="0">
                <a:solidFill>
                  <a:srgbClr val="F27258"/>
                </a:solidFill>
              </a:rPr>
              <a:t>٨ </a:t>
            </a:r>
            <a:r>
              <a:rPr lang="ar-SA" sz="2400" b="1" dirty="0" smtClean="0">
                <a:solidFill>
                  <a:srgbClr val="F27258"/>
                </a:solidFill>
              </a:rPr>
              <a:t> </a:t>
            </a:r>
            <a:endParaRPr lang="ar-SA" sz="2400" b="1" dirty="0">
              <a:solidFill>
                <a:srgbClr val="F27258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7219453" y="5291954"/>
            <a:ext cx="27979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= ٤٠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ساعة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279511" y="4866321"/>
            <a:ext cx="53369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الصناديق المتبقية في السيارة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= 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صناديق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115978" y="5404722"/>
            <a:ext cx="53369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العبوات المتبقية في السيارة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= ٥٦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عبوة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13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0" grpId="0"/>
      <p:bldP spid="21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٦١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٨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</a:t>
            </a:r>
            <a:r>
              <a:rPr lang="ku-Arab-IQ" sz="2000" b="1" dirty="0" smtClean="0">
                <a:solidFill>
                  <a:schemeClr val="bg1"/>
                </a:solidFill>
              </a:rPr>
              <a:t>٥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729" y="1208489"/>
            <a:ext cx="4841433" cy="85955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959" y="2191930"/>
            <a:ext cx="9251365" cy="667131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2575" y="4206338"/>
            <a:ext cx="8294749" cy="671235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1399797" y="3047296"/>
            <a:ext cx="803550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أجد ناتج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ثم أضاعفه ، فالعدد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هو نصف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. وبذلك فإنني أستعمل حقائق الضرب في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وهي أسهل . 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1670538" y="5120779"/>
            <a:ext cx="76581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على شجرة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عناكب، كم رجلاً لهذه العناكب ، إذا علمت أن للعنكبوت الواحد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أرجل ؟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t="3205" r="13547" b="8205"/>
          <a:stretch/>
        </p:blipFill>
        <p:spPr>
          <a:xfrm>
            <a:off x="10019137" y="2688330"/>
            <a:ext cx="1850943" cy="185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2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3299" r="15043" b="5758"/>
          <a:stretch/>
        </p:blipFill>
        <p:spPr>
          <a:xfrm>
            <a:off x="241118" y="2527354"/>
            <a:ext cx="2034763" cy="2797010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٨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</a:t>
            </a:r>
            <a:r>
              <a:rPr lang="ku-Arab-IQ" sz="2000" b="1" dirty="0" smtClean="0">
                <a:solidFill>
                  <a:schemeClr val="bg1"/>
                </a:solidFill>
              </a:rPr>
              <a:t>٥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9"/>
          <a:srcRect l="1740"/>
          <a:stretch/>
        </p:blipFill>
        <p:spPr>
          <a:xfrm>
            <a:off x="2347463" y="1292257"/>
            <a:ext cx="9261841" cy="4267996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٦٢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7" name="مخطط انسيابي: محطة طرفية 6"/>
          <p:cNvSpPr/>
          <p:nvPr/>
        </p:nvSpPr>
        <p:spPr>
          <a:xfrm>
            <a:off x="8405447" y="4470568"/>
            <a:ext cx="781138" cy="356410"/>
          </a:xfrm>
          <a:prstGeom prst="flowChartTermina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محطة طرفية 19"/>
          <p:cNvSpPr/>
          <p:nvPr/>
        </p:nvSpPr>
        <p:spPr>
          <a:xfrm>
            <a:off x="4844974" y="4400376"/>
            <a:ext cx="1740464" cy="365053"/>
          </a:xfrm>
          <a:prstGeom prst="flowChartTermina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066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٨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٥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27665" r="13355" b="17169"/>
          <a:stretch/>
        </p:blipFill>
        <p:spPr>
          <a:xfrm>
            <a:off x="1773035" y="1841773"/>
            <a:ext cx="8490142" cy="3662212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1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501</Words>
  <Application>Microsoft Office PowerPoint</Application>
  <PresentationFormat>شاشة عريضة</PresentationFormat>
  <Paragraphs>90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161</cp:revision>
  <dcterms:created xsi:type="dcterms:W3CDTF">2022-12-02T21:48:32Z</dcterms:created>
  <dcterms:modified xsi:type="dcterms:W3CDTF">2022-12-30T21:52:36Z</dcterms:modified>
</cp:coreProperties>
</file>