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71" r:id="rId2"/>
    <p:sldId id="256" r:id="rId3"/>
    <p:sldId id="266" r:id="rId4"/>
    <p:sldId id="279" r:id="rId5"/>
    <p:sldId id="277" r:id="rId6"/>
    <p:sldId id="280" r:id="rId7"/>
    <p:sldId id="270" r:id="rId8"/>
    <p:sldId id="281" r:id="rId9"/>
    <p:sldId id="272" r:id="rId10"/>
    <p:sldId id="282" r:id="rId11"/>
    <p:sldId id="273" r:id="rId12"/>
    <p:sldId id="276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0" clrIdx="0">
    <p:extLst>
      <p:ext uri="{19B8F6BF-5375-455C-9EA6-DF929625EA0E}">
        <p15:presenceInfo xmlns:p15="http://schemas.microsoft.com/office/powerpoint/2012/main" userId="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258"/>
    <a:srgbClr val="006699"/>
    <a:srgbClr val="008000"/>
    <a:srgbClr val="51B9C4"/>
    <a:srgbClr val="D98AFF"/>
    <a:srgbClr val="9900CC"/>
    <a:srgbClr val="CB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6.JPG"/><Relationship Id="rId5" Type="http://schemas.openxmlformats.org/officeDocument/2006/relationships/image" Target="../media/image2.jpeg"/><Relationship Id="rId10" Type="http://schemas.microsoft.com/office/2007/relationships/hdphoto" Target="../media/hdphoto2.wdp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40.emf"/><Relationship Id="rId4" Type="http://schemas.openxmlformats.org/officeDocument/2006/relationships/image" Target="../media/image4.png"/><Relationship Id="rId9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4.emf"/><Relationship Id="rId5" Type="http://schemas.openxmlformats.org/officeDocument/2006/relationships/image" Target="../media/image4.png"/><Relationship Id="rId10" Type="http://schemas.openxmlformats.org/officeDocument/2006/relationships/image" Target="../media/image43.JPG"/><Relationship Id="rId4" Type="http://schemas.openxmlformats.org/officeDocument/2006/relationships/image" Target="../media/image3.png"/><Relationship Id="rId9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14.wdp"/><Relationship Id="rId4" Type="http://schemas.openxmlformats.org/officeDocument/2006/relationships/image" Target="../media/image4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9.wdp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JPG"/><Relationship Id="rId5" Type="http://schemas.microsoft.com/office/2007/relationships/hdphoto" Target="../media/hdphoto1.wdp"/><Relationship Id="rId10" Type="http://schemas.openxmlformats.org/officeDocument/2006/relationships/image" Target="../media/image16.emf"/><Relationship Id="rId4" Type="http://schemas.openxmlformats.org/officeDocument/2006/relationships/image" Target="../media/image4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microsoft.com/office/2007/relationships/hdphoto" Target="../media/hdphoto10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19.emf"/><Relationship Id="rId4" Type="http://schemas.openxmlformats.org/officeDocument/2006/relationships/image" Target="../media/image4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2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4.emf"/><Relationship Id="rId5" Type="http://schemas.microsoft.com/office/2007/relationships/hdphoto" Target="../media/hdphoto1.wdp"/><Relationship Id="rId10" Type="http://schemas.openxmlformats.org/officeDocument/2006/relationships/image" Target="../media/image23.emf"/><Relationship Id="rId4" Type="http://schemas.openxmlformats.org/officeDocument/2006/relationships/image" Target="../media/image4.png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18" Type="http://schemas.microsoft.com/office/2007/relationships/hdphoto" Target="../media/hdphoto1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29.png"/><Relationship Id="rId17" Type="http://schemas.openxmlformats.org/officeDocument/2006/relationships/image" Target="../media/image32.png"/><Relationship Id="rId2" Type="http://schemas.openxmlformats.org/officeDocument/2006/relationships/image" Target="../media/image2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8.JPG"/><Relationship Id="rId5" Type="http://schemas.microsoft.com/office/2007/relationships/hdphoto" Target="../media/hdphoto1.wdp"/><Relationship Id="rId15" Type="http://schemas.openxmlformats.org/officeDocument/2006/relationships/image" Target="../media/image31.png"/><Relationship Id="rId10" Type="http://schemas.openxmlformats.org/officeDocument/2006/relationships/image" Target="../media/image27.emf"/><Relationship Id="rId4" Type="http://schemas.openxmlformats.org/officeDocument/2006/relationships/image" Target="../media/image4.png"/><Relationship Id="rId9" Type="http://schemas.openxmlformats.org/officeDocument/2006/relationships/image" Target="../media/image26.jpeg"/><Relationship Id="rId1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emf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6.emf"/><Relationship Id="rId5" Type="http://schemas.microsoft.com/office/2007/relationships/hdphoto" Target="../media/hdphoto1.wdp"/><Relationship Id="rId10" Type="http://schemas.openxmlformats.org/officeDocument/2006/relationships/image" Target="../media/image35.emf"/><Relationship Id="rId4" Type="http://schemas.openxmlformats.org/officeDocument/2006/relationships/image" Target="../media/image4.png"/><Relationship Id="rId9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تشويقات  خصائص الضرب YouTu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8328" y="1654666"/>
            <a:ext cx="7736659" cy="4351871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217986" y="383713"/>
            <a:ext cx="36737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الجبر : الخاصية التجميعية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٧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45" y="2562555"/>
            <a:ext cx="2536091" cy="253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٦٨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٧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66" y="1277366"/>
            <a:ext cx="621509" cy="621509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6699738" y="1357287"/>
            <a:ext cx="38151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 </a:t>
            </a:r>
            <a:r>
              <a:rPr lang="ar-SA" sz="2000" b="1" dirty="0" smtClean="0"/>
              <a:t>أجد </a:t>
            </a:r>
            <a:r>
              <a:rPr lang="ar-SA" sz="2000" b="1" dirty="0"/>
              <a:t>ناتج </a:t>
            </a:r>
            <a:r>
              <a:rPr lang="ar-SA" sz="2000" b="1" dirty="0" smtClean="0"/>
              <a:t>الضرب: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3217986" y="383713"/>
            <a:ext cx="36737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الجبر : الخاصية التجميعية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1760" y="2127514"/>
            <a:ext cx="4580683" cy="226232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718" y="2135438"/>
            <a:ext cx="4894703" cy="2246476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8083612" y="4521020"/>
            <a:ext cx="2287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(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) 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شارة رتبة 45"/>
          <p:cNvSpPr/>
          <p:nvPr/>
        </p:nvSpPr>
        <p:spPr>
          <a:xfrm rot="5400000">
            <a:off x="9448333" y="4954162"/>
            <a:ext cx="419007" cy="454193"/>
          </a:xfrm>
          <a:prstGeom prst="chevron">
            <a:avLst>
              <a:gd name="adj" fmla="val 11469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47" name="رابط مستقيم 46"/>
          <p:cNvCxnSpPr/>
          <p:nvPr/>
        </p:nvCxnSpPr>
        <p:spPr>
          <a:xfrm>
            <a:off x="8478631" y="4971755"/>
            <a:ext cx="6728" cy="47708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مربع نص 47"/>
          <p:cNvSpPr txBox="1"/>
          <p:nvPr/>
        </p:nvSpPr>
        <p:spPr>
          <a:xfrm>
            <a:off x="8109988" y="5414747"/>
            <a:ext cx="17682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6757610" y="5435491"/>
            <a:ext cx="15367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علبة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2353787" y="4521020"/>
            <a:ext cx="2287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(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) 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شارة رتبة 61"/>
          <p:cNvSpPr/>
          <p:nvPr/>
        </p:nvSpPr>
        <p:spPr>
          <a:xfrm rot="5400000">
            <a:off x="3688749" y="4957019"/>
            <a:ext cx="419007" cy="454193"/>
          </a:xfrm>
          <a:prstGeom prst="chevron">
            <a:avLst>
              <a:gd name="adj" fmla="val 11469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63" name="رابط مستقيم 62"/>
          <p:cNvCxnSpPr/>
          <p:nvPr/>
        </p:nvCxnSpPr>
        <p:spPr>
          <a:xfrm>
            <a:off x="2810523" y="4937667"/>
            <a:ext cx="6728" cy="47708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مربع نص 63"/>
          <p:cNvSpPr txBox="1"/>
          <p:nvPr/>
        </p:nvSpPr>
        <p:spPr>
          <a:xfrm>
            <a:off x="2441710" y="5414747"/>
            <a:ext cx="17682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1150575" y="5435490"/>
            <a:ext cx="15367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5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8" grpId="0"/>
      <p:bldP spid="49" grpId="0"/>
      <p:bldP spid="61" grpId="0"/>
      <p:bldP spid="62" grpId="0" animBg="1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99" y="3617681"/>
            <a:ext cx="10253674" cy="1905477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٦٨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٧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4363" y="1023189"/>
            <a:ext cx="4841433" cy="85955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3205" r="13547" b="8205"/>
          <a:stretch/>
        </p:blipFill>
        <p:spPr>
          <a:xfrm>
            <a:off x="9981202" y="1388982"/>
            <a:ext cx="1850943" cy="185362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6787661" y="4960291"/>
            <a:ext cx="3484169" cy="5232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1922" y="1973153"/>
            <a:ext cx="6847734" cy="629128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2980592" y="2757022"/>
            <a:ext cx="58908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  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  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أو  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710463" y="5654732"/>
            <a:ext cx="32091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لايساوي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3217986" y="383713"/>
            <a:ext cx="36737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الجبر : الخاصية التجميعية </a:t>
            </a:r>
            <a:endParaRPr lang="ar-SA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٧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630" y="1609980"/>
            <a:ext cx="9436390" cy="3632549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3217986" y="383713"/>
            <a:ext cx="36737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الجبر : الخاصية التجميعية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٦٩</a:t>
            </a:r>
            <a:endParaRPr lang="ar-SA" sz="2000" b="1" dirty="0">
              <a:solidFill>
                <a:srgbClr val="0070C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4" b="59012" l="0" r="579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701" b="40513"/>
          <a:stretch/>
        </p:blipFill>
        <p:spPr>
          <a:xfrm>
            <a:off x="10020258" y="2839356"/>
            <a:ext cx="1582838" cy="2240219"/>
          </a:xfrm>
          <a:prstGeom prst="rect">
            <a:avLst/>
          </a:prstGeom>
        </p:spPr>
      </p:pic>
      <p:sp>
        <p:nvSpPr>
          <p:cNvPr id="20" name="مستطيل مستدير الزوايا 19"/>
          <p:cNvSpPr/>
          <p:nvPr/>
        </p:nvSpPr>
        <p:spPr>
          <a:xfrm>
            <a:off x="8679581" y="4115662"/>
            <a:ext cx="822893" cy="3772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2373924" y="3988331"/>
            <a:ext cx="1143920" cy="3772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41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٦٦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0282892" y="2137674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0070C0"/>
                </a:solidFill>
              </a:rPr>
              <a:t>فكرة الدرس </a:t>
            </a:r>
            <a:endParaRPr lang="ar-SA" b="1" u="sng" dirty="0">
              <a:solidFill>
                <a:srgbClr val="0070C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621607" y="2565283"/>
            <a:ext cx="22527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أستعمل الخاصية التجميعية لعملية الضرب </a:t>
            </a:r>
            <a:endParaRPr lang="ar-SA" sz="2000" b="1" dirty="0"/>
          </a:p>
        </p:txBody>
      </p:sp>
      <p:sp>
        <p:nvSpPr>
          <p:cNvPr id="33" name="مخطط انسيابي: محطة طرفية 32"/>
          <p:cNvSpPr/>
          <p:nvPr/>
        </p:nvSpPr>
        <p:spPr>
          <a:xfrm>
            <a:off x="8105007" y="1392957"/>
            <a:ext cx="1126539" cy="346832"/>
          </a:xfrm>
          <a:prstGeom prst="flowChartTerminator">
            <a:avLst/>
          </a:prstGeom>
          <a:solidFill>
            <a:srgbClr val="006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84263" y="1611626"/>
            <a:ext cx="69100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أكتب جملة ضرب باستعمال ثلاثة أعداد وإشارتي ضرب ، لإيجاد عدد الوجوه الضاحكة كلها .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80" name="مخطط انسيابي: محطة طرفية 79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٧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3217986" y="383713"/>
            <a:ext cx="36737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الجبر : الخاصية التجميعية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10860606" y="3368904"/>
            <a:ext cx="10137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chemeClr val="accent1">
                    <a:lumMod val="75000"/>
                  </a:schemeClr>
                </a:solidFill>
              </a:rPr>
              <a:t>المفردات </a:t>
            </a:r>
            <a:endParaRPr lang="ar-SA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115891" y="3782158"/>
            <a:ext cx="17584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الخاصية التجميعية لعملية الضرب </a:t>
            </a:r>
            <a:endParaRPr lang="ar-SA" b="1" dirty="0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9177" y="2566256"/>
            <a:ext cx="2038200" cy="153906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1478" y="2565283"/>
            <a:ext cx="2038200" cy="1539067"/>
          </a:xfrm>
          <a:prstGeom prst="rect">
            <a:avLst/>
          </a:prstGeom>
        </p:spPr>
      </p:pic>
      <p:sp>
        <p:nvSpPr>
          <p:cNvPr id="23" name="مستطيل مستدير الزوايا 22"/>
          <p:cNvSpPr/>
          <p:nvPr/>
        </p:nvSpPr>
        <p:spPr>
          <a:xfrm>
            <a:off x="5514009" y="2538907"/>
            <a:ext cx="2117715" cy="16022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2842928" y="2538907"/>
            <a:ext cx="2117715" cy="16022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7813" r="9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7" y="3321867"/>
            <a:ext cx="1846385" cy="1846385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601" b="92790" l="50334" r="986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14" t="49616" b="6538"/>
          <a:stretch/>
        </p:blipFill>
        <p:spPr>
          <a:xfrm>
            <a:off x="1186119" y="2249788"/>
            <a:ext cx="1490353" cy="1312534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1084263" y="2610328"/>
            <a:ext cx="14039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مجموعتان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6337189" y="4428489"/>
            <a:ext cx="4621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5970226" y="4428489"/>
            <a:ext cx="4621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1273786" y="2636615"/>
            <a:ext cx="12133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C00000"/>
                </a:solidFill>
              </a:rPr>
              <a:t>٣ </a:t>
            </a:r>
            <a:r>
              <a:rPr lang="ar-SA" sz="2400" b="1" dirty="0" smtClean="0">
                <a:solidFill>
                  <a:srgbClr val="C00000"/>
                </a:solidFill>
              </a:rPr>
              <a:t>صفوف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2891478" y="3604848"/>
            <a:ext cx="4740246" cy="45554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2865496" y="3112478"/>
            <a:ext cx="4740246" cy="45554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2875397" y="2613508"/>
            <a:ext cx="4740246" cy="45554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ربع نص 45"/>
          <p:cNvSpPr txBox="1"/>
          <p:nvPr/>
        </p:nvSpPr>
        <p:spPr>
          <a:xfrm>
            <a:off x="5576565" y="4428489"/>
            <a:ext cx="4621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234825" y="4428489"/>
            <a:ext cx="4621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231345" y="2623471"/>
            <a:ext cx="1178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C00000"/>
                </a:solidFill>
              </a:rPr>
              <a:t>٤ </a:t>
            </a:r>
            <a:r>
              <a:rPr lang="ar-SA" sz="2400" b="1" dirty="0" smtClean="0">
                <a:solidFill>
                  <a:srgbClr val="C00000"/>
                </a:solidFill>
              </a:rPr>
              <a:t>أعمدة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2935476" y="2554384"/>
            <a:ext cx="480575" cy="1571315"/>
          </a:xfrm>
          <a:prstGeom prst="roundRect">
            <a:avLst/>
          </a:prstGeom>
          <a:noFill/>
          <a:ln w="28575">
            <a:solidFill>
              <a:srgbClr val="F2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مستدير الزوايا 49"/>
          <p:cNvSpPr/>
          <p:nvPr/>
        </p:nvSpPr>
        <p:spPr>
          <a:xfrm>
            <a:off x="3437739" y="2554865"/>
            <a:ext cx="480575" cy="1571315"/>
          </a:xfrm>
          <a:prstGeom prst="roundRect">
            <a:avLst/>
          </a:prstGeom>
          <a:noFill/>
          <a:ln w="28575">
            <a:solidFill>
              <a:srgbClr val="F2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مستدير الزوايا 50"/>
          <p:cNvSpPr/>
          <p:nvPr/>
        </p:nvSpPr>
        <p:spPr>
          <a:xfrm>
            <a:off x="3915723" y="2548659"/>
            <a:ext cx="480575" cy="1571315"/>
          </a:xfrm>
          <a:prstGeom prst="roundRect">
            <a:avLst/>
          </a:prstGeom>
          <a:noFill/>
          <a:ln w="28575">
            <a:solidFill>
              <a:srgbClr val="F2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 مستدير الزوايا 51"/>
          <p:cNvSpPr/>
          <p:nvPr/>
        </p:nvSpPr>
        <p:spPr>
          <a:xfrm>
            <a:off x="4413882" y="2554865"/>
            <a:ext cx="480575" cy="1571315"/>
          </a:xfrm>
          <a:prstGeom prst="roundRect">
            <a:avLst/>
          </a:prstGeom>
          <a:noFill/>
          <a:ln w="28575">
            <a:solidFill>
              <a:srgbClr val="F2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ربع نص 52"/>
          <p:cNvSpPr txBox="1"/>
          <p:nvPr/>
        </p:nvSpPr>
        <p:spPr>
          <a:xfrm>
            <a:off x="4823785" y="4428489"/>
            <a:ext cx="4621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404163" y="5258664"/>
            <a:ext cx="756222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27258"/>
                </a:solidFill>
              </a:rPr>
              <a:t>لإيجاد ناتج ضرب ثلاثة أعداد ، يمكنني أن أستعمل خصائص الضرب التي تجعل الضرب أسهل </a:t>
            </a:r>
            <a:endParaRPr lang="ar-SA" sz="2400" b="1" dirty="0">
              <a:solidFill>
                <a:srgbClr val="F27258"/>
              </a:solidFill>
            </a:endParaRPr>
          </a:p>
        </p:txBody>
      </p:sp>
      <p:pic>
        <p:nvPicPr>
          <p:cNvPr id="55" name="صورة 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310" y="2188378"/>
            <a:ext cx="1305564" cy="130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6" grpId="0"/>
      <p:bldP spid="31" grpId="0"/>
      <p:bldP spid="23" grpId="0" animBg="1"/>
      <p:bldP spid="23" grpId="1" animBg="1"/>
      <p:bldP spid="35" grpId="0" animBg="1"/>
      <p:bldP spid="35" grpId="1" animBg="1"/>
      <p:bldP spid="32" grpId="0"/>
      <p:bldP spid="32" grpId="1"/>
      <p:bldP spid="39" grpId="0"/>
      <p:bldP spid="40" grpId="0"/>
      <p:bldP spid="38" grpId="0"/>
      <p:bldP spid="38" grpId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6" grpId="0"/>
      <p:bldP spid="47" grpId="0"/>
      <p:bldP spid="48" grpId="0" animBg="1"/>
      <p:bldP spid="50" grpId="0" animBg="1"/>
      <p:bldP spid="51" grpId="0" animBg="1"/>
      <p:bldP spid="52" grpId="0" animBg="1"/>
      <p:bldP spid="53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٦٦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٧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7986" y="1620181"/>
            <a:ext cx="7480615" cy="4342853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3217986" y="383713"/>
            <a:ext cx="36737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الجبر : الخاصية التجميعية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95" b="96486" l="17732" r="845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07" t="2820" r="14401" b="3205"/>
          <a:stretch/>
        </p:blipFill>
        <p:spPr>
          <a:xfrm>
            <a:off x="1109005" y="3276748"/>
            <a:ext cx="2517271" cy="34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 مستدير الزوايا 34"/>
          <p:cNvSpPr/>
          <p:nvPr/>
        </p:nvSpPr>
        <p:spPr>
          <a:xfrm>
            <a:off x="1751059" y="2655287"/>
            <a:ext cx="3304948" cy="34365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6922571" y="2655287"/>
            <a:ext cx="3304948" cy="34365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٦٦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٧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3217986" y="383713"/>
            <a:ext cx="36737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الجبر : الخاصية التجميعية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15" name="مخطط انسيابي: محطة طرفية 14"/>
          <p:cNvSpPr/>
          <p:nvPr/>
        </p:nvSpPr>
        <p:spPr>
          <a:xfrm>
            <a:off x="9783711" y="1591317"/>
            <a:ext cx="1337932" cy="391881"/>
          </a:xfrm>
          <a:prstGeom prst="flowChartTerminator">
            <a:avLst/>
          </a:prstGeom>
          <a:solidFill>
            <a:srgbClr val="006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مـــــثــــال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246852" y="1583088"/>
            <a:ext cx="2479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أستعمل الخاصية التجميعية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367953" y="2123921"/>
            <a:ext cx="2831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أجد ناتج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٣</a:t>
            </a:r>
            <a:r>
              <a:rPr lang="ku-Arab-IQ" dirty="0" smtClean="0"/>
              <a:t> </a:t>
            </a:r>
            <a:endParaRPr lang="ar-SA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231" b="35218" l="4755" r="963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10" b="63205"/>
          <a:stretch/>
        </p:blipFill>
        <p:spPr>
          <a:xfrm>
            <a:off x="6922571" y="2744079"/>
            <a:ext cx="3304948" cy="904301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7774945" y="2925548"/>
            <a:ext cx="16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</a:rPr>
              <a:t>الطريقة الأولى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496992" y="3600103"/>
            <a:ext cx="21561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أضرب </a:t>
            </a:r>
            <a:r>
              <a:rPr lang="ku-Arab-IQ" sz="2400" b="1" dirty="0" smtClean="0"/>
              <a:t>٥ </a:t>
            </a:r>
            <a:r>
              <a:rPr lang="ar-SA" sz="2400" b="1" dirty="0" smtClean="0"/>
              <a:t>في </a:t>
            </a:r>
            <a:r>
              <a:rPr lang="ku-Arab-IQ" sz="2400" b="1" dirty="0" smtClean="0"/>
              <a:t>٢ </a:t>
            </a:r>
            <a:r>
              <a:rPr lang="ar-SA" sz="2400" b="1" dirty="0" smtClean="0"/>
              <a:t>أولاً </a:t>
            </a:r>
            <a:endParaRPr lang="ar-SA" sz="24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7364190" y="4051158"/>
            <a:ext cx="21561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(٥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٢)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٣  </a:t>
            </a:r>
            <a:r>
              <a:rPr lang="ar-SA" sz="2400" b="1" dirty="0" smtClean="0"/>
              <a:t> </a:t>
            </a:r>
            <a:endParaRPr lang="ar-SA" sz="2400" b="1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7104063" y="5192790"/>
            <a:ext cx="21561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١٠   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٣  </a:t>
            </a:r>
            <a:r>
              <a:rPr lang="ar-SA" sz="2400" b="1" dirty="0" smtClean="0"/>
              <a:t>= </a:t>
            </a:r>
            <a:r>
              <a:rPr lang="ku-Arab-IQ" sz="2400" b="1" dirty="0" smtClean="0"/>
              <a:t>٣٠</a:t>
            </a:r>
            <a:r>
              <a:rPr lang="ar-SA" sz="2400" b="1" dirty="0" smtClean="0"/>
              <a:t> </a:t>
            </a:r>
            <a:endParaRPr lang="ar-SA" sz="2400" b="1" dirty="0"/>
          </a:p>
        </p:txBody>
      </p:sp>
      <p:sp>
        <p:nvSpPr>
          <p:cNvPr id="14" name="شارة رتبة 13"/>
          <p:cNvSpPr/>
          <p:nvPr/>
        </p:nvSpPr>
        <p:spPr>
          <a:xfrm rot="5400000">
            <a:off x="8651544" y="4539399"/>
            <a:ext cx="609876" cy="551259"/>
          </a:xfrm>
          <a:prstGeom prst="chevron">
            <a:avLst>
              <a:gd name="adj" fmla="val 11469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23" name="رابط مستقيم 22"/>
          <p:cNvCxnSpPr/>
          <p:nvPr/>
        </p:nvCxnSpPr>
        <p:spPr>
          <a:xfrm>
            <a:off x="8102522" y="4469226"/>
            <a:ext cx="0" cy="6331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231" b="35218" l="4755" r="963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10" b="63205"/>
          <a:stretch/>
        </p:blipFill>
        <p:spPr>
          <a:xfrm>
            <a:off x="1802478" y="2729682"/>
            <a:ext cx="3195635" cy="874391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2554918" y="2920273"/>
            <a:ext cx="16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</a:rPr>
              <a:t>الطريقة الثانية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2213238" y="3596831"/>
            <a:ext cx="21561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أضرب </a:t>
            </a:r>
            <a:r>
              <a:rPr lang="ku-Arab-IQ" sz="2400" b="1" dirty="0" smtClean="0"/>
              <a:t>٢ </a:t>
            </a:r>
            <a:r>
              <a:rPr lang="ar-SA" sz="2400" b="1" dirty="0" smtClean="0"/>
              <a:t>في </a:t>
            </a:r>
            <a:r>
              <a:rPr lang="ku-Arab-IQ" sz="2400" b="1" dirty="0" smtClean="0"/>
              <a:t>٣ </a:t>
            </a:r>
            <a:r>
              <a:rPr lang="ar-SA" sz="2400" b="1" dirty="0" smtClean="0"/>
              <a:t>أولاً </a:t>
            </a:r>
            <a:endParaRPr lang="ar-SA" sz="24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2001337" y="4051158"/>
            <a:ext cx="21561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٥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(٢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٣) </a:t>
            </a:r>
            <a:endParaRPr lang="ar-SA" sz="2400" b="1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2001337" y="5210377"/>
            <a:ext cx="21561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٥ </a:t>
            </a:r>
            <a:r>
              <a:rPr lang="ar-SA" sz="2400" b="1" dirty="0" smtClean="0"/>
              <a:t>×     </a:t>
            </a:r>
            <a:r>
              <a:rPr lang="ku-Arab-IQ" sz="2400" b="1" dirty="0" smtClean="0"/>
              <a:t>٦  </a:t>
            </a:r>
            <a:r>
              <a:rPr lang="ar-SA" sz="2400" b="1" dirty="0" smtClean="0"/>
              <a:t>= </a:t>
            </a:r>
            <a:r>
              <a:rPr lang="ku-Arab-IQ" sz="2400" b="1" dirty="0" smtClean="0"/>
              <a:t>٣٠</a:t>
            </a:r>
            <a:r>
              <a:rPr lang="ar-SA" sz="2400" b="1" dirty="0" smtClean="0"/>
              <a:t> </a:t>
            </a:r>
            <a:endParaRPr lang="ar-SA" sz="2400" b="1" dirty="0"/>
          </a:p>
        </p:txBody>
      </p:sp>
      <p:sp>
        <p:nvSpPr>
          <p:cNvPr id="32" name="شارة رتبة 31"/>
          <p:cNvSpPr/>
          <p:nvPr/>
        </p:nvSpPr>
        <p:spPr>
          <a:xfrm rot="5400000">
            <a:off x="2774450" y="4571105"/>
            <a:ext cx="609876" cy="551259"/>
          </a:xfrm>
          <a:prstGeom prst="chevron">
            <a:avLst>
              <a:gd name="adj" fmla="val 11469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33" name="رابط مستقيم 32"/>
          <p:cNvCxnSpPr/>
          <p:nvPr/>
        </p:nvCxnSpPr>
        <p:spPr>
          <a:xfrm>
            <a:off x="3981862" y="4530158"/>
            <a:ext cx="0" cy="6331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/>
          <p:cNvSpPr txBox="1"/>
          <p:nvPr/>
        </p:nvSpPr>
        <p:spPr>
          <a:xfrm>
            <a:off x="4207395" y="6144533"/>
            <a:ext cx="31823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إذن : </a:t>
            </a:r>
            <a:r>
              <a:rPr lang="ku-Arab-IQ" sz="2800" b="1" dirty="0" smtClean="0">
                <a:solidFill>
                  <a:srgbClr val="C00000"/>
                </a:solidFill>
              </a:rPr>
              <a:t>٥ </a:t>
            </a:r>
            <a:r>
              <a:rPr lang="ar-SA" sz="2800" b="1" dirty="0" smtClean="0">
                <a:solidFill>
                  <a:srgbClr val="C00000"/>
                </a:solidFill>
              </a:rPr>
              <a:t>× </a:t>
            </a:r>
            <a:r>
              <a:rPr lang="ku-Arab-IQ" sz="2800" b="1" dirty="0" smtClean="0">
                <a:solidFill>
                  <a:srgbClr val="C00000"/>
                </a:solidFill>
              </a:rPr>
              <a:t>٢ </a:t>
            </a:r>
            <a:r>
              <a:rPr lang="ar-SA" sz="2800" b="1" dirty="0" smtClean="0">
                <a:solidFill>
                  <a:srgbClr val="C00000"/>
                </a:solidFill>
              </a:rPr>
              <a:t>× </a:t>
            </a:r>
            <a:r>
              <a:rPr lang="ku-Arab-IQ" sz="2800" b="1" dirty="0" smtClean="0">
                <a:solidFill>
                  <a:srgbClr val="C00000"/>
                </a:solidFill>
              </a:rPr>
              <a:t>٣ = ٣٠</a:t>
            </a:r>
            <a:r>
              <a:rPr lang="ku-Arab-IQ" sz="2800" b="1" dirty="0" smtClean="0"/>
              <a:t> </a:t>
            </a:r>
            <a:endParaRPr lang="ar-SA" sz="2800" b="1" dirty="0"/>
          </a:p>
        </p:txBody>
      </p:sp>
      <p:sp>
        <p:nvSpPr>
          <p:cNvPr id="25" name="شكل بيضاوي 24"/>
          <p:cNvSpPr/>
          <p:nvPr/>
        </p:nvSpPr>
        <p:spPr>
          <a:xfrm>
            <a:off x="10546848" y="2123920"/>
            <a:ext cx="468883" cy="461665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400" dirty="0" smtClean="0"/>
              <a:t>١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3026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4" grpId="0" animBg="1"/>
      <p:bldP spid="11" grpId="0"/>
      <p:bldP spid="12" grpId="0"/>
      <p:bldP spid="21" grpId="0"/>
      <p:bldP spid="22" grpId="0"/>
      <p:bldP spid="14" grpId="0" animBg="1"/>
      <p:bldP spid="27" grpId="0"/>
      <p:bldP spid="28" grpId="0"/>
      <p:bldP spid="29" grpId="0"/>
      <p:bldP spid="30" grpId="0"/>
      <p:bldP spid="32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٦٧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٧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6" name="مخطط انسيابي: محطة طرفية 15"/>
          <p:cNvSpPr/>
          <p:nvPr/>
        </p:nvSpPr>
        <p:spPr>
          <a:xfrm>
            <a:off x="9004645" y="1444946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652" y="1417436"/>
            <a:ext cx="444457" cy="444457"/>
          </a:xfrm>
          <a:prstGeom prst="rect">
            <a:avLst/>
          </a:prstGeom>
        </p:spPr>
      </p:pic>
      <p:sp>
        <p:nvSpPr>
          <p:cNvPr id="21" name="مربع نص 20"/>
          <p:cNvSpPr txBox="1"/>
          <p:nvPr/>
        </p:nvSpPr>
        <p:spPr>
          <a:xfrm>
            <a:off x="547735" y="1797149"/>
            <a:ext cx="83608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قصص :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قرأ حامد </a:t>
            </a:r>
            <a:r>
              <a:rPr lang="ku-Arab-IQ" sz="2400" b="1" dirty="0" smtClean="0">
                <a:solidFill>
                  <a:schemeClr val="accent5">
                    <a:lumMod val="50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قصص، كل منها يحتوي على </a:t>
            </a:r>
            <a:r>
              <a:rPr lang="ku-Arab-IQ" sz="2400" b="1" dirty="0" smtClean="0">
                <a:solidFill>
                  <a:schemeClr val="accent5">
                    <a:lumMod val="50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صفحات. وفي كل صفحة صورتان، ما عدد الصور في القصص جميعها ؟ </a:t>
            </a:r>
            <a:endParaRPr lang="ar-S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217986" y="383713"/>
            <a:ext cx="36737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الجبر : الخاصية التجميعية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2971" y="2069544"/>
            <a:ext cx="2117303" cy="2159555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1368831" y="2712004"/>
            <a:ext cx="79598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27258"/>
                </a:solidFill>
              </a:rPr>
              <a:t>لإيجاد عدد الصور كلها، يمكن أن أكتب جملة ضرب تمثلها، ثم أبدأ بتجميع العوامل التي أعرف ناتج ضربها . </a:t>
            </a:r>
            <a:endParaRPr lang="ar-SA" sz="2000" b="1" dirty="0">
              <a:solidFill>
                <a:srgbClr val="F27258"/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 t="13951" r="23217" b="25421"/>
          <a:stretch/>
        </p:blipFill>
        <p:spPr>
          <a:xfrm>
            <a:off x="1579086" y="4641642"/>
            <a:ext cx="1767645" cy="1732526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1" y="3266757"/>
            <a:ext cx="2596056" cy="1708753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815959" y="3591980"/>
            <a:ext cx="16969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أفكر : </a:t>
            </a:r>
          </a:p>
          <a:p>
            <a:pPr algn="ctr"/>
            <a:r>
              <a:rPr lang="ar-SA" b="1" dirty="0" smtClean="0"/>
              <a:t>من الأسهل البدء بضرب </a:t>
            </a:r>
            <a:r>
              <a:rPr lang="ku-Arab-IQ" b="1" dirty="0" smtClean="0"/>
              <a:t>٣ </a:t>
            </a:r>
            <a:r>
              <a:rPr lang="ar-SA" b="1" dirty="0" smtClean="0"/>
              <a:t>× </a:t>
            </a:r>
            <a:r>
              <a:rPr lang="ku-Arab-IQ" b="1" dirty="0" smtClean="0"/>
              <a:t>٢ </a:t>
            </a:r>
            <a:endParaRPr lang="ar-SA" b="1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5442439" y="3652188"/>
            <a:ext cx="23035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8" name="قوس متوسط مزدوج 37"/>
          <p:cNvSpPr/>
          <p:nvPr/>
        </p:nvSpPr>
        <p:spPr>
          <a:xfrm>
            <a:off x="6824254" y="3694569"/>
            <a:ext cx="912977" cy="397801"/>
          </a:xfrm>
          <a:prstGeom prst="bracketPair">
            <a:avLst/>
          </a:prstGeom>
          <a:ln w="38100">
            <a:solidFill>
              <a:srgbClr val="F272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ارة رتبة 39"/>
          <p:cNvSpPr/>
          <p:nvPr/>
        </p:nvSpPr>
        <p:spPr>
          <a:xfrm rot="5400000">
            <a:off x="6978665" y="4295129"/>
            <a:ext cx="609876" cy="551259"/>
          </a:xfrm>
          <a:prstGeom prst="chevron">
            <a:avLst>
              <a:gd name="adj" fmla="val 11469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7007973" y="4966109"/>
            <a:ext cx="4735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6134176" y="4963923"/>
            <a:ext cx="7575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r>
              <a:rPr lang="ku-Arab-IQ" dirty="0" smtClean="0"/>
              <a:t> </a:t>
            </a:r>
            <a:endParaRPr lang="ar-SA" dirty="0"/>
          </a:p>
        </p:txBody>
      </p:sp>
      <p:cxnSp>
        <p:nvCxnSpPr>
          <p:cNvPr id="43" name="رابط مستقيم 42"/>
          <p:cNvCxnSpPr/>
          <p:nvPr/>
        </p:nvCxnSpPr>
        <p:spPr>
          <a:xfrm>
            <a:off x="6388022" y="4178387"/>
            <a:ext cx="0" cy="6331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/>
          <p:cNvSpPr txBox="1"/>
          <p:nvPr/>
        </p:nvSpPr>
        <p:spPr>
          <a:xfrm>
            <a:off x="4870657" y="4963923"/>
            <a:ext cx="12173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٣٦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3719692" y="5762197"/>
            <a:ext cx="48289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27258"/>
                </a:solidFill>
              </a:rPr>
              <a:t>أي أنه يوجد </a:t>
            </a:r>
            <a:r>
              <a:rPr lang="ku-Arab-IQ" sz="2400" b="1" dirty="0" smtClean="0">
                <a:solidFill>
                  <a:srgbClr val="F27258"/>
                </a:solidFill>
              </a:rPr>
              <a:t>٣٦ </a:t>
            </a:r>
            <a:r>
              <a:rPr lang="ar-SA" sz="2400" b="1" dirty="0" smtClean="0">
                <a:solidFill>
                  <a:srgbClr val="F27258"/>
                </a:solidFill>
              </a:rPr>
              <a:t>صورة في القصص جميعها </a:t>
            </a:r>
            <a:endParaRPr lang="ar-SA" sz="2400" b="1" dirty="0">
              <a:solidFill>
                <a:srgbClr val="F272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8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  <p:bldP spid="37" grpId="0"/>
      <p:bldP spid="38" grpId="0" animBg="1"/>
      <p:bldP spid="40" grpId="0" animBg="1"/>
      <p:bldP spid="41" grpId="0"/>
      <p:bldP spid="42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٦٧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٧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6" name="مخطط انسيابي: محطة طرفية 15"/>
          <p:cNvSpPr/>
          <p:nvPr/>
        </p:nvSpPr>
        <p:spPr>
          <a:xfrm>
            <a:off x="9004645" y="1444946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652" y="1417436"/>
            <a:ext cx="444457" cy="444457"/>
          </a:xfrm>
          <a:prstGeom prst="rect">
            <a:avLst/>
          </a:prstGeom>
        </p:spPr>
      </p:pic>
      <p:sp>
        <p:nvSpPr>
          <p:cNvPr id="21" name="مربع نص 20"/>
          <p:cNvSpPr txBox="1"/>
          <p:nvPr/>
        </p:nvSpPr>
        <p:spPr>
          <a:xfrm>
            <a:off x="690236" y="1894672"/>
            <a:ext cx="836084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الجبر :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لدى نورة صورتان، يظهر في كل منهما </a:t>
            </a:r>
            <a:r>
              <a:rPr lang="ku-Arab-IQ" sz="2400" b="1" dirty="0" smtClean="0">
                <a:solidFill>
                  <a:schemeClr val="accent5">
                    <a:lumMod val="50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صديقات لها، وكل منهن تحمل العدد نفسه من الأزهار، فإذا كان مجموع الأزهار </a:t>
            </a:r>
            <a:r>
              <a:rPr lang="ku-Arab-IQ" sz="2400" b="1" dirty="0" smtClean="0">
                <a:solidFill>
                  <a:schemeClr val="accent5">
                    <a:lumMod val="50000"/>
                  </a:schemeClr>
                </a:solidFill>
              </a:rPr>
              <a:t>٣٠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زهرة، فكم زهرة تحمل كل صديقة ؟ </a:t>
            </a:r>
            <a:endParaRPr lang="ar-S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217986" y="383713"/>
            <a:ext cx="36737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الجبر : الخاصية التجميعية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55160" y="2833519"/>
            <a:ext cx="79598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27258"/>
                </a:solidFill>
              </a:rPr>
              <a:t>لحل هذه المسألة يمكنني أن أكتب جملة ضرب تساعدني على إيجاد العامل المجهول </a:t>
            </a:r>
            <a:endParaRPr lang="ar-SA" sz="2000" b="1" dirty="0">
              <a:solidFill>
                <a:srgbClr val="F27258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1540374" y="3925478"/>
            <a:ext cx="68646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/>
              <a:t>٢ </a:t>
            </a:r>
            <a:r>
              <a:rPr lang="ar-SA" sz="2800" b="1" dirty="0" smtClean="0"/>
              <a:t>     ×        </a:t>
            </a:r>
            <a:r>
              <a:rPr lang="ku-Arab-IQ" sz="2800" b="1" dirty="0" smtClean="0"/>
              <a:t>٥ </a:t>
            </a:r>
            <a:r>
              <a:rPr lang="ar-SA" sz="2800" b="1" dirty="0" smtClean="0"/>
              <a:t>      ×        </a:t>
            </a:r>
            <a:r>
              <a:rPr lang="ar-SA" sz="2800" b="1" dirty="0" smtClean="0">
                <a:sym typeface="Wingdings" panose="05000000000000000000" pitchFamily="2" charset="2"/>
              </a:rPr>
              <a:t>       = </a:t>
            </a:r>
            <a:r>
              <a:rPr lang="ku-Arab-IQ" sz="2800" b="1" dirty="0" smtClean="0">
                <a:sym typeface="Wingdings" panose="05000000000000000000" pitchFamily="2" charset="2"/>
              </a:rPr>
              <a:t>     ٣٠   </a:t>
            </a:r>
            <a:endParaRPr lang="ar-SA" dirty="0"/>
          </a:p>
        </p:txBody>
      </p:sp>
      <p:sp>
        <p:nvSpPr>
          <p:cNvPr id="40" name="شارة رتبة 39"/>
          <p:cNvSpPr/>
          <p:nvPr/>
        </p:nvSpPr>
        <p:spPr>
          <a:xfrm rot="5400000">
            <a:off x="7754472" y="5041193"/>
            <a:ext cx="408126" cy="442611"/>
          </a:xfrm>
          <a:prstGeom prst="chevron">
            <a:avLst>
              <a:gd name="adj" fmla="val 11469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43" name="رابط مستقيم 42"/>
          <p:cNvCxnSpPr/>
          <p:nvPr/>
        </p:nvCxnSpPr>
        <p:spPr>
          <a:xfrm>
            <a:off x="6909167" y="5086424"/>
            <a:ext cx="3635" cy="37003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5978" y="2140043"/>
            <a:ext cx="1957561" cy="2312342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6497515" y="1488350"/>
            <a:ext cx="2479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أجد العامل المجهول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481510" y="3370520"/>
            <a:ext cx="11864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8000"/>
                </a:solidFill>
              </a:rPr>
              <a:t>عدد الصور</a:t>
            </a:r>
            <a:endParaRPr lang="ar-SA" b="1" dirty="0">
              <a:solidFill>
                <a:srgbClr val="008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585750" y="3331275"/>
            <a:ext cx="14336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8000"/>
                </a:solidFill>
              </a:rPr>
              <a:t>عدد الصديقات في كل صورة</a:t>
            </a:r>
            <a:endParaRPr lang="ar-SA" b="1" dirty="0">
              <a:solidFill>
                <a:srgbClr val="008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3534268" y="3331275"/>
            <a:ext cx="16698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8000"/>
                </a:solidFill>
              </a:rPr>
              <a:t>عدد الأزهار التي تحملها كل صديقة</a:t>
            </a:r>
            <a:endParaRPr lang="ar-SA" b="1" dirty="0">
              <a:solidFill>
                <a:srgbClr val="008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926048" y="3370520"/>
            <a:ext cx="14201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8000"/>
                </a:solidFill>
              </a:rPr>
              <a:t>عدد الأزهار كلها</a:t>
            </a:r>
            <a:endParaRPr lang="ar-SA" b="1" dirty="0">
              <a:solidFill>
                <a:srgbClr val="008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929870" y="4617504"/>
            <a:ext cx="26120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(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) ×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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٣٠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565268" y="5445524"/>
            <a:ext cx="26120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C00000"/>
                </a:solidFill>
              </a:rPr>
              <a:t>١٠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  ×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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٣٠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585750" y="6187986"/>
            <a:ext cx="26120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  ×  </a:t>
            </a:r>
            <a:r>
              <a:rPr lang="ku-Arab-IQ" sz="2400" b="1" dirty="0" smtClean="0">
                <a:solidFill>
                  <a:srgbClr val="C00000"/>
                </a:solidFill>
              </a:rPr>
              <a:t>٣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=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٣٠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0" name="رابط مستقيم 49"/>
          <p:cNvCxnSpPr/>
          <p:nvPr/>
        </p:nvCxnSpPr>
        <p:spPr>
          <a:xfrm>
            <a:off x="7947226" y="5840230"/>
            <a:ext cx="3635" cy="37003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>
            <a:off x="6912802" y="5853832"/>
            <a:ext cx="3635" cy="37003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500" b="87188" l="437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36" b="10641"/>
          <a:stretch/>
        </p:blipFill>
        <p:spPr>
          <a:xfrm>
            <a:off x="2423195" y="4571809"/>
            <a:ext cx="2745990" cy="2112299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2814694" y="5077647"/>
            <a:ext cx="19992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أفكر : </a:t>
            </a:r>
          </a:p>
          <a:p>
            <a:pPr algn="ctr"/>
            <a:r>
              <a:rPr lang="ar-SA" b="1" dirty="0" smtClean="0"/>
              <a:t>ما العدد الذي إذا ضربته في </a:t>
            </a:r>
            <a:r>
              <a:rPr lang="ku-Arab-IQ" b="1" dirty="0" smtClean="0"/>
              <a:t>١٠ </a:t>
            </a:r>
            <a:r>
              <a:rPr lang="ar-SA" b="1" dirty="0" smtClean="0"/>
              <a:t>كان الناتج </a:t>
            </a:r>
            <a:r>
              <a:rPr lang="ku-Arab-IQ" b="1" dirty="0" smtClean="0"/>
              <a:t>٣٠ </a:t>
            </a:r>
            <a:endParaRPr lang="ar-SA" b="1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8723609" y="4787947"/>
            <a:ext cx="217550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27258"/>
                </a:solidFill>
              </a:rPr>
              <a:t>أي أن كل صديقة تحمل </a:t>
            </a:r>
            <a:r>
              <a:rPr lang="ku-Arab-IQ" sz="2400" b="1" dirty="0" smtClean="0">
                <a:solidFill>
                  <a:srgbClr val="F27258"/>
                </a:solidFill>
              </a:rPr>
              <a:t>٣ </a:t>
            </a:r>
            <a:r>
              <a:rPr lang="ar-SA" sz="2400" b="1" dirty="0" smtClean="0">
                <a:solidFill>
                  <a:srgbClr val="F27258"/>
                </a:solidFill>
              </a:rPr>
              <a:t>زهرات </a:t>
            </a:r>
            <a:endParaRPr lang="ar-SA" sz="2400" b="1" dirty="0">
              <a:solidFill>
                <a:srgbClr val="F272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9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40" grpId="0" animBg="1"/>
      <p:bldP spid="7" grpId="0"/>
      <p:bldP spid="32" grpId="0"/>
      <p:bldP spid="33" grpId="0"/>
      <p:bldP spid="46" grpId="0"/>
      <p:bldP spid="9" grpId="0"/>
      <p:bldP spid="47" grpId="0"/>
      <p:bldP spid="48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٦٨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٧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1272687"/>
            <a:ext cx="556315" cy="556315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7246852" y="1367337"/>
            <a:ext cx="29425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أتــأكــد: أجد ناتج الضرب: </a:t>
            </a:r>
            <a:endParaRPr lang="ar-SA" sz="2400" b="1" dirty="0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9" name="مربع نص 58"/>
          <p:cNvSpPr txBox="1"/>
          <p:nvPr/>
        </p:nvSpPr>
        <p:spPr>
          <a:xfrm>
            <a:off x="3217986" y="383713"/>
            <a:ext cx="36737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الجبر : الخاصية التجميعية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4561" y="2192938"/>
            <a:ext cx="1938404" cy="50974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7238" y="2154125"/>
            <a:ext cx="2201563" cy="51886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643" y="2154125"/>
            <a:ext cx="2190510" cy="460227"/>
          </a:xfrm>
          <a:prstGeom prst="rect">
            <a:avLst/>
          </a:prstGeom>
        </p:spPr>
      </p:pic>
      <p:sp>
        <p:nvSpPr>
          <p:cNvPr id="60" name="مربع نص 59"/>
          <p:cNvSpPr txBox="1"/>
          <p:nvPr/>
        </p:nvSpPr>
        <p:spPr>
          <a:xfrm>
            <a:off x="8618452" y="2809675"/>
            <a:ext cx="2387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(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) 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شارة رتبة 60"/>
          <p:cNvSpPr/>
          <p:nvPr/>
        </p:nvSpPr>
        <p:spPr>
          <a:xfrm rot="5400000">
            <a:off x="10048411" y="3373085"/>
            <a:ext cx="514505" cy="484196"/>
          </a:xfrm>
          <a:prstGeom prst="chevron">
            <a:avLst>
              <a:gd name="adj" fmla="val 11469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62" name="رابط مستقيم 61"/>
          <p:cNvCxnSpPr/>
          <p:nvPr/>
        </p:nvCxnSpPr>
        <p:spPr>
          <a:xfrm flipH="1">
            <a:off x="9193964" y="3332895"/>
            <a:ext cx="3981" cy="52924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مربع نص 62"/>
          <p:cNvSpPr txBox="1"/>
          <p:nvPr/>
        </p:nvSpPr>
        <p:spPr>
          <a:xfrm>
            <a:off x="8936101" y="3897471"/>
            <a:ext cx="159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7932652" y="3897471"/>
            <a:ext cx="11938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٤٨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4383486" y="2804586"/>
            <a:ext cx="2387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(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) 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شارة رتبة 65"/>
          <p:cNvSpPr/>
          <p:nvPr/>
        </p:nvSpPr>
        <p:spPr>
          <a:xfrm rot="5400000">
            <a:off x="5771678" y="3368113"/>
            <a:ext cx="514505" cy="484196"/>
          </a:xfrm>
          <a:prstGeom prst="chevron">
            <a:avLst>
              <a:gd name="adj" fmla="val 11469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67" name="رابط مستقيم 66"/>
          <p:cNvCxnSpPr/>
          <p:nvPr/>
        </p:nvCxnSpPr>
        <p:spPr>
          <a:xfrm flipH="1">
            <a:off x="4965672" y="3327806"/>
            <a:ext cx="3981" cy="52924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8" name="مربع نص 67"/>
          <p:cNvSpPr txBox="1"/>
          <p:nvPr/>
        </p:nvSpPr>
        <p:spPr>
          <a:xfrm>
            <a:off x="4730905" y="3865584"/>
            <a:ext cx="159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3835813" y="3870596"/>
            <a:ext cx="9487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314535" y="2804586"/>
            <a:ext cx="2387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(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شارة رتبة 70"/>
          <p:cNvSpPr/>
          <p:nvPr/>
        </p:nvSpPr>
        <p:spPr>
          <a:xfrm rot="5400000">
            <a:off x="1121696" y="3364117"/>
            <a:ext cx="514505" cy="484196"/>
          </a:xfrm>
          <a:prstGeom prst="chevron">
            <a:avLst>
              <a:gd name="adj" fmla="val 11469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72" name="رابط مستقيم 71"/>
          <p:cNvCxnSpPr/>
          <p:nvPr/>
        </p:nvCxnSpPr>
        <p:spPr>
          <a:xfrm flipH="1">
            <a:off x="2504445" y="3327805"/>
            <a:ext cx="3981" cy="52924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مربع نص 72"/>
          <p:cNvSpPr txBox="1"/>
          <p:nvPr/>
        </p:nvSpPr>
        <p:spPr>
          <a:xfrm>
            <a:off x="1100231" y="3897471"/>
            <a:ext cx="159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×     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مربع نص 73"/>
          <p:cNvSpPr txBox="1"/>
          <p:nvPr/>
        </p:nvSpPr>
        <p:spPr>
          <a:xfrm>
            <a:off x="188146" y="3865584"/>
            <a:ext cx="9487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9630" y="4668724"/>
            <a:ext cx="10395498" cy="1190298"/>
          </a:xfrm>
          <a:prstGeom prst="rect">
            <a:avLst/>
          </a:prstGeom>
        </p:spPr>
      </p:pic>
      <p:sp>
        <p:nvSpPr>
          <p:cNvPr id="75" name="مربع نص 74"/>
          <p:cNvSpPr txBox="1"/>
          <p:nvPr/>
        </p:nvSpPr>
        <p:spPr>
          <a:xfrm>
            <a:off x="10136171" y="5290141"/>
            <a:ext cx="406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6256584" y="5290141"/>
            <a:ext cx="406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1687709" y="5288368"/>
            <a:ext cx="406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3" grpId="0"/>
      <p:bldP spid="64" grpId="0"/>
      <p:bldP spid="65" grpId="0"/>
      <p:bldP spid="66" grpId="0" animBg="1"/>
      <p:bldP spid="68" grpId="0"/>
      <p:bldP spid="69" grpId="0"/>
      <p:bldP spid="70" grpId="0"/>
      <p:bldP spid="71" grpId="0" animBg="1"/>
      <p:bldP spid="73" grpId="0"/>
      <p:bldP spid="74" grpId="0"/>
      <p:bldP spid="75" grpId="0"/>
      <p:bldP spid="76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٦٨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٧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1272687"/>
            <a:ext cx="556315" cy="556315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7246852" y="1367337"/>
            <a:ext cx="29425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أتــأكــد: أجد ناتج الضرب: </a:t>
            </a:r>
            <a:endParaRPr lang="ar-SA" sz="2400" b="1" dirty="0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 b="14979"/>
          <a:stretch/>
        </p:blipFill>
        <p:spPr>
          <a:xfrm>
            <a:off x="9490536" y="4966314"/>
            <a:ext cx="1397740" cy="969556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2187909" y="5646139"/>
            <a:ext cx="71400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</a:rPr>
              <a:t>أتحدث :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أوضح كيف تساعدني الخاصية التجميعية لعملية الضرب على إيجاد الأعداد المجهولة . 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3217986" y="383713"/>
            <a:ext cx="36737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الجبر : الخاصية التجميعية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0330" y="2105632"/>
            <a:ext cx="5495401" cy="184946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" t="64967" r="7145" b="1951"/>
          <a:stretch/>
        </p:blipFill>
        <p:spPr>
          <a:xfrm>
            <a:off x="582082" y="2633554"/>
            <a:ext cx="4475284" cy="126609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712">
            <a:off x="3971525" y="2501921"/>
            <a:ext cx="653126" cy="44902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00" b="95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20" y="1985721"/>
            <a:ext cx="778958" cy="778958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712">
            <a:off x="2461182" y="2501920"/>
            <a:ext cx="653126" cy="449025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712">
            <a:off x="1019050" y="2501919"/>
            <a:ext cx="653126" cy="449025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00" b="95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77" y="1984339"/>
            <a:ext cx="778958" cy="778958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00" b="95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8" y="1984339"/>
            <a:ext cx="778958" cy="778958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7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9789" r="26977" b="4179"/>
          <a:stretch/>
        </p:blipFill>
        <p:spPr>
          <a:xfrm rot="15853089">
            <a:off x="4234199" y="1939488"/>
            <a:ext cx="259782" cy="494780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7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9789" r="26977" b="4179"/>
          <a:stretch/>
        </p:blipFill>
        <p:spPr>
          <a:xfrm rot="15853089">
            <a:off x="4099576" y="2185094"/>
            <a:ext cx="259782" cy="494780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7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9789" r="26977" b="4179"/>
          <a:stretch/>
        </p:blipFill>
        <p:spPr>
          <a:xfrm rot="15853089">
            <a:off x="4201217" y="2398243"/>
            <a:ext cx="259782" cy="494780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7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9789" r="26977" b="4179"/>
          <a:stretch/>
        </p:blipFill>
        <p:spPr>
          <a:xfrm rot="17750635">
            <a:off x="3840358" y="2575712"/>
            <a:ext cx="259782" cy="494780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7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9789" r="26977" b="4179"/>
          <a:stretch/>
        </p:blipFill>
        <p:spPr>
          <a:xfrm rot="15853089">
            <a:off x="2735209" y="1939488"/>
            <a:ext cx="259782" cy="494780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7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9789" r="26977" b="4179"/>
          <a:stretch/>
        </p:blipFill>
        <p:spPr>
          <a:xfrm rot="15853089">
            <a:off x="1310783" y="1915901"/>
            <a:ext cx="259782" cy="494780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7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9789" r="26977" b="4179"/>
          <a:stretch/>
        </p:blipFill>
        <p:spPr>
          <a:xfrm rot="15853089">
            <a:off x="2618599" y="2208552"/>
            <a:ext cx="259782" cy="494780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7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9789" r="26977" b="4179"/>
          <a:stretch/>
        </p:blipFill>
        <p:spPr>
          <a:xfrm rot="15853089">
            <a:off x="1215721" y="2220281"/>
            <a:ext cx="259782" cy="494780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7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9789" r="26977" b="4179"/>
          <a:stretch/>
        </p:blipFill>
        <p:spPr>
          <a:xfrm rot="15853089">
            <a:off x="2713925" y="2398242"/>
            <a:ext cx="259782" cy="494780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7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9789" r="26977" b="4179"/>
          <a:stretch/>
        </p:blipFill>
        <p:spPr>
          <a:xfrm rot="15853089">
            <a:off x="1282049" y="2402606"/>
            <a:ext cx="259782" cy="494780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7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9789" r="26977" b="4179"/>
          <a:stretch/>
        </p:blipFill>
        <p:spPr>
          <a:xfrm rot="17750635">
            <a:off x="2353424" y="2575854"/>
            <a:ext cx="259782" cy="49478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7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9789" r="26977" b="4179"/>
          <a:stretch/>
        </p:blipFill>
        <p:spPr>
          <a:xfrm rot="17750635">
            <a:off x="908463" y="2567668"/>
            <a:ext cx="259782" cy="494780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6673363" y="3619391"/>
            <a:ext cx="21326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ar-SA" sz="2800" b="1" dirty="0" smtClean="0">
                <a:solidFill>
                  <a:srgbClr val="F27258"/>
                </a:solidFill>
              </a:rPr>
              <a:t>(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r>
              <a:rPr lang="ar-SA" sz="2800" b="1" dirty="0" smtClean="0">
                <a:solidFill>
                  <a:srgbClr val="F27258"/>
                </a:solidFill>
              </a:rPr>
              <a:t>)</a:t>
            </a:r>
            <a:endParaRPr lang="ar-SA" sz="2800" b="1" dirty="0">
              <a:solidFill>
                <a:srgbClr val="F27258"/>
              </a:solidFill>
            </a:endParaRPr>
          </a:p>
        </p:txBody>
      </p:sp>
      <p:sp>
        <p:nvSpPr>
          <p:cNvPr id="46" name="شارة رتبة 45"/>
          <p:cNvSpPr/>
          <p:nvPr/>
        </p:nvSpPr>
        <p:spPr>
          <a:xfrm rot="5400000">
            <a:off x="7396976" y="4025281"/>
            <a:ext cx="413732" cy="454193"/>
          </a:xfrm>
          <a:prstGeom prst="chevron">
            <a:avLst>
              <a:gd name="adj" fmla="val 11469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077808" y="4446001"/>
            <a:ext cx="17282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   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endParaRPr lang="ar-SA" sz="2800" b="1" dirty="0">
              <a:solidFill>
                <a:srgbClr val="F27258"/>
              </a:solidFill>
            </a:endParaRPr>
          </a:p>
        </p:txBody>
      </p:sp>
      <p:cxnSp>
        <p:nvCxnSpPr>
          <p:cNvPr id="48" name="رابط مستقيم 47"/>
          <p:cNvCxnSpPr/>
          <p:nvPr/>
        </p:nvCxnSpPr>
        <p:spPr>
          <a:xfrm flipH="1">
            <a:off x="8618452" y="4045511"/>
            <a:ext cx="3982" cy="4418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مربع نص 48"/>
          <p:cNvSpPr txBox="1"/>
          <p:nvPr/>
        </p:nvSpPr>
        <p:spPr>
          <a:xfrm>
            <a:off x="5662246" y="4443094"/>
            <a:ext cx="17144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قلماً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3" grpId="0"/>
      <p:bldP spid="46" grpId="0" animBg="1"/>
      <p:bldP spid="47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٦٨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٧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66" y="1277366"/>
            <a:ext cx="621509" cy="621509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6699738" y="1357287"/>
            <a:ext cx="38151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 </a:t>
            </a:r>
            <a:r>
              <a:rPr lang="ar-SA" sz="2000" b="1" dirty="0" smtClean="0"/>
              <a:t>أجد </a:t>
            </a:r>
            <a:r>
              <a:rPr lang="ar-SA" sz="2000" b="1" dirty="0"/>
              <a:t>ناتج </a:t>
            </a:r>
            <a:r>
              <a:rPr lang="ar-SA" sz="2000" b="1" dirty="0" smtClean="0"/>
              <a:t>الضرب: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3217986" y="383713"/>
            <a:ext cx="36737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الجبر : الخاصية التجميعية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8638" y="2110598"/>
            <a:ext cx="1931295" cy="526964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723" y="2110598"/>
            <a:ext cx="2041938" cy="46363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3502" y="2158332"/>
            <a:ext cx="2097446" cy="451498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9017884" y="2692636"/>
            <a:ext cx="1825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(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) 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شارة رتبة 34"/>
          <p:cNvSpPr/>
          <p:nvPr/>
        </p:nvSpPr>
        <p:spPr>
          <a:xfrm rot="5400000">
            <a:off x="10018714" y="3077240"/>
            <a:ext cx="413732" cy="454193"/>
          </a:xfrm>
          <a:prstGeom prst="chevron">
            <a:avLst>
              <a:gd name="adj" fmla="val 11469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38" name="رابط مستقيم 37"/>
          <p:cNvCxnSpPr/>
          <p:nvPr/>
        </p:nvCxnSpPr>
        <p:spPr>
          <a:xfrm flipH="1">
            <a:off x="9313044" y="3041849"/>
            <a:ext cx="3982" cy="4418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/>
          <p:cNvSpPr txBox="1"/>
          <p:nvPr/>
        </p:nvSpPr>
        <p:spPr>
          <a:xfrm>
            <a:off x="9126415" y="3481015"/>
            <a:ext cx="12973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8384069" y="3481014"/>
            <a:ext cx="8491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5037992" y="2635805"/>
            <a:ext cx="16617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(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شارة رتبة 42"/>
          <p:cNvSpPr/>
          <p:nvPr/>
        </p:nvSpPr>
        <p:spPr>
          <a:xfrm rot="5400000">
            <a:off x="5434902" y="3077240"/>
            <a:ext cx="413732" cy="454193"/>
          </a:xfrm>
          <a:prstGeom prst="chevron">
            <a:avLst>
              <a:gd name="adj" fmla="val 11469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44" name="رابط مستقيم 43"/>
          <p:cNvCxnSpPr/>
          <p:nvPr/>
        </p:nvCxnSpPr>
        <p:spPr>
          <a:xfrm flipH="1">
            <a:off x="6546340" y="3069391"/>
            <a:ext cx="3982" cy="4418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5447432" y="3483857"/>
            <a:ext cx="12973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   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4676466" y="3481013"/>
            <a:ext cx="8491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سهم منحني إلى الأسفل 14"/>
          <p:cNvSpPr/>
          <p:nvPr/>
        </p:nvSpPr>
        <p:spPr>
          <a:xfrm flipH="1">
            <a:off x="1995366" y="2030228"/>
            <a:ext cx="580291" cy="214846"/>
          </a:xfrm>
          <a:prstGeom prst="curvedDownArrow">
            <a:avLst>
              <a:gd name="adj1" fmla="val 5713"/>
              <a:gd name="adj2" fmla="val 37656"/>
              <a:gd name="adj3" fmla="val 25000"/>
            </a:avLst>
          </a:prstGeom>
          <a:solidFill>
            <a:srgbClr val="F27258"/>
          </a:solidFill>
          <a:ln>
            <a:solidFill>
              <a:srgbClr val="F2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سهم منحني إلى الأسفل 51"/>
          <p:cNvSpPr/>
          <p:nvPr/>
        </p:nvSpPr>
        <p:spPr>
          <a:xfrm flipV="1">
            <a:off x="1995366" y="2536390"/>
            <a:ext cx="588172" cy="198829"/>
          </a:xfrm>
          <a:prstGeom prst="curvedDownArrow">
            <a:avLst>
              <a:gd name="adj1" fmla="val 5713"/>
              <a:gd name="adj2" fmla="val 37656"/>
              <a:gd name="adj3" fmla="val 25000"/>
            </a:avLst>
          </a:prstGeom>
          <a:solidFill>
            <a:srgbClr val="F27258"/>
          </a:solidFill>
          <a:ln>
            <a:solidFill>
              <a:srgbClr val="F2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1028857" y="2689877"/>
            <a:ext cx="16617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(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شارة رتبة 53"/>
          <p:cNvSpPr/>
          <p:nvPr/>
        </p:nvSpPr>
        <p:spPr>
          <a:xfrm rot="5400000">
            <a:off x="1416513" y="3077241"/>
            <a:ext cx="413732" cy="454193"/>
          </a:xfrm>
          <a:prstGeom prst="chevron">
            <a:avLst>
              <a:gd name="adj" fmla="val 11469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55" name="رابط مستقيم 54"/>
          <p:cNvCxnSpPr/>
          <p:nvPr/>
        </p:nvCxnSpPr>
        <p:spPr>
          <a:xfrm flipH="1">
            <a:off x="2529864" y="3069391"/>
            <a:ext cx="3982" cy="4418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مربع نص 55"/>
          <p:cNvSpPr txBox="1"/>
          <p:nvPr/>
        </p:nvSpPr>
        <p:spPr>
          <a:xfrm>
            <a:off x="1423502" y="3476970"/>
            <a:ext cx="12973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   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646841" y="3476969"/>
            <a:ext cx="8491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1" y="1311706"/>
            <a:ext cx="665916" cy="665916"/>
          </a:xfrm>
          <a:prstGeom prst="rect">
            <a:avLst/>
          </a:prstGeom>
        </p:spPr>
      </p:pic>
      <p:sp>
        <p:nvSpPr>
          <p:cNvPr id="21" name="مربع نص 20"/>
          <p:cNvSpPr txBox="1"/>
          <p:nvPr/>
        </p:nvSpPr>
        <p:spPr>
          <a:xfrm>
            <a:off x="1293772" y="1369580"/>
            <a:ext cx="1785850" cy="369332"/>
          </a:xfrm>
          <a:prstGeom prst="rect">
            <a:avLst/>
          </a:prstGeom>
          <a:noFill/>
          <a:ln w="19050">
            <a:solidFill>
              <a:srgbClr val="F27258"/>
            </a:solidFill>
          </a:ln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27258"/>
                </a:solidFill>
              </a:rPr>
              <a:t>الضرب عملية </a:t>
            </a:r>
            <a:r>
              <a:rPr lang="ar-SA" b="1" dirty="0" err="1" smtClean="0">
                <a:solidFill>
                  <a:srgbClr val="F27258"/>
                </a:solidFill>
              </a:rPr>
              <a:t>إبدالية</a:t>
            </a:r>
            <a:r>
              <a:rPr lang="ar-SA" b="1" dirty="0" smtClean="0">
                <a:solidFill>
                  <a:srgbClr val="F27258"/>
                </a:solidFill>
              </a:rPr>
              <a:t> </a:t>
            </a:r>
            <a:endParaRPr lang="ar-SA" b="1" dirty="0">
              <a:solidFill>
                <a:srgbClr val="F27258"/>
              </a:solidFill>
            </a:endParaRPr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766" y="4411400"/>
            <a:ext cx="10627152" cy="1231149"/>
          </a:xfrm>
          <a:prstGeom prst="rect">
            <a:avLst/>
          </a:prstGeom>
        </p:spPr>
      </p:pic>
      <p:sp>
        <p:nvSpPr>
          <p:cNvPr id="58" name="مربع نص 57"/>
          <p:cNvSpPr txBox="1"/>
          <p:nvPr/>
        </p:nvSpPr>
        <p:spPr>
          <a:xfrm>
            <a:off x="9825405" y="5126330"/>
            <a:ext cx="4089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5732718" y="5131649"/>
            <a:ext cx="4089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2267741" y="5126330"/>
            <a:ext cx="4089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9" grpId="0"/>
      <p:bldP spid="40" grpId="0"/>
      <p:bldP spid="42" grpId="0"/>
      <p:bldP spid="43" grpId="0" animBg="1"/>
      <p:bldP spid="50" grpId="0"/>
      <p:bldP spid="51" grpId="0"/>
      <p:bldP spid="15" grpId="0" animBg="1"/>
      <p:bldP spid="52" grpId="0" animBg="1"/>
      <p:bldP spid="53" grpId="0"/>
      <p:bldP spid="54" grpId="0" animBg="1"/>
      <p:bldP spid="56" grpId="0"/>
      <p:bldP spid="57" grpId="0"/>
      <p:bldP spid="21" grpId="0" animBg="1"/>
      <p:bldP spid="58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3627</TotalTime>
  <Words>670</Words>
  <Application>Microsoft Office PowerPoint</Application>
  <PresentationFormat>شاشة عريضة</PresentationFormat>
  <Paragraphs>153</Paragraphs>
  <Slides>12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224</cp:revision>
  <dcterms:created xsi:type="dcterms:W3CDTF">2022-12-02T21:48:32Z</dcterms:created>
  <dcterms:modified xsi:type="dcterms:W3CDTF">2023-01-02T23:54:47Z</dcterms:modified>
</cp:coreProperties>
</file>