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9" r:id="rId4"/>
    <p:sldId id="265" r:id="rId5"/>
    <p:sldId id="266" r:id="rId6"/>
    <p:sldId id="267" r:id="rId7"/>
    <p:sldId id="268" r:id="rId8"/>
    <p:sldId id="269" r:id="rId9"/>
    <p:sldId id="261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FF3300"/>
    <a:srgbClr val="E6DA61"/>
    <a:srgbClr val="F4E869"/>
    <a:srgbClr val="654090"/>
    <a:srgbClr val="624097"/>
    <a:srgbClr val="9704C7"/>
    <a:srgbClr val="CC00FF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emf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emf"/><Relationship Id="rId17" Type="http://schemas.openxmlformats.org/officeDocument/2006/relationships/image" Target="../media/image15.JPG"/><Relationship Id="rId2" Type="http://schemas.openxmlformats.org/officeDocument/2006/relationships/image" Target="../media/image9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0.emf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emf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1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1.emf"/><Relationship Id="rId5" Type="http://schemas.microsoft.com/office/2007/relationships/hdphoto" Target="../media/hdphoto2.wdp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emf"/><Relationship Id="rId5" Type="http://schemas.microsoft.com/office/2007/relationships/hdphoto" Target="../media/hdphoto2.wdp"/><Relationship Id="rId10" Type="http://schemas.openxmlformats.org/officeDocument/2006/relationships/image" Target="../media/image24.emf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emf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openxmlformats.org/officeDocument/2006/relationships/image" Target="../media/image23.jpe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8.emf"/><Relationship Id="rId5" Type="http://schemas.microsoft.com/office/2007/relationships/hdphoto" Target="../media/hdphoto2.wdp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0.emf"/><Relationship Id="rId5" Type="http://schemas.microsoft.com/office/2007/relationships/hdphoto" Target="../media/hdphoto2.wdp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openxmlformats.org/officeDocument/2006/relationships/image" Target="../media/image23.jpe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5.emf"/><Relationship Id="rId5" Type="http://schemas.microsoft.com/office/2007/relationships/hdphoto" Target="../media/hdphoto2.wdp"/><Relationship Id="rId10" Type="http://schemas.openxmlformats.org/officeDocument/2006/relationships/image" Target="../media/image34.emf"/><Relationship Id="rId4" Type="http://schemas.openxmlformats.org/officeDocument/2006/relationships/image" Target="../media/image3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صورة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15" y="4271721"/>
            <a:ext cx="1034447" cy="1028180"/>
          </a:xfrm>
          <a:prstGeom prst="rect">
            <a:avLst/>
          </a:prstGeom>
        </p:spPr>
      </p:pic>
      <p:pic>
        <p:nvPicPr>
          <p:cNvPr id="79" name="صورة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601" y="4271721"/>
            <a:ext cx="1034447" cy="1028180"/>
          </a:xfrm>
          <a:prstGeom prst="rect">
            <a:avLst/>
          </a:prstGeom>
        </p:spPr>
      </p:pic>
      <p:pic>
        <p:nvPicPr>
          <p:cNvPr id="78" name="صورة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874" y="4271721"/>
            <a:ext cx="1034447" cy="102818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٨١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بالطرح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smtClean="0">
                <a:solidFill>
                  <a:srgbClr val="883994"/>
                </a:solidFill>
              </a:rPr>
              <a:t>٦ – ١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78499" y="2736714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أستعمل النماذج لربط القسمة بالطرح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8105007" y="1435882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67354" y="1676010"/>
            <a:ext cx="553765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تحوي علبة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قلماً بألوان مختلفة : حمراء، وزرقاء، وصفراء، وبأعداد متساوية .</a:t>
            </a: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فما عدد الأقلام من كل لون ؟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670" y="1541083"/>
            <a:ext cx="1689032" cy="1698688"/>
          </a:xfrm>
          <a:prstGeom prst="rect">
            <a:avLst/>
          </a:prstGeom>
        </p:spPr>
      </p:pic>
      <p:sp>
        <p:nvSpPr>
          <p:cNvPr id="57" name="مربع نص 56"/>
          <p:cNvSpPr txBox="1"/>
          <p:nvPr/>
        </p:nvSpPr>
        <p:spPr>
          <a:xfrm>
            <a:off x="3599615" y="3039716"/>
            <a:ext cx="48881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أستعمل </a:t>
            </a:r>
            <a:r>
              <a:rPr lang="ku-Arab-IQ" sz="2000" b="1" dirty="0" smtClean="0">
                <a:solidFill>
                  <a:srgbClr val="00B050"/>
                </a:solidFill>
              </a:rPr>
              <a:t>١٥ </a:t>
            </a:r>
            <a:r>
              <a:rPr lang="ar-SA" sz="2000" b="1" dirty="0" smtClean="0">
                <a:solidFill>
                  <a:srgbClr val="00B050"/>
                </a:solidFill>
              </a:rPr>
              <a:t>قطعة وأقسمها </a:t>
            </a:r>
            <a:r>
              <a:rPr lang="ku-Arab-IQ" sz="2000" b="1" dirty="0" smtClean="0">
                <a:solidFill>
                  <a:srgbClr val="00B050"/>
                </a:solidFill>
              </a:rPr>
              <a:t>٣ </a:t>
            </a:r>
            <a:r>
              <a:rPr lang="ar-SA" sz="2000" b="1" dirty="0" smtClean="0">
                <a:solidFill>
                  <a:srgbClr val="00B050"/>
                </a:solidFill>
              </a:rPr>
              <a:t>مجموعات متساوية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0" b="97625" l="2030" r="97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61" y="2558884"/>
            <a:ext cx="922602" cy="1361774"/>
          </a:xfrm>
          <a:prstGeom prst="rect">
            <a:avLst/>
          </a:prstGeom>
        </p:spPr>
      </p:pic>
      <p:sp>
        <p:nvSpPr>
          <p:cNvPr id="58" name="شكل بيضاوي 57"/>
          <p:cNvSpPr/>
          <p:nvPr/>
        </p:nvSpPr>
        <p:spPr>
          <a:xfrm>
            <a:off x="3599615" y="360494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/>
          <p:cNvSpPr/>
          <p:nvPr/>
        </p:nvSpPr>
        <p:spPr>
          <a:xfrm>
            <a:off x="3953388" y="360494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/>
          <p:cNvSpPr/>
          <p:nvPr/>
        </p:nvSpPr>
        <p:spPr>
          <a:xfrm>
            <a:off x="4304183" y="360494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/>
          <p:cNvSpPr/>
          <p:nvPr/>
        </p:nvSpPr>
        <p:spPr>
          <a:xfrm>
            <a:off x="4654978" y="360493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/>
          <p:cNvSpPr/>
          <p:nvPr/>
        </p:nvSpPr>
        <p:spPr>
          <a:xfrm>
            <a:off x="5005773" y="361128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62"/>
          <p:cNvSpPr/>
          <p:nvPr/>
        </p:nvSpPr>
        <p:spPr>
          <a:xfrm>
            <a:off x="5363085" y="360493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/>
          <p:cNvSpPr/>
          <p:nvPr/>
        </p:nvSpPr>
        <p:spPr>
          <a:xfrm>
            <a:off x="5694049" y="360320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/>
          <p:cNvSpPr/>
          <p:nvPr/>
        </p:nvSpPr>
        <p:spPr>
          <a:xfrm>
            <a:off x="6047822" y="360320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/>
          <p:cNvSpPr/>
          <p:nvPr/>
        </p:nvSpPr>
        <p:spPr>
          <a:xfrm>
            <a:off x="6398617" y="360320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/>
          <p:cNvSpPr/>
          <p:nvPr/>
        </p:nvSpPr>
        <p:spPr>
          <a:xfrm>
            <a:off x="6749412" y="360320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/>
          <p:cNvSpPr/>
          <p:nvPr/>
        </p:nvSpPr>
        <p:spPr>
          <a:xfrm>
            <a:off x="7100207" y="360954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/>
          <p:cNvSpPr/>
          <p:nvPr/>
        </p:nvSpPr>
        <p:spPr>
          <a:xfrm>
            <a:off x="7457519" y="360320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2539505" y="361128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/>
          <p:cNvSpPr/>
          <p:nvPr/>
        </p:nvSpPr>
        <p:spPr>
          <a:xfrm>
            <a:off x="2893278" y="361128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3244073" y="361128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16" b="96406" l="15385" r="8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8845" r="10564" b="2821"/>
          <a:stretch/>
        </p:blipFill>
        <p:spPr>
          <a:xfrm>
            <a:off x="371590" y="3856782"/>
            <a:ext cx="1240596" cy="1740877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1296834" y="3772989"/>
            <a:ext cx="1436673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في كل مجموعة </a:t>
            </a:r>
            <a:r>
              <a:rPr lang="ku-Arab-IQ" b="1" dirty="0" smtClean="0"/>
              <a:t>٥ </a:t>
            </a:r>
            <a:r>
              <a:rPr lang="ar-SA" b="1" dirty="0" smtClean="0"/>
              <a:t>قطع </a:t>
            </a:r>
            <a:endParaRPr lang="ar-SA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6182030" y="5336049"/>
            <a:ext cx="4028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٥</a:t>
            </a: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4648959" y="5338841"/>
            <a:ext cx="4028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٥</a:t>
            </a: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3194665" y="5336049"/>
            <a:ext cx="4028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٥</a:t>
            </a: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993626" y="4409085"/>
            <a:ext cx="235273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883994"/>
                </a:solidFill>
              </a:rPr>
              <a:t>الجملة العددية التي تصف هذا النموذج هي : </a:t>
            </a:r>
            <a:r>
              <a:rPr lang="ku-Arab-IQ" sz="2400" b="1" dirty="0" smtClean="0">
                <a:solidFill>
                  <a:srgbClr val="883994"/>
                </a:solidFill>
              </a:rPr>
              <a:t>١٥ </a:t>
            </a:r>
            <a:r>
              <a:rPr lang="ar-SA" sz="2400" b="1" dirty="0" smtClean="0">
                <a:solidFill>
                  <a:srgbClr val="883994"/>
                </a:solidFill>
              </a:rPr>
              <a:t>÷ </a:t>
            </a:r>
            <a:r>
              <a:rPr lang="ku-Arab-IQ" sz="2400" b="1" dirty="0" smtClean="0">
                <a:solidFill>
                  <a:srgbClr val="883994"/>
                </a:solidFill>
              </a:rPr>
              <a:t>٣ = ٥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3305981" y="5956882"/>
            <a:ext cx="31764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لذا يوجد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أقلام من كل لون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9063 0.1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17995 0.1178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27058 0.118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9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03086 0.1067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2187 0.11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21081 0.1159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8855 0.167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0261 0.1708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9349 0.1692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3034 0.1557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3997 0.163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4961 0.1597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23997 0.1895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2.96296E-6 L 0.1474 0.1895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05716 0.1895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23" grpId="0" animBg="1"/>
      <p:bldP spid="24" grpId="0"/>
      <p:bldP spid="81" grpId="0"/>
      <p:bldP spid="82" grpId="0"/>
      <p:bldP spid="27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4" b="41850"/>
          <a:stretch/>
        </p:blipFill>
        <p:spPr>
          <a:xfrm>
            <a:off x="6201768" y="4307444"/>
            <a:ext cx="534176" cy="90308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٨١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بالطرح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smtClean="0">
                <a:solidFill>
                  <a:srgbClr val="883994"/>
                </a:solidFill>
              </a:rPr>
              <a:t>٦ – ١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78499" y="2736714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أستعمل النماذج لربط القسمة بالطرح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8105007" y="1435882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67354" y="1676010"/>
            <a:ext cx="553765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تحوي علبة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قلماً بألوان مختلفة : حمراء، وزرقاء، وصفراء، وبأعداد متساوية .</a:t>
            </a: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فما عدد الأقلام من كل لون ؟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670" y="1541083"/>
            <a:ext cx="1689032" cy="1698688"/>
          </a:xfrm>
          <a:prstGeom prst="rect">
            <a:avLst/>
          </a:prstGeom>
        </p:spPr>
      </p:pic>
      <p:sp>
        <p:nvSpPr>
          <p:cNvPr id="57" name="مربع نص 56"/>
          <p:cNvSpPr txBox="1"/>
          <p:nvPr/>
        </p:nvSpPr>
        <p:spPr>
          <a:xfrm>
            <a:off x="2567355" y="2941800"/>
            <a:ext cx="65897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ويمكن أن أقسم أيضاً باستعمال الطرح المتكرر، حيث أبدأ بالعدد </a:t>
            </a:r>
            <a:r>
              <a:rPr lang="ku-Arab-IQ" sz="2000" b="1" dirty="0" smtClean="0">
                <a:solidFill>
                  <a:srgbClr val="00B050"/>
                </a:solidFill>
              </a:rPr>
              <a:t>١٥ </a:t>
            </a:r>
            <a:r>
              <a:rPr lang="ar-SA" sz="2000" b="1" dirty="0" smtClean="0">
                <a:solidFill>
                  <a:srgbClr val="00B050"/>
                </a:solidFill>
              </a:rPr>
              <a:t>، وأطرح </a:t>
            </a:r>
            <a:r>
              <a:rPr lang="ku-Arab-IQ" sz="2000" b="1" dirty="0" smtClean="0">
                <a:solidFill>
                  <a:srgbClr val="00B050"/>
                </a:solidFill>
              </a:rPr>
              <a:t>٣ </a:t>
            </a:r>
            <a:r>
              <a:rPr lang="ar-SA" sz="2000" b="1" dirty="0" smtClean="0">
                <a:solidFill>
                  <a:srgbClr val="00B050"/>
                </a:solidFill>
              </a:rPr>
              <a:t>في كل مرة حتى أصل إلى الصفر.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شكل بيضاوي 44"/>
          <p:cNvSpPr/>
          <p:nvPr/>
        </p:nvSpPr>
        <p:spPr>
          <a:xfrm>
            <a:off x="3627464" y="378078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3981237" y="378078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4332032" y="378078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4682827" y="378078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5033622" y="378712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5390934" y="378078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>
            <a:off x="5721898" y="377905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6075671" y="377905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/>
          <p:cNvSpPr/>
          <p:nvPr/>
        </p:nvSpPr>
        <p:spPr>
          <a:xfrm>
            <a:off x="6426466" y="377904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6777261" y="377904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/>
          <p:cNvSpPr/>
          <p:nvPr/>
        </p:nvSpPr>
        <p:spPr>
          <a:xfrm>
            <a:off x="7128056" y="37853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/>
          <p:cNvSpPr/>
          <p:nvPr/>
        </p:nvSpPr>
        <p:spPr>
          <a:xfrm>
            <a:off x="7485368" y="377904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2567354" y="378712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2921127" y="378712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/>
          <p:cNvSpPr/>
          <p:nvPr/>
        </p:nvSpPr>
        <p:spPr>
          <a:xfrm>
            <a:off x="3271922" y="378712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6324" y="4304354"/>
            <a:ext cx="479457" cy="906176"/>
          </a:xfrm>
          <a:prstGeom prst="rect">
            <a:avLst/>
          </a:prstGeom>
        </p:spPr>
      </p:pic>
      <p:sp>
        <p:nvSpPr>
          <p:cNvPr id="14" name="سهم منحني إلى اليمين 13"/>
          <p:cNvSpPr/>
          <p:nvPr/>
        </p:nvSpPr>
        <p:spPr>
          <a:xfrm rot="5400000">
            <a:off x="7182491" y="4987935"/>
            <a:ext cx="282636" cy="1093097"/>
          </a:xfrm>
          <a:prstGeom prst="curvedRightArrow">
            <a:avLst>
              <a:gd name="adj1" fmla="val 8731"/>
              <a:gd name="adj2" fmla="val 33861"/>
              <a:gd name="adj3" fmla="val 27001"/>
            </a:avLst>
          </a:prstGeom>
          <a:solidFill>
            <a:srgbClr val="883994"/>
          </a:solidFill>
          <a:ln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flipH="1" flipV="1">
            <a:off x="6758378" y="4674210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6" name="سهم منحني إلى اليمين 75"/>
          <p:cNvSpPr/>
          <p:nvPr/>
        </p:nvSpPr>
        <p:spPr>
          <a:xfrm rot="5400000">
            <a:off x="6100152" y="4981593"/>
            <a:ext cx="282636" cy="1093097"/>
          </a:xfrm>
          <a:prstGeom prst="curvedRightArrow">
            <a:avLst>
              <a:gd name="adj1" fmla="val 8731"/>
              <a:gd name="adj2" fmla="val 33861"/>
              <a:gd name="adj3" fmla="val 27001"/>
            </a:avLst>
          </a:prstGeom>
          <a:solidFill>
            <a:srgbClr val="883994"/>
          </a:solidFill>
          <a:ln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7" name="سهم منحني إلى اليمين 76"/>
          <p:cNvSpPr/>
          <p:nvPr/>
        </p:nvSpPr>
        <p:spPr>
          <a:xfrm rot="5400000">
            <a:off x="5014968" y="4993411"/>
            <a:ext cx="282636" cy="1093097"/>
          </a:xfrm>
          <a:prstGeom prst="curvedRightArrow">
            <a:avLst>
              <a:gd name="adj1" fmla="val 8731"/>
              <a:gd name="adj2" fmla="val 33861"/>
              <a:gd name="adj3" fmla="val 27001"/>
            </a:avLst>
          </a:prstGeom>
          <a:solidFill>
            <a:srgbClr val="883994"/>
          </a:solidFill>
          <a:ln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84" name="رابط كسهم مستقيم 83"/>
          <p:cNvCxnSpPr/>
          <p:nvPr/>
        </p:nvCxnSpPr>
        <p:spPr>
          <a:xfrm flipH="1" flipV="1">
            <a:off x="5636849" y="4674210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91" b="43171"/>
          <a:stretch/>
        </p:blipFill>
        <p:spPr>
          <a:xfrm>
            <a:off x="5178313" y="4304354"/>
            <a:ext cx="465510" cy="846812"/>
          </a:xfrm>
          <a:prstGeom prst="rect">
            <a:avLst/>
          </a:prstGeom>
        </p:spPr>
      </p:pic>
      <p:sp>
        <p:nvSpPr>
          <p:cNvPr id="85" name="سهم منحني إلى اليمين 84"/>
          <p:cNvSpPr/>
          <p:nvPr/>
        </p:nvSpPr>
        <p:spPr>
          <a:xfrm rot="5400000">
            <a:off x="3917914" y="4993412"/>
            <a:ext cx="282636" cy="1093097"/>
          </a:xfrm>
          <a:prstGeom prst="curvedRightArrow">
            <a:avLst>
              <a:gd name="adj1" fmla="val 8731"/>
              <a:gd name="adj2" fmla="val 33861"/>
              <a:gd name="adj3" fmla="val 27001"/>
            </a:avLst>
          </a:prstGeom>
          <a:solidFill>
            <a:srgbClr val="883994"/>
          </a:solidFill>
          <a:ln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86" name="رابط كسهم مستقيم 85"/>
          <p:cNvCxnSpPr/>
          <p:nvPr/>
        </p:nvCxnSpPr>
        <p:spPr>
          <a:xfrm flipH="1" flipV="1">
            <a:off x="4533519" y="4674210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9" b="43551"/>
          <a:stretch/>
        </p:blipFill>
        <p:spPr>
          <a:xfrm>
            <a:off x="4057738" y="4316991"/>
            <a:ext cx="464576" cy="834175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b="72042"/>
          <a:stretch/>
        </p:blipFill>
        <p:spPr>
          <a:xfrm>
            <a:off x="1952590" y="5687006"/>
            <a:ext cx="6439254" cy="642913"/>
          </a:xfrm>
          <a:prstGeom prst="rect">
            <a:avLst/>
          </a:prstGeom>
        </p:spPr>
      </p:pic>
      <p:sp>
        <p:nvSpPr>
          <p:cNvPr id="87" name="سهم منحني إلى اليمين 86"/>
          <p:cNvSpPr/>
          <p:nvPr/>
        </p:nvSpPr>
        <p:spPr>
          <a:xfrm rot="5400000">
            <a:off x="2838109" y="4981593"/>
            <a:ext cx="282636" cy="1093097"/>
          </a:xfrm>
          <a:prstGeom prst="curvedRightArrow">
            <a:avLst>
              <a:gd name="adj1" fmla="val 8731"/>
              <a:gd name="adj2" fmla="val 33861"/>
              <a:gd name="adj3" fmla="val 27001"/>
            </a:avLst>
          </a:prstGeom>
          <a:solidFill>
            <a:srgbClr val="883994"/>
          </a:solidFill>
          <a:ln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88" name="رابط كسهم مستقيم 87"/>
          <p:cNvCxnSpPr/>
          <p:nvPr/>
        </p:nvCxnSpPr>
        <p:spPr>
          <a:xfrm flipH="1" flipV="1">
            <a:off x="3432907" y="4671438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96" b="45189"/>
          <a:stretch/>
        </p:blipFill>
        <p:spPr>
          <a:xfrm>
            <a:off x="2964084" y="4317257"/>
            <a:ext cx="483081" cy="821005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14360" r="24476" b="27265"/>
          <a:stretch/>
        </p:blipFill>
        <p:spPr>
          <a:xfrm>
            <a:off x="626419" y="4828178"/>
            <a:ext cx="1011640" cy="987388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432711" y="4271328"/>
            <a:ext cx="1451352" cy="400110"/>
          </a:xfrm>
          <a:prstGeom prst="rect">
            <a:avLst/>
          </a:prstGeom>
          <a:noFill/>
          <a:ln w="19050">
            <a:solidFill>
              <a:srgbClr val="883994"/>
            </a:solidFill>
            <a:prstDash val="lgDashDot"/>
          </a:ln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883994"/>
                </a:solidFill>
              </a:rPr>
              <a:t>١٥ </a:t>
            </a:r>
            <a:r>
              <a:rPr lang="ar-SA" sz="2000" b="1" dirty="0" smtClean="0">
                <a:solidFill>
                  <a:srgbClr val="883994"/>
                </a:solidFill>
              </a:rPr>
              <a:t>÷ </a:t>
            </a:r>
            <a:r>
              <a:rPr lang="ku-Arab-IQ" sz="2000" b="1" dirty="0" smtClean="0">
                <a:solidFill>
                  <a:srgbClr val="883994"/>
                </a:solidFill>
              </a:rPr>
              <a:t>٣ = ٥</a:t>
            </a:r>
            <a:r>
              <a:rPr lang="ku-Arab-IQ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77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70" grpId="0" animBg="1"/>
      <p:bldP spid="71" grpId="0" animBg="1"/>
      <p:bldP spid="75" grpId="0" animBg="1"/>
      <p:bldP spid="14" grpId="0" animBg="1"/>
      <p:bldP spid="76" grpId="0" animBg="1"/>
      <p:bldP spid="77" grpId="0" animBg="1"/>
      <p:bldP spid="85" grpId="0" animBg="1"/>
      <p:bldP spid="87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بالطرح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smtClean="0">
                <a:solidFill>
                  <a:srgbClr val="883994"/>
                </a:solidFill>
              </a:rPr>
              <a:t>٦ – ١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53" name="صورة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3956538" y="1348600"/>
            <a:ext cx="65799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أستعمل النماذج ، لأقسم وأكتب جملة عددية وأجد الناتج  </a:t>
            </a:r>
            <a:endParaRPr lang="ar-SA" sz="24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7835" y="1960287"/>
            <a:ext cx="9745111" cy="656927"/>
          </a:xfrm>
          <a:prstGeom prst="rect">
            <a:avLst/>
          </a:prstGeom>
        </p:spPr>
      </p:pic>
      <p:sp>
        <p:nvSpPr>
          <p:cNvPr id="72" name="شكل بيضاوي 71"/>
          <p:cNvSpPr/>
          <p:nvPr/>
        </p:nvSpPr>
        <p:spPr>
          <a:xfrm>
            <a:off x="7573087" y="271418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/>
          <p:cNvSpPr/>
          <p:nvPr/>
        </p:nvSpPr>
        <p:spPr>
          <a:xfrm>
            <a:off x="7576423" y="312658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7153818" y="27176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/>
          <p:cNvSpPr/>
          <p:nvPr/>
        </p:nvSpPr>
        <p:spPr>
          <a:xfrm>
            <a:off x="7159206" y="311660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/>
          <p:cNvSpPr/>
          <p:nvPr/>
        </p:nvSpPr>
        <p:spPr>
          <a:xfrm>
            <a:off x="6695372" y="271487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6698766" y="314901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/>
          <p:cNvSpPr/>
          <p:nvPr/>
        </p:nvSpPr>
        <p:spPr>
          <a:xfrm>
            <a:off x="6249642" y="27178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شكل بيضاوي 78"/>
          <p:cNvSpPr/>
          <p:nvPr/>
        </p:nvSpPr>
        <p:spPr>
          <a:xfrm>
            <a:off x="6271427" y="312658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شكل بيضاوي 79"/>
          <p:cNvSpPr/>
          <p:nvPr/>
        </p:nvSpPr>
        <p:spPr>
          <a:xfrm>
            <a:off x="5821466" y="27193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/>
          <p:cNvSpPr/>
          <p:nvPr/>
        </p:nvSpPr>
        <p:spPr>
          <a:xfrm>
            <a:off x="5824802" y="313174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5402197" y="272278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شكل بيضاوي 82"/>
          <p:cNvSpPr/>
          <p:nvPr/>
        </p:nvSpPr>
        <p:spPr>
          <a:xfrm>
            <a:off x="5407585" y="312175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3"/>
          <p:cNvSpPr/>
          <p:nvPr/>
        </p:nvSpPr>
        <p:spPr>
          <a:xfrm>
            <a:off x="4943751" y="272003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شكل بيضاوي 84"/>
          <p:cNvSpPr/>
          <p:nvPr/>
        </p:nvSpPr>
        <p:spPr>
          <a:xfrm>
            <a:off x="4946916" y="314901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بيضاوي 85"/>
          <p:cNvSpPr/>
          <p:nvPr/>
        </p:nvSpPr>
        <p:spPr>
          <a:xfrm>
            <a:off x="4498021" y="272298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بيضاوي 86"/>
          <p:cNvSpPr/>
          <p:nvPr/>
        </p:nvSpPr>
        <p:spPr>
          <a:xfrm>
            <a:off x="4519806" y="31317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113484" y="2641697"/>
            <a:ext cx="847445" cy="93670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مستطيل مستدير الزوايا 87"/>
          <p:cNvSpPr/>
          <p:nvPr/>
        </p:nvSpPr>
        <p:spPr>
          <a:xfrm>
            <a:off x="6212297" y="2641697"/>
            <a:ext cx="847445" cy="93670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ستطيل مستدير الزوايا 88"/>
          <p:cNvSpPr/>
          <p:nvPr/>
        </p:nvSpPr>
        <p:spPr>
          <a:xfrm>
            <a:off x="5324518" y="2643786"/>
            <a:ext cx="847445" cy="93670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ستطيل مستدير الزوايا 89"/>
          <p:cNvSpPr/>
          <p:nvPr/>
        </p:nvSpPr>
        <p:spPr>
          <a:xfrm>
            <a:off x="4446911" y="2643785"/>
            <a:ext cx="847445" cy="93670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/>
          <p:cNvSpPr txBox="1"/>
          <p:nvPr/>
        </p:nvSpPr>
        <p:spPr>
          <a:xfrm>
            <a:off x="7305812" y="3568229"/>
            <a:ext cx="4028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١</a:t>
            </a: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6446491" y="3562506"/>
            <a:ext cx="4028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٢</a:t>
            </a: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5531441" y="3573996"/>
            <a:ext cx="4028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٣</a:t>
            </a: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4679176" y="3573996"/>
            <a:ext cx="4028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٤</a:t>
            </a: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مربع نص 94"/>
          <p:cNvSpPr txBox="1"/>
          <p:nvPr/>
        </p:nvSpPr>
        <p:spPr>
          <a:xfrm>
            <a:off x="1561413" y="2850797"/>
            <a:ext cx="2565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زهريات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4343" y="3820986"/>
            <a:ext cx="2774178" cy="55245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8579" y="5189688"/>
            <a:ext cx="5469809" cy="1399788"/>
          </a:xfrm>
          <a:prstGeom prst="rect">
            <a:avLst/>
          </a:prstGeom>
        </p:spPr>
      </p:pic>
      <p:pic>
        <p:nvPicPr>
          <p:cNvPr id="96" name="صورة 9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9" r="71914" b="41850"/>
          <a:stretch/>
        </p:blipFill>
        <p:spPr>
          <a:xfrm>
            <a:off x="8068918" y="4526527"/>
            <a:ext cx="585764" cy="717496"/>
          </a:xfrm>
          <a:prstGeom prst="rect">
            <a:avLst/>
          </a:prstGeom>
        </p:spPr>
      </p:pic>
      <p:cxnSp>
        <p:nvCxnSpPr>
          <p:cNvPr id="97" name="رابط كسهم مستقيم 96"/>
          <p:cNvCxnSpPr/>
          <p:nvPr/>
        </p:nvCxnSpPr>
        <p:spPr>
          <a:xfrm flipH="1" flipV="1">
            <a:off x="7475541" y="4685443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8" name="صورة 9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9" r="74491" b="43171"/>
          <a:stretch/>
        </p:blipFill>
        <p:spPr>
          <a:xfrm>
            <a:off x="6961687" y="4523868"/>
            <a:ext cx="507762" cy="660375"/>
          </a:xfrm>
          <a:prstGeom prst="rect">
            <a:avLst/>
          </a:prstGeom>
        </p:spPr>
      </p:pic>
      <p:cxnSp>
        <p:nvCxnSpPr>
          <p:cNvPr id="99" name="رابط كسهم مستقيم 98"/>
          <p:cNvCxnSpPr/>
          <p:nvPr/>
        </p:nvCxnSpPr>
        <p:spPr>
          <a:xfrm flipH="1" flipV="1">
            <a:off x="6362218" y="4682368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0" name="صورة 9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9" r="74329" b="43551"/>
          <a:stretch/>
        </p:blipFill>
        <p:spPr>
          <a:xfrm>
            <a:off x="5775365" y="4506325"/>
            <a:ext cx="574238" cy="712177"/>
          </a:xfrm>
          <a:prstGeom prst="rect">
            <a:avLst/>
          </a:prstGeom>
        </p:spPr>
      </p:pic>
      <p:cxnSp>
        <p:nvCxnSpPr>
          <p:cNvPr id="101" name="رابط كسهم مستقيم 100"/>
          <p:cNvCxnSpPr/>
          <p:nvPr/>
        </p:nvCxnSpPr>
        <p:spPr>
          <a:xfrm flipH="1" flipV="1">
            <a:off x="5136980" y="4683402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" name="صورة 10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0" r="75896" b="45189"/>
          <a:stretch/>
        </p:blipFill>
        <p:spPr>
          <a:xfrm>
            <a:off x="4545631" y="4501899"/>
            <a:ext cx="568772" cy="659423"/>
          </a:xfrm>
          <a:prstGeom prst="rect">
            <a:avLst/>
          </a:prstGeom>
        </p:spPr>
      </p:pic>
      <p:sp>
        <p:nvSpPr>
          <p:cNvPr id="103" name="مربع نص 102"/>
          <p:cNvSpPr txBox="1"/>
          <p:nvPr/>
        </p:nvSpPr>
        <p:spPr>
          <a:xfrm>
            <a:off x="2278381" y="5445524"/>
            <a:ext cx="18048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7" grpId="0" animBg="1"/>
      <p:bldP spid="88" grpId="0" animBg="1"/>
      <p:bldP spid="89" grpId="0" animBg="1"/>
      <p:bldP spid="90" grpId="0" animBg="1"/>
      <p:bldP spid="91" grpId="0"/>
      <p:bldP spid="92" grpId="0"/>
      <p:bldP spid="93" grpId="0"/>
      <p:bldP spid="94" grpId="0"/>
      <p:bldP spid="95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بالطرح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smtClean="0">
                <a:solidFill>
                  <a:srgbClr val="883994"/>
                </a:solidFill>
              </a:rPr>
              <a:t>٦ – ١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53" name="صورة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3956538" y="1348600"/>
            <a:ext cx="65799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أستعمل النماذج ، لأقسم وأكتب جملة عددية وأجد الناتج  </a:t>
            </a:r>
            <a:endParaRPr lang="ar-SA" sz="2400" b="1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1039" y="2014902"/>
            <a:ext cx="2774178" cy="552459"/>
          </a:xfrm>
          <a:prstGeom prst="rect">
            <a:avLst/>
          </a:prstGeom>
        </p:spPr>
      </p:pic>
      <p:cxnSp>
        <p:nvCxnSpPr>
          <p:cNvPr id="97" name="رابط كسهم مستقيم 96"/>
          <p:cNvCxnSpPr/>
          <p:nvPr/>
        </p:nvCxnSpPr>
        <p:spPr>
          <a:xfrm flipH="1" flipV="1">
            <a:off x="9260236" y="3279008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رابط كسهم مستقيم 98"/>
          <p:cNvCxnSpPr/>
          <p:nvPr/>
        </p:nvCxnSpPr>
        <p:spPr>
          <a:xfrm flipH="1" flipV="1">
            <a:off x="8229021" y="3281972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رابط كسهم مستقيم 100"/>
          <p:cNvCxnSpPr/>
          <p:nvPr/>
        </p:nvCxnSpPr>
        <p:spPr>
          <a:xfrm flipH="1" flipV="1">
            <a:off x="7298782" y="3279008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3" name="مربع نص 102"/>
          <p:cNvSpPr txBox="1"/>
          <p:nvPr/>
        </p:nvSpPr>
        <p:spPr>
          <a:xfrm>
            <a:off x="7480075" y="5662464"/>
            <a:ext cx="1804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= 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4743" y="3923309"/>
            <a:ext cx="5008550" cy="158105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786264" y="2955560"/>
            <a:ext cx="5410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٨ </a:t>
            </a:r>
          </a:p>
          <a:p>
            <a:r>
              <a:rPr lang="ku-Arab-IQ" sz="2000" b="1" dirty="0" smtClean="0"/>
              <a:t>- ٢ </a:t>
            </a:r>
          </a:p>
          <a:p>
            <a:r>
              <a:rPr lang="ku-Arab-IQ" sz="2000" b="1" dirty="0" smtClean="0"/>
              <a:t>  ٦ 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8779513" y="2945576"/>
            <a:ext cx="5410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٦ </a:t>
            </a:r>
          </a:p>
          <a:p>
            <a:r>
              <a:rPr lang="ku-Arab-IQ" sz="2000" b="1" dirty="0" smtClean="0"/>
              <a:t>- ٢ </a:t>
            </a:r>
          </a:p>
          <a:p>
            <a:r>
              <a:rPr lang="ku-Arab-IQ" sz="2000" b="1" dirty="0" smtClean="0"/>
              <a:t>  ٤ 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7830897" y="2955559"/>
            <a:ext cx="5410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٤ </a:t>
            </a:r>
          </a:p>
          <a:p>
            <a:r>
              <a:rPr lang="ku-Arab-IQ" sz="2000" b="1" dirty="0" smtClean="0"/>
              <a:t>- ٢ </a:t>
            </a:r>
          </a:p>
          <a:p>
            <a:r>
              <a:rPr lang="ku-Arab-IQ" sz="2000" b="1" dirty="0" smtClean="0"/>
              <a:t>  ٢ 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6925620" y="2955559"/>
            <a:ext cx="5410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٢ </a:t>
            </a:r>
          </a:p>
          <a:p>
            <a:r>
              <a:rPr lang="ku-Arab-IQ" sz="2000" b="1" dirty="0" smtClean="0"/>
              <a:t>- ٢ </a:t>
            </a:r>
          </a:p>
          <a:p>
            <a:r>
              <a:rPr lang="ku-Arab-IQ" sz="2000" b="1" dirty="0" smtClean="0"/>
              <a:t>  ٠ </a:t>
            </a: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9786264" y="3609696"/>
            <a:ext cx="54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>
            <a:off x="8779513" y="3609696"/>
            <a:ext cx="54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>
            <a:off x="7841463" y="3609696"/>
            <a:ext cx="54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>
            <a:off x="6925620" y="3610560"/>
            <a:ext cx="54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3534507" y="2754466"/>
            <a:ext cx="1239999" cy="860137"/>
          </a:xfrm>
          <a:prstGeom prst="rect">
            <a:avLst/>
          </a:prstGeom>
        </p:spPr>
      </p:pic>
      <p:sp>
        <p:nvSpPr>
          <p:cNvPr id="62" name="مربع نص 61"/>
          <p:cNvSpPr txBox="1"/>
          <p:nvPr/>
        </p:nvSpPr>
        <p:spPr>
          <a:xfrm>
            <a:off x="719704" y="3873111"/>
            <a:ext cx="37563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مبيناً كيف أستعمل خط الأعداد لأجد ناتج القسمة 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٩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4" grpId="0"/>
      <p:bldP spid="55" grpId="0"/>
      <p:bldP spid="56" grpId="0"/>
      <p:bldP spid="57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بالطرح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smtClean="0">
                <a:solidFill>
                  <a:srgbClr val="883994"/>
                </a:solidFill>
              </a:rPr>
              <a:t>٦ – ١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7035422" y="5329285"/>
            <a:ext cx="2713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= 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برتقالة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751992" y="1357287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أستعمل النماذج ، لأقسم وأكتب جملة عددية وأجد الناتج </a:t>
            </a: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0091" y="2034734"/>
            <a:ext cx="4452076" cy="205263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109" y="2034734"/>
            <a:ext cx="4339996" cy="2066305"/>
          </a:xfrm>
          <a:prstGeom prst="rect">
            <a:avLst/>
          </a:prstGeom>
        </p:spPr>
      </p:pic>
      <p:sp>
        <p:nvSpPr>
          <p:cNvPr id="82" name="مستطيل مستدير الزوايا 81"/>
          <p:cNvSpPr/>
          <p:nvPr/>
        </p:nvSpPr>
        <p:spPr>
          <a:xfrm>
            <a:off x="8478811" y="4144606"/>
            <a:ext cx="1727856" cy="79699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ستطيل مستدير الزوايا 82"/>
          <p:cNvSpPr/>
          <p:nvPr/>
        </p:nvSpPr>
        <p:spPr>
          <a:xfrm>
            <a:off x="6743470" y="4144606"/>
            <a:ext cx="1679179" cy="796994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بيضاوي 85"/>
          <p:cNvSpPr/>
          <p:nvPr/>
        </p:nvSpPr>
        <p:spPr>
          <a:xfrm>
            <a:off x="9839590" y="417108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بيضاوي 86"/>
          <p:cNvSpPr/>
          <p:nvPr/>
        </p:nvSpPr>
        <p:spPr>
          <a:xfrm>
            <a:off x="9842926" y="458348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/>
          <p:cNvSpPr/>
          <p:nvPr/>
        </p:nvSpPr>
        <p:spPr>
          <a:xfrm>
            <a:off x="9420321" y="417453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/>
          <p:cNvSpPr/>
          <p:nvPr/>
        </p:nvSpPr>
        <p:spPr>
          <a:xfrm>
            <a:off x="9425709" y="457350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شكل بيضاوي 89"/>
          <p:cNvSpPr/>
          <p:nvPr/>
        </p:nvSpPr>
        <p:spPr>
          <a:xfrm>
            <a:off x="8961875" y="417177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شكل بيضاوي 90"/>
          <p:cNvSpPr/>
          <p:nvPr/>
        </p:nvSpPr>
        <p:spPr>
          <a:xfrm>
            <a:off x="8965269" y="460591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شكل بيضاوي 91"/>
          <p:cNvSpPr/>
          <p:nvPr/>
        </p:nvSpPr>
        <p:spPr>
          <a:xfrm>
            <a:off x="8516145" y="417473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8537930" y="458348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8087969" y="417624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شكل بيضاوي 94"/>
          <p:cNvSpPr/>
          <p:nvPr/>
        </p:nvSpPr>
        <p:spPr>
          <a:xfrm>
            <a:off x="8091305" y="45886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شكل بيضاوي 95"/>
          <p:cNvSpPr/>
          <p:nvPr/>
        </p:nvSpPr>
        <p:spPr>
          <a:xfrm>
            <a:off x="7668700" y="417968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بيضاوي 97"/>
          <p:cNvSpPr/>
          <p:nvPr/>
        </p:nvSpPr>
        <p:spPr>
          <a:xfrm>
            <a:off x="7674088" y="457865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شكل بيضاوي 99"/>
          <p:cNvSpPr/>
          <p:nvPr/>
        </p:nvSpPr>
        <p:spPr>
          <a:xfrm>
            <a:off x="7210254" y="41769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شكل بيضاوي 101"/>
          <p:cNvSpPr/>
          <p:nvPr/>
        </p:nvSpPr>
        <p:spPr>
          <a:xfrm>
            <a:off x="7213419" y="460591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شكل بيضاوي 103"/>
          <p:cNvSpPr/>
          <p:nvPr/>
        </p:nvSpPr>
        <p:spPr>
          <a:xfrm>
            <a:off x="6764524" y="417988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شكل بيضاوي 104"/>
          <p:cNvSpPr/>
          <p:nvPr/>
        </p:nvSpPr>
        <p:spPr>
          <a:xfrm>
            <a:off x="6786309" y="458864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مستطيل مستدير الزوايا 105"/>
          <p:cNvSpPr/>
          <p:nvPr/>
        </p:nvSpPr>
        <p:spPr>
          <a:xfrm>
            <a:off x="4193296" y="4271743"/>
            <a:ext cx="426196" cy="79699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7" name="مستطيل مستدير الزوايا 106"/>
          <p:cNvSpPr/>
          <p:nvPr/>
        </p:nvSpPr>
        <p:spPr>
          <a:xfrm>
            <a:off x="3745747" y="4271742"/>
            <a:ext cx="434756" cy="796994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8" name="شكل بيضاوي 107"/>
          <p:cNvSpPr/>
          <p:nvPr/>
        </p:nvSpPr>
        <p:spPr>
          <a:xfrm>
            <a:off x="4256385" y="430701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شكل بيضاوي 108"/>
          <p:cNvSpPr/>
          <p:nvPr/>
        </p:nvSpPr>
        <p:spPr>
          <a:xfrm>
            <a:off x="4259721" y="471941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شكل بيضاوي 109"/>
          <p:cNvSpPr/>
          <p:nvPr/>
        </p:nvSpPr>
        <p:spPr>
          <a:xfrm>
            <a:off x="3837116" y="431045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شكل بيضاوي 110"/>
          <p:cNvSpPr/>
          <p:nvPr/>
        </p:nvSpPr>
        <p:spPr>
          <a:xfrm>
            <a:off x="3842504" y="470942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شكل بيضاوي 111"/>
          <p:cNvSpPr/>
          <p:nvPr/>
        </p:nvSpPr>
        <p:spPr>
          <a:xfrm>
            <a:off x="3378670" y="430770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شكل بيضاوي 112"/>
          <p:cNvSpPr/>
          <p:nvPr/>
        </p:nvSpPr>
        <p:spPr>
          <a:xfrm>
            <a:off x="3382064" y="474184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4" name="شكل بيضاوي 113"/>
          <p:cNvSpPr/>
          <p:nvPr/>
        </p:nvSpPr>
        <p:spPr>
          <a:xfrm>
            <a:off x="2932940" y="431065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شكل بيضاوي 114"/>
          <p:cNvSpPr/>
          <p:nvPr/>
        </p:nvSpPr>
        <p:spPr>
          <a:xfrm>
            <a:off x="2954725" y="471941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6" name="شكل بيضاوي 115"/>
          <p:cNvSpPr/>
          <p:nvPr/>
        </p:nvSpPr>
        <p:spPr>
          <a:xfrm>
            <a:off x="2504764" y="431217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شكل بيضاوي 116"/>
          <p:cNvSpPr/>
          <p:nvPr/>
        </p:nvSpPr>
        <p:spPr>
          <a:xfrm>
            <a:off x="2508100" y="472457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8" name="شكل بيضاوي 117"/>
          <p:cNvSpPr/>
          <p:nvPr/>
        </p:nvSpPr>
        <p:spPr>
          <a:xfrm>
            <a:off x="2085495" y="431561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شكل بيضاوي 118"/>
          <p:cNvSpPr/>
          <p:nvPr/>
        </p:nvSpPr>
        <p:spPr>
          <a:xfrm>
            <a:off x="2073192" y="471595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0" name="شكل بيضاوي 119"/>
          <p:cNvSpPr/>
          <p:nvPr/>
        </p:nvSpPr>
        <p:spPr>
          <a:xfrm>
            <a:off x="1627049" y="431286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1" name="شكل بيضاوي 120"/>
          <p:cNvSpPr/>
          <p:nvPr/>
        </p:nvSpPr>
        <p:spPr>
          <a:xfrm>
            <a:off x="1594483" y="471250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شكل بيضاوي 121"/>
          <p:cNvSpPr/>
          <p:nvPr/>
        </p:nvSpPr>
        <p:spPr>
          <a:xfrm>
            <a:off x="1154943" y="431581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شكل بيضاوي 122"/>
          <p:cNvSpPr/>
          <p:nvPr/>
        </p:nvSpPr>
        <p:spPr>
          <a:xfrm>
            <a:off x="1159158" y="472457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4" name="مستطيل مستدير الزوايا 123"/>
          <p:cNvSpPr/>
          <p:nvPr/>
        </p:nvSpPr>
        <p:spPr>
          <a:xfrm>
            <a:off x="3290741" y="4271742"/>
            <a:ext cx="434756" cy="796994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ستطيل مستدير الزوايا 124"/>
          <p:cNvSpPr/>
          <p:nvPr/>
        </p:nvSpPr>
        <p:spPr>
          <a:xfrm>
            <a:off x="2851551" y="4267420"/>
            <a:ext cx="434756" cy="796994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مستطيل مستدير الزوايا 125"/>
          <p:cNvSpPr/>
          <p:nvPr/>
        </p:nvSpPr>
        <p:spPr>
          <a:xfrm>
            <a:off x="2420660" y="4267420"/>
            <a:ext cx="434756" cy="796994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7" name="مستطيل مستدير الزوايا 126"/>
          <p:cNvSpPr/>
          <p:nvPr/>
        </p:nvSpPr>
        <p:spPr>
          <a:xfrm>
            <a:off x="1981931" y="4267480"/>
            <a:ext cx="434756" cy="796994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8" name="مستطيل مستدير الزوايا 127"/>
          <p:cNvSpPr/>
          <p:nvPr/>
        </p:nvSpPr>
        <p:spPr>
          <a:xfrm>
            <a:off x="1523311" y="4263098"/>
            <a:ext cx="434756" cy="796994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مستطيل مستدير الزوايا 128"/>
          <p:cNvSpPr/>
          <p:nvPr/>
        </p:nvSpPr>
        <p:spPr>
          <a:xfrm>
            <a:off x="1073726" y="4254366"/>
            <a:ext cx="434756" cy="796994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مربع نص 129"/>
          <p:cNvSpPr txBox="1"/>
          <p:nvPr/>
        </p:nvSpPr>
        <p:spPr>
          <a:xfrm>
            <a:off x="1626095" y="5329285"/>
            <a:ext cx="2713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= 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مراحل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0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82" grpId="0" animBg="1"/>
      <p:bldP spid="83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100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بالطرح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smtClean="0">
                <a:solidFill>
                  <a:srgbClr val="883994"/>
                </a:solidFill>
              </a:rPr>
              <a:t>٦ – ١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7165092" y="5288898"/>
            <a:ext cx="20200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= 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751992" y="1357287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أستعمل النماذج ، لأقسم وأكتب جملة عددية وأجد الناتج </a:t>
            </a: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sp>
        <p:nvSpPr>
          <p:cNvPr id="130" name="مربع نص 129"/>
          <p:cNvSpPr txBox="1"/>
          <p:nvPr/>
        </p:nvSpPr>
        <p:spPr>
          <a:xfrm>
            <a:off x="1591407" y="5409298"/>
            <a:ext cx="1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" name="صورة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1039" y="2000810"/>
            <a:ext cx="2774178" cy="55245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8020" y="3575420"/>
            <a:ext cx="5180565" cy="151962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416" y="3479762"/>
            <a:ext cx="5192740" cy="1710944"/>
          </a:xfrm>
          <a:prstGeom prst="rect">
            <a:avLst/>
          </a:prstGeom>
        </p:spPr>
      </p:pic>
      <p:sp>
        <p:nvSpPr>
          <p:cNvPr id="64" name="مربع نص 63"/>
          <p:cNvSpPr txBox="1"/>
          <p:nvPr/>
        </p:nvSpPr>
        <p:spPr>
          <a:xfrm>
            <a:off x="9185145" y="2629047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١٠ </a:t>
            </a:r>
          </a:p>
          <a:p>
            <a:r>
              <a:rPr lang="ku-Arab-IQ" sz="2000" b="1" dirty="0" smtClean="0"/>
              <a:t>- ٥ </a:t>
            </a:r>
          </a:p>
          <a:p>
            <a:r>
              <a:rPr lang="ku-Arab-IQ" sz="2000" b="1" dirty="0" smtClean="0"/>
              <a:t>  ٥ </a:t>
            </a:r>
          </a:p>
        </p:txBody>
      </p:sp>
      <p:cxnSp>
        <p:nvCxnSpPr>
          <p:cNvPr id="65" name="رابط مستقيم 64"/>
          <p:cNvCxnSpPr/>
          <p:nvPr/>
        </p:nvCxnSpPr>
        <p:spPr>
          <a:xfrm>
            <a:off x="9269991" y="3284381"/>
            <a:ext cx="54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مربع نص 65"/>
          <p:cNvSpPr txBox="1"/>
          <p:nvPr/>
        </p:nvSpPr>
        <p:spPr>
          <a:xfrm>
            <a:off x="8052436" y="2629046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٥ </a:t>
            </a:r>
          </a:p>
          <a:p>
            <a:r>
              <a:rPr lang="ku-Arab-IQ" sz="2000" b="1" dirty="0" smtClean="0"/>
              <a:t>- ٥ </a:t>
            </a:r>
          </a:p>
          <a:p>
            <a:r>
              <a:rPr lang="ku-Arab-IQ" sz="2000" b="1" dirty="0" smtClean="0"/>
              <a:t>  ٠ </a:t>
            </a:r>
          </a:p>
        </p:txBody>
      </p:sp>
      <p:cxnSp>
        <p:nvCxnSpPr>
          <p:cNvPr id="67" name="رابط مستقيم 66"/>
          <p:cNvCxnSpPr/>
          <p:nvPr/>
        </p:nvCxnSpPr>
        <p:spPr>
          <a:xfrm>
            <a:off x="8121446" y="3284381"/>
            <a:ext cx="54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رابط كسهم مستقيم 67"/>
          <p:cNvCxnSpPr/>
          <p:nvPr/>
        </p:nvCxnSpPr>
        <p:spPr>
          <a:xfrm flipH="1" flipV="1">
            <a:off x="8620866" y="2908236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9" r="74491" b="43171"/>
          <a:stretch/>
        </p:blipFill>
        <p:spPr>
          <a:xfrm>
            <a:off x="3901388" y="2602593"/>
            <a:ext cx="621178" cy="807879"/>
          </a:xfrm>
          <a:prstGeom prst="rect">
            <a:avLst/>
          </a:prstGeom>
        </p:spPr>
      </p:pic>
      <p:pic>
        <p:nvPicPr>
          <p:cNvPr id="70" name="صورة 6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9" r="74329" b="43551"/>
          <a:stretch/>
        </p:blipFill>
        <p:spPr>
          <a:xfrm>
            <a:off x="2659852" y="2671883"/>
            <a:ext cx="651404" cy="807879"/>
          </a:xfrm>
          <a:prstGeom prst="rect">
            <a:avLst/>
          </a:prstGeom>
        </p:spPr>
      </p:pic>
      <p:pic>
        <p:nvPicPr>
          <p:cNvPr id="71" name="صورة 7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0" r="75896" b="45189"/>
          <a:stretch/>
        </p:blipFill>
        <p:spPr>
          <a:xfrm>
            <a:off x="1344016" y="2662562"/>
            <a:ext cx="653921" cy="758144"/>
          </a:xfrm>
          <a:prstGeom prst="rect">
            <a:avLst/>
          </a:prstGeom>
        </p:spPr>
      </p:pic>
      <p:cxnSp>
        <p:nvCxnSpPr>
          <p:cNvPr id="72" name="رابط كسهم مستقيم 71"/>
          <p:cNvCxnSpPr/>
          <p:nvPr/>
        </p:nvCxnSpPr>
        <p:spPr>
          <a:xfrm flipH="1" flipV="1">
            <a:off x="3279672" y="2896395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رابط كسهم مستقيم 72"/>
          <p:cNvCxnSpPr/>
          <p:nvPr/>
        </p:nvCxnSpPr>
        <p:spPr>
          <a:xfrm flipH="1" flipV="1">
            <a:off x="1980886" y="2893828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7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30" grpId="0"/>
      <p:bldP spid="64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بالطرح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smtClean="0">
                <a:solidFill>
                  <a:srgbClr val="883994"/>
                </a:solidFill>
              </a:rPr>
              <a:t>٦ – ١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8570939" y="4556173"/>
            <a:ext cx="20200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751992" y="1357287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أستعمل النماذج ، لأقسم وأكتب جملة عددية وأجد الناتج </a:t>
            </a: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sp>
        <p:nvSpPr>
          <p:cNvPr id="130" name="مربع نص 129"/>
          <p:cNvSpPr txBox="1"/>
          <p:nvPr/>
        </p:nvSpPr>
        <p:spPr>
          <a:xfrm>
            <a:off x="4149865" y="4660661"/>
            <a:ext cx="1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" name="صورة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1039" y="2000810"/>
            <a:ext cx="2774178" cy="552459"/>
          </a:xfrm>
          <a:prstGeom prst="rect">
            <a:avLst/>
          </a:prstGeom>
        </p:spPr>
      </p:pic>
      <p:sp>
        <p:nvSpPr>
          <p:cNvPr id="64" name="مربع نص 63"/>
          <p:cNvSpPr txBox="1"/>
          <p:nvPr/>
        </p:nvSpPr>
        <p:spPr>
          <a:xfrm>
            <a:off x="10835600" y="3393066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٢٤ </a:t>
            </a:r>
          </a:p>
          <a:p>
            <a:r>
              <a:rPr lang="ku-Arab-IQ" sz="2000" b="1" dirty="0" smtClean="0"/>
              <a:t>- ٦ </a:t>
            </a:r>
          </a:p>
          <a:p>
            <a:r>
              <a:rPr lang="ku-Arab-IQ" sz="2000" b="1" dirty="0" smtClean="0"/>
              <a:t>  ١٨ </a:t>
            </a:r>
          </a:p>
        </p:txBody>
      </p:sp>
      <p:cxnSp>
        <p:nvCxnSpPr>
          <p:cNvPr id="65" name="رابط مستقيم 64"/>
          <p:cNvCxnSpPr/>
          <p:nvPr/>
        </p:nvCxnSpPr>
        <p:spPr>
          <a:xfrm>
            <a:off x="10878023" y="4011107"/>
            <a:ext cx="54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مربع نص 65"/>
          <p:cNvSpPr txBox="1"/>
          <p:nvPr/>
        </p:nvSpPr>
        <p:spPr>
          <a:xfrm>
            <a:off x="9734447" y="3393065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١٨ </a:t>
            </a:r>
          </a:p>
          <a:p>
            <a:r>
              <a:rPr lang="ku-Arab-IQ" sz="2000" b="1" dirty="0" smtClean="0"/>
              <a:t>- ٦ </a:t>
            </a:r>
          </a:p>
          <a:p>
            <a:r>
              <a:rPr lang="ku-Arab-IQ" sz="2000" b="1" dirty="0" smtClean="0"/>
              <a:t>  ١٢ </a:t>
            </a:r>
          </a:p>
        </p:txBody>
      </p:sp>
      <p:cxnSp>
        <p:nvCxnSpPr>
          <p:cNvPr id="67" name="رابط مستقيم 66"/>
          <p:cNvCxnSpPr/>
          <p:nvPr/>
        </p:nvCxnSpPr>
        <p:spPr>
          <a:xfrm>
            <a:off x="9819293" y="4011107"/>
            <a:ext cx="54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رابط كسهم مستقيم 67"/>
          <p:cNvCxnSpPr/>
          <p:nvPr/>
        </p:nvCxnSpPr>
        <p:spPr>
          <a:xfrm flipH="1" flipV="1">
            <a:off x="10204017" y="3636727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رابط كسهم مستقيم 71"/>
          <p:cNvCxnSpPr/>
          <p:nvPr/>
        </p:nvCxnSpPr>
        <p:spPr>
          <a:xfrm flipH="1" flipV="1">
            <a:off x="6410643" y="3661419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صورة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0966" y="2670376"/>
            <a:ext cx="1960800" cy="569067"/>
          </a:xfrm>
          <a:prstGeom prst="rect">
            <a:avLst/>
          </a:prstGeom>
        </p:spPr>
      </p:pic>
      <p:cxnSp>
        <p:nvCxnSpPr>
          <p:cNvPr id="32" name="رابط كسهم مستقيم 31"/>
          <p:cNvCxnSpPr/>
          <p:nvPr/>
        </p:nvCxnSpPr>
        <p:spPr>
          <a:xfrm flipH="1" flipV="1">
            <a:off x="9159445" y="3643116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مربع نص 32"/>
          <p:cNvSpPr txBox="1"/>
          <p:nvPr/>
        </p:nvSpPr>
        <p:spPr>
          <a:xfrm>
            <a:off x="8692735" y="3393065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١٢ </a:t>
            </a:r>
          </a:p>
          <a:p>
            <a:r>
              <a:rPr lang="ku-Arab-IQ" sz="2000" b="1" dirty="0" smtClean="0"/>
              <a:t>- ٦ </a:t>
            </a:r>
          </a:p>
          <a:p>
            <a:r>
              <a:rPr lang="ku-Arab-IQ" sz="2000" b="1" dirty="0" smtClean="0"/>
              <a:t>  ٦ </a:t>
            </a: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8778226" y="4011107"/>
            <a:ext cx="54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7701560" y="3393065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٦ </a:t>
            </a:r>
          </a:p>
          <a:p>
            <a:r>
              <a:rPr lang="ku-Arab-IQ" sz="2000" b="1" dirty="0" smtClean="0"/>
              <a:t>- ٦ </a:t>
            </a:r>
          </a:p>
          <a:p>
            <a:r>
              <a:rPr lang="ku-Arab-IQ" sz="2000" b="1" dirty="0" smtClean="0"/>
              <a:t>  ٠ </a:t>
            </a:r>
          </a:p>
        </p:txBody>
      </p:sp>
      <p:cxnSp>
        <p:nvCxnSpPr>
          <p:cNvPr id="37" name="رابط كسهم مستقيم 36"/>
          <p:cNvCxnSpPr/>
          <p:nvPr/>
        </p:nvCxnSpPr>
        <p:spPr>
          <a:xfrm flipH="1" flipV="1">
            <a:off x="8158523" y="3636727"/>
            <a:ext cx="621716" cy="478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7760027" y="4026460"/>
            <a:ext cx="54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8133" y="2672991"/>
            <a:ext cx="1883400" cy="510867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6748069" y="3363357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٢٧ </a:t>
            </a:r>
          </a:p>
          <a:p>
            <a:r>
              <a:rPr lang="ku-Arab-IQ" sz="2000" b="1" dirty="0" smtClean="0"/>
              <a:t>- ٣ </a:t>
            </a:r>
          </a:p>
          <a:p>
            <a:r>
              <a:rPr lang="ku-Arab-IQ" sz="2000" b="1" dirty="0" smtClean="0"/>
              <a:t>  ٢٤ </a:t>
            </a: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7424106" y="2908202"/>
            <a:ext cx="55161" cy="25189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6833010" y="4009292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5965637" y="3373958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٢٤ </a:t>
            </a:r>
          </a:p>
          <a:p>
            <a:r>
              <a:rPr lang="ku-Arab-IQ" sz="2000" b="1" dirty="0" smtClean="0"/>
              <a:t>- ٣ </a:t>
            </a:r>
          </a:p>
          <a:p>
            <a:r>
              <a:rPr lang="ku-Arab-IQ" sz="2000" b="1" dirty="0" smtClean="0"/>
              <a:t>  ٢١ 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157117" y="3363357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٢١ </a:t>
            </a:r>
          </a:p>
          <a:p>
            <a:r>
              <a:rPr lang="ku-Arab-IQ" sz="2000" b="1" dirty="0" smtClean="0"/>
              <a:t>- ٣ </a:t>
            </a:r>
          </a:p>
          <a:p>
            <a:r>
              <a:rPr lang="ku-Arab-IQ" sz="2000" b="1" dirty="0" smtClean="0"/>
              <a:t>  ١٨ 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4314136" y="3363356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١٨</a:t>
            </a:r>
          </a:p>
          <a:p>
            <a:r>
              <a:rPr lang="ku-Arab-IQ" sz="2000" b="1" dirty="0" smtClean="0"/>
              <a:t>- ٣ </a:t>
            </a:r>
          </a:p>
          <a:p>
            <a:r>
              <a:rPr lang="ku-Arab-IQ" sz="2000" b="1" dirty="0" smtClean="0"/>
              <a:t>  ١٥ 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3475086" y="3363355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١٥</a:t>
            </a:r>
          </a:p>
          <a:p>
            <a:r>
              <a:rPr lang="ku-Arab-IQ" sz="2000" b="1" dirty="0" smtClean="0"/>
              <a:t>- ٣ </a:t>
            </a:r>
          </a:p>
          <a:p>
            <a:r>
              <a:rPr lang="ku-Arab-IQ" sz="2000" b="1" dirty="0" smtClean="0"/>
              <a:t>  ١٢ 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667586" y="3363355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١٢</a:t>
            </a:r>
          </a:p>
          <a:p>
            <a:r>
              <a:rPr lang="ku-Arab-IQ" sz="2000" b="1" dirty="0" smtClean="0"/>
              <a:t>- ٣ </a:t>
            </a:r>
          </a:p>
          <a:p>
            <a:r>
              <a:rPr lang="ku-Arab-IQ" sz="2000" b="1" dirty="0" smtClean="0"/>
              <a:t>  ٩ 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1980448" y="3363354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٩</a:t>
            </a:r>
          </a:p>
          <a:p>
            <a:r>
              <a:rPr lang="ku-Arab-IQ" sz="2000" b="1" dirty="0" smtClean="0"/>
              <a:t>- ٣ </a:t>
            </a:r>
          </a:p>
          <a:p>
            <a:r>
              <a:rPr lang="ku-Arab-IQ" sz="2000" b="1" dirty="0" smtClean="0"/>
              <a:t>  ٦ 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1280006" y="3363354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٦</a:t>
            </a:r>
          </a:p>
          <a:p>
            <a:r>
              <a:rPr lang="ku-Arab-IQ" sz="2000" b="1" dirty="0" smtClean="0"/>
              <a:t>- ٣ </a:t>
            </a:r>
          </a:p>
          <a:p>
            <a:r>
              <a:rPr lang="ku-Arab-IQ" sz="2000" b="1" dirty="0" smtClean="0"/>
              <a:t>  ٣ </a:t>
            </a:r>
          </a:p>
        </p:txBody>
      </p:sp>
      <p:sp>
        <p:nvSpPr>
          <p:cNvPr id="51" name="مربع نص 50"/>
          <p:cNvSpPr txBox="1"/>
          <p:nvPr/>
        </p:nvSpPr>
        <p:spPr>
          <a:xfrm>
            <a:off x="484530" y="3363353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٣</a:t>
            </a:r>
          </a:p>
          <a:p>
            <a:r>
              <a:rPr lang="ku-Arab-IQ" sz="2000" b="1" dirty="0" smtClean="0"/>
              <a:t>- ٣ </a:t>
            </a:r>
          </a:p>
          <a:p>
            <a:r>
              <a:rPr lang="ku-Arab-IQ" sz="2000" b="1" dirty="0" smtClean="0"/>
              <a:t>  ٠ </a:t>
            </a:r>
          </a:p>
        </p:txBody>
      </p:sp>
      <p:cxnSp>
        <p:nvCxnSpPr>
          <p:cNvPr id="53" name="رابط كسهم مستقيم 52"/>
          <p:cNvCxnSpPr/>
          <p:nvPr/>
        </p:nvCxnSpPr>
        <p:spPr>
          <a:xfrm flipH="1" flipV="1">
            <a:off x="5606730" y="3661419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flipH="1" flipV="1">
            <a:off x="4819431" y="3661418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رابط كسهم مستقيم 54"/>
          <p:cNvCxnSpPr/>
          <p:nvPr/>
        </p:nvCxnSpPr>
        <p:spPr>
          <a:xfrm flipH="1" flipV="1">
            <a:off x="3968988" y="3657217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/>
          <p:nvPr/>
        </p:nvCxnSpPr>
        <p:spPr>
          <a:xfrm flipH="1" flipV="1">
            <a:off x="3160237" y="3657216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 flipH="1" flipV="1">
            <a:off x="2469149" y="3657216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/>
          <p:nvPr/>
        </p:nvCxnSpPr>
        <p:spPr>
          <a:xfrm flipH="1" flipV="1">
            <a:off x="1756828" y="3657216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رابط كسهم مستقيم 58"/>
          <p:cNvCxnSpPr/>
          <p:nvPr/>
        </p:nvCxnSpPr>
        <p:spPr>
          <a:xfrm flipH="1" flipV="1">
            <a:off x="1035274" y="3657216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>
            <a:off x="6033628" y="4020965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>
            <a:off x="5227524" y="4009292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رابط مستقيم 62"/>
          <p:cNvCxnSpPr/>
          <p:nvPr/>
        </p:nvCxnSpPr>
        <p:spPr>
          <a:xfrm>
            <a:off x="4417915" y="4020965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رابط مستقيم 73"/>
          <p:cNvCxnSpPr/>
          <p:nvPr/>
        </p:nvCxnSpPr>
        <p:spPr>
          <a:xfrm>
            <a:off x="3572146" y="4007477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>
            <a:off x="2808543" y="4005662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>
            <a:off x="2176330" y="4003847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>
            <a:off x="1412006" y="4003847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>
            <a:off x="629286" y="4020965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6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30" grpId="0"/>
      <p:bldP spid="64" grpId="0"/>
      <p:bldP spid="66" grpId="0"/>
      <p:bldP spid="33" grpId="0"/>
      <p:bldP spid="36" grpId="0"/>
      <p:bldP spid="39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بالطرح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smtClean="0">
                <a:solidFill>
                  <a:srgbClr val="883994"/>
                </a:solidFill>
              </a:rPr>
              <a:t>٦ – ١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751992" y="1357287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أستعمل النماذج ، لأقسم وأكتب جملة عددية وأجد الناتج </a:t>
            </a: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sp>
        <p:nvSpPr>
          <p:cNvPr id="130" name="مربع نص 129"/>
          <p:cNvSpPr txBox="1"/>
          <p:nvPr/>
        </p:nvSpPr>
        <p:spPr>
          <a:xfrm>
            <a:off x="6087420" y="3552983"/>
            <a:ext cx="1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= 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" name="صورة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1039" y="2000810"/>
            <a:ext cx="2774178" cy="552459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7300683" y="5563640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١٦</a:t>
            </a:r>
          </a:p>
          <a:p>
            <a:r>
              <a:rPr lang="ku-Arab-IQ" sz="2000" b="1" dirty="0" smtClean="0"/>
              <a:t>- ٤ </a:t>
            </a:r>
          </a:p>
          <a:p>
            <a:r>
              <a:rPr lang="ku-Arab-IQ" sz="2000" b="1" dirty="0" smtClean="0"/>
              <a:t>  ١٢ 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6338055" y="5573812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١٢</a:t>
            </a:r>
          </a:p>
          <a:p>
            <a:r>
              <a:rPr lang="ku-Arab-IQ" sz="2000" b="1" dirty="0" smtClean="0"/>
              <a:t>- ٤ </a:t>
            </a:r>
          </a:p>
          <a:p>
            <a:r>
              <a:rPr lang="ku-Arab-IQ" sz="2000" b="1" dirty="0" smtClean="0"/>
              <a:t>  ٨ </a:t>
            </a:r>
          </a:p>
        </p:txBody>
      </p:sp>
      <p:sp>
        <p:nvSpPr>
          <p:cNvPr id="51" name="مربع نص 50"/>
          <p:cNvSpPr txBox="1"/>
          <p:nvPr/>
        </p:nvSpPr>
        <p:spPr>
          <a:xfrm>
            <a:off x="5377167" y="5573812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٨</a:t>
            </a:r>
          </a:p>
          <a:p>
            <a:r>
              <a:rPr lang="ku-Arab-IQ" sz="2000" b="1" dirty="0" smtClean="0"/>
              <a:t>- ٤ </a:t>
            </a:r>
          </a:p>
          <a:p>
            <a:r>
              <a:rPr lang="ku-Arab-IQ" sz="2000" b="1" dirty="0" smtClean="0"/>
              <a:t>  ٤ </a:t>
            </a:r>
          </a:p>
        </p:txBody>
      </p:sp>
      <p:cxnSp>
        <p:nvCxnSpPr>
          <p:cNvPr id="58" name="رابط كسهم مستقيم 57"/>
          <p:cNvCxnSpPr/>
          <p:nvPr/>
        </p:nvCxnSpPr>
        <p:spPr>
          <a:xfrm flipH="1" flipV="1">
            <a:off x="6883592" y="5879657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رابط كسهم مستقيم 58"/>
          <p:cNvCxnSpPr/>
          <p:nvPr/>
        </p:nvCxnSpPr>
        <p:spPr>
          <a:xfrm flipH="1" flipV="1">
            <a:off x="5957925" y="5871788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>
            <a:off x="7388404" y="6188493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>
            <a:off x="6418877" y="6195470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>
            <a:off x="5481590" y="6195470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3266" y="2674405"/>
            <a:ext cx="2038200" cy="556133"/>
          </a:xfrm>
          <a:prstGeom prst="rect">
            <a:avLst/>
          </a:prstGeom>
        </p:spPr>
      </p:pic>
      <p:cxnSp>
        <p:nvCxnSpPr>
          <p:cNvPr id="69" name="رابط كسهم مستقيم 68"/>
          <p:cNvCxnSpPr/>
          <p:nvPr/>
        </p:nvCxnSpPr>
        <p:spPr>
          <a:xfrm flipH="1" flipV="1">
            <a:off x="10664858" y="3661415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0" name="مربع نص 69"/>
          <p:cNvSpPr txBox="1"/>
          <p:nvPr/>
        </p:nvSpPr>
        <p:spPr>
          <a:xfrm>
            <a:off x="11002284" y="3363353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٢٨ </a:t>
            </a:r>
          </a:p>
          <a:p>
            <a:r>
              <a:rPr lang="ku-Arab-IQ" sz="2000" b="1" dirty="0" smtClean="0"/>
              <a:t>- ٧ </a:t>
            </a:r>
          </a:p>
          <a:p>
            <a:r>
              <a:rPr lang="ku-Arab-IQ" sz="2000" b="1" dirty="0" smtClean="0"/>
              <a:t>  ٢١ </a:t>
            </a:r>
          </a:p>
        </p:txBody>
      </p:sp>
      <p:cxnSp>
        <p:nvCxnSpPr>
          <p:cNvPr id="71" name="رابط مستقيم 70"/>
          <p:cNvCxnSpPr/>
          <p:nvPr/>
        </p:nvCxnSpPr>
        <p:spPr>
          <a:xfrm>
            <a:off x="11087225" y="4009288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مربع نص 72"/>
          <p:cNvSpPr txBox="1"/>
          <p:nvPr/>
        </p:nvSpPr>
        <p:spPr>
          <a:xfrm>
            <a:off x="10224329" y="3371428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٢١ </a:t>
            </a:r>
          </a:p>
          <a:p>
            <a:r>
              <a:rPr lang="ku-Arab-IQ" sz="2000" b="1" dirty="0" smtClean="0"/>
              <a:t>- ٧ </a:t>
            </a:r>
          </a:p>
          <a:p>
            <a:r>
              <a:rPr lang="ku-Arab-IQ" sz="2000" b="1" dirty="0" smtClean="0"/>
              <a:t>  ١٤ </a:t>
            </a:r>
          </a:p>
        </p:txBody>
      </p:sp>
      <p:sp>
        <p:nvSpPr>
          <p:cNvPr id="79" name="مربع نص 78"/>
          <p:cNvSpPr txBox="1"/>
          <p:nvPr/>
        </p:nvSpPr>
        <p:spPr>
          <a:xfrm>
            <a:off x="9411332" y="3363353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١٤ </a:t>
            </a:r>
          </a:p>
          <a:p>
            <a:r>
              <a:rPr lang="ku-Arab-IQ" sz="2000" b="1" dirty="0" smtClean="0"/>
              <a:t>- ٧</a:t>
            </a:r>
          </a:p>
          <a:p>
            <a:r>
              <a:rPr lang="ku-Arab-IQ" sz="2000" b="1" dirty="0" smtClean="0"/>
              <a:t>  ٧ 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8568351" y="3363352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٧</a:t>
            </a:r>
          </a:p>
          <a:p>
            <a:r>
              <a:rPr lang="ku-Arab-IQ" sz="2000" b="1" dirty="0" smtClean="0"/>
              <a:t>- ٧ </a:t>
            </a:r>
          </a:p>
          <a:p>
            <a:r>
              <a:rPr lang="ku-Arab-IQ" sz="2000" b="1" dirty="0" smtClean="0"/>
              <a:t>  ٠ </a:t>
            </a:r>
          </a:p>
        </p:txBody>
      </p:sp>
      <p:sp>
        <p:nvSpPr>
          <p:cNvPr id="81" name="مربع نص 80"/>
          <p:cNvSpPr txBox="1"/>
          <p:nvPr/>
        </p:nvSpPr>
        <p:spPr>
          <a:xfrm>
            <a:off x="9224199" y="5574991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٢٤</a:t>
            </a:r>
          </a:p>
          <a:p>
            <a:r>
              <a:rPr lang="ku-Arab-IQ" sz="2000" b="1" dirty="0" smtClean="0"/>
              <a:t>- ٤ </a:t>
            </a:r>
          </a:p>
          <a:p>
            <a:r>
              <a:rPr lang="ku-Arab-IQ" sz="2000" b="1" dirty="0" smtClean="0"/>
              <a:t>  ٢٠ </a:t>
            </a:r>
          </a:p>
        </p:txBody>
      </p:sp>
      <p:sp>
        <p:nvSpPr>
          <p:cNvPr id="82" name="مربع نص 81"/>
          <p:cNvSpPr txBox="1"/>
          <p:nvPr/>
        </p:nvSpPr>
        <p:spPr>
          <a:xfrm>
            <a:off x="8255418" y="5573813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/>
              <a:t> </a:t>
            </a:r>
            <a:r>
              <a:rPr lang="ku-Arab-IQ" sz="2000" b="1" dirty="0" smtClean="0"/>
              <a:t> ٢٠</a:t>
            </a:r>
          </a:p>
          <a:p>
            <a:r>
              <a:rPr lang="ku-Arab-IQ" sz="2000" b="1" dirty="0" smtClean="0"/>
              <a:t>- ٤ </a:t>
            </a:r>
          </a:p>
          <a:p>
            <a:r>
              <a:rPr lang="ku-Arab-IQ" sz="2000" b="1" dirty="0" smtClean="0"/>
              <a:t>  ١٦ </a:t>
            </a:r>
          </a:p>
        </p:txBody>
      </p:sp>
      <p:cxnSp>
        <p:nvCxnSpPr>
          <p:cNvPr id="83" name="رابط كسهم مستقيم 82"/>
          <p:cNvCxnSpPr/>
          <p:nvPr/>
        </p:nvCxnSpPr>
        <p:spPr>
          <a:xfrm flipH="1" flipV="1">
            <a:off x="9860945" y="3661415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رابط كسهم مستقيم 83"/>
          <p:cNvCxnSpPr/>
          <p:nvPr/>
        </p:nvCxnSpPr>
        <p:spPr>
          <a:xfrm flipH="1" flipV="1">
            <a:off x="9073646" y="3661414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رابط كسهم مستقيم 85"/>
          <p:cNvCxnSpPr/>
          <p:nvPr/>
        </p:nvCxnSpPr>
        <p:spPr>
          <a:xfrm flipH="1" flipV="1">
            <a:off x="7862125" y="5871789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رابط كسهم مستقيم 86"/>
          <p:cNvCxnSpPr/>
          <p:nvPr/>
        </p:nvCxnSpPr>
        <p:spPr>
          <a:xfrm flipH="1" flipV="1">
            <a:off x="4924944" y="5873476"/>
            <a:ext cx="417091" cy="506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رابط مستقيم 87"/>
          <p:cNvCxnSpPr/>
          <p:nvPr/>
        </p:nvCxnSpPr>
        <p:spPr>
          <a:xfrm>
            <a:off x="10287843" y="4020961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>
            <a:off x="9481739" y="4009288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>
            <a:off x="8672130" y="4020961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رابط مستقيم 90"/>
          <p:cNvCxnSpPr/>
          <p:nvPr/>
        </p:nvCxnSpPr>
        <p:spPr>
          <a:xfrm>
            <a:off x="9282191" y="6185147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>
            <a:off x="8344077" y="6185147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9343" y="4583669"/>
            <a:ext cx="8557866" cy="864267"/>
          </a:xfrm>
          <a:prstGeom prst="rect">
            <a:avLst/>
          </a:prstGeom>
        </p:spPr>
      </p:pic>
      <p:sp>
        <p:nvSpPr>
          <p:cNvPr id="93" name="مربع نص 92"/>
          <p:cNvSpPr txBox="1"/>
          <p:nvPr/>
        </p:nvSpPr>
        <p:spPr>
          <a:xfrm>
            <a:off x="4353886" y="5573812"/>
            <a:ext cx="625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  ٤</a:t>
            </a:r>
          </a:p>
          <a:p>
            <a:r>
              <a:rPr lang="ku-Arab-IQ" sz="2000" b="1" dirty="0" smtClean="0"/>
              <a:t>- ٤ </a:t>
            </a:r>
          </a:p>
          <a:p>
            <a:r>
              <a:rPr lang="ku-Arab-IQ" sz="2000" b="1" dirty="0" smtClean="0"/>
              <a:t>  ٠ </a:t>
            </a:r>
          </a:p>
        </p:txBody>
      </p:sp>
      <p:cxnSp>
        <p:nvCxnSpPr>
          <p:cNvPr id="94" name="رابط مستقيم 93"/>
          <p:cNvCxnSpPr/>
          <p:nvPr/>
        </p:nvCxnSpPr>
        <p:spPr>
          <a:xfrm>
            <a:off x="4509003" y="6189535"/>
            <a:ext cx="503013" cy="1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مربع نص 94"/>
          <p:cNvSpPr txBox="1"/>
          <p:nvPr/>
        </p:nvSpPr>
        <p:spPr>
          <a:xfrm>
            <a:off x="1396654" y="5672250"/>
            <a:ext cx="27646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أقلام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مستطيل مستدير الزوايا 95"/>
          <p:cNvSpPr/>
          <p:nvPr/>
        </p:nvSpPr>
        <p:spPr>
          <a:xfrm>
            <a:off x="9201525" y="5571360"/>
            <a:ext cx="648540" cy="100794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7" name="صورة 9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75" b="90840" l="48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4" t="4231" r="4356" b="8590"/>
          <a:stretch/>
        </p:blipFill>
        <p:spPr>
          <a:xfrm>
            <a:off x="750645" y="1823641"/>
            <a:ext cx="2580049" cy="188262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756561" y="2365340"/>
            <a:ext cx="167933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تذكر أن : 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القسمة هي طرح متكرر 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49" grpId="0"/>
      <p:bldP spid="50" grpId="0"/>
      <p:bldP spid="51" grpId="0"/>
      <p:bldP spid="70" grpId="0"/>
      <p:bldP spid="73" grpId="0"/>
      <p:bldP spid="79" grpId="0"/>
      <p:bldP spid="80" grpId="0"/>
      <p:bldP spid="81" grpId="0"/>
      <p:bldP spid="82" grpId="0"/>
      <p:bldP spid="93" grpId="0"/>
      <p:bldP spid="95" grpId="0"/>
      <p:bldP spid="9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68" y="1689640"/>
            <a:ext cx="1378551" cy="2196491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smtClean="0">
                <a:solidFill>
                  <a:srgbClr val="883994"/>
                </a:solidFill>
              </a:rPr>
              <a:t>٦ – ١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بالطرح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10"/>
          <a:srcRect l="22410" b="67065"/>
          <a:stretch/>
        </p:blipFill>
        <p:spPr>
          <a:xfrm>
            <a:off x="2623972" y="1358556"/>
            <a:ext cx="7051937" cy="84203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1312" y="2288507"/>
            <a:ext cx="8799296" cy="68003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3525" y="4283660"/>
            <a:ext cx="7903609" cy="696548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474037" y="3090017"/>
            <a:ext cx="788670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مع ماجد وخمسة من أصدقائه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تفاحة ، إذا وزعوها بينهم بالتساوي ، فكم تفاحة يأخذ كل واحد منهم ؟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031778" y="5236135"/>
            <a:ext cx="83786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 الطرح المتكرر، أطرح مجموعات متساوية بشكل متكرر، وهذا يشبه تقسيم عدد إلى مجموعات متساوية.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602</Words>
  <Application>Microsoft Office PowerPoint</Application>
  <PresentationFormat>شاشة عريضة</PresentationFormat>
  <Paragraphs>168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124</cp:revision>
  <dcterms:created xsi:type="dcterms:W3CDTF">2022-12-02T21:48:32Z</dcterms:created>
  <dcterms:modified xsi:type="dcterms:W3CDTF">2023-01-11T07:53:55Z</dcterms:modified>
</cp:coreProperties>
</file>