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4.xml"/><Relationship Id="rId4" Type="http://schemas.openxmlformats.org/officeDocument/2006/relationships/image" Target="../media/image8.png"/><Relationship Id="rId5" Type="http://schemas.openxmlformats.org/officeDocument/2006/relationships/slide" Target="slide10.xml"/><Relationship Id="rId6" Type="http://schemas.openxmlformats.org/officeDocument/2006/relationships/slide" Target="slide7.xml"/><Relationship Id="rId7" Type="http://schemas.openxmlformats.org/officeDocument/2006/relationships/slide" Target="slide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image" Target="../media/image22.png"/><Relationship Id="rId7" Type="http://schemas.openxmlformats.org/officeDocument/2006/relationships/slide" Target="slide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image" Target="../media/image18.png"/><Relationship Id="rId7" Type="http://schemas.openxmlformats.org/officeDocument/2006/relationships/slide" Target="slide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image" Target="../media/image23.png"/><Relationship Id="rId7" Type="http://schemas.openxmlformats.org/officeDocument/2006/relationships/slide" Target="slide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slide" Target="slide2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" Target="slide1.xml"/><Relationship Id="rId7" Type="http://schemas.openxmlformats.org/officeDocument/2006/relationships/slide" Target="slide4.xml"/><Relationship Id="rId8" Type="http://schemas.openxmlformats.org/officeDocument/2006/relationships/slide" Target="slide10.xml"/><Relationship Id="rId9" Type="http://schemas.openxmlformats.org/officeDocument/2006/relationships/slide" Target="slide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13.xml"/><Relationship Id="rId5" Type="http://schemas.openxmlformats.org/officeDocument/2006/relationships/slide" Target="slide1.xml"/><Relationship Id="rId6" Type="http://schemas.openxmlformats.org/officeDocument/2006/relationships/slide" Target="slide4.xml"/><Relationship Id="rId7" Type="http://schemas.openxmlformats.org/officeDocument/2006/relationships/slide" Target="slide10.xml"/><Relationship Id="rId8" Type="http://schemas.openxmlformats.org/officeDocument/2006/relationships/slide" Target="slide7.xml"/><Relationship Id="rId9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slide" Target="slide1.xml"/><Relationship Id="rId4" Type="http://schemas.openxmlformats.org/officeDocument/2006/relationships/slide" Target="slide4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slide" Target="slide10.xml"/><Relationship Id="rId11" Type="http://schemas.openxmlformats.org/officeDocument/2006/relationships/slide" Target="slide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7.png"/><Relationship Id="rId6" Type="http://schemas.openxmlformats.org/officeDocument/2006/relationships/slide" Target="slide10.xml"/><Relationship Id="rId7" Type="http://schemas.openxmlformats.org/officeDocument/2006/relationships/slide" Target="slide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slide" Target="slide10.xml"/><Relationship Id="rId8" Type="http://schemas.openxmlformats.org/officeDocument/2006/relationships/slide" Target="slide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image" Target="../media/image19.png"/><Relationship Id="rId6" Type="http://schemas.openxmlformats.org/officeDocument/2006/relationships/slide" Target="slide10.xml"/><Relationship Id="rId7" Type="http://schemas.openxmlformats.org/officeDocument/2006/relationships/slide" Target="slide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image" Target="../media/image20.png"/><Relationship Id="rId7" Type="http://schemas.openxmlformats.org/officeDocument/2006/relationships/slide" Target="slide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slide" Target="slide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3.xml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image" Target="../media/image21.png"/><Relationship Id="rId7" Type="http://schemas.openxmlformats.org/officeDocument/2006/relationships/slide" Target="slide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٣٥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٣٥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مسألة ١٠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230" name="مسألة ٧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231" name="الواج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2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33" name="الفصل السابع : الإحصاء والاحتمال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السابع : الإحصاء والاحتمال</a:t>
            </a:r>
          </a:p>
        </p:txBody>
      </p:sp>
      <p:sp>
        <p:nvSpPr>
          <p:cNvPr id="234" name="٧-٦ خطة حل المسألة باستعمال خطة إنشاء قائمة"/>
          <p:cNvSpPr txBox="1"/>
          <p:nvPr/>
        </p:nvSpPr>
        <p:spPr>
          <a:xfrm>
            <a:off x="4128980" y="3748684"/>
            <a:ext cx="4331057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٧-٦ </a:t>
            </a:r>
            <a:r>
              <a:t>خطة حل المسألة باستعمال خطة إنشاء قائمة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  <p:bldP build="whole" bldLvl="1" animBg="1" rev="0" advAuto="0" spid="23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539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52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45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40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1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2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3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4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48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46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7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51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49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0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53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9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57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55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6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8" name="١٠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</p:grpSp>
      <p:grpSp>
        <p:nvGrpSpPr>
          <p:cNvPr id="57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72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6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6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6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6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3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7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7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77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78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579" name="IMG_6550.png" descr="IMG_6550.png"/>
          <p:cNvPicPr>
            <a:picLocks noChangeAspect="1"/>
          </p:cNvPicPr>
          <p:nvPr/>
        </p:nvPicPr>
        <p:blipFill>
          <a:blip r:embed="rId6">
            <a:extLst/>
          </a:blip>
          <a:srcRect l="9924" t="6414" r="9924" b="3720"/>
          <a:stretch>
            <a:fillRect/>
          </a:stretch>
        </p:blipFill>
        <p:spPr>
          <a:xfrm>
            <a:off x="2319809" y="1139306"/>
            <a:ext cx="5424766" cy="3157862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4" grpId="2"/>
      <p:bldP build="whole" bldLvl="1" animBg="1" rev="0" advAuto="0" spid="5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8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8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8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85" name="١٠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grpSp>
          <p:nvGrpSpPr>
            <p:cNvPr id="59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8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8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99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00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601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02" name="Google Shape;145;p11"/>
          <p:cNvSpPr txBox="1"/>
          <p:nvPr/>
        </p:nvSpPr>
        <p:spPr>
          <a:xfrm>
            <a:off x="7980071" y="37072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61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615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60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1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60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1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60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0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1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1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16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61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2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21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624" name="تجميع"/>
          <p:cNvGrpSpPr/>
          <p:nvPr/>
        </p:nvGrpSpPr>
        <p:grpSpPr>
          <a:xfrm>
            <a:off x="6646883" y="1344918"/>
            <a:ext cx="1061404" cy="1720389"/>
            <a:chOff x="0" y="0"/>
            <a:chExt cx="1061402" cy="1720387"/>
          </a:xfrm>
        </p:grpSpPr>
        <p:pic>
          <p:nvPicPr>
            <p:cNvPr id="622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006" t="0" r="0" b="82571"/>
            <a:stretch>
              <a:fillRect/>
            </a:stretch>
          </p:blipFill>
          <p:spPr>
            <a:xfrm>
              <a:off x="0" y="0"/>
              <a:ext cx="1061403" cy="456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3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0" y="1345850"/>
              <a:ext cx="927756" cy="374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5" name="نستخدم خطة إنشاء قائمة منظمة لحل المسألة"/>
          <p:cNvSpPr txBox="1"/>
          <p:nvPr/>
        </p:nvSpPr>
        <p:spPr>
          <a:xfrm>
            <a:off x="3674332" y="4055095"/>
            <a:ext cx="4138584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إنشاء قائمة منظمة لحل المسألة</a:t>
            </a:r>
          </a:p>
        </p:txBody>
      </p:sp>
      <p:sp>
        <p:nvSpPr>
          <p:cNvPr id="626" name="ثلاث بطاقات مكتوب عليها الأحرف : أ ، ب ، ت"/>
          <p:cNvSpPr txBox="1"/>
          <p:nvPr/>
        </p:nvSpPr>
        <p:spPr>
          <a:xfrm>
            <a:off x="2405857" y="1550153"/>
            <a:ext cx="4241027" cy="6221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ثلاث بطاقات مكتوب عليها الأحرف : أ ، ب ، ت </a:t>
            </a:r>
          </a:p>
        </p:txBody>
      </p:sp>
      <p:sp>
        <p:nvSpPr>
          <p:cNvPr id="627" name="بكم طريقة مختلفة تستطيع سعاد ترتيب البطاقات ؟"/>
          <p:cNvSpPr txBox="1"/>
          <p:nvPr/>
        </p:nvSpPr>
        <p:spPr>
          <a:xfrm>
            <a:off x="1987546" y="2747984"/>
            <a:ext cx="4548357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بكم طريقة مختلفة تستطيع سعاد ترتيب البطاقات ؟</a:t>
            </a:r>
          </a:p>
        </p:txBody>
      </p:sp>
      <p:sp>
        <p:nvSpPr>
          <p:cNvPr id="628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0" grpId="2"/>
      <p:bldP build="whole" bldLvl="1" animBg="1" rev="0" advAuto="0" spid="599" grpId="1"/>
      <p:bldP build="whole" bldLvl="1" animBg="1" rev="0" advAuto="0" spid="601" grpId="3"/>
      <p:bldP build="whole" bldLvl="1" animBg="1" rev="0" advAuto="0" spid="617" grpId="5"/>
      <p:bldP build="whole" bldLvl="1" animBg="1" rev="0" advAuto="0" spid="602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34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32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630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1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33" name="١٠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grpSp>
          <p:nvGrpSpPr>
            <p:cNvPr id="645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35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43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36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7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8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39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0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1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2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4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47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48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49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50" name="Google Shape;145;p11"/>
          <p:cNvSpPr txBox="1"/>
          <p:nvPr/>
        </p:nvSpPr>
        <p:spPr>
          <a:xfrm>
            <a:off x="7992771" y="3921620"/>
            <a:ext cx="671008" cy="490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5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5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5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54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655" name="IMG_6554.png" descr="IMG_6554.png"/>
          <p:cNvPicPr>
            <a:picLocks noChangeAspect="1"/>
          </p:cNvPicPr>
          <p:nvPr/>
        </p:nvPicPr>
        <p:blipFill>
          <a:blip r:embed="rId6">
            <a:extLst/>
          </a:blip>
          <a:srcRect l="81170" t="62200" r="2156" b="26391"/>
          <a:stretch>
            <a:fillRect/>
          </a:stretch>
        </p:blipFill>
        <p:spPr>
          <a:xfrm>
            <a:off x="6058401" y="1791709"/>
            <a:ext cx="1597019" cy="506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IMG_6554.png" descr="IMG_6554.png"/>
          <p:cNvPicPr>
            <a:picLocks noChangeAspect="1"/>
          </p:cNvPicPr>
          <p:nvPr/>
        </p:nvPicPr>
        <p:blipFill>
          <a:blip r:embed="rId6">
            <a:extLst/>
          </a:blip>
          <a:srcRect l="52695" t="61997" r="29454" b="26798"/>
          <a:stretch>
            <a:fillRect/>
          </a:stretch>
        </p:blipFill>
        <p:spPr>
          <a:xfrm>
            <a:off x="5993712" y="2361891"/>
            <a:ext cx="1709723" cy="497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IMG_6554.png" descr="IMG_6554.png"/>
          <p:cNvPicPr>
            <a:picLocks noChangeAspect="1"/>
          </p:cNvPicPr>
          <p:nvPr/>
        </p:nvPicPr>
        <p:blipFill>
          <a:blip r:embed="rId6">
            <a:extLst/>
          </a:blip>
          <a:srcRect l="27884" t="61184" r="54265" b="23851"/>
          <a:stretch>
            <a:fillRect/>
          </a:stretch>
        </p:blipFill>
        <p:spPr>
          <a:xfrm>
            <a:off x="2453736" y="1769343"/>
            <a:ext cx="1709724" cy="663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IMG_6554.png" descr="IMG_6554.png"/>
          <p:cNvPicPr>
            <a:picLocks noChangeAspect="1"/>
          </p:cNvPicPr>
          <p:nvPr/>
        </p:nvPicPr>
        <p:blipFill>
          <a:blip r:embed="rId6">
            <a:extLst/>
          </a:blip>
          <a:srcRect l="4351" t="61387" r="78704" b="25680"/>
          <a:stretch>
            <a:fillRect/>
          </a:stretch>
        </p:blipFill>
        <p:spPr>
          <a:xfrm>
            <a:off x="2453736" y="2361891"/>
            <a:ext cx="1686769" cy="596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IMG_6554.png" descr="IMG_6554.png"/>
          <p:cNvPicPr>
            <a:picLocks noChangeAspect="1"/>
          </p:cNvPicPr>
          <p:nvPr/>
        </p:nvPicPr>
        <p:blipFill>
          <a:blip r:embed="rId6">
            <a:extLst/>
          </a:blip>
          <a:srcRect l="80934" t="75005" r="2109" b="13790"/>
          <a:stretch>
            <a:fillRect/>
          </a:stretch>
        </p:blipFill>
        <p:spPr>
          <a:xfrm>
            <a:off x="4283975" y="1769343"/>
            <a:ext cx="1624068" cy="4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IMG_6554.png" descr="IMG_6554.png"/>
          <p:cNvPicPr>
            <a:picLocks noChangeAspect="1"/>
          </p:cNvPicPr>
          <p:nvPr/>
        </p:nvPicPr>
        <p:blipFill>
          <a:blip r:embed="rId6">
            <a:extLst/>
          </a:blip>
          <a:srcRect l="53448" t="74801" r="28701" b="13994"/>
          <a:stretch>
            <a:fillRect/>
          </a:stretch>
        </p:blipFill>
        <p:spPr>
          <a:xfrm>
            <a:off x="4283974" y="2410792"/>
            <a:ext cx="1709723" cy="497036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تستطيع سعاد ترتيب البطاقات ب ٦ طرق مختلفة"/>
          <p:cNvSpPr txBox="1"/>
          <p:nvPr/>
        </p:nvSpPr>
        <p:spPr>
          <a:xfrm>
            <a:off x="2887137" y="3132122"/>
            <a:ext cx="4324991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تستطيع سعاد ترتيب البطاقات ب ٦ طرق مختلفة</a:t>
            </a:r>
          </a:p>
        </p:txBody>
      </p:sp>
      <p:sp>
        <p:nvSpPr>
          <p:cNvPr id="662" name="مراجعة القائمة ، والتأكد من وجود جميع الطرق"/>
          <p:cNvSpPr txBox="1"/>
          <p:nvPr/>
        </p:nvSpPr>
        <p:spPr>
          <a:xfrm>
            <a:off x="3753462" y="4094407"/>
            <a:ext cx="4125685" cy="317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مراجعة القائمة ، والتأكد من وجود جميع الطرق</a:t>
            </a:r>
          </a:p>
        </p:txBody>
      </p:sp>
      <p:sp>
        <p:nvSpPr>
          <p:cNvPr id="663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8" grpId="2"/>
      <p:bldP build="whole" bldLvl="1" animBg="1" rev="0" advAuto="0" spid="647" grpId="1"/>
      <p:bldP build="whole" bldLvl="1" animBg="1" rev="0" advAuto="0" spid="649" grpId="3"/>
      <p:bldP build="whole" bldLvl="1" animBg="1" rev="0" advAuto="0" spid="650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67" name="ختاماً"/>
          <p:cNvSpPr txBox="1"/>
          <p:nvPr/>
        </p:nvSpPr>
        <p:spPr>
          <a:xfrm>
            <a:off x="7054593" y="3084963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68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69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2221684" y="3389450"/>
            <a:ext cx="1436351" cy="15186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5" name="تجميع"/>
          <p:cNvGrpSpPr/>
          <p:nvPr/>
        </p:nvGrpSpPr>
        <p:grpSpPr>
          <a:xfrm>
            <a:off x="1480597" y="1914520"/>
            <a:ext cx="2595152" cy="922582"/>
            <a:chOff x="0" y="0"/>
            <a:chExt cx="2595151" cy="922580"/>
          </a:xfrm>
        </p:grpSpPr>
        <p:sp>
          <p:nvSpPr>
            <p:cNvPr id="670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74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671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2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73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٣٦</a:t>
                </a:r>
              </a:p>
            </p:txBody>
          </p:sp>
        </p:grpSp>
      </p:grpSp>
      <p:sp>
        <p:nvSpPr>
          <p:cNvPr id="676" name="سهم: لليسار واليمين والأعلى 52"/>
          <p:cNvSpPr/>
          <p:nvPr/>
        </p:nvSpPr>
        <p:spPr>
          <a:xfrm>
            <a:off x="4173189" y="1706562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683" name="تجميع"/>
          <p:cNvGrpSpPr/>
          <p:nvPr/>
        </p:nvGrpSpPr>
        <p:grpSpPr>
          <a:xfrm>
            <a:off x="5474058" y="1954043"/>
            <a:ext cx="2595152" cy="922582"/>
            <a:chOff x="0" y="0"/>
            <a:chExt cx="2595151" cy="922580"/>
          </a:xfrm>
        </p:grpSpPr>
        <p:grpSp>
          <p:nvGrpSpPr>
            <p:cNvPr id="679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677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78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82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680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81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485272">
                  <a:defRPr sz="3654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 ، ١١</a:t>
                </a:r>
              </a:p>
            </p:txBody>
          </p:sp>
        </p:grpSp>
      </p:grpSp>
      <p:grpSp>
        <p:nvGrpSpPr>
          <p:cNvPr id="690" name="تجميع"/>
          <p:cNvGrpSpPr/>
          <p:nvPr/>
        </p:nvGrpSpPr>
        <p:grpSpPr>
          <a:xfrm>
            <a:off x="3350038" y="725167"/>
            <a:ext cx="2376182" cy="807484"/>
            <a:chOff x="0" y="0"/>
            <a:chExt cx="2376181" cy="807483"/>
          </a:xfrm>
        </p:grpSpPr>
        <p:grpSp>
          <p:nvGrpSpPr>
            <p:cNvPr id="688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686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684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85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87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89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91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92" name="مسألة 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3019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93" name="مسألة ١٠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694" name="مسألة ٧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7" grpId="2"/>
      <p:bldP build="whole" bldLvl="1" animBg="1" rev="0" advAuto="0" spid="666" grpId="3"/>
      <p:bldP build="whole" bldLvl="1" animBg="1" rev="0" advAuto="0" spid="66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3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3" y="137714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7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8" name="مسألة ١٠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259" name="مسألة ٧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pic>
        <p:nvPicPr>
          <p:cNvPr id="260" name="IMG_7090.png" descr="IMG_7090.png"/>
          <p:cNvPicPr>
            <a:picLocks noChangeAspect="1"/>
          </p:cNvPicPr>
          <p:nvPr/>
        </p:nvPicPr>
        <p:blipFill>
          <a:blip r:embed="rId9">
            <a:extLst/>
          </a:blip>
          <a:srcRect l="5365" t="25236" r="27249" b="25236"/>
          <a:stretch>
            <a:fillRect/>
          </a:stretch>
        </p:blipFill>
        <p:spPr>
          <a:xfrm>
            <a:off x="2274383" y="1343893"/>
            <a:ext cx="4065298" cy="417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4"/>
      <p:bldP build="whole" bldLvl="1" animBg="1" rev="0" advAuto="0" spid="254" grpId="3"/>
      <p:bldP build="whole" bldLvl="1" animBg="1" rev="0" advAuto="0" spid="253" grpId="2"/>
      <p:bldP build="whole" bldLvl="1" animBg="1" rev="0" advAuto="0" spid="2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الواجب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63" name="المنزل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4" name="مسألة  ٥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281" name="تجميع"/>
          <p:cNvGrpSpPr/>
          <p:nvPr/>
        </p:nvGrpSpPr>
        <p:grpSpPr>
          <a:xfrm>
            <a:off x="6744934" y="653641"/>
            <a:ext cx="2147103" cy="849913"/>
            <a:chOff x="0" y="0"/>
            <a:chExt cx="2147102" cy="849912"/>
          </a:xfrm>
        </p:grpSpPr>
        <p:grpSp>
          <p:nvGrpSpPr>
            <p:cNvPr id="279" name="تجميع"/>
            <p:cNvGrpSpPr/>
            <p:nvPr/>
          </p:nvGrpSpPr>
          <p:grpSpPr>
            <a:xfrm>
              <a:off x="0" y="-1"/>
              <a:ext cx="2147103" cy="849914"/>
              <a:chOff x="0" y="0"/>
              <a:chExt cx="2147102" cy="849912"/>
            </a:xfrm>
          </p:grpSpPr>
          <p:grpSp>
            <p:nvGrpSpPr>
              <p:cNvPr id="267" name="تجميع"/>
              <p:cNvGrpSpPr/>
              <p:nvPr/>
            </p:nvGrpSpPr>
            <p:grpSpPr>
              <a:xfrm>
                <a:off x="0" y="269584"/>
                <a:ext cx="1596440" cy="528147"/>
                <a:chOff x="0" y="0"/>
                <a:chExt cx="1596439" cy="528145"/>
              </a:xfrm>
            </p:grpSpPr>
            <p:sp>
              <p:nvSpPr>
                <p:cNvPr id="265" name="Google Shape;208;p10"/>
                <p:cNvSpPr/>
                <p:nvPr/>
              </p:nvSpPr>
              <p:spPr>
                <a:xfrm>
                  <a:off x="0" y="0"/>
                  <a:ext cx="1596440" cy="5281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6" name="Google Shape;209;p10"/>
                <p:cNvSpPr/>
                <p:nvPr/>
              </p:nvSpPr>
              <p:spPr>
                <a:xfrm>
                  <a:off x="6082" y="26733"/>
                  <a:ext cx="1584276" cy="474680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78" name="Google Shape;253;p10"/>
              <p:cNvGrpSpPr/>
              <p:nvPr/>
            </p:nvGrpSpPr>
            <p:grpSpPr>
              <a:xfrm>
                <a:off x="1386156" y="-1"/>
                <a:ext cx="760947" cy="849914"/>
                <a:chOff x="0" y="0"/>
                <a:chExt cx="760945" cy="849912"/>
              </a:xfrm>
            </p:grpSpPr>
            <p:sp>
              <p:nvSpPr>
                <p:cNvPr id="268" name="Google Shape;254;p10"/>
                <p:cNvSpPr/>
                <p:nvPr/>
              </p:nvSpPr>
              <p:spPr>
                <a:xfrm flipH="1" rot="12754542">
                  <a:off x="161980" y="60266"/>
                  <a:ext cx="436986" cy="729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6" name="Google Shape;255;p10"/>
                <p:cNvGrpSpPr/>
                <p:nvPr/>
              </p:nvGrpSpPr>
              <p:grpSpPr>
                <a:xfrm>
                  <a:off x="60734" y="56440"/>
                  <a:ext cx="641617" cy="733555"/>
                  <a:chOff x="0" y="0"/>
                  <a:chExt cx="641615" cy="733553"/>
                </a:xfrm>
              </p:grpSpPr>
              <p:sp>
                <p:nvSpPr>
                  <p:cNvPr id="269" name="Google Shape;256;p10"/>
                  <p:cNvSpPr/>
                  <p:nvPr/>
                </p:nvSpPr>
                <p:spPr>
                  <a:xfrm flipH="1" rot="12762355">
                    <a:off x="50216" y="375240"/>
                    <a:ext cx="346408" cy="2875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257;p10"/>
                  <p:cNvSpPr/>
                  <p:nvPr/>
                </p:nvSpPr>
                <p:spPr>
                  <a:xfrm flipH="1" rot="12762355">
                    <a:off x="68748" y="333831"/>
                    <a:ext cx="170179" cy="2862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258;p10"/>
                  <p:cNvSpPr/>
                  <p:nvPr/>
                </p:nvSpPr>
                <p:spPr>
                  <a:xfrm flipH="1" rot="1962354">
                    <a:off x="180546" y="55787"/>
                    <a:ext cx="342848" cy="5279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2" name="Google Shape;259;p10"/>
                  <p:cNvSpPr/>
                  <p:nvPr/>
                </p:nvSpPr>
                <p:spPr>
                  <a:xfrm flipH="1" rot="1962354">
                    <a:off x="237388" y="54359"/>
                    <a:ext cx="224853" cy="5307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3" name="Google Shape;260;p10"/>
                  <p:cNvSpPr/>
                  <p:nvPr/>
                </p:nvSpPr>
                <p:spPr>
                  <a:xfrm flipH="1" rot="1962354">
                    <a:off x="292436" y="82791"/>
                    <a:ext cx="342847" cy="1240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4" name="Google Shape;261;p10"/>
                  <p:cNvSpPr/>
                  <p:nvPr/>
                </p:nvSpPr>
                <p:spPr>
                  <a:xfrm flipH="1" rot="1962354">
                    <a:off x="103164" y="589287"/>
                    <a:ext cx="110747" cy="555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5" name="Google Shape;262;p10"/>
                  <p:cNvSpPr/>
                  <p:nvPr/>
                </p:nvSpPr>
                <p:spPr>
                  <a:xfrm flipH="1" rot="1957588">
                    <a:off x="235328" y="180749"/>
                    <a:ext cx="355172" cy="8362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7" name="Google Shape;263;p10"/>
                <p:cNvSpPr/>
                <p:nvPr/>
              </p:nvSpPr>
              <p:spPr>
                <a:xfrm flipH="1" rot="12759500">
                  <a:off x="174043" y="84566"/>
                  <a:ext cx="413673" cy="688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80" name="تعزيز مهارة"/>
            <p:cNvSpPr/>
            <p:nvPr/>
          </p:nvSpPr>
          <p:spPr>
            <a:xfrm>
              <a:off x="210503" y="281640"/>
              <a:ext cx="1176202" cy="448602"/>
            </a:xfrm>
            <a:prstGeom prst="roundRect">
              <a:avLst>
                <a:gd name="adj" fmla="val 20521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sz="17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grpSp>
        <p:nvGrpSpPr>
          <p:cNvPr id="284" name="تجميع"/>
          <p:cNvGrpSpPr/>
          <p:nvPr/>
        </p:nvGrpSpPr>
        <p:grpSpPr>
          <a:xfrm>
            <a:off x="569091" y="840752"/>
            <a:ext cx="6125044" cy="536878"/>
            <a:chOff x="0" y="0"/>
            <a:chExt cx="6125042" cy="536877"/>
          </a:xfrm>
        </p:grpSpPr>
        <p:sp>
          <p:nvSpPr>
            <p:cNvPr id="282" name="Google Shape;209;p10"/>
            <p:cNvSpPr/>
            <p:nvPr/>
          </p:nvSpPr>
          <p:spPr>
            <a:xfrm>
              <a:off x="716044" y="113223"/>
              <a:ext cx="5408999" cy="423655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3" name="المهارة ٩: تعرف الكسور الاعتيادية وكتابتها وقراءتها"/>
            <p:cNvSpPr/>
            <p:nvPr/>
          </p:nvSpPr>
          <p:spPr>
            <a:xfrm>
              <a:off x="0" y="0"/>
              <a:ext cx="6004112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marL="846455" algn="ctr" defTabSz="457200" rtl="0">
                <a:lnSpc>
                  <a:spcPct val="107916"/>
                </a:lnSpc>
                <a:defRPr b="1" sz="2400" u="sng">
                  <a:solidFill>
                    <a:srgbClr val="B51A00"/>
                  </a:solidFill>
                  <a:uFill>
                    <a:solidFill>
                      <a:srgbClr val="000000"/>
                    </a:solidFill>
                  </a:u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t>المهارة ٩: </a:t>
              </a: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تعرف الكسور الاعتيادية وكتابتها وقراءتها</a:t>
              </a:r>
            </a:p>
          </p:txBody>
        </p:sp>
      </p:grpSp>
      <p:grpSp>
        <p:nvGrpSpPr>
          <p:cNvPr id="289" name="تجميع"/>
          <p:cNvGrpSpPr/>
          <p:nvPr/>
        </p:nvGrpSpPr>
        <p:grpSpPr>
          <a:xfrm>
            <a:off x="1292523" y="2889504"/>
            <a:ext cx="7260079" cy="1817890"/>
            <a:chOff x="-19050" y="0"/>
            <a:chExt cx="7260077" cy="1817888"/>
          </a:xfrm>
        </p:grpSpPr>
        <p:grpSp>
          <p:nvGrpSpPr>
            <p:cNvPr id="287" name="IMG_6558.png"/>
            <p:cNvGrpSpPr/>
            <p:nvPr/>
          </p:nvGrpSpPr>
          <p:grpSpPr>
            <a:xfrm>
              <a:off x="-19050" y="39888"/>
              <a:ext cx="6740129" cy="1778001"/>
              <a:chOff x="0" y="0"/>
              <a:chExt cx="6740128" cy="1778000"/>
            </a:xfrm>
          </p:grpSpPr>
          <p:pic>
            <p:nvPicPr>
              <p:cNvPr id="286" name="IMG_6558.png" descr="IMG_6558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8859" t="0" r="3555" b="0"/>
              <a:stretch>
                <a:fillRect/>
              </a:stretch>
            </p:blipFill>
            <p:spPr>
              <a:xfrm>
                <a:off x="19050" y="19050"/>
                <a:ext cx="6702037" cy="173997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85" name="IMG_6558.png" descr="IMG_6558.png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6740129" cy="1778000"/>
              </a:xfrm>
              <a:prstGeom prst="rect">
                <a:avLst/>
              </a:prstGeom>
              <a:effectLst/>
            </p:spPr>
          </p:pic>
        </p:grpSp>
        <p:sp>
          <p:nvSpPr>
            <p:cNvPr id="288" name="النص"/>
            <p:cNvSpPr/>
            <p:nvPr/>
          </p:nvSpPr>
          <p:spPr>
            <a:xfrm>
              <a:off x="5971027" y="0"/>
              <a:ext cx="1270001" cy="1270000"/>
            </a:xfrm>
            <a:prstGeom prst="line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1087086" indent="-240631" algn="ctr" defTabSz="457200" rtl="0">
                <a:lnSpc>
                  <a:spcPct val="107916"/>
                </a:lnSpc>
                <a:buSzPct val="104000"/>
                <a:buBlip>
                  <a:blip r:embed="rId7"/>
                </a:buBlip>
                <a:defRPr b="1" sz="2400">
                  <a:solidFill>
                    <a:srgbClr val="0056D6"/>
                  </a:solidFill>
                  <a:uFill>
                    <a:solidFill>
                      <a:srgbClr val="000000"/>
                    </a:solidFill>
                  </a:uFill>
                  <a:latin typeface="Al-QuranAlKareem"/>
                  <a:ea typeface="Al-QuranAlKareem"/>
                  <a:cs typeface="Al-QuranAlKareem"/>
                  <a:sym typeface="Al-QuranAlKareem"/>
                </a:defRPr>
              </a:lvl1pPr>
            </a:lstStyle>
            <a:p>
              <a:pPr>
                <a:defRPr u="sng">
                  <a:solidFill>
                    <a:srgbClr val="B51A00"/>
                  </a:solid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 </a:t>
              </a:r>
            </a:p>
          </p:txBody>
        </p:sp>
      </p:grpSp>
      <p:grpSp>
        <p:nvGrpSpPr>
          <p:cNvPr id="294" name="تجميع"/>
          <p:cNvGrpSpPr/>
          <p:nvPr/>
        </p:nvGrpSpPr>
        <p:grpSpPr>
          <a:xfrm>
            <a:off x="1316797" y="1609930"/>
            <a:ext cx="6717786" cy="1203723"/>
            <a:chOff x="-19050" y="-12700"/>
            <a:chExt cx="6717784" cy="1203721"/>
          </a:xfrm>
        </p:grpSpPr>
        <p:grpSp>
          <p:nvGrpSpPr>
            <p:cNvPr id="292" name="IMG_6557.png"/>
            <p:cNvGrpSpPr/>
            <p:nvPr/>
          </p:nvGrpSpPr>
          <p:grpSpPr>
            <a:xfrm>
              <a:off x="-19050" y="-12701"/>
              <a:ext cx="6663532" cy="1203723"/>
              <a:chOff x="0" y="0"/>
              <a:chExt cx="6663531" cy="1203721"/>
            </a:xfrm>
          </p:grpSpPr>
          <p:pic>
            <p:nvPicPr>
              <p:cNvPr id="291" name="IMG_6557.png" descr="IMG_6557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15206" t="16234" r="7016" b="16234"/>
              <a:stretch>
                <a:fillRect/>
              </a:stretch>
            </p:blipFill>
            <p:spPr>
              <a:xfrm>
                <a:off x="19050" y="19050"/>
                <a:ext cx="6625301" cy="116562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90" name="IMG_6557.png" descr="IMG_6557.png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6663532" cy="1203722"/>
              </a:xfrm>
              <a:prstGeom prst="rect">
                <a:avLst/>
              </a:prstGeom>
              <a:effectLst/>
            </p:spPr>
          </p:pic>
        </p:grpSp>
        <p:sp>
          <p:nvSpPr>
            <p:cNvPr id="293" name="النص"/>
            <p:cNvSpPr txBox="1"/>
            <p:nvPr/>
          </p:nvSpPr>
          <p:spPr>
            <a:xfrm>
              <a:off x="5366336" y="0"/>
              <a:ext cx="1332399" cy="65010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 marL="1087086" indent="-240631" algn="ctr" defTabSz="457200" rtl="0">
                <a:lnSpc>
                  <a:spcPct val="107916"/>
                </a:lnSpc>
                <a:buSzPct val="104000"/>
                <a:buBlip>
                  <a:blip r:embed="rId7"/>
                </a:buBlip>
                <a:defRPr b="1" sz="2400">
                  <a:solidFill>
                    <a:srgbClr val="0056D6"/>
                  </a:solidFill>
                  <a:uFill>
                    <a:solidFill>
                      <a:srgbClr val="000000"/>
                    </a:solidFill>
                  </a:uFill>
                  <a:latin typeface="Al-QuranAlKareem"/>
                  <a:ea typeface="Al-QuranAlKareem"/>
                  <a:cs typeface="Al-QuranAlKareem"/>
                  <a:sym typeface="Al-QuranAlKareem"/>
                </a:defRPr>
              </a:lvl1pPr>
            </a:lstStyle>
            <a:p>
              <a:pPr>
                <a:defRPr u="sng">
                  <a:solidFill>
                    <a:srgbClr val="B51A00"/>
                  </a:solid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 </a:t>
              </a:r>
            </a:p>
          </p:txBody>
        </p:sp>
      </p:grpSp>
      <p:sp>
        <p:nvSpPr>
          <p:cNvPr id="295" name="مسألة ١٠">
            <a:hlinkClick r:id="rId10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296" name="مسألة ٧">
            <a:hlinkClick r:id="rId11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310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298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09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299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7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00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1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2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3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4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5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6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08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11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317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315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13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4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16" name="٥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333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18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31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24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19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0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1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2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3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27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25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6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30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28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9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2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34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35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36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37" name="IMG_6548.png" descr="IMG_6548.png"/>
          <p:cNvPicPr>
            <a:picLocks noChangeAspect="1"/>
          </p:cNvPicPr>
          <p:nvPr/>
        </p:nvPicPr>
        <p:blipFill>
          <a:blip r:embed="rId5">
            <a:extLst/>
          </a:blip>
          <a:srcRect l="7685" t="1919" r="19095" b="5179"/>
          <a:stretch>
            <a:fillRect/>
          </a:stretch>
        </p:blipFill>
        <p:spPr>
          <a:xfrm>
            <a:off x="2612603" y="1139306"/>
            <a:ext cx="4720584" cy="319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مسألة ١٠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339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2"/>
      <p:bldP build="whole" bldLvl="1" animBg="1" rev="0" advAuto="0" spid="3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45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43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41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2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44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56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46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4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47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8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9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0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1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2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5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58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59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60" name="مستطيل"/>
          <p:cNvSpPr/>
          <p:nvPr/>
        </p:nvSpPr>
        <p:spPr>
          <a:xfrm>
            <a:off x="7885034" y="3923015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61" name="Google Shape;145;p11"/>
          <p:cNvSpPr txBox="1"/>
          <p:nvPr/>
        </p:nvSpPr>
        <p:spPr>
          <a:xfrm>
            <a:off x="7814050" y="3962693"/>
            <a:ext cx="772100" cy="5083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2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74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6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6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7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6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6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7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7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75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7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80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6561028" y="1199631"/>
            <a:ext cx="1142245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6675961" y="2502831"/>
            <a:ext cx="998419" cy="403065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الأرقام : ١، ٣ ، ٥ ، ٧…"/>
          <p:cNvSpPr txBox="1"/>
          <p:nvPr/>
        </p:nvSpPr>
        <p:spPr>
          <a:xfrm>
            <a:off x="2236650" y="1225478"/>
            <a:ext cx="4382758" cy="7464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200526" indent="-200526" algn="r" rtl="0">
              <a:lnSpc>
                <a:spcPct val="150000"/>
              </a:lnSpc>
              <a:buSzPct val="60000"/>
              <a:buBlip>
                <a:blip r:embed="rId6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الأرقام : ١، ٣ ، ٥ ، ٧ </a:t>
            </a:r>
          </a:p>
          <a:p>
            <a:pPr marL="200526" indent="-200526" algn="r" rtl="0">
              <a:lnSpc>
                <a:spcPct val="150000"/>
              </a:lnSpc>
              <a:buSzPct val="60000"/>
              <a:buBlip>
                <a:blip r:embed="rId6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شكل معطى يوضح أنه في كل عدد خانتين فقط</a:t>
            </a:r>
          </a:p>
        </p:txBody>
      </p:sp>
      <p:sp>
        <p:nvSpPr>
          <p:cNvPr id="383" name="أوجد عدد عمليات الضرب الممكنة عند استعمال الأرقام : ١ ، ٣ ، ٥ ، ۷ دون تکرار"/>
          <p:cNvSpPr txBox="1"/>
          <p:nvPr/>
        </p:nvSpPr>
        <p:spPr>
          <a:xfrm>
            <a:off x="1101481" y="2594996"/>
            <a:ext cx="5574481" cy="6221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أوجد عدد عمليات الضرب الممكنة عند استعمال الأرقام : ١ ، ٣ ، ٥ ، ۷ دون تکرار</a:t>
            </a:r>
          </a:p>
        </p:txBody>
      </p:sp>
      <p:sp>
        <p:nvSpPr>
          <p:cNvPr id="384" name="نستخدم خطة إنشاء قائمة منظمة لحل المسألة"/>
          <p:cNvSpPr txBox="1"/>
          <p:nvPr/>
        </p:nvSpPr>
        <p:spPr>
          <a:xfrm>
            <a:off x="3169418" y="4066731"/>
            <a:ext cx="4138584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خطة إنشاء قائمة منظمة لحل المسألة</a:t>
            </a:r>
          </a:p>
        </p:txBody>
      </p:sp>
      <p:sp>
        <p:nvSpPr>
          <p:cNvPr id="385" name="مسألة ١٠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386" name="مسألة ٧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" grpId="5"/>
      <p:bldP build="whole" bldLvl="1" animBg="1" rev="0" advAuto="0" spid="358" grpId="1"/>
      <p:bldP build="whole" bldLvl="1" animBg="1" rev="0" advAuto="0" spid="359" grpId="2"/>
      <p:bldP build="whole" bldLvl="1" animBg="1" rev="0" advAuto="0" spid="360" grpId="3"/>
      <p:bldP build="whole" bldLvl="1" animBg="1" rev="0" advAuto="0" spid="361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392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90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88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91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403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93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01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94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6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7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8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9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0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02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05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06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07" name="مستطيل"/>
          <p:cNvSpPr/>
          <p:nvPr/>
        </p:nvSpPr>
        <p:spPr>
          <a:xfrm>
            <a:off x="7862084" y="4028782"/>
            <a:ext cx="669074" cy="624275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08" name="Google Shape;145;p11"/>
          <p:cNvSpPr txBox="1"/>
          <p:nvPr/>
        </p:nvSpPr>
        <p:spPr>
          <a:xfrm>
            <a:off x="7835096" y="4049309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0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1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12" name="مراجعة القائمة للتأكد من أنها تتضمن عدد عمليات الضرب الممكنة"/>
          <p:cNvSpPr txBox="1"/>
          <p:nvPr/>
        </p:nvSpPr>
        <p:spPr>
          <a:xfrm>
            <a:off x="1802395" y="4275156"/>
            <a:ext cx="5691379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مراجعة القائمة للتأكد من أنها تتضمن عدد عمليات الضرب الممكنة</a:t>
            </a:r>
          </a:p>
        </p:txBody>
      </p:sp>
      <p:pic>
        <p:nvPicPr>
          <p:cNvPr id="413" name="IMG_6565.png" descr="IMG_656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6502" y="1060588"/>
            <a:ext cx="5991885" cy="2834636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مسألة ١٠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  <p:sp>
        <p:nvSpPr>
          <p:cNvPr id="415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7" grpId="3"/>
      <p:bldP build="whole" bldLvl="1" animBg="1" rev="0" advAuto="0" spid="406" grpId="2"/>
      <p:bldP build="whole" bldLvl="1" animBg="1" rev="0" advAuto="0" spid="408" grpId="4"/>
      <p:bldP build="whole" bldLvl="1" animBg="1" rev="0" advAuto="0" spid="40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419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417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8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20" name="٧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437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422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35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428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423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4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5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6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7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31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429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0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34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432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36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5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50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38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49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39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47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40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1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2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3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4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5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6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48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1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5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5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5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56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457" name="IMG_6549.png" descr="IMG_6549.png"/>
          <p:cNvPicPr>
            <a:picLocks noChangeAspect="1"/>
          </p:cNvPicPr>
          <p:nvPr/>
        </p:nvPicPr>
        <p:blipFill>
          <a:blip r:embed="rId6">
            <a:extLst/>
          </a:blip>
          <a:srcRect l="0" t="6666" r="22065" b="6666"/>
          <a:stretch>
            <a:fillRect/>
          </a:stretch>
        </p:blipFill>
        <p:spPr>
          <a:xfrm>
            <a:off x="1619528" y="1485431"/>
            <a:ext cx="5813662" cy="2957903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مسألة ١٠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2" grpId="2"/>
      <p:bldP build="whole" bldLvl="1" animBg="1" rev="0" advAuto="0" spid="4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64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62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60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1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63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475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65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73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66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7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8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69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0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1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2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4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77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78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79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80" name="Google Shape;145;p11"/>
          <p:cNvSpPr txBox="1"/>
          <p:nvPr/>
        </p:nvSpPr>
        <p:spPr>
          <a:xfrm>
            <a:off x="79800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9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493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481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2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82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90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83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4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5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6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7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8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9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91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94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496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7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8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99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502" name="تجميع"/>
          <p:cNvGrpSpPr/>
          <p:nvPr/>
        </p:nvGrpSpPr>
        <p:grpSpPr>
          <a:xfrm>
            <a:off x="6561243" y="1326489"/>
            <a:ext cx="1142245" cy="1706265"/>
            <a:chOff x="0" y="0"/>
            <a:chExt cx="1142243" cy="1706264"/>
          </a:xfrm>
        </p:grpSpPr>
        <p:pic>
          <p:nvPicPr>
            <p:cNvPr id="500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006" t="0" r="0" b="82571"/>
            <a:stretch>
              <a:fillRect/>
            </a:stretch>
          </p:blipFill>
          <p:spPr>
            <a:xfrm>
              <a:off x="0" y="0"/>
              <a:ext cx="1142244" cy="491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1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114932" y="1303200"/>
              <a:ext cx="998419" cy="403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3" name="أصاب باسل لوحة السهام بسهمين…"/>
          <p:cNvSpPr txBox="1"/>
          <p:nvPr/>
        </p:nvSpPr>
        <p:spPr>
          <a:xfrm>
            <a:off x="2805593" y="1543892"/>
            <a:ext cx="3768354" cy="7464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marL="200526" indent="-200526" algn="r" rtl="0">
              <a:lnSpc>
                <a:spcPct val="150000"/>
              </a:lnSpc>
              <a:buSzPct val="60000"/>
              <a:buBlip>
                <a:blip r:embed="rId7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أصاب باسل لوحة السهام بسهمين</a:t>
            </a:r>
          </a:p>
          <a:p>
            <a:pPr marL="200526" indent="-200526" algn="r" rtl="0">
              <a:lnSpc>
                <a:spcPct val="150000"/>
              </a:lnSpc>
              <a:buSzPct val="60000"/>
              <a:buBlip>
                <a:blip r:embed="rId7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لوحة السهام تحتوي الأعداد : ٣ ، ٦ ، ١٠</a:t>
            </a:r>
          </a:p>
        </p:txBody>
      </p:sp>
      <p:sp>
        <p:nvSpPr>
          <p:cNvPr id="504" name="مجموع النقاط الممكنة ؟"/>
          <p:cNvSpPr txBox="1"/>
          <p:nvPr/>
        </p:nvSpPr>
        <p:spPr>
          <a:xfrm>
            <a:off x="4245755" y="2792945"/>
            <a:ext cx="2220561" cy="317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مجموع النقاط الممكنة ؟</a:t>
            </a:r>
          </a:p>
        </p:txBody>
      </p:sp>
      <p:sp>
        <p:nvSpPr>
          <p:cNvPr id="505" name="يمكننا حل هذه المسألة باستخدام خطة إنشاء قائمة"/>
          <p:cNvSpPr txBox="1"/>
          <p:nvPr/>
        </p:nvSpPr>
        <p:spPr>
          <a:xfrm>
            <a:off x="3127986" y="3919388"/>
            <a:ext cx="4500608" cy="317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يمكننا حل هذه المسألة باستخدام خطة إنشاء قائمة</a:t>
            </a:r>
          </a:p>
        </p:txBody>
      </p:sp>
      <p:sp>
        <p:nvSpPr>
          <p:cNvPr id="506" name="مسألة ١٠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7" grpId="1"/>
      <p:bldP build="whole" bldLvl="1" animBg="1" rev="0" advAuto="0" spid="495" grpId="5"/>
      <p:bldP build="whole" bldLvl="1" animBg="1" rev="0" advAuto="0" spid="479" grpId="3"/>
      <p:bldP build="whole" bldLvl="1" animBg="1" rev="0" advAuto="0" spid="480" grpId="4"/>
      <p:bldP build="whole" bldLvl="1" animBg="1" rev="0" advAuto="0" spid="47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12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10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08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9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11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523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13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21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14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5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6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7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8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9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0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22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25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26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27" name="مستطيل"/>
          <p:cNvSpPr/>
          <p:nvPr/>
        </p:nvSpPr>
        <p:spPr>
          <a:xfrm>
            <a:off x="7988362" y="4021222"/>
            <a:ext cx="585915" cy="613164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28" name="Google Shape;145;p11"/>
          <p:cNvSpPr txBox="1"/>
          <p:nvPr/>
        </p:nvSpPr>
        <p:spPr>
          <a:xfrm>
            <a:off x="7945843" y="4089014"/>
            <a:ext cx="747153" cy="4775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2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3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3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32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535" name="تجميع"/>
          <p:cNvGrpSpPr/>
          <p:nvPr/>
        </p:nvGrpSpPr>
        <p:grpSpPr>
          <a:xfrm>
            <a:off x="1440051" y="1139306"/>
            <a:ext cx="5560639" cy="2656526"/>
            <a:chOff x="0" y="0"/>
            <a:chExt cx="5560637" cy="2656525"/>
          </a:xfrm>
        </p:grpSpPr>
        <p:pic>
          <p:nvPicPr>
            <p:cNvPr id="533" name="IMG_6566.png" descr="IMG_6566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560638" cy="2656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4" name="IMG_6566.png" descr="IMG_6566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85906" t="61436" r="3826" b="29919"/>
            <a:stretch>
              <a:fillRect/>
            </a:stretch>
          </p:blipFill>
          <p:spPr>
            <a:xfrm>
              <a:off x="4780105" y="1965561"/>
              <a:ext cx="570928" cy="229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6" name="مراجعة القائمة ، وأنها تتضمن مجموع النقاط الممكنة"/>
          <p:cNvSpPr txBox="1"/>
          <p:nvPr/>
        </p:nvSpPr>
        <p:spPr>
          <a:xfrm>
            <a:off x="3080555" y="4182343"/>
            <a:ext cx="4622895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مراجعة القائمة ، وأنها تتضمن مجموع النقاط الممكنة</a:t>
            </a:r>
          </a:p>
        </p:txBody>
      </p:sp>
      <p:sp>
        <p:nvSpPr>
          <p:cNvPr id="537" name="مسألة ١٠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7" grpId="3"/>
      <p:bldP build="whole" bldLvl="1" animBg="1" rev="0" advAuto="0" spid="525" grpId="1"/>
      <p:bldP build="whole" bldLvl="1" animBg="1" rev="0" advAuto="0" spid="528" grpId="4"/>
      <p:bldP build="whole" bldLvl="1" animBg="1" rev="0" advAuto="0" spid="52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