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sldIdLst>
    <p:sldId id="257" r:id="rId2"/>
    <p:sldId id="264" r:id="rId3"/>
    <p:sldId id="313" r:id="rId4"/>
    <p:sldId id="318" r:id="rId5"/>
    <p:sldId id="314" r:id="rId6"/>
    <p:sldId id="320" r:id="rId7"/>
    <p:sldId id="319" r:id="rId8"/>
    <p:sldId id="258" r:id="rId9"/>
    <p:sldId id="317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5C7"/>
    <a:srgbClr val="8BB496"/>
    <a:srgbClr val="FFBDB4"/>
    <a:srgbClr val="FDB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1" autoAdjust="0"/>
    <p:restoredTop sz="85034" autoAdjust="0"/>
  </p:normalViewPr>
  <p:slideViewPr>
    <p:cSldViewPr snapToGrid="0">
      <p:cViewPr varScale="1">
        <p:scale>
          <a:sx n="83" d="100"/>
          <a:sy n="83" d="100"/>
        </p:scale>
        <p:origin x="3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FF5147-67C5-437C-869D-3655CDFC566F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89FFD7-92A7-4169-A6FC-AE9A07A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42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8dabb775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8dabb775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22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92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11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78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e7663663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e7663663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41567" y="1445496"/>
            <a:ext cx="6509200" cy="335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89667" y="4978145"/>
            <a:ext cx="5613200" cy="543600"/>
          </a:xfrm>
          <a:prstGeom prst="rect">
            <a:avLst/>
          </a:prstGeom>
          <a:solidFill>
            <a:schemeClr val="accent1"/>
          </a:solidFill>
          <a:ln w="762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868049" y="105534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86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52781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133">
                <a:highlight>
                  <a:schemeClr val="accen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2691200" y="4695784"/>
            <a:ext cx="6809600" cy="634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1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1"/>
          <p:cNvSpPr txBox="1">
            <a:spLocks noGrp="1"/>
          </p:cNvSpPr>
          <p:nvPr>
            <p:ph type="title" idx="2"/>
          </p:nvPr>
        </p:nvSpPr>
        <p:spPr>
          <a:xfrm>
            <a:off x="2649400" y="3827017"/>
            <a:ext cx="6893200" cy="7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7929233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1"/>
          <p:cNvSpPr/>
          <p:nvPr/>
        </p:nvSpPr>
        <p:spPr>
          <a:xfrm>
            <a:off x="5293333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>
            <a:off x="11040933" y="25182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549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582803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807733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2" hasCustomPrompt="1"/>
          </p:nvPr>
        </p:nvSpPr>
        <p:spPr>
          <a:xfrm>
            <a:off x="5164469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3"/>
          </p:nvPr>
        </p:nvSpPr>
        <p:spPr>
          <a:xfrm>
            <a:off x="4389400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8746136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7971067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1582803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807733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 hasCustomPrompt="1"/>
          </p:nvPr>
        </p:nvSpPr>
        <p:spPr>
          <a:xfrm>
            <a:off x="5164469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9"/>
          </p:nvPr>
        </p:nvSpPr>
        <p:spPr>
          <a:xfrm>
            <a:off x="4389400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6136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971067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6"/>
          </p:nvPr>
        </p:nvSpPr>
        <p:spPr>
          <a:xfrm>
            <a:off x="807733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7"/>
          </p:nvPr>
        </p:nvSpPr>
        <p:spPr>
          <a:xfrm>
            <a:off x="4389400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8"/>
          </p:nvPr>
        </p:nvSpPr>
        <p:spPr>
          <a:xfrm>
            <a:off x="7971067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9"/>
          </p:nvPr>
        </p:nvSpPr>
        <p:spPr>
          <a:xfrm>
            <a:off x="807733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0"/>
          </p:nvPr>
        </p:nvSpPr>
        <p:spPr>
          <a:xfrm>
            <a:off x="4389400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1"/>
          </p:nvPr>
        </p:nvSpPr>
        <p:spPr>
          <a:xfrm>
            <a:off x="7971067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116616" y="13569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/>
          <p:cNvSpPr/>
          <p:nvPr/>
        </p:nvSpPr>
        <p:spPr>
          <a:xfrm>
            <a:off x="11486634" y="36803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3"/>
          <p:cNvSpPr/>
          <p:nvPr/>
        </p:nvSpPr>
        <p:spPr>
          <a:xfrm>
            <a:off x="11117633" y="15365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3"/>
          <p:cNvSpPr/>
          <p:nvPr/>
        </p:nvSpPr>
        <p:spPr>
          <a:xfrm rot="1520602">
            <a:off x="7553599" y="6365253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204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/>
          <p:nvPr/>
        </p:nvSpPr>
        <p:spPr>
          <a:xfrm rot="1520602">
            <a:off x="8165132" y="65069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4"/>
          <p:cNvSpPr/>
          <p:nvPr/>
        </p:nvSpPr>
        <p:spPr>
          <a:xfrm rot="-1032307">
            <a:off x="9392243" y="-71479"/>
            <a:ext cx="957707" cy="60778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4"/>
          <p:cNvSpPr/>
          <p:nvPr/>
        </p:nvSpPr>
        <p:spPr>
          <a:xfrm rot="1612300">
            <a:off x="-127749" y="26862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4"/>
          <p:cNvSpPr/>
          <p:nvPr/>
        </p:nvSpPr>
        <p:spPr>
          <a:xfrm rot="7255458">
            <a:off x="1338649" y="571318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4"/>
          <p:cNvSpPr/>
          <p:nvPr/>
        </p:nvSpPr>
        <p:spPr>
          <a:xfrm>
            <a:off x="11026929" y="1165172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4"/>
          <p:cNvSpPr/>
          <p:nvPr/>
        </p:nvSpPr>
        <p:spPr>
          <a:xfrm rot="873609">
            <a:off x="1562019" y="6304399"/>
            <a:ext cx="802443" cy="625815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364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/>
          <p:nvPr/>
        </p:nvSpPr>
        <p:spPr>
          <a:xfrm rot="-1246377">
            <a:off x="1336769" y="-44571"/>
            <a:ext cx="957775" cy="607827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>
            <a:off x="11520801" y="3056433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5172631">
            <a:off x="2877077" y="6252393"/>
            <a:ext cx="887028" cy="886457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5"/>
          <p:cNvSpPr/>
          <p:nvPr/>
        </p:nvSpPr>
        <p:spPr>
          <a:xfrm rot="2291383">
            <a:off x="9695438" y="6655104"/>
            <a:ext cx="1339844" cy="439744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 rot="7255458">
            <a:off x="804011" y="1134736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/>
          <p:nvPr/>
        </p:nvSpPr>
        <p:spPr>
          <a:xfrm>
            <a:off x="11238517" y="1176500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440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6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/>
          <p:nvPr/>
        </p:nvSpPr>
        <p:spPr>
          <a:xfrm rot="-1520602" flipH="1">
            <a:off x="3892432" y="64102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-239551" y="4190083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 rot="6228068">
            <a:off x="10932786" y="4072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6"/>
          <p:cNvSpPr/>
          <p:nvPr/>
        </p:nvSpPr>
        <p:spPr>
          <a:xfrm rot="7255458">
            <a:off x="7710977" y="59434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/>
          <p:nvPr/>
        </p:nvSpPr>
        <p:spPr>
          <a:xfrm>
            <a:off x="11146833" y="24704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6"/>
          <p:cNvSpPr/>
          <p:nvPr/>
        </p:nvSpPr>
        <p:spPr>
          <a:xfrm rot="5400000">
            <a:off x="11186055" y="4755599"/>
            <a:ext cx="687317" cy="765727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375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7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>
            <a:off x="1133351" y="3442284"/>
            <a:ext cx="4183600" cy="1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1133351" y="1843484"/>
            <a:ext cx="4183600" cy="1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/>
          <p:nvPr/>
        </p:nvSpPr>
        <p:spPr>
          <a:xfrm rot="2256349">
            <a:off x="2966846" y="6236435"/>
            <a:ext cx="1339849" cy="439747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11520801" y="18434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6228068">
            <a:off x="9229920" y="61354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612300">
            <a:off x="206218" y="1265948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7805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1366033" y="439011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1366033" y="1758684"/>
            <a:ext cx="9460000" cy="2320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8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8"/>
          <p:cNvSpPr/>
          <p:nvPr/>
        </p:nvSpPr>
        <p:spPr>
          <a:xfrm rot="-1612300" flipH="1">
            <a:off x="6072993" y="113981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8"/>
          <p:cNvSpPr/>
          <p:nvPr/>
        </p:nvSpPr>
        <p:spPr>
          <a:xfrm rot="-1520602" flipH="1">
            <a:off x="1957635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0343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9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"/>
          </p:nvPr>
        </p:nvSpPr>
        <p:spPr>
          <a:xfrm>
            <a:off x="6563400" y="4265351"/>
            <a:ext cx="4330400" cy="1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6563400" y="1245851"/>
            <a:ext cx="4330400" cy="2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>
            <a:spLocks noGrp="1"/>
          </p:cNvSpPr>
          <p:nvPr>
            <p:ph type="pic" idx="2"/>
          </p:nvPr>
        </p:nvSpPr>
        <p:spPr>
          <a:xfrm>
            <a:off x="1298184" y="1316367"/>
            <a:ext cx="4225200" cy="42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9" name="Google Shape;189;p19"/>
          <p:cNvSpPr/>
          <p:nvPr/>
        </p:nvSpPr>
        <p:spPr>
          <a:xfrm rot="-6228068" flipH="1">
            <a:off x="9661481" y="61354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9"/>
          <p:cNvSpPr/>
          <p:nvPr/>
        </p:nvSpPr>
        <p:spPr>
          <a:xfrm rot="-1612300" flipH="1">
            <a:off x="11289960" y="2417081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9"/>
          <p:cNvSpPr/>
          <p:nvPr/>
        </p:nvSpPr>
        <p:spPr>
          <a:xfrm flipH="1">
            <a:off x="11040932" y="45266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2205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0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0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>
            <a:off x="1957400" y="4438433"/>
            <a:ext cx="340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2"/>
          </p:nvPr>
        </p:nvSpPr>
        <p:spPr>
          <a:xfrm>
            <a:off x="6830600" y="4438433"/>
            <a:ext cx="340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3"/>
          </p:nvPr>
        </p:nvSpPr>
        <p:spPr>
          <a:xfrm>
            <a:off x="1957400" y="5069533"/>
            <a:ext cx="34040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4"/>
          </p:nvPr>
        </p:nvSpPr>
        <p:spPr>
          <a:xfrm>
            <a:off x="6830600" y="5069533"/>
            <a:ext cx="34040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1520602">
            <a:off x="10690199" y="61262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0"/>
          <p:cNvSpPr/>
          <p:nvPr/>
        </p:nvSpPr>
        <p:spPr>
          <a:xfrm>
            <a:off x="10121700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0"/>
          <p:cNvSpPr/>
          <p:nvPr/>
        </p:nvSpPr>
        <p:spPr>
          <a:xfrm>
            <a:off x="5361400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0"/>
          <p:cNvSpPr/>
          <p:nvPr/>
        </p:nvSpPr>
        <p:spPr>
          <a:xfrm rot="6228068">
            <a:off x="143086" y="5162742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0"/>
          <p:cNvSpPr/>
          <p:nvPr/>
        </p:nvSpPr>
        <p:spPr>
          <a:xfrm>
            <a:off x="11089133" y="41009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372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89200" y="3301988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58533" y="1543988"/>
            <a:ext cx="2874800" cy="1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874000" y="4626733"/>
            <a:ext cx="6444000" cy="5780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4378449" y="214801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236401" y="3550232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1520602">
            <a:off x="5558365" y="62200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1823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1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1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1"/>
          </p:nvPr>
        </p:nvSpPr>
        <p:spPr>
          <a:xfrm>
            <a:off x="9600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2"/>
          </p:nvPr>
        </p:nvSpPr>
        <p:spPr>
          <a:xfrm>
            <a:off x="9600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3"/>
          </p:nvPr>
        </p:nvSpPr>
        <p:spPr>
          <a:xfrm>
            <a:off x="45384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4"/>
          </p:nvPr>
        </p:nvSpPr>
        <p:spPr>
          <a:xfrm>
            <a:off x="81168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5"/>
          </p:nvPr>
        </p:nvSpPr>
        <p:spPr>
          <a:xfrm>
            <a:off x="45384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6"/>
          </p:nvPr>
        </p:nvSpPr>
        <p:spPr>
          <a:xfrm>
            <a:off x="81168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1"/>
          <p:cNvSpPr/>
          <p:nvPr/>
        </p:nvSpPr>
        <p:spPr>
          <a:xfrm rot="7255458">
            <a:off x="9773644" y="60026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1"/>
          <p:cNvSpPr/>
          <p:nvPr/>
        </p:nvSpPr>
        <p:spPr>
          <a:xfrm rot="887853">
            <a:off x="5568703" y="5855089"/>
            <a:ext cx="687303" cy="76571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017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2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2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1"/>
          </p:nvPr>
        </p:nvSpPr>
        <p:spPr>
          <a:xfrm>
            <a:off x="2429400" y="2152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2"/>
          </p:nvPr>
        </p:nvSpPr>
        <p:spPr>
          <a:xfrm>
            <a:off x="2429400" y="2814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3"/>
          </p:nvPr>
        </p:nvSpPr>
        <p:spPr>
          <a:xfrm>
            <a:off x="7609636" y="2814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4"/>
          </p:nvPr>
        </p:nvSpPr>
        <p:spPr>
          <a:xfrm>
            <a:off x="2429400" y="4668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5"/>
          </p:nvPr>
        </p:nvSpPr>
        <p:spPr>
          <a:xfrm>
            <a:off x="7609636" y="4668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2429400" y="4006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7"/>
          </p:nvPr>
        </p:nvSpPr>
        <p:spPr>
          <a:xfrm>
            <a:off x="7609633" y="2152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8"/>
          </p:nvPr>
        </p:nvSpPr>
        <p:spPr>
          <a:xfrm>
            <a:off x="7609633" y="4006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/>
          <p:nvPr/>
        </p:nvSpPr>
        <p:spPr>
          <a:xfrm rot="2269399">
            <a:off x="10681327" y="5789154"/>
            <a:ext cx="1339824" cy="439737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2"/>
          <p:cNvSpPr/>
          <p:nvPr/>
        </p:nvSpPr>
        <p:spPr>
          <a:xfrm>
            <a:off x="3541216" y="61446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2"/>
          <p:cNvSpPr/>
          <p:nvPr/>
        </p:nvSpPr>
        <p:spPr>
          <a:xfrm>
            <a:off x="11040933" y="1558984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2"/>
          <p:cNvSpPr/>
          <p:nvPr/>
        </p:nvSpPr>
        <p:spPr>
          <a:xfrm>
            <a:off x="11306333" y="22883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2"/>
          <p:cNvSpPr/>
          <p:nvPr/>
        </p:nvSpPr>
        <p:spPr>
          <a:xfrm rot="6228068">
            <a:off x="10907686" y="404909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729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3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1181768" y="2975779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2"/>
          </p:nvPr>
        </p:nvSpPr>
        <p:spPr>
          <a:xfrm>
            <a:off x="4760600" y="2975779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3"/>
          </p:nvPr>
        </p:nvSpPr>
        <p:spPr>
          <a:xfrm>
            <a:off x="8342267" y="2975779"/>
            <a:ext cx="26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4"/>
          </p:nvPr>
        </p:nvSpPr>
        <p:spPr>
          <a:xfrm>
            <a:off x="1181768" y="5250240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5"/>
          </p:nvPr>
        </p:nvSpPr>
        <p:spPr>
          <a:xfrm>
            <a:off x="4760600" y="5250240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6"/>
          </p:nvPr>
        </p:nvSpPr>
        <p:spPr>
          <a:xfrm>
            <a:off x="8342267" y="5250240"/>
            <a:ext cx="26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7"/>
          </p:nvPr>
        </p:nvSpPr>
        <p:spPr>
          <a:xfrm>
            <a:off x="1176167" y="2369432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8"/>
          </p:nvPr>
        </p:nvSpPr>
        <p:spPr>
          <a:xfrm>
            <a:off x="4760600" y="2369432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9"/>
          </p:nvPr>
        </p:nvSpPr>
        <p:spPr>
          <a:xfrm>
            <a:off x="8347856" y="2369432"/>
            <a:ext cx="26652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13"/>
          </p:nvPr>
        </p:nvSpPr>
        <p:spPr>
          <a:xfrm>
            <a:off x="1176167" y="4638003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14"/>
          </p:nvPr>
        </p:nvSpPr>
        <p:spPr>
          <a:xfrm>
            <a:off x="4760600" y="4638003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5"/>
          </p:nvPr>
        </p:nvSpPr>
        <p:spPr>
          <a:xfrm>
            <a:off x="8347856" y="4638003"/>
            <a:ext cx="26652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11520801" y="16437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>
            <a:off x="11040933" y="39481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3"/>
          <p:cNvSpPr/>
          <p:nvPr/>
        </p:nvSpPr>
        <p:spPr>
          <a:xfrm>
            <a:off x="7877367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3"/>
          <p:cNvSpPr/>
          <p:nvPr/>
        </p:nvSpPr>
        <p:spPr>
          <a:xfrm rot="1612300">
            <a:off x="279685" y="234216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4106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hasCustomPrompt="1"/>
          </p:nvPr>
        </p:nvSpPr>
        <p:spPr>
          <a:xfrm>
            <a:off x="1276733" y="5225871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1"/>
          </p:nvPr>
        </p:nvSpPr>
        <p:spPr>
          <a:xfrm>
            <a:off x="1276733" y="4088997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title" idx="2" hasCustomPrompt="1"/>
          </p:nvPr>
        </p:nvSpPr>
        <p:spPr>
          <a:xfrm>
            <a:off x="3770133" y="5225876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3"/>
          </p:nvPr>
        </p:nvSpPr>
        <p:spPr>
          <a:xfrm>
            <a:off x="3770133" y="4089008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 idx="4" hasCustomPrompt="1"/>
          </p:nvPr>
        </p:nvSpPr>
        <p:spPr>
          <a:xfrm>
            <a:off x="6263533" y="5225867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5"/>
          </p:nvPr>
        </p:nvSpPr>
        <p:spPr>
          <a:xfrm>
            <a:off x="6263533" y="4088989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title" idx="6" hasCustomPrompt="1"/>
          </p:nvPr>
        </p:nvSpPr>
        <p:spPr>
          <a:xfrm>
            <a:off x="8756933" y="5225867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7"/>
          </p:nvPr>
        </p:nvSpPr>
        <p:spPr>
          <a:xfrm>
            <a:off x="8756933" y="4088989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 idx="8"/>
          </p:nvPr>
        </p:nvSpPr>
        <p:spPr>
          <a:xfrm>
            <a:off x="12767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title" idx="9"/>
          </p:nvPr>
        </p:nvSpPr>
        <p:spPr>
          <a:xfrm>
            <a:off x="37701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13"/>
          </p:nvPr>
        </p:nvSpPr>
        <p:spPr>
          <a:xfrm>
            <a:off x="62635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title" idx="14"/>
          </p:nvPr>
        </p:nvSpPr>
        <p:spPr>
          <a:xfrm>
            <a:off x="87569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4"/>
          <p:cNvSpPr/>
          <p:nvPr/>
        </p:nvSpPr>
        <p:spPr>
          <a:xfrm rot="7242173">
            <a:off x="11480686" y="2896948"/>
            <a:ext cx="887037" cy="886467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4"/>
          <p:cNvSpPr/>
          <p:nvPr/>
        </p:nvSpPr>
        <p:spPr>
          <a:xfrm>
            <a:off x="11040933" y="9813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4"/>
          <p:cNvSpPr/>
          <p:nvPr/>
        </p:nvSpPr>
        <p:spPr>
          <a:xfrm>
            <a:off x="11089133" y="42441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4"/>
          <p:cNvSpPr/>
          <p:nvPr/>
        </p:nvSpPr>
        <p:spPr>
          <a:xfrm>
            <a:off x="155267" y="4672333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4"/>
          <p:cNvSpPr/>
          <p:nvPr/>
        </p:nvSpPr>
        <p:spPr>
          <a:xfrm rot="1612300">
            <a:off x="328685" y="981348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755867" y="3241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816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 txBox="1">
            <a:spLocks noGrp="1"/>
          </p:cNvSpPr>
          <p:nvPr>
            <p:ph type="ctrTitle"/>
          </p:nvPr>
        </p:nvSpPr>
        <p:spPr>
          <a:xfrm>
            <a:off x="3239900" y="991067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3233400" y="2219867"/>
            <a:ext cx="5725200" cy="18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10823301" y="17524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9411067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 txBox="1"/>
          <p:nvPr/>
        </p:nvSpPr>
        <p:spPr>
          <a:xfrm>
            <a:off x="2867133" y="4960133"/>
            <a:ext cx="6457600" cy="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and includes icons by</a:t>
            </a:r>
            <a:r>
              <a:rPr lang="en" sz="1333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53636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6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6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849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7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71367"/>
            <a:ext cx="10272000" cy="42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★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1439306" y="26522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88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5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543133" y="3055267"/>
            <a:ext cx="4232400" cy="6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416384" y="3055267"/>
            <a:ext cx="4232400" cy="6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543133" y="3577033"/>
            <a:ext cx="4232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416384" y="3577033"/>
            <a:ext cx="4232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rot="1520602">
            <a:off x="-217135" y="6617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rot="6228068">
            <a:off x="6063053" y="5841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 rot="1612300">
            <a:off x="11085118" y="162466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>
            <a:off x="755867" y="52454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42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520602">
            <a:off x="5158465" y="6588802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/>
          <p:nvPr/>
        </p:nvSpPr>
        <p:spPr>
          <a:xfrm>
            <a:off x="10990449" y="6712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6"/>
          <p:cNvSpPr/>
          <p:nvPr/>
        </p:nvSpPr>
        <p:spPr>
          <a:xfrm>
            <a:off x="11232000" y="1613033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 rot="7255458">
            <a:off x="724077" y="8331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6"/>
          <p:cNvSpPr/>
          <p:nvPr/>
        </p:nvSpPr>
        <p:spPr>
          <a:xfrm>
            <a:off x="11075133" y="5720103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 rot="1612300">
            <a:off x="-104782" y="4154732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35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87717" y="1218300"/>
            <a:ext cx="51192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087717" y="2817300"/>
            <a:ext cx="5119200" cy="2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★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6879151" y="1316367"/>
            <a:ext cx="4225200" cy="42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7"/>
          <p:cNvSpPr/>
          <p:nvPr/>
        </p:nvSpPr>
        <p:spPr>
          <a:xfrm>
            <a:off x="1477983" y="214801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1520602">
            <a:off x="11133999" y="59053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37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26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2456533" y="2962033"/>
            <a:ext cx="7279200" cy="2242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9"/>
          <p:cNvSpPr/>
          <p:nvPr/>
        </p:nvSpPr>
        <p:spPr>
          <a:xfrm rot="-1520602" flipH="1">
            <a:off x="2654532" y="61526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9"/>
          <p:cNvSpPr/>
          <p:nvPr/>
        </p:nvSpPr>
        <p:spPr>
          <a:xfrm>
            <a:off x="8520401" y="62321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11177284" y="514166"/>
            <a:ext cx="687317" cy="765727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>
            <a:off x="5052483" y="2595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2759600" y="1653584"/>
            <a:ext cx="6672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31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953400" y="5253867"/>
            <a:ext cx="10285200" cy="890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0"/>
          <p:cNvSpPr/>
          <p:nvPr/>
        </p:nvSpPr>
        <p:spPr>
          <a:xfrm rot="1520602">
            <a:off x="11126332" y="38467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0"/>
          <p:cNvSpPr/>
          <p:nvPr/>
        </p:nvSpPr>
        <p:spPr>
          <a:xfrm rot="-2994078">
            <a:off x="11005870" y="1019945"/>
            <a:ext cx="802468" cy="625835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0"/>
          <p:cNvSpPr/>
          <p:nvPr/>
        </p:nvSpPr>
        <p:spPr>
          <a:xfrm rot="6228068">
            <a:off x="371186" y="3799709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0"/>
          <p:cNvSpPr/>
          <p:nvPr/>
        </p:nvSpPr>
        <p:spPr>
          <a:xfrm rot="1612300">
            <a:off x="414418" y="5189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0"/>
          <p:cNvSpPr/>
          <p:nvPr/>
        </p:nvSpPr>
        <p:spPr>
          <a:xfrm>
            <a:off x="11606117" y="32971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0"/>
          <p:cNvSpPr/>
          <p:nvPr/>
        </p:nvSpPr>
        <p:spPr>
          <a:xfrm rot="7255458">
            <a:off x="2104811" y="338736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0"/>
          <p:cNvSpPr/>
          <p:nvPr/>
        </p:nvSpPr>
        <p:spPr>
          <a:xfrm>
            <a:off x="11209500" y="26359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7182200" y="2180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>
            <a:off x="443767" y="32158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>
            <a:off x="9336101" y="-639666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673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903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atimahalsubei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s://www.refaheducation.com/ar" TargetMode="External"/><Relationship Id="rId4" Type="http://schemas.openxmlformats.org/officeDocument/2006/relationships/hyperlink" Target="https://linktr.ee/Refa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ctrTitle"/>
          </p:nvPr>
        </p:nvSpPr>
        <p:spPr>
          <a:xfrm>
            <a:off x="1482704" y="945602"/>
            <a:ext cx="8546700" cy="335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ar-SA" b="1" dirty="0">
                <a:highlight>
                  <a:schemeClr val="accent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استكشاف</a:t>
            </a:r>
            <a:r>
              <a:rPr lang="en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ar-SA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النسبة المئوية من عدد</a:t>
            </a:r>
            <a:endParaRPr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1"/>
          </p:nvPr>
        </p:nvSpPr>
        <p:spPr>
          <a:xfrm>
            <a:off x="4463910" y="4542567"/>
            <a:ext cx="2584288" cy="54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فكرة الدرس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Google Shape;312;p31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10168201" y="18195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 rot="6228068">
            <a:off x="685120" y="4693566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/>
          <p:nvPr/>
        </p:nvSpPr>
        <p:spPr>
          <a:xfrm rot="1612300">
            <a:off x="867518" y="14986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11089133" y="41009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10595251" y="3788484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0748451" y="45425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/>
          <p:nvPr/>
        </p:nvSpPr>
        <p:spPr>
          <a:xfrm rot="7255458">
            <a:off x="1970077" y="9265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1525733" y="4306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/>
          <p:nvPr/>
        </p:nvSpPr>
        <p:spPr>
          <a:xfrm rot="7255458">
            <a:off x="2589149" y="1266085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8125200" y="622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5158633" y="5860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9C1E3EA-E88F-BCDC-5E7B-BDADC283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63" y="68077"/>
            <a:ext cx="1000491" cy="10004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B047F84-654F-C05D-8BA8-77056CE6F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" y="5852512"/>
            <a:ext cx="1193141" cy="1005488"/>
          </a:xfrm>
          <a:prstGeom prst="rect">
            <a:avLst/>
          </a:prstGeom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BDD5C99B-0A91-D4FC-AD6A-5D79FA8BEFAE}"/>
              </a:ext>
            </a:extLst>
          </p:cNvPr>
          <p:cNvSpPr txBox="1">
            <a:spLocks/>
          </p:cNvSpPr>
          <p:nvPr/>
        </p:nvSpPr>
        <p:spPr>
          <a:xfrm>
            <a:off x="1664910" y="4806814"/>
            <a:ext cx="8632514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 sz="40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أستعمل النموذج لإيجاد النسبة المئوية من عدد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 uiExpand="1" build="p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 rot="7255458">
            <a:off x="1132169" y="572313"/>
            <a:ext cx="501455" cy="444911"/>
          </a:xfrm>
          <a:prstGeom prst="star5">
            <a:avLst>
              <a:gd name="adj" fmla="val 952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76AE264-18F6-AB7E-4F35-C2E58D4FE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892FA1-5D99-E56F-151A-2DF21F9284A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6705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6834CAA-56BF-324D-6475-6E9F4636A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6244" t="32314" r="37050" b="46039"/>
          <a:stretch/>
        </p:blipFill>
        <p:spPr>
          <a:xfrm>
            <a:off x="627571" y="1258646"/>
            <a:ext cx="10511973" cy="454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4245CC9-897D-A766-D6AB-C7D3E3B68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7753B2-87DC-8C8B-E12D-6651436E3CD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47413"/>
            <a:ext cx="731176" cy="6299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B8434D-32C2-2019-E651-34B3F26C7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237" y="1078836"/>
            <a:ext cx="2055246" cy="2058408"/>
          </a:xfrm>
          <a:prstGeom prst="rect">
            <a:avLst/>
          </a:prstGeom>
        </p:spPr>
      </p:pic>
      <p:sp>
        <p:nvSpPr>
          <p:cNvPr id="7" name="Google Shape;462;p38">
            <a:extLst>
              <a:ext uri="{FF2B5EF4-FFF2-40B4-BE49-F238E27FC236}">
                <a16:creationId xmlns:a16="http://schemas.microsoft.com/office/drawing/2014/main" id="{4C1CF027-FC66-A2D7-6894-6A3813FF0711}"/>
              </a:ext>
            </a:extLst>
          </p:cNvPr>
          <p:cNvSpPr txBox="1"/>
          <p:nvPr/>
        </p:nvSpPr>
        <p:spPr>
          <a:xfrm>
            <a:off x="8975129" y="609952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نشاط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BE3E2CDA-507F-AC8E-822F-D3F9DB0893FE}"/>
              </a:ext>
            </a:extLst>
          </p:cNvPr>
          <p:cNvSpPr txBox="1">
            <a:spLocks/>
          </p:cNvSpPr>
          <p:nvPr/>
        </p:nvSpPr>
        <p:spPr>
          <a:xfrm>
            <a:off x="2425765" y="116133"/>
            <a:ext cx="7719551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 sz="3600" b="1" kern="0" dirty="0">
                <a:solidFill>
                  <a:srgbClr val="8BB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أوجد 30% من 50 ريالاً باستعمال نموذج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99D7908-09C1-886F-A31B-CBD62254F694}"/>
              </a:ext>
            </a:extLst>
          </p:cNvPr>
          <p:cNvSpPr txBox="1"/>
          <p:nvPr/>
        </p:nvSpPr>
        <p:spPr>
          <a:xfrm>
            <a:off x="6681739" y="2238120"/>
            <a:ext cx="4164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ارسم مستطيلا مدرًجا من 0 إلى 10 على ِّ ورقة المربعات، وسم الوحدات على اليسار من 0 % إلى 100 %كما في الجدول المجاور.</a:t>
            </a:r>
          </a:p>
        </p:txBody>
      </p:sp>
      <p:sp>
        <p:nvSpPr>
          <p:cNvPr id="15" name="عنوان فرعي 3">
            <a:extLst>
              <a:ext uri="{FF2B5EF4-FFF2-40B4-BE49-F238E27FC236}">
                <a16:creationId xmlns:a16="http://schemas.microsoft.com/office/drawing/2014/main" id="{31257836-3BBA-0634-3AA9-4C58CF66B30F}"/>
              </a:ext>
            </a:extLst>
          </p:cNvPr>
          <p:cNvSpPr txBox="1">
            <a:spLocks/>
          </p:cNvSpPr>
          <p:nvPr/>
        </p:nvSpPr>
        <p:spPr>
          <a:xfrm>
            <a:off x="10996570" y="2497950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SA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aphicFrame>
        <p:nvGraphicFramePr>
          <p:cNvPr id="16" name="جدول 16">
            <a:extLst>
              <a:ext uri="{FF2B5EF4-FFF2-40B4-BE49-F238E27FC236}">
                <a16:creationId xmlns:a16="http://schemas.microsoft.com/office/drawing/2014/main" id="{167F2DB1-6AE4-62BE-4F42-ACD18D620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45372"/>
              </p:ext>
            </p:extLst>
          </p:nvPr>
        </p:nvGraphicFramePr>
        <p:xfrm>
          <a:off x="1037016" y="1360842"/>
          <a:ext cx="2572175" cy="48293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14435">
                  <a:extLst>
                    <a:ext uri="{9D8B030D-6E8A-4147-A177-3AD203B41FA5}">
                      <a16:colId xmlns:a16="http://schemas.microsoft.com/office/drawing/2014/main" val="3064756511"/>
                    </a:ext>
                  </a:extLst>
                </a:gridCol>
                <a:gridCol w="514435">
                  <a:extLst>
                    <a:ext uri="{9D8B030D-6E8A-4147-A177-3AD203B41FA5}">
                      <a16:colId xmlns:a16="http://schemas.microsoft.com/office/drawing/2014/main" val="1127974363"/>
                    </a:ext>
                  </a:extLst>
                </a:gridCol>
                <a:gridCol w="514435">
                  <a:extLst>
                    <a:ext uri="{9D8B030D-6E8A-4147-A177-3AD203B41FA5}">
                      <a16:colId xmlns:a16="http://schemas.microsoft.com/office/drawing/2014/main" val="153990222"/>
                    </a:ext>
                  </a:extLst>
                </a:gridCol>
                <a:gridCol w="514435">
                  <a:extLst>
                    <a:ext uri="{9D8B030D-6E8A-4147-A177-3AD203B41FA5}">
                      <a16:colId xmlns:a16="http://schemas.microsoft.com/office/drawing/2014/main" val="3472378376"/>
                    </a:ext>
                  </a:extLst>
                </a:gridCol>
                <a:gridCol w="514435">
                  <a:extLst>
                    <a:ext uri="{9D8B030D-6E8A-4147-A177-3AD203B41FA5}">
                      <a16:colId xmlns:a16="http://schemas.microsoft.com/office/drawing/2014/main" val="590074829"/>
                    </a:ext>
                  </a:extLst>
                </a:gridCol>
              </a:tblGrid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6382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27374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5231559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383326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89314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735032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378982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483020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753401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1828876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195094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386836"/>
                  </a:ext>
                </a:extLst>
              </a:tr>
            </a:tbl>
          </a:graphicData>
        </a:graphic>
      </p:graphicFrame>
      <p:sp>
        <p:nvSpPr>
          <p:cNvPr id="21" name="مستطيل 20">
            <a:extLst>
              <a:ext uri="{FF2B5EF4-FFF2-40B4-BE49-F238E27FC236}">
                <a16:creationId xmlns:a16="http://schemas.microsoft.com/office/drawing/2014/main" id="{639B9FAA-BA8C-A0B6-6637-C815EDD24AA2}"/>
              </a:ext>
            </a:extLst>
          </p:cNvPr>
          <p:cNvSpPr/>
          <p:nvPr/>
        </p:nvSpPr>
        <p:spPr>
          <a:xfrm>
            <a:off x="2058025" y="1738998"/>
            <a:ext cx="506437" cy="40436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نوان فرعي 3">
            <a:extLst>
              <a:ext uri="{FF2B5EF4-FFF2-40B4-BE49-F238E27FC236}">
                <a16:creationId xmlns:a16="http://schemas.microsoft.com/office/drawing/2014/main" id="{48075FC2-E36D-2B68-CDAE-AF80CC25837F}"/>
              </a:ext>
            </a:extLst>
          </p:cNvPr>
          <p:cNvSpPr txBox="1">
            <a:spLocks/>
          </p:cNvSpPr>
          <p:nvPr/>
        </p:nvSpPr>
        <p:spPr>
          <a:xfrm>
            <a:off x="10996570" y="3760798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SA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1B88AA9-9514-49AF-0AEC-39A881F7F583}"/>
              </a:ext>
            </a:extLst>
          </p:cNvPr>
          <p:cNvSpPr txBox="1"/>
          <p:nvPr/>
        </p:nvSpPr>
        <p:spPr>
          <a:xfrm>
            <a:off x="5846421" y="3610519"/>
            <a:ext cx="49997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بما أن السعر الأصلي 50 ريالاً  فأعد تدريج المستطيل نفسه إلى وحـدات متساوية من 0 إلى 50 ريالاً على اليمين. ّ فيكون طول كل وحدة 5 كما في الجدول المجاور.</a:t>
            </a:r>
          </a:p>
        </p:txBody>
      </p:sp>
      <p:sp>
        <p:nvSpPr>
          <p:cNvPr id="26" name="عنوان فرعي 3">
            <a:extLst>
              <a:ext uri="{FF2B5EF4-FFF2-40B4-BE49-F238E27FC236}">
                <a16:creationId xmlns:a16="http://schemas.microsoft.com/office/drawing/2014/main" id="{E53E3723-77B6-A70B-7F66-BE65AA84B7E6}"/>
              </a:ext>
            </a:extLst>
          </p:cNvPr>
          <p:cNvSpPr txBox="1">
            <a:spLocks/>
          </p:cNvSpPr>
          <p:nvPr/>
        </p:nvSpPr>
        <p:spPr>
          <a:xfrm>
            <a:off x="11001352" y="5130054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SA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13B4B5F-A8F6-6E13-E43B-F492C3AA3A79}"/>
              </a:ext>
            </a:extLst>
          </p:cNvPr>
          <p:cNvSpPr txBox="1"/>
          <p:nvPr/>
        </p:nvSpPr>
        <p:spPr>
          <a:xfrm>
            <a:off x="4278130" y="4847510"/>
            <a:ext cx="65680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بما أن النسبة المئوية المطلوبة 30 % فظلل المستطيلات الصغيرة المجاورة للنسب من 0 %إلى 30  % والاحظ أن التدريج على الجهة اليمنى التي تقابل 30 %على الجهة اليسرى هي  15 </a:t>
            </a:r>
          </a:p>
          <a:p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لهذا فإن 30 %من 50 ريالاً هي 15 ريالاً  ِّ ؛ إذن ستوفر 15 ريالاً 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43B7D84-B2C4-8860-F7BC-41E92A523D7F}"/>
              </a:ext>
            </a:extLst>
          </p:cNvPr>
          <p:cNvSpPr/>
          <p:nvPr/>
        </p:nvSpPr>
        <p:spPr>
          <a:xfrm>
            <a:off x="1452283" y="5438493"/>
            <a:ext cx="69386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0 %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B4C0692-C921-67DD-5D4C-468CF4DE6D2F}"/>
              </a:ext>
            </a:extLst>
          </p:cNvPr>
          <p:cNvSpPr/>
          <p:nvPr/>
        </p:nvSpPr>
        <p:spPr>
          <a:xfrm>
            <a:off x="1388345" y="5063364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C7E0FC3-1F08-E20F-C98A-D16E407F7616}"/>
              </a:ext>
            </a:extLst>
          </p:cNvPr>
          <p:cNvSpPr/>
          <p:nvPr/>
        </p:nvSpPr>
        <p:spPr>
          <a:xfrm>
            <a:off x="1343992" y="1872639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8017382-3195-9D6E-CA45-E20054CE321B}"/>
              </a:ext>
            </a:extLst>
          </p:cNvPr>
          <p:cNvSpPr/>
          <p:nvPr/>
        </p:nvSpPr>
        <p:spPr>
          <a:xfrm>
            <a:off x="1388345" y="4285382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331BA5A-805B-1DA8-254B-9A21B56FD369}"/>
              </a:ext>
            </a:extLst>
          </p:cNvPr>
          <p:cNvSpPr/>
          <p:nvPr/>
        </p:nvSpPr>
        <p:spPr>
          <a:xfrm>
            <a:off x="1387578" y="3918661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753717B-C938-644C-F43A-8FF8020D2A0F}"/>
              </a:ext>
            </a:extLst>
          </p:cNvPr>
          <p:cNvSpPr/>
          <p:nvPr/>
        </p:nvSpPr>
        <p:spPr>
          <a:xfrm>
            <a:off x="1366528" y="3507400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B952CEB-CEC7-C1CA-2033-CCF0F4C6988C}"/>
              </a:ext>
            </a:extLst>
          </p:cNvPr>
          <p:cNvSpPr/>
          <p:nvPr/>
        </p:nvSpPr>
        <p:spPr>
          <a:xfrm>
            <a:off x="1338613" y="3091358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5B6A57-EF48-A5F6-4417-2ACEB0525DB3}"/>
              </a:ext>
            </a:extLst>
          </p:cNvPr>
          <p:cNvSpPr/>
          <p:nvPr/>
        </p:nvSpPr>
        <p:spPr>
          <a:xfrm>
            <a:off x="1358273" y="2688505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70%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D6C5DDD-2CCA-8AD4-3A81-12E3C5D45BC2}"/>
              </a:ext>
            </a:extLst>
          </p:cNvPr>
          <p:cNvSpPr/>
          <p:nvPr/>
        </p:nvSpPr>
        <p:spPr>
          <a:xfrm>
            <a:off x="1345809" y="2294434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42511F4-76AA-0DA2-8CA4-D809E8C23C05}"/>
              </a:ext>
            </a:extLst>
          </p:cNvPr>
          <p:cNvSpPr/>
          <p:nvPr/>
        </p:nvSpPr>
        <p:spPr>
          <a:xfrm>
            <a:off x="1405278" y="4702620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A95F518-72E2-D8C3-20EA-C4DE9A7D93B4}"/>
              </a:ext>
            </a:extLst>
          </p:cNvPr>
          <p:cNvSpPr/>
          <p:nvPr/>
        </p:nvSpPr>
        <p:spPr>
          <a:xfrm>
            <a:off x="1226769" y="1497510"/>
            <a:ext cx="943150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2AC21BD-CDFD-90D7-2849-7871C971621A}"/>
              </a:ext>
            </a:extLst>
          </p:cNvPr>
          <p:cNvSpPr/>
          <p:nvPr/>
        </p:nvSpPr>
        <p:spPr>
          <a:xfrm>
            <a:off x="2464428" y="5511795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0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2C9C25B-6F76-4246-F1BB-57A3D08E5B63}"/>
              </a:ext>
            </a:extLst>
          </p:cNvPr>
          <p:cNvSpPr/>
          <p:nvPr/>
        </p:nvSpPr>
        <p:spPr>
          <a:xfrm>
            <a:off x="2421151" y="5122029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5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4983B0-2774-B408-5486-6571C74E4F8F}"/>
              </a:ext>
            </a:extLst>
          </p:cNvPr>
          <p:cNvSpPr/>
          <p:nvPr/>
        </p:nvSpPr>
        <p:spPr>
          <a:xfrm>
            <a:off x="2435031" y="4714481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10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563E762-BBDD-171B-E379-C6AD1E919B86}"/>
              </a:ext>
            </a:extLst>
          </p:cNvPr>
          <p:cNvSpPr/>
          <p:nvPr/>
        </p:nvSpPr>
        <p:spPr>
          <a:xfrm>
            <a:off x="2451194" y="4323142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15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CC7200E2-33CE-D575-A8D1-1E3BF9A7FECD}"/>
              </a:ext>
            </a:extLst>
          </p:cNvPr>
          <p:cNvSpPr/>
          <p:nvPr/>
        </p:nvSpPr>
        <p:spPr>
          <a:xfrm>
            <a:off x="2445542" y="3891730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20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4F8F1733-3960-EB5C-28AD-DC473B43AA43}"/>
              </a:ext>
            </a:extLst>
          </p:cNvPr>
          <p:cNvSpPr/>
          <p:nvPr/>
        </p:nvSpPr>
        <p:spPr>
          <a:xfrm>
            <a:off x="2460219" y="3500391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25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610D977B-A2C0-3DF1-9FD3-0B518A7D61ED}"/>
              </a:ext>
            </a:extLst>
          </p:cNvPr>
          <p:cNvSpPr/>
          <p:nvPr/>
        </p:nvSpPr>
        <p:spPr>
          <a:xfrm>
            <a:off x="2460219" y="3092554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30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65E83B6-E2FB-844D-ED8A-0F284B1295BD}"/>
              </a:ext>
            </a:extLst>
          </p:cNvPr>
          <p:cNvSpPr/>
          <p:nvPr/>
        </p:nvSpPr>
        <p:spPr>
          <a:xfrm>
            <a:off x="2466245" y="2663729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35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C19D1D2F-1A5D-80F6-24ED-0047A67C868A}"/>
              </a:ext>
            </a:extLst>
          </p:cNvPr>
          <p:cNvSpPr/>
          <p:nvPr/>
        </p:nvSpPr>
        <p:spPr>
          <a:xfrm>
            <a:off x="2459160" y="2282600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40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3DAC3353-8F73-8FED-109E-8CD4D1D0CA74}"/>
              </a:ext>
            </a:extLst>
          </p:cNvPr>
          <p:cNvSpPr/>
          <p:nvPr/>
        </p:nvSpPr>
        <p:spPr>
          <a:xfrm>
            <a:off x="2476895" y="1870083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45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5E90483-B976-6466-FC4A-360578D76C44}"/>
              </a:ext>
            </a:extLst>
          </p:cNvPr>
          <p:cNvSpPr/>
          <p:nvPr/>
        </p:nvSpPr>
        <p:spPr>
          <a:xfrm>
            <a:off x="2564461" y="1475015"/>
            <a:ext cx="644567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50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61483AE-D91C-4518-F3D1-CDE5D2C60D7B}"/>
              </a:ext>
            </a:extLst>
          </p:cNvPr>
          <p:cNvSpPr/>
          <p:nvPr/>
        </p:nvSpPr>
        <p:spPr>
          <a:xfrm>
            <a:off x="1352071" y="4323142"/>
            <a:ext cx="705954" cy="331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3E761123-CEC6-5F52-AE81-13A0A63C4D8B}"/>
              </a:ext>
            </a:extLst>
          </p:cNvPr>
          <p:cNvSpPr/>
          <p:nvPr/>
        </p:nvSpPr>
        <p:spPr>
          <a:xfrm>
            <a:off x="2579949" y="4297705"/>
            <a:ext cx="590255" cy="331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3D8DAAC2-45CB-6376-C124-61CD2F9DAA16}"/>
              </a:ext>
            </a:extLst>
          </p:cNvPr>
          <p:cNvSpPr/>
          <p:nvPr/>
        </p:nvSpPr>
        <p:spPr>
          <a:xfrm>
            <a:off x="2058024" y="4566621"/>
            <a:ext cx="506437" cy="1215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1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 uiExpand="1" build="p" animBg="1"/>
      <p:bldP spid="21" grpId="0" animBg="1"/>
      <p:bldP spid="23" grpId="0" uiExpand="1" build="p" animBg="1"/>
      <p:bldP spid="25" grpId="0"/>
      <p:bldP spid="26" grpId="0" uiExpand="1" build="p" animBg="1"/>
      <p:bldP spid="28" grpId="0"/>
      <p:bldP spid="3" grpId="0"/>
      <p:bldP spid="4" grpId="0"/>
      <p:bldP spid="5" grpId="0"/>
      <p:bldP spid="9" grpId="0"/>
      <p:bldP spid="10" grpId="0"/>
      <p:bldP spid="13" grpId="0"/>
      <p:bldP spid="17" grpId="0"/>
      <p:bldP spid="18" grpId="0"/>
      <p:bldP spid="19" grpId="0"/>
      <p:bldP spid="20" grpId="0"/>
      <p:bldP spid="22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4245CC9-897D-A766-D6AB-C7D3E3B68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7753B2-87DC-8C8B-E12D-6651436E3CD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47413"/>
            <a:ext cx="731176" cy="629920"/>
          </a:xfrm>
          <a:prstGeom prst="rect">
            <a:avLst/>
          </a:prstGeom>
        </p:spPr>
      </p:pic>
      <p:sp>
        <p:nvSpPr>
          <p:cNvPr id="7" name="Google Shape;462;p38">
            <a:extLst>
              <a:ext uri="{FF2B5EF4-FFF2-40B4-BE49-F238E27FC236}">
                <a16:creationId xmlns:a16="http://schemas.microsoft.com/office/drawing/2014/main" id="{4C1CF027-FC66-A2D7-6894-6A3813FF0711}"/>
              </a:ext>
            </a:extLst>
          </p:cNvPr>
          <p:cNvSpPr txBox="1"/>
          <p:nvPr/>
        </p:nvSpPr>
        <p:spPr>
          <a:xfrm>
            <a:off x="8940018" y="609952"/>
            <a:ext cx="261207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نشاط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highlight>
                <a:srgbClr val="FF8B44"/>
              </a:highlight>
              <a:uLnTx/>
              <a:uFillTx/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BE3E2CDA-507F-AC8E-822F-D3F9DB0893FE}"/>
              </a:ext>
            </a:extLst>
          </p:cNvPr>
          <p:cNvSpPr txBox="1">
            <a:spLocks/>
          </p:cNvSpPr>
          <p:nvPr/>
        </p:nvSpPr>
        <p:spPr>
          <a:xfrm>
            <a:off x="1933396" y="116133"/>
            <a:ext cx="7719551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8BB4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ارسم نموذجًا لإيجاد النسبة المئوية </a:t>
            </a:r>
            <a:r>
              <a:rPr kumimoji="0" lang="ar-S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8BB4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المعطأة</a:t>
            </a: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8BB4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.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99D7908-09C1-886F-A31B-CBD62254F694}"/>
              </a:ext>
            </a:extLst>
          </p:cNvPr>
          <p:cNvSpPr txBox="1"/>
          <p:nvPr/>
        </p:nvSpPr>
        <p:spPr>
          <a:xfrm>
            <a:off x="6681739" y="2238120"/>
            <a:ext cx="4164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ارسم مستطيلا مدرًجا من 0 إلى 10 على ِّ ورقة المربعات، وسم الوحدات على اليسار من 0 % إلى 100 %كما في الجدول المجاور.</a:t>
            </a:r>
          </a:p>
        </p:txBody>
      </p:sp>
      <p:sp>
        <p:nvSpPr>
          <p:cNvPr id="15" name="عنوان فرعي 3">
            <a:extLst>
              <a:ext uri="{FF2B5EF4-FFF2-40B4-BE49-F238E27FC236}">
                <a16:creationId xmlns:a16="http://schemas.microsoft.com/office/drawing/2014/main" id="{31257836-3BBA-0634-3AA9-4C58CF66B30F}"/>
              </a:ext>
            </a:extLst>
          </p:cNvPr>
          <p:cNvSpPr txBox="1">
            <a:spLocks/>
          </p:cNvSpPr>
          <p:nvPr/>
        </p:nvSpPr>
        <p:spPr>
          <a:xfrm>
            <a:off x="10996570" y="2497950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23" name="عنوان فرعي 3">
            <a:extLst>
              <a:ext uri="{FF2B5EF4-FFF2-40B4-BE49-F238E27FC236}">
                <a16:creationId xmlns:a16="http://schemas.microsoft.com/office/drawing/2014/main" id="{48075FC2-E36D-2B68-CDAE-AF80CC25837F}"/>
              </a:ext>
            </a:extLst>
          </p:cNvPr>
          <p:cNvSpPr txBox="1">
            <a:spLocks/>
          </p:cNvSpPr>
          <p:nvPr/>
        </p:nvSpPr>
        <p:spPr>
          <a:xfrm>
            <a:off x="10996570" y="3760798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1B88AA9-9514-49AF-0AEC-39A881F7F583}"/>
              </a:ext>
            </a:extLst>
          </p:cNvPr>
          <p:cNvSpPr txBox="1"/>
          <p:nvPr/>
        </p:nvSpPr>
        <p:spPr>
          <a:xfrm>
            <a:off x="5217459" y="3610519"/>
            <a:ext cx="56287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بما أن السعر الأصلي 120 ريالاً  فأعد تدريج المستطيل نفسه إلى وحـدات متساوية من 0 إلى 120 ريالاً على اليمين. ّ فيكون طول كل وحدة 12  كما في الجدول المجاور.</a:t>
            </a:r>
          </a:p>
        </p:txBody>
      </p:sp>
      <p:sp>
        <p:nvSpPr>
          <p:cNvPr id="26" name="عنوان فرعي 3">
            <a:extLst>
              <a:ext uri="{FF2B5EF4-FFF2-40B4-BE49-F238E27FC236}">
                <a16:creationId xmlns:a16="http://schemas.microsoft.com/office/drawing/2014/main" id="{E53E3723-77B6-A70B-7F66-BE65AA84B7E6}"/>
              </a:ext>
            </a:extLst>
          </p:cNvPr>
          <p:cNvSpPr txBox="1">
            <a:spLocks/>
          </p:cNvSpPr>
          <p:nvPr/>
        </p:nvSpPr>
        <p:spPr>
          <a:xfrm>
            <a:off x="11001352" y="5130054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13B4B5F-A8F6-6E13-E43B-F492C3AA3A79}"/>
              </a:ext>
            </a:extLst>
          </p:cNvPr>
          <p:cNvSpPr txBox="1"/>
          <p:nvPr/>
        </p:nvSpPr>
        <p:spPr>
          <a:xfrm>
            <a:off x="4278130" y="4847510"/>
            <a:ext cx="6568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بما أن النسبة المئوية المطلوبة 20 % فظلل المستطيلات الصغيرة المجاورة للنسب من 0 %إلى 20  % والاحظ أن التدريج على الجهة اليمنى التي تقابل 20 %على الجهة اليسرى هي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.....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Google Shape;462;p38">
            <a:extLst>
              <a:ext uri="{FF2B5EF4-FFF2-40B4-BE49-F238E27FC236}">
                <a16:creationId xmlns:a16="http://schemas.microsoft.com/office/drawing/2014/main" id="{DBBB703F-8001-38BA-DEF1-1921FC2FBCB1}"/>
              </a:ext>
            </a:extLst>
          </p:cNvPr>
          <p:cNvSpPr txBox="1"/>
          <p:nvPr/>
        </p:nvSpPr>
        <p:spPr>
          <a:xfrm>
            <a:off x="4909625" y="1356526"/>
            <a:ext cx="403039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أ ) </a:t>
            </a: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20% من 120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graphicFrame>
        <p:nvGraphicFramePr>
          <p:cNvPr id="3" name="جدول 16">
            <a:extLst>
              <a:ext uri="{FF2B5EF4-FFF2-40B4-BE49-F238E27FC236}">
                <a16:creationId xmlns:a16="http://schemas.microsoft.com/office/drawing/2014/main" id="{446CED32-C171-8CDA-D764-A147DDE43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05554"/>
              </p:ext>
            </p:extLst>
          </p:nvPr>
        </p:nvGraphicFramePr>
        <p:xfrm>
          <a:off x="1037016" y="1360842"/>
          <a:ext cx="2572175" cy="48293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14435">
                  <a:extLst>
                    <a:ext uri="{9D8B030D-6E8A-4147-A177-3AD203B41FA5}">
                      <a16:colId xmlns:a16="http://schemas.microsoft.com/office/drawing/2014/main" val="3064756511"/>
                    </a:ext>
                  </a:extLst>
                </a:gridCol>
                <a:gridCol w="514435">
                  <a:extLst>
                    <a:ext uri="{9D8B030D-6E8A-4147-A177-3AD203B41FA5}">
                      <a16:colId xmlns:a16="http://schemas.microsoft.com/office/drawing/2014/main" val="1127974363"/>
                    </a:ext>
                  </a:extLst>
                </a:gridCol>
                <a:gridCol w="514435">
                  <a:extLst>
                    <a:ext uri="{9D8B030D-6E8A-4147-A177-3AD203B41FA5}">
                      <a16:colId xmlns:a16="http://schemas.microsoft.com/office/drawing/2014/main" val="153990222"/>
                    </a:ext>
                  </a:extLst>
                </a:gridCol>
                <a:gridCol w="514435">
                  <a:extLst>
                    <a:ext uri="{9D8B030D-6E8A-4147-A177-3AD203B41FA5}">
                      <a16:colId xmlns:a16="http://schemas.microsoft.com/office/drawing/2014/main" val="3472378376"/>
                    </a:ext>
                  </a:extLst>
                </a:gridCol>
                <a:gridCol w="514435">
                  <a:extLst>
                    <a:ext uri="{9D8B030D-6E8A-4147-A177-3AD203B41FA5}">
                      <a16:colId xmlns:a16="http://schemas.microsoft.com/office/drawing/2014/main" val="590074829"/>
                    </a:ext>
                  </a:extLst>
                </a:gridCol>
              </a:tblGrid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6382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427374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5231559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383326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89314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735032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378982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483020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753401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1828876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195094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386836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5D275AFC-8E59-B0F4-B90C-368E059E36B0}"/>
              </a:ext>
            </a:extLst>
          </p:cNvPr>
          <p:cNvSpPr/>
          <p:nvPr/>
        </p:nvSpPr>
        <p:spPr>
          <a:xfrm>
            <a:off x="2058025" y="1738998"/>
            <a:ext cx="506437" cy="40436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6BE7B66-EA02-67F8-05A0-1C49E2DAFDE5}"/>
              </a:ext>
            </a:extLst>
          </p:cNvPr>
          <p:cNvSpPr/>
          <p:nvPr/>
        </p:nvSpPr>
        <p:spPr>
          <a:xfrm>
            <a:off x="1452283" y="5438493"/>
            <a:ext cx="69386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0 %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4C328D1-09A2-984D-D6CB-A7703CFE4E95}"/>
              </a:ext>
            </a:extLst>
          </p:cNvPr>
          <p:cNvSpPr/>
          <p:nvPr/>
        </p:nvSpPr>
        <p:spPr>
          <a:xfrm>
            <a:off x="1388345" y="5063364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B5AF1DC-CE13-7B45-C25C-564490C5CA0E}"/>
              </a:ext>
            </a:extLst>
          </p:cNvPr>
          <p:cNvSpPr/>
          <p:nvPr/>
        </p:nvSpPr>
        <p:spPr>
          <a:xfrm>
            <a:off x="1343992" y="1872639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9283229-5571-2B2F-EAE1-66F01916B6D5}"/>
              </a:ext>
            </a:extLst>
          </p:cNvPr>
          <p:cNvSpPr/>
          <p:nvPr/>
        </p:nvSpPr>
        <p:spPr>
          <a:xfrm>
            <a:off x="1388345" y="4285382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5EBBEF4-638F-F58C-6906-32AFA606D07E}"/>
              </a:ext>
            </a:extLst>
          </p:cNvPr>
          <p:cNvSpPr/>
          <p:nvPr/>
        </p:nvSpPr>
        <p:spPr>
          <a:xfrm>
            <a:off x="1387578" y="3918661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DE5D939-EA61-63CB-2D3F-D8F1ECFC498D}"/>
              </a:ext>
            </a:extLst>
          </p:cNvPr>
          <p:cNvSpPr/>
          <p:nvPr/>
        </p:nvSpPr>
        <p:spPr>
          <a:xfrm>
            <a:off x="1366528" y="3507400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3EC37A3-59CF-135B-2402-43A0BA504DD3}"/>
              </a:ext>
            </a:extLst>
          </p:cNvPr>
          <p:cNvSpPr/>
          <p:nvPr/>
        </p:nvSpPr>
        <p:spPr>
          <a:xfrm>
            <a:off x="1338613" y="3091358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3CD29A9-CDFF-491E-E1AB-14B917E21D46}"/>
              </a:ext>
            </a:extLst>
          </p:cNvPr>
          <p:cNvSpPr/>
          <p:nvPr/>
        </p:nvSpPr>
        <p:spPr>
          <a:xfrm>
            <a:off x="1358273" y="2688505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70%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8538F6B-8B0A-A32A-B77A-E058EB234026}"/>
              </a:ext>
            </a:extLst>
          </p:cNvPr>
          <p:cNvSpPr/>
          <p:nvPr/>
        </p:nvSpPr>
        <p:spPr>
          <a:xfrm>
            <a:off x="1345809" y="2294434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AFD5205-42E3-3490-D50E-ADEB7C95C760}"/>
              </a:ext>
            </a:extLst>
          </p:cNvPr>
          <p:cNvSpPr/>
          <p:nvPr/>
        </p:nvSpPr>
        <p:spPr>
          <a:xfrm>
            <a:off x="1405278" y="4702620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19614AEB-16A5-D496-329E-FEA811DF9F1B}"/>
              </a:ext>
            </a:extLst>
          </p:cNvPr>
          <p:cNvSpPr/>
          <p:nvPr/>
        </p:nvSpPr>
        <p:spPr>
          <a:xfrm>
            <a:off x="1226769" y="1497510"/>
            <a:ext cx="943150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371C89E-4312-2383-08B1-C6DAC69A7818}"/>
              </a:ext>
            </a:extLst>
          </p:cNvPr>
          <p:cNvSpPr/>
          <p:nvPr/>
        </p:nvSpPr>
        <p:spPr>
          <a:xfrm>
            <a:off x="2464428" y="5511795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0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B7F26CC-1509-C4B5-761D-EB0FDDBB3AF2}"/>
              </a:ext>
            </a:extLst>
          </p:cNvPr>
          <p:cNvSpPr/>
          <p:nvPr/>
        </p:nvSpPr>
        <p:spPr>
          <a:xfrm>
            <a:off x="2421151" y="5122029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12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7964EC2-05DC-9B96-96FF-5BB83B738A25}"/>
              </a:ext>
            </a:extLst>
          </p:cNvPr>
          <p:cNvSpPr/>
          <p:nvPr/>
        </p:nvSpPr>
        <p:spPr>
          <a:xfrm>
            <a:off x="2435031" y="4714481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24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2877BFFA-346A-3F5E-AFBE-13CCB39F4A84}"/>
              </a:ext>
            </a:extLst>
          </p:cNvPr>
          <p:cNvSpPr/>
          <p:nvPr/>
        </p:nvSpPr>
        <p:spPr>
          <a:xfrm>
            <a:off x="2451964" y="4296212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36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B3618903-6A65-6887-BDF9-BB25B4D8D072}"/>
              </a:ext>
            </a:extLst>
          </p:cNvPr>
          <p:cNvSpPr/>
          <p:nvPr/>
        </p:nvSpPr>
        <p:spPr>
          <a:xfrm>
            <a:off x="2445542" y="3891730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48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60030471-A53A-CE69-371F-BA65FC2FB1E5}"/>
              </a:ext>
            </a:extLst>
          </p:cNvPr>
          <p:cNvSpPr/>
          <p:nvPr/>
        </p:nvSpPr>
        <p:spPr>
          <a:xfrm>
            <a:off x="2460219" y="3500391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60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30C7EDE-79E4-D644-B397-297013A0EEA8}"/>
              </a:ext>
            </a:extLst>
          </p:cNvPr>
          <p:cNvSpPr/>
          <p:nvPr/>
        </p:nvSpPr>
        <p:spPr>
          <a:xfrm>
            <a:off x="2460219" y="3092554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72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EA0CC899-96E5-17C4-5B27-B01AF991580C}"/>
              </a:ext>
            </a:extLst>
          </p:cNvPr>
          <p:cNvSpPr/>
          <p:nvPr/>
        </p:nvSpPr>
        <p:spPr>
          <a:xfrm>
            <a:off x="2466245" y="2663729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84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E79AA09A-ABF8-96AB-FAD1-5FA51C655368}"/>
              </a:ext>
            </a:extLst>
          </p:cNvPr>
          <p:cNvSpPr/>
          <p:nvPr/>
        </p:nvSpPr>
        <p:spPr>
          <a:xfrm>
            <a:off x="2459160" y="2282600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96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3BEF65E2-153E-E169-D8E7-3F285717D94E}"/>
              </a:ext>
            </a:extLst>
          </p:cNvPr>
          <p:cNvSpPr/>
          <p:nvPr/>
        </p:nvSpPr>
        <p:spPr>
          <a:xfrm>
            <a:off x="2476895" y="1870083"/>
            <a:ext cx="787878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108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45FB2F53-AE7A-5F46-CD78-154CE752BE79}"/>
              </a:ext>
            </a:extLst>
          </p:cNvPr>
          <p:cNvSpPr/>
          <p:nvPr/>
        </p:nvSpPr>
        <p:spPr>
          <a:xfrm>
            <a:off x="2564461" y="1475015"/>
            <a:ext cx="644567" cy="37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120</a:t>
            </a: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55F81B58-027C-48D3-4749-B5088EE0694B}"/>
              </a:ext>
            </a:extLst>
          </p:cNvPr>
          <p:cNvSpPr/>
          <p:nvPr/>
        </p:nvSpPr>
        <p:spPr>
          <a:xfrm>
            <a:off x="1366528" y="4724488"/>
            <a:ext cx="705954" cy="331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E0F1F3AB-6DC0-EC68-4946-B2CD9F234E7F}"/>
              </a:ext>
            </a:extLst>
          </p:cNvPr>
          <p:cNvSpPr/>
          <p:nvPr/>
        </p:nvSpPr>
        <p:spPr>
          <a:xfrm>
            <a:off x="2582468" y="4701204"/>
            <a:ext cx="590255" cy="331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AF95D70B-6143-D75D-EA0B-409FAAEF958D}"/>
              </a:ext>
            </a:extLst>
          </p:cNvPr>
          <p:cNvSpPr/>
          <p:nvPr/>
        </p:nvSpPr>
        <p:spPr>
          <a:xfrm>
            <a:off x="2058024" y="4959275"/>
            <a:ext cx="506437" cy="823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7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 uiExpand="1" build="p" animBg="1"/>
      <p:bldP spid="23" grpId="0" uiExpand="1" build="p" animBg="1"/>
      <p:bldP spid="25" grpId="0"/>
      <p:bldP spid="26" grpId="0" uiExpand="1" build="p" animBg="1"/>
      <p:bldP spid="28" grpId="0"/>
      <p:bldP spid="2" grpId="0"/>
      <p:bldP spid="4" grpId="0" animBg="1"/>
      <p:bldP spid="5" grpId="0"/>
      <p:bldP spid="6" grpId="0"/>
      <p:bldP spid="9" grpId="0"/>
      <p:bldP spid="10" grpId="0"/>
      <p:bldP spid="13" grpId="0"/>
      <p:bldP spid="17" grpId="0"/>
      <p:bldP spid="18" grpId="0"/>
      <p:bldP spid="19" grpId="0"/>
      <p:bldP spid="20" grpId="0"/>
      <p:bldP spid="22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2;p38">
            <a:extLst>
              <a:ext uri="{FF2B5EF4-FFF2-40B4-BE49-F238E27FC236}">
                <a16:creationId xmlns:a16="http://schemas.microsoft.com/office/drawing/2014/main" id="{F176E0C4-7D6A-3713-F0CE-08832AB55F6B}"/>
              </a:ext>
            </a:extLst>
          </p:cNvPr>
          <p:cNvSpPr txBox="1"/>
          <p:nvPr/>
        </p:nvSpPr>
        <p:spPr>
          <a:xfrm>
            <a:off x="6370354" y="827207"/>
            <a:ext cx="346144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عصف ذهني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7BA29BA-F5F4-F056-DA1B-D349F3DE4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D7665B5-CF5A-5005-6F73-E9A18E82FA5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64346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861A524-9AA4-EC77-AEDA-AF065F334665}"/>
              </a:ext>
            </a:extLst>
          </p:cNvPr>
          <p:cNvSpPr txBox="1"/>
          <p:nvPr/>
        </p:nvSpPr>
        <p:spPr>
          <a:xfrm>
            <a:off x="2321168" y="2458721"/>
            <a:ext cx="81451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افترض أن تخفيضا مقداره 35 %من السعر الأصلي لدراجة، فكم ريالاً  ستوفر إذا  كان سعرها الأصلي 180 ريالاً ؟</a:t>
            </a:r>
          </a:p>
        </p:txBody>
      </p:sp>
      <p:pic>
        <p:nvPicPr>
          <p:cNvPr id="1028" name="Picture 4" descr="صور كارتون مجانية للدراجات ، قم بتنزيل قصاصة فنية مجانية ، قصاصة فنية  مجانية - آخر">
            <a:extLst>
              <a:ext uri="{FF2B5EF4-FFF2-40B4-BE49-F238E27FC236}">
                <a16:creationId xmlns:a16="http://schemas.microsoft.com/office/drawing/2014/main" id="{279D19CF-3D18-A105-2678-04294A24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37" y="3659652"/>
            <a:ext cx="3500405" cy="22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سهم: لأسفل 1">
            <a:extLst>
              <a:ext uri="{FF2B5EF4-FFF2-40B4-BE49-F238E27FC236}">
                <a16:creationId xmlns:a16="http://schemas.microsoft.com/office/drawing/2014/main" id="{1418D6D8-F034-E473-B8EB-2816DC9233A4}"/>
              </a:ext>
            </a:extLst>
          </p:cNvPr>
          <p:cNvSpPr/>
          <p:nvPr/>
        </p:nvSpPr>
        <p:spPr>
          <a:xfrm>
            <a:off x="6944061" y="4104042"/>
            <a:ext cx="1839558" cy="1527586"/>
          </a:xfrm>
          <a:custGeom>
            <a:avLst/>
            <a:gdLst>
              <a:gd name="connsiteX0" fmla="*/ 0 w 1839558"/>
              <a:gd name="connsiteY0" fmla="*/ 763793 h 1527586"/>
              <a:gd name="connsiteX1" fmla="*/ 459890 w 1839558"/>
              <a:gd name="connsiteY1" fmla="*/ 763793 h 1527586"/>
              <a:gd name="connsiteX2" fmla="*/ 459890 w 1839558"/>
              <a:gd name="connsiteY2" fmla="*/ 389534 h 1527586"/>
              <a:gd name="connsiteX3" fmla="*/ 459890 w 1839558"/>
              <a:gd name="connsiteY3" fmla="*/ 0 h 1527586"/>
              <a:gd name="connsiteX4" fmla="*/ 919780 w 1839558"/>
              <a:gd name="connsiteY4" fmla="*/ 0 h 1527586"/>
              <a:gd name="connsiteX5" fmla="*/ 1379669 w 1839558"/>
              <a:gd name="connsiteY5" fmla="*/ 0 h 1527586"/>
              <a:gd name="connsiteX6" fmla="*/ 1379669 w 1839558"/>
              <a:gd name="connsiteY6" fmla="*/ 366621 h 1527586"/>
              <a:gd name="connsiteX7" fmla="*/ 1379669 w 1839558"/>
              <a:gd name="connsiteY7" fmla="*/ 763793 h 1527586"/>
              <a:gd name="connsiteX8" fmla="*/ 1839558 w 1839558"/>
              <a:gd name="connsiteY8" fmla="*/ 763793 h 1527586"/>
              <a:gd name="connsiteX9" fmla="*/ 1379669 w 1839558"/>
              <a:gd name="connsiteY9" fmla="*/ 1145690 h 1527586"/>
              <a:gd name="connsiteX10" fmla="*/ 919779 w 1839558"/>
              <a:gd name="connsiteY10" fmla="*/ 1527586 h 1527586"/>
              <a:gd name="connsiteX11" fmla="*/ 469087 w 1839558"/>
              <a:gd name="connsiteY11" fmla="*/ 1153327 h 1527586"/>
              <a:gd name="connsiteX12" fmla="*/ 0 w 1839558"/>
              <a:gd name="connsiteY12" fmla="*/ 763793 h 152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9558" h="1527586" fill="none" extrusionOk="0">
                <a:moveTo>
                  <a:pt x="0" y="763793"/>
                </a:moveTo>
                <a:cubicBezTo>
                  <a:pt x="200989" y="755235"/>
                  <a:pt x="320332" y="769671"/>
                  <a:pt x="459890" y="763793"/>
                </a:cubicBezTo>
                <a:cubicBezTo>
                  <a:pt x="441513" y="665694"/>
                  <a:pt x="457882" y="490595"/>
                  <a:pt x="459890" y="389534"/>
                </a:cubicBezTo>
                <a:cubicBezTo>
                  <a:pt x="461898" y="288473"/>
                  <a:pt x="474736" y="86232"/>
                  <a:pt x="459890" y="0"/>
                </a:cubicBezTo>
                <a:cubicBezTo>
                  <a:pt x="621298" y="7189"/>
                  <a:pt x="774735" y="-15715"/>
                  <a:pt x="919780" y="0"/>
                </a:cubicBezTo>
                <a:cubicBezTo>
                  <a:pt x="1064825" y="15715"/>
                  <a:pt x="1156145" y="-406"/>
                  <a:pt x="1379669" y="0"/>
                </a:cubicBezTo>
                <a:cubicBezTo>
                  <a:pt x="1380515" y="124217"/>
                  <a:pt x="1373500" y="254683"/>
                  <a:pt x="1379669" y="366621"/>
                </a:cubicBezTo>
                <a:cubicBezTo>
                  <a:pt x="1385838" y="478559"/>
                  <a:pt x="1393211" y="667393"/>
                  <a:pt x="1379669" y="763793"/>
                </a:cubicBezTo>
                <a:cubicBezTo>
                  <a:pt x="1497541" y="782456"/>
                  <a:pt x="1688924" y="783843"/>
                  <a:pt x="1839558" y="763793"/>
                </a:cubicBezTo>
                <a:cubicBezTo>
                  <a:pt x="1674502" y="882157"/>
                  <a:pt x="1561305" y="1000386"/>
                  <a:pt x="1379669" y="1145690"/>
                </a:cubicBezTo>
                <a:cubicBezTo>
                  <a:pt x="1198033" y="1290994"/>
                  <a:pt x="1105601" y="1399968"/>
                  <a:pt x="919779" y="1527586"/>
                </a:cubicBezTo>
                <a:cubicBezTo>
                  <a:pt x="767104" y="1407464"/>
                  <a:pt x="585436" y="1228937"/>
                  <a:pt x="469087" y="1153327"/>
                </a:cubicBezTo>
                <a:cubicBezTo>
                  <a:pt x="352737" y="1077717"/>
                  <a:pt x="170996" y="869466"/>
                  <a:pt x="0" y="763793"/>
                </a:cubicBezTo>
                <a:close/>
              </a:path>
              <a:path w="1839558" h="1527586" stroke="0" extrusionOk="0">
                <a:moveTo>
                  <a:pt x="0" y="763793"/>
                </a:moveTo>
                <a:cubicBezTo>
                  <a:pt x="137526" y="757487"/>
                  <a:pt x="236263" y="754908"/>
                  <a:pt x="459890" y="763793"/>
                </a:cubicBezTo>
                <a:cubicBezTo>
                  <a:pt x="476974" y="667848"/>
                  <a:pt x="448104" y="538987"/>
                  <a:pt x="459890" y="404810"/>
                </a:cubicBezTo>
                <a:cubicBezTo>
                  <a:pt x="471676" y="270633"/>
                  <a:pt x="455316" y="160773"/>
                  <a:pt x="459890" y="0"/>
                </a:cubicBezTo>
                <a:cubicBezTo>
                  <a:pt x="567101" y="14077"/>
                  <a:pt x="761948" y="9091"/>
                  <a:pt x="892186" y="0"/>
                </a:cubicBezTo>
                <a:cubicBezTo>
                  <a:pt x="1022424" y="-9091"/>
                  <a:pt x="1228982" y="-2322"/>
                  <a:pt x="1379669" y="0"/>
                </a:cubicBezTo>
                <a:cubicBezTo>
                  <a:pt x="1378921" y="76867"/>
                  <a:pt x="1382344" y="220774"/>
                  <a:pt x="1379669" y="366621"/>
                </a:cubicBezTo>
                <a:cubicBezTo>
                  <a:pt x="1376994" y="512468"/>
                  <a:pt x="1387978" y="594441"/>
                  <a:pt x="1379669" y="763793"/>
                </a:cubicBezTo>
                <a:cubicBezTo>
                  <a:pt x="1564358" y="746164"/>
                  <a:pt x="1716674" y="761214"/>
                  <a:pt x="1839558" y="763793"/>
                </a:cubicBezTo>
                <a:cubicBezTo>
                  <a:pt x="1752023" y="871698"/>
                  <a:pt x="1586358" y="949607"/>
                  <a:pt x="1398064" y="1130414"/>
                </a:cubicBezTo>
                <a:cubicBezTo>
                  <a:pt x="1209770" y="1311221"/>
                  <a:pt x="1133743" y="1353841"/>
                  <a:pt x="919779" y="1527586"/>
                </a:cubicBezTo>
                <a:cubicBezTo>
                  <a:pt x="757335" y="1420232"/>
                  <a:pt x="562257" y="1252373"/>
                  <a:pt x="450692" y="1138052"/>
                </a:cubicBezTo>
                <a:cubicBezTo>
                  <a:pt x="339127" y="1023731"/>
                  <a:pt x="216839" y="916958"/>
                  <a:pt x="0" y="76379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3982393188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1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D83C26F-96EF-874E-DD25-79DE8B0F1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1799" t="24393" r="39821" b="17332"/>
          <a:stretch/>
        </p:blipFill>
        <p:spPr>
          <a:xfrm>
            <a:off x="1387737" y="572844"/>
            <a:ext cx="9160136" cy="57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4245CC9-897D-A766-D6AB-C7D3E3B68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7753B2-87DC-8C8B-E12D-6651436E3CD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47413"/>
            <a:ext cx="731176" cy="629920"/>
          </a:xfrm>
          <a:prstGeom prst="rect">
            <a:avLst/>
          </a:prstGeom>
        </p:spPr>
      </p:pic>
      <p:sp>
        <p:nvSpPr>
          <p:cNvPr id="7" name="Google Shape;462;p38">
            <a:extLst>
              <a:ext uri="{FF2B5EF4-FFF2-40B4-BE49-F238E27FC236}">
                <a16:creationId xmlns:a16="http://schemas.microsoft.com/office/drawing/2014/main" id="{4C1CF027-FC66-A2D7-6894-6A3813FF0711}"/>
              </a:ext>
            </a:extLst>
          </p:cNvPr>
          <p:cNvSpPr txBox="1"/>
          <p:nvPr/>
        </p:nvSpPr>
        <p:spPr>
          <a:xfrm>
            <a:off x="8940018" y="609952"/>
            <a:ext cx="261207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نشاط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highlight>
                <a:srgbClr val="FF8B44"/>
              </a:highlight>
              <a:uLnTx/>
              <a:uFillTx/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BE3E2CDA-507F-AC8E-822F-D3F9DB0893FE}"/>
              </a:ext>
            </a:extLst>
          </p:cNvPr>
          <p:cNvSpPr txBox="1">
            <a:spLocks/>
          </p:cNvSpPr>
          <p:nvPr/>
        </p:nvSpPr>
        <p:spPr>
          <a:xfrm>
            <a:off x="1933396" y="116133"/>
            <a:ext cx="7719551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8BB4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ارسم نموذجًا لإيجاد النسبة المئوية </a:t>
            </a:r>
            <a:r>
              <a:rPr kumimoji="0" lang="ar-S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8BB4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المعطأة</a:t>
            </a: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8BB4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.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99D7908-09C1-886F-A31B-CBD62254F694}"/>
              </a:ext>
            </a:extLst>
          </p:cNvPr>
          <p:cNvSpPr txBox="1"/>
          <p:nvPr/>
        </p:nvSpPr>
        <p:spPr>
          <a:xfrm>
            <a:off x="6681739" y="2238120"/>
            <a:ext cx="4164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ارسم مستطيلا مدرًجا من 0 إلى 10 على ِّ ورقة المربعات، وسم الوحدات على اليسار من 0 % إلى 100 %كما في الجدول المجاور.</a:t>
            </a:r>
          </a:p>
        </p:txBody>
      </p:sp>
      <p:sp>
        <p:nvSpPr>
          <p:cNvPr id="15" name="عنوان فرعي 3">
            <a:extLst>
              <a:ext uri="{FF2B5EF4-FFF2-40B4-BE49-F238E27FC236}">
                <a16:creationId xmlns:a16="http://schemas.microsoft.com/office/drawing/2014/main" id="{31257836-3BBA-0634-3AA9-4C58CF66B30F}"/>
              </a:ext>
            </a:extLst>
          </p:cNvPr>
          <p:cNvSpPr txBox="1">
            <a:spLocks/>
          </p:cNvSpPr>
          <p:nvPr/>
        </p:nvSpPr>
        <p:spPr>
          <a:xfrm>
            <a:off x="10996570" y="2497950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graphicFrame>
        <p:nvGraphicFramePr>
          <p:cNvPr id="16" name="جدول 16">
            <a:extLst>
              <a:ext uri="{FF2B5EF4-FFF2-40B4-BE49-F238E27FC236}">
                <a16:creationId xmlns:a16="http://schemas.microsoft.com/office/drawing/2014/main" id="{167F2DB1-6AE4-62BE-4F42-ACD18D620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2922"/>
              </p:ext>
            </p:extLst>
          </p:nvPr>
        </p:nvGraphicFramePr>
        <p:xfrm>
          <a:off x="1037016" y="1331458"/>
          <a:ext cx="2576965" cy="4858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15393">
                  <a:extLst>
                    <a:ext uri="{9D8B030D-6E8A-4147-A177-3AD203B41FA5}">
                      <a16:colId xmlns:a16="http://schemas.microsoft.com/office/drawing/2014/main" val="3064756511"/>
                    </a:ext>
                  </a:extLst>
                </a:gridCol>
                <a:gridCol w="515393">
                  <a:extLst>
                    <a:ext uri="{9D8B030D-6E8A-4147-A177-3AD203B41FA5}">
                      <a16:colId xmlns:a16="http://schemas.microsoft.com/office/drawing/2014/main" val="1127974363"/>
                    </a:ext>
                  </a:extLst>
                </a:gridCol>
                <a:gridCol w="515393">
                  <a:extLst>
                    <a:ext uri="{9D8B030D-6E8A-4147-A177-3AD203B41FA5}">
                      <a16:colId xmlns:a16="http://schemas.microsoft.com/office/drawing/2014/main" val="153990222"/>
                    </a:ext>
                  </a:extLst>
                </a:gridCol>
                <a:gridCol w="515393">
                  <a:extLst>
                    <a:ext uri="{9D8B030D-6E8A-4147-A177-3AD203B41FA5}">
                      <a16:colId xmlns:a16="http://schemas.microsoft.com/office/drawing/2014/main" val="3472378376"/>
                    </a:ext>
                  </a:extLst>
                </a:gridCol>
                <a:gridCol w="515393">
                  <a:extLst>
                    <a:ext uri="{9D8B030D-6E8A-4147-A177-3AD203B41FA5}">
                      <a16:colId xmlns:a16="http://schemas.microsoft.com/office/drawing/2014/main" val="590074829"/>
                    </a:ext>
                  </a:extLst>
                </a:gridCol>
              </a:tblGrid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63823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427374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231559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383326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893143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735032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89823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830203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753401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828876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195094"/>
                  </a:ext>
                </a:extLst>
              </a:tr>
              <a:tr h="4048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86836"/>
                  </a:ext>
                </a:extLst>
              </a:tr>
            </a:tbl>
          </a:graphicData>
        </a:graphic>
      </p:graphicFrame>
      <p:sp>
        <p:nvSpPr>
          <p:cNvPr id="21" name="مستطيل 20">
            <a:extLst>
              <a:ext uri="{FF2B5EF4-FFF2-40B4-BE49-F238E27FC236}">
                <a16:creationId xmlns:a16="http://schemas.microsoft.com/office/drawing/2014/main" id="{639B9FAA-BA8C-A0B6-6637-C815EDD24AA2}"/>
              </a:ext>
            </a:extLst>
          </p:cNvPr>
          <p:cNvSpPr/>
          <p:nvPr/>
        </p:nvSpPr>
        <p:spPr>
          <a:xfrm>
            <a:off x="2082018" y="1730326"/>
            <a:ext cx="506437" cy="407259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33F3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عنوان فرعي 3">
            <a:extLst>
              <a:ext uri="{FF2B5EF4-FFF2-40B4-BE49-F238E27FC236}">
                <a16:creationId xmlns:a16="http://schemas.microsoft.com/office/drawing/2014/main" id="{48075FC2-E36D-2B68-CDAE-AF80CC25837F}"/>
              </a:ext>
            </a:extLst>
          </p:cNvPr>
          <p:cNvSpPr txBox="1">
            <a:spLocks/>
          </p:cNvSpPr>
          <p:nvPr/>
        </p:nvSpPr>
        <p:spPr>
          <a:xfrm>
            <a:off x="10996570" y="3760798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1B88AA9-9514-49AF-0AEC-39A881F7F583}"/>
              </a:ext>
            </a:extLst>
          </p:cNvPr>
          <p:cNvSpPr txBox="1"/>
          <p:nvPr/>
        </p:nvSpPr>
        <p:spPr>
          <a:xfrm>
            <a:off x="5846421" y="3610519"/>
            <a:ext cx="49997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بما أن السعر الأصلي 140 ريالاً  فأعد تدريج المستطيل نفسه إلى وحـدات متساوية من 0 إلى 140 ريالاً على اليمين. ّ فيكون طول كل وحدة 5 كما في الجدول المجاور.</a:t>
            </a:r>
          </a:p>
        </p:txBody>
      </p:sp>
      <p:sp>
        <p:nvSpPr>
          <p:cNvPr id="26" name="عنوان فرعي 3">
            <a:extLst>
              <a:ext uri="{FF2B5EF4-FFF2-40B4-BE49-F238E27FC236}">
                <a16:creationId xmlns:a16="http://schemas.microsoft.com/office/drawing/2014/main" id="{E53E3723-77B6-A70B-7F66-BE65AA84B7E6}"/>
              </a:ext>
            </a:extLst>
          </p:cNvPr>
          <p:cNvSpPr txBox="1">
            <a:spLocks/>
          </p:cNvSpPr>
          <p:nvPr/>
        </p:nvSpPr>
        <p:spPr>
          <a:xfrm>
            <a:off x="11001352" y="5130054"/>
            <a:ext cx="417844" cy="496004"/>
          </a:xfrm>
          <a:prstGeom prst="rect">
            <a:avLst/>
          </a:prstGeom>
          <a:solidFill>
            <a:srgbClr val="C495C7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13B4B5F-A8F6-6E13-E43B-F492C3AA3A79}"/>
              </a:ext>
            </a:extLst>
          </p:cNvPr>
          <p:cNvSpPr txBox="1"/>
          <p:nvPr/>
        </p:nvSpPr>
        <p:spPr>
          <a:xfrm>
            <a:off x="4278130" y="4847510"/>
            <a:ext cx="6568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بما أن النسبة المئوية المطلوبة 25 % فظلل المستطيلات الصغيرة المجاورة للنسب من 0 %إلى 25  % والاحظ أن التدريج على الجهة اليمنى التي تقابل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lang="ar-SA" sz="2000" b="1" dirty="0">
                <a:solidFill>
                  <a:srgbClr val="283C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% على الجهة اليسرى هي .....</a:t>
            </a:r>
          </a:p>
        </p:txBody>
      </p:sp>
      <p:sp>
        <p:nvSpPr>
          <p:cNvPr id="2" name="Google Shape;462;p38">
            <a:extLst>
              <a:ext uri="{FF2B5EF4-FFF2-40B4-BE49-F238E27FC236}">
                <a16:creationId xmlns:a16="http://schemas.microsoft.com/office/drawing/2014/main" id="{DBBB703F-8001-38BA-DEF1-1921FC2FBCB1}"/>
              </a:ext>
            </a:extLst>
          </p:cNvPr>
          <p:cNvSpPr txBox="1"/>
          <p:nvPr/>
        </p:nvSpPr>
        <p:spPr>
          <a:xfrm>
            <a:off x="4909625" y="1356526"/>
            <a:ext cx="403039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 د ) </a:t>
            </a: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25 % من 140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</p:spTree>
    <p:extLst>
      <p:ext uri="{BB962C8B-B14F-4D97-AF65-F5344CB8AC3E}">
        <p14:creationId xmlns:p14="http://schemas.microsoft.com/office/powerpoint/2010/main" val="19992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 uiExpand="1" build="p" animBg="1"/>
      <p:bldP spid="21" grpId="0" animBg="1"/>
      <p:bldP spid="23" grpId="0" uiExpand="1" build="p" animBg="1"/>
      <p:bldP spid="25" grpId="0"/>
      <p:bldP spid="26" grpId="0" uiExpand="1" build="p" animBg="1"/>
      <p:bldP spid="2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0C260E-2D06-C127-1A56-378F0CB5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59" y="2961736"/>
            <a:ext cx="6448357" cy="1902459"/>
          </a:xfrm>
        </p:spPr>
        <p:txBody>
          <a:bodyPr/>
          <a:lstStyle/>
          <a:p>
            <a:r>
              <a:rPr lang="ar-SA" sz="4400" b="1" dirty="0">
                <a:solidFill>
                  <a:srgbClr val="C495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إيجاد النسبة المئوية من عدد </a:t>
            </a:r>
            <a:br>
              <a:rPr lang="ar-SA" sz="4400" b="1" dirty="0">
                <a:solidFill>
                  <a:srgbClr val="C495C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4400" b="1" dirty="0">
                <a:solidFill>
                  <a:srgbClr val="C495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حسابياً بدون استعمال النماذج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BDB054DD-DF01-35DF-C615-1D8E532D9FF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401088" y="1262979"/>
            <a:ext cx="5480549" cy="1758000"/>
          </a:xfrm>
        </p:spPr>
        <p:txBody>
          <a:bodyPr/>
          <a:lstStyle/>
          <a:p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سنتعلم بالدرس القادم 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98A037B3-5614-5285-DD54-FD7E7A33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4030" y="3761127"/>
            <a:ext cx="455214" cy="449853"/>
          </a:xfrm>
        </p:spPr>
        <p:txBody>
          <a:bodyPr/>
          <a:lstStyle/>
          <a:p>
            <a:pPr marL="139700" indent="0"/>
            <a:r>
              <a:rPr lang="ar-SA" sz="2800" b="1" dirty="0">
                <a:solidFill>
                  <a:srgbClr val="FFBD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Google Shape;314;p31">
            <a:extLst>
              <a:ext uri="{FF2B5EF4-FFF2-40B4-BE49-F238E27FC236}">
                <a16:creationId xmlns:a16="http://schemas.microsoft.com/office/drawing/2014/main" id="{6462D20F-7330-D1C3-D652-3285AA279AFE}"/>
              </a:ext>
            </a:extLst>
          </p:cNvPr>
          <p:cNvSpPr/>
          <p:nvPr/>
        </p:nvSpPr>
        <p:spPr>
          <a:xfrm rot="6228068">
            <a:off x="10479957" y="2127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50330EA-8848-77CE-8BEA-8C8AE459D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59" y="5852512"/>
            <a:ext cx="1193141" cy="10054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F88F03-25CC-9886-2E73-6CB8F586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" y="94971"/>
            <a:ext cx="1000491" cy="10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6"/>
          <p:cNvSpPr txBox="1">
            <a:spLocks noGrp="1"/>
          </p:cNvSpPr>
          <p:nvPr>
            <p:ph type="title"/>
          </p:nvPr>
        </p:nvSpPr>
        <p:spPr>
          <a:xfrm>
            <a:off x="3754491" y="479493"/>
            <a:ext cx="4357067" cy="12695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ar-SA" sz="5333" b="1" dirty="0">
                <a:latin typeface="Calibri" panose="020F0502020204030204" pitchFamily="34" charset="0"/>
                <a:cs typeface="Calibri" panose="020F0502020204030204" pitchFamily="34" charset="0"/>
              </a:rPr>
              <a:t>الختام</a:t>
            </a:r>
            <a:endParaRPr sz="53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2" name="Google Shape;772;p46"/>
          <p:cNvSpPr/>
          <p:nvPr/>
        </p:nvSpPr>
        <p:spPr>
          <a:xfrm>
            <a:off x="4756854" y="3129595"/>
            <a:ext cx="2653225" cy="764507"/>
          </a:xfrm>
          <a:custGeom>
            <a:avLst/>
            <a:gdLst/>
            <a:ahLst/>
            <a:cxnLst/>
            <a:rect l="l" t="t" r="r" b="b"/>
            <a:pathLst>
              <a:path w="86991" h="24031" extrusionOk="0">
                <a:moveTo>
                  <a:pt x="0" y="0"/>
                </a:moveTo>
                <a:lnTo>
                  <a:pt x="13945" y="24031"/>
                </a:lnTo>
                <a:lnTo>
                  <a:pt x="72847" y="24031"/>
                </a:lnTo>
                <a:lnTo>
                  <a:pt x="869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46">
            <a:hlinkClick r:id="rId3"/>
          </p:cNvPr>
          <p:cNvSpPr/>
          <p:nvPr/>
        </p:nvSpPr>
        <p:spPr>
          <a:xfrm>
            <a:off x="5186353" y="3894057"/>
            <a:ext cx="1795600" cy="765143"/>
          </a:xfrm>
          <a:custGeom>
            <a:avLst/>
            <a:gdLst/>
            <a:ahLst/>
            <a:cxnLst/>
            <a:rect l="l" t="t" r="r" b="b"/>
            <a:pathLst>
              <a:path w="62405" h="24051" extrusionOk="0">
                <a:moveTo>
                  <a:pt x="1" y="1"/>
                </a:moveTo>
                <a:lnTo>
                  <a:pt x="13707" y="24051"/>
                </a:lnTo>
                <a:lnTo>
                  <a:pt x="48400" y="24051"/>
                </a:lnTo>
                <a:lnTo>
                  <a:pt x="624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46">
            <a:hlinkClick r:id="rId4"/>
          </p:cNvPr>
          <p:cNvSpPr/>
          <p:nvPr/>
        </p:nvSpPr>
        <p:spPr>
          <a:xfrm>
            <a:off x="5587453" y="4659499"/>
            <a:ext cx="991359" cy="708332"/>
          </a:xfrm>
          <a:custGeom>
            <a:avLst/>
            <a:gdLst/>
            <a:ahLst/>
            <a:cxnLst/>
            <a:rect l="l" t="t" r="r" b="b"/>
            <a:pathLst>
              <a:path w="38056" h="24052" extrusionOk="0">
                <a:moveTo>
                  <a:pt x="1" y="1"/>
                </a:moveTo>
                <a:lnTo>
                  <a:pt x="13926" y="24051"/>
                </a:lnTo>
                <a:lnTo>
                  <a:pt x="24091" y="24051"/>
                </a:lnTo>
                <a:lnTo>
                  <a:pt x="380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46">
            <a:hlinkClick r:id="rId5"/>
          </p:cNvPr>
          <p:cNvSpPr/>
          <p:nvPr/>
        </p:nvSpPr>
        <p:spPr>
          <a:xfrm>
            <a:off x="4322423" y="2364469"/>
            <a:ext cx="3547155" cy="765175"/>
          </a:xfrm>
          <a:custGeom>
            <a:avLst/>
            <a:gdLst/>
            <a:ahLst/>
            <a:cxnLst/>
            <a:rect l="l" t="t" r="r" b="b"/>
            <a:pathLst>
              <a:path w="111499" h="24052" extrusionOk="0">
                <a:moveTo>
                  <a:pt x="0" y="1"/>
                </a:moveTo>
                <a:lnTo>
                  <a:pt x="13925" y="24051"/>
                </a:lnTo>
                <a:lnTo>
                  <a:pt x="97037" y="24051"/>
                </a:lnTo>
                <a:lnTo>
                  <a:pt x="1114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46">
            <a:hlinkClick r:id="rId5"/>
          </p:cNvPr>
          <p:cNvSpPr txBox="1"/>
          <p:nvPr/>
        </p:nvSpPr>
        <p:spPr>
          <a:xfrm>
            <a:off x="500159" y="1706159"/>
            <a:ext cx="322449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200" b="1" kern="0" dirty="0">
                <a:solidFill>
                  <a:srgbClr val="61C7D6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موقع رفعة التعليمية</a:t>
            </a:r>
            <a:endParaRPr sz="3200" b="1" kern="0" dirty="0">
              <a:solidFill>
                <a:srgbClr val="61C7D6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1" name="Google Shape;781;p46">
            <a:hlinkClick r:id="rId3"/>
          </p:cNvPr>
          <p:cNvSpPr txBox="1"/>
          <p:nvPr/>
        </p:nvSpPr>
        <p:spPr>
          <a:xfrm>
            <a:off x="953452" y="3948853"/>
            <a:ext cx="2941600" cy="13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C495C7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قناة الأستاذة فاطمه السبيعي</a:t>
            </a:r>
            <a:endParaRPr sz="3733" b="1" kern="0" dirty="0">
              <a:solidFill>
                <a:srgbClr val="C495C7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2" name="Google Shape;782;p46"/>
          <p:cNvSpPr txBox="1"/>
          <p:nvPr/>
        </p:nvSpPr>
        <p:spPr>
          <a:xfrm>
            <a:off x="8296939" y="2027159"/>
            <a:ext cx="294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FF8B44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FF8B44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منصة مدرستي</a:t>
            </a:r>
            <a:endParaRPr sz="3733" b="1" kern="0" dirty="0">
              <a:solidFill>
                <a:srgbClr val="FF8B44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3" name="Google Shape;783;p46">
            <a:hlinkClick r:id="rId4"/>
          </p:cNvPr>
          <p:cNvSpPr txBox="1"/>
          <p:nvPr/>
        </p:nvSpPr>
        <p:spPr>
          <a:xfrm>
            <a:off x="7748694" y="4581120"/>
            <a:ext cx="348984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200" b="1" kern="0" dirty="0">
                <a:solidFill>
                  <a:srgbClr val="8BB496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قنوات رفعة التعليمية</a:t>
            </a:r>
            <a:endParaRPr sz="3200" b="1" kern="0" dirty="0">
              <a:solidFill>
                <a:srgbClr val="8BB496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cxnSp>
        <p:nvCxnSpPr>
          <p:cNvPr id="784" name="Google Shape;784;p46"/>
          <p:cNvCxnSpPr>
            <a:cxnSpLocks/>
            <a:stCxn id="776" idx="3"/>
          </p:cNvCxnSpPr>
          <p:nvPr/>
        </p:nvCxnSpPr>
        <p:spPr>
          <a:xfrm>
            <a:off x="3724651" y="2087959"/>
            <a:ext cx="845600" cy="70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85" name="Google Shape;785;p46"/>
          <p:cNvCxnSpPr>
            <a:cxnSpLocks/>
            <a:endCxn id="782" idx="1"/>
          </p:cNvCxnSpPr>
          <p:nvPr/>
        </p:nvCxnSpPr>
        <p:spPr>
          <a:xfrm rot="10800000" flipH="1">
            <a:off x="6762539" y="2408959"/>
            <a:ext cx="1534400" cy="1262800"/>
          </a:xfrm>
          <a:prstGeom prst="bentConnector3">
            <a:avLst>
              <a:gd name="adj1" fmla="val 84571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6" name="Google Shape;786;p46"/>
          <p:cNvCxnSpPr>
            <a:cxnSpLocks/>
            <a:endCxn id="781" idx="3"/>
          </p:cNvCxnSpPr>
          <p:nvPr/>
        </p:nvCxnSpPr>
        <p:spPr>
          <a:xfrm rot="10800000" flipV="1">
            <a:off x="3895052" y="4303320"/>
            <a:ext cx="1692400" cy="34346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7" name="Google Shape;787;p46"/>
          <p:cNvCxnSpPr>
            <a:cxnSpLocks/>
            <a:endCxn id="783" idx="1"/>
          </p:cNvCxnSpPr>
          <p:nvPr/>
        </p:nvCxnSpPr>
        <p:spPr>
          <a:xfrm flipV="1">
            <a:off x="6161339" y="4962920"/>
            <a:ext cx="1587355" cy="20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88" name="Google Shape;788;p46"/>
          <p:cNvSpPr/>
          <p:nvPr/>
        </p:nvSpPr>
        <p:spPr>
          <a:xfrm>
            <a:off x="4269387" y="617916"/>
            <a:ext cx="702240" cy="623896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88;p46">
            <a:extLst>
              <a:ext uri="{FF2B5EF4-FFF2-40B4-BE49-F238E27FC236}">
                <a16:creationId xmlns:a16="http://schemas.microsoft.com/office/drawing/2014/main" id="{775E4C4F-64A1-FC60-E5F8-0D0A42F3EDA2}"/>
              </a:ext>
            </a:extLst>
          </p:cNvPr>
          <p:cNvSpPr/>
          <p:nvPr/>
        </p:nvSpPr>
        <p:spPr>
          <a:xfrm>
            <a:off x="3695459" y="575397"/>
            <a:ext cx="548640" cy="420696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5A984F7-AA6F-460A-B50E-0B73A6765F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254C5AE-736C-C38F-9B77-732AA52009AF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/>
      <p:bldP spid="772" grpId="0" animBg="1"/>
      <p:bldP spid="773" grpId="0" animBg="1"/>
      <p:bldP spid="774" grpId="0" animBg="1"/>
      <p:bldP spid="775" grpId="0" animBg="1"/>
      <p:bldP spid="776" grpId="0"/>
      <p:bldP spid="781" grpId="0"/>
      <p:bldP spid="782" grpId="0"/>
      <p:bldP spid="783" grpId="0"/>
    </p:bldLst>
  </p:timing>
</p:sld>
</file>

<file path=ppt/theme/theme1.xml><?xml version="1.0" encoding="utf-8"?>
<a:theme xmlns:a="http://schemas.openxmlformats.org/drawingml/2006/main" name="2023 Marketing Plan by Slidesgo">
  <a:themeElements>
    <a:clrScheme name="Simple Light">
      <a:dk1>
        <a:srgbClr val="283C9F"/>
      </a:dk1>
      <a:lt1>
        <a:srgbClr val="F33F30"/>
      </a:lt1>
      <a:dk2>
        <a:srgbClr val="8BB496"/>
      </a:dk2>
      <a:lt2>
        <a:srgbClr val="C495C7"/>
      </a:lt2>
      <a:accent1>
        <a:srgbClr val="FFBDB4"/>
      </a:accent1>
      <a:accent2>
        <a:srgbClr val="FF8B44"/>
      </a:accent2>
      <a:accent3>
        <a:srgbClr val="FDB056"/>
      </a:accent3>
      <a:accent4>
        <a:srgbClr val="61C7D6"/>
      </a:accent4>
      <a:accent5>
        <a:srgbClr val="F6F6EA"/>
      </a:accent5>
      <a:accent6>
        <a:srgbClr val="FFFFFF"/>
      </a:accent6>
      <a:hlink>
        <a:srgbClr val="283C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شاشة عريضة</PresentationFormat>
  <Paragraphs>85</Paragraphs>
  <Slides>9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8" baseType="lpstr">
      <vt:lpstr>Arial</vt:lpstr>
      <vt:lpstr>Be Vietnam Pro</vt:lpstr>
      <vt:lpstr>Bebas Neue</vt:lpstr>
      <vt:lpstr>Calibri</vt:lpstr>
      <vt:lpstr>Poppins</vt:lpstr>
      <vt:lpstr>Poppins Medium</vt:lpstr>
      <vt:lpstr>Rammetto One</vt:lpstr>
      <vt:lpstr>Roboto</vt:lpstr>
      <vt:lpstr>2023 Marketing Plan by Slidesgo</vt:lpstr>
      <vt:lpstr>استكشاف    النسبة المئوية من عدد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إيجاد النسبة المئوية من عدد  حسابياً بدون استعمال النماذج</vt:lpstr>
      <vt:lpstr>الختام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تهئية  الفصل الخامس تطبيقات النسبة المئوية</dc:title>
  <dc:creator>فاطمه السبيعي</dc:creator>
  <cp:lastModifiedBy>فاطمه السبيعي</cp:lastModifiedBy>
  <cp:revision>8</cp:revision>
  <dcterms:created xsi:type="dcterms:W3CDTF">2023-01-03T17:08:50Z</dcterms:created>
  <dcterms:modified xsi:type="dcterms:W3CDTF">2023-01-04T16:35:35Z</dcterms:modified>
</cp:coreProperties>
</file>