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7" r:id="rId2"/>
    <p:sldId id="323" r:id="rId3"/>
    <p:sldId id="263" r:id="rId4"/>
    <p:sldId id="329" r:id="rId5"/>
    <p:sldId id="332" r:id="rId6"/>
    <p:sldId id="333" r:id="rId7"/>
    <p:sldId id="334" r:id="rId8"/>
    <p:sldId id="336" r:id="rId9"/>
    <p:sldId id="350" r:id="rId10"/>
    <p:sldId id="351" r:id="rId11"/>
    <p:sldId id="344" r:id="rId12"/>
    <p:sldId id="352" r:id="rId13"/>
    <p:sldId id="258" r:id="rId14"/>
    <p:sldId id="317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CD"/>
    <a:srgbClr val="DFB96C"/>
    <a:srgbClr val="FDB056"/>
    <a:srgbClr val="C495C7"/>
    <a:srgbClr val="A47C73"/>
    <a:srgbClr val="F6F6EA"/>
    <a:srgbClr val="FFFF99"/>
    <a:srgbClr val="FFBDB4"/>
    <a:srgbClr val="8B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1" autoAdjust="0"/>
    <p:restoredTop sz="85034" autoAdjust="0"/>
  </p:normalViewPr>
  <p:slideViewPr>
    <p:cSldViewPr snapToGrid="0">
      <p:cViewPr varScale="1">
        <p:scale>
          <a:sx n="79" d="100"/>
          <a:sy n="79" d="100"/>
        </p:scale>
        <p:origin x="46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FF5147-67C5-437C-869D-3655CDFC566F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89FFD7-92A7-4169-A6FC-AE9A07A7E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42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8dabb775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8dabb775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807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8e7663663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8e7663663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9FFD7-92A7-4169-A6FC-AE9A07A7E9C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9FFD7-92A7-4169-A6FC-AE9A07A7E9C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443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8e7663663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8e7663663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41567" y="1445496"/>
            <a:ext cx="6509200" cy="335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89667" y="4978145"/>
            <a:ext cx="5613200" cy="543600"/>
          </a:xfrm>
          <a:prstGeom prst="rect">
            <a:avLst/>
          </a:prstGeom>
          <a:solidFill>
            <a:schemeClr val="accent1"/>
          </a:solidFill>
          <a:ln w="762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868049" y="105534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86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582803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807733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2" hasCustomPrompt="1"/>
          </p:nvPr>
        </p:nvSpPr>
        <p:spPr>
          <a:xfrm>
            <a:off x="5164469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3"/>
          </p:nvPr>
        </p:nvSpPr>
        <p:spPr>
          <a:xfrm>
            <a:off x="4389400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8746136" y="1554800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7971067" y="28671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1582803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807733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 hasCustomPrompt="1"/>
          </p:nvPr>
        </p:nvSpPr>
        <p:spPr>
          <a:xfrm>
            <a:off x="5164469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9"/>
          </p:nvPr>
        </p:nvSpPr>
        <p:spPr>
          <a:xfrm>
            <a:off x="4389400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6136" y="3940664"/>
            <a:ext cx="1863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971067" y="5281401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6"/>
          </p:nvPr>
        </p:nvSpPr>
        <p:spPr>
          <a:xfrm>
            <a:off x="807733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7"/>
          </p:nvPr>
        </p:nvSpPr>
        <p:spPr>
          <a:xfrm>
            <a:off x="4389400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8"/>
          </p:nvPr>
        </p:nvSpPr>
        <p:spPr>
          <a:xfrm>
            <a:off x="7971067" y="226898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9"/>
          </p:nvPr>
        </p:nvSpPr>
        <p:spPr>
          <a:xfrm>
            <a:off x="807733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20"/>
          </p:nvPr>
        </p:nvSpPr>
        <p:spPr>
          <a:xfrm>
            <a:off x="4389400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1"/>
          </p:nvPr>
        </p:nvSpPr>
        <p:spPr>
          <a:xfrm>
            <a:off x="7971067" y="4677217"/>
            <a:ext cx="341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116616" y="13569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/>
          <p:cNvSpPr/>
          <p:nvPr/>
        </p:nvSpPr>
        <p:spPr>
          <a:xfrm>
            <a:off x="11486634" y="36803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3"/>
          <p:cNvSpPr/>
          <p:nvPr/>
        </p:nvSpPr>
        <p:spPr>
          <a:xfrm>
            <a:off x="11117633" y="15365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3"/>
          <p:cNvSpPr/>
          <p:nvPr/>
        </p:nvSpPr>
        <p:spPr>
          <a:xfrm rot="1520602">
            <a:off x="7553599" y="6365253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204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/>
          <p:nvPr/>
        </p:nvSpPr>
        <p:spPr>
          <a:xfrm rot="1520602">
            <a:off x="8165132" y="65069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4"/>
          <p:cNvSpPr/>
          <p:nvPr/>
        </p:nvSpPr>
        <p:spPr>
          <a:xfrm rot="-1032307">
            <a:off x="9392243" y="-71479"/>
            <a:ext cx="957707" cy="60778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4"/>
          <p:cNvSpPr/>
          <p:nvPr/>
        </p:nvSpPr>
        <p:spPr>
          <a:xfrm rot="1612300">
            <a:off x="-127749" y="26862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4"/>
          <p:cNvSpPr/>
          <p:nvPr/>
        </p:nvSpPr>
        <p:spPr>
          <a:xfrm rot="7255458">
            <a:off x="1338649" y="571318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4"/>
          <p:cNvSpPr/>
          <p:nvPr/>
        </p:nvSpPr>
        <p:spPr>
          <a:xfrm>
            <a:off x="11026929" y="1165172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4"/>
          <p:cNvSpPr/>
          <p:nvPr/>
        </p:nvSpPr>
        <p:spPr>
          <a:xfrm rot="873609">
            <a:off x="1562019" y="6304399"/>
            <a:ext cx="802443" cy="625815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364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/>
          <p:nvPr/>
        </p:nvSpPr>
        <p:spPr>
          <a:xfrm rot="-1246377">
            <a:off x="1336769" y="-44571"/>
            <a:ext cx="957775" cy="607827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>
            <a:off x="11520801" y="3056433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5172631">
            <a:off x="2877077" y="6252393"/>
            <a:ext cx="887028" cy="886457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5"/>
          <p:cNvSpPr/>
          <p:nvPr/>
        </p:nvSpPr>
        <p:spPr>
          <a:xfrm rot="2291383">
            <a:off x="9695438" y="6655104"/>
            <a:ext cx="1339844" cy="439744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 rot="7255458">
            <a:off x="804011" y="1134736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/>
          <p:nvPr/>
        </p:nvSpPr>
        <p:spPr>
          <a:xfrm>
            <a:off x="11238517" y="1176500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440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6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/>
          <p:nvPr/>
        </p:nvSpPr>
        <p:spPr>
          <a:xfrm rot="-1520602" flipH="1">
            <a:off x="3892432" y="64102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-239551" y="4190083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 rot="6228068">
            <a:off x="10932786" y="4072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6"/>
          <p:cNvSpPr/>
          <p:nvPr/>
        </p:nvSpPr>
        <p:spPr>
          <a:xfrm rot="7255458">
            <a:off x="7710977" y="59434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/>
          <p:nvPr/>
        </p:nvSpPr>
        <p:spPr>
          <a:xfrm>
            <a:off x="11146833" y="24704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6"/>
          <p:cNvSpPr/>
          <p:nvPr/>
        </p:nvSpPr>
        <p:spPr>
          <a:xfrm rot="5400000">
            <a:off x="11186055" y="4755599"/>
            <a:ext cx="687317" cy="765727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375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7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>
            <a:off x="1133351" y="3442284"/>
            <a:ext cx="4183600" cy="1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1133351" y="1843484"/>
            <a:ext cx="4183600" cy="1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/>
          <p:nvPr/>
        </p:nvSpPr>
        <p:spPr>
          <a:xfrm rot="2256349">
            <a:off x="2966846" y="6236435"/>
            <a:ext cx="1339849" cy="439747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11520801" y="18434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6228068">
            <a:off x="9229920" y="61354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612300">
            <a:off x="206218" y="1265948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780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1366033" y="439011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1366033" y="1758684"/>
            <a:ext cx="9460000" cy="2320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8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8"/>
          <p:cNvSpPr/>
          <p:nvPr/>
        </p:nvSpPr>
        <p:spPr>
          <a:xfrm rot="-1612300" flipH="1">
            <a:off x="6072993" y="113981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8"/>
          <p:cNvSpPr/>
          <p:nvPr/>
        </p:nvSpPr>
        <p:spPr>
          <a:xfrm rot="-1520602" flipH="1">
            <a:off x="1957635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0343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9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"/>
          </p:nvPr>
        </p:nvSpPr>
        <p:spPr>
          <a:xfrm>
            <a:off x="6563400" y="4265351"/>
            <a:ext cx="4330400" cy="1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6563400" y="1245851"/>
            <a:ext cx="4330400" cy="2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>
            <a:spLocks noGrp="1"/>
          </p:cNvSpPr>
          <p:nvPr>
            <p:ph type="pic" idx="2"/>
          </p:nvPr>
        </p:nvSpPr>
        <p:spPr>
          <a:xfrm>
            <a:off x="1298184" y="1316367"/>
            <a:ext cx="4225200" cy="42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9" name="Google Shape;189;p19"/>
          <p:cNvSpPr/>
          <p:nvPr/>
        </p:nvSpPr>
        <p:spPr>
          <a:xfrm rot="-6228068" flipH="1">
            <a:off x="9661481" y="61354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9"/>
          <p:cNvSpPr/>
          <p:nvPr/>
        </p:nvSpPr>
        <p:spPr>
          <a:xfrm rot="-1612300" flipH="1">
            <a:off x="11289960" y="2417081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9"/>
          <p:cNvSpPr/>
          <p:nvPr/>
        </p:nvSpPr>
        <p:spPr>
          <a:xfrm flipH="1">
            <a:off x="11040932" y="45266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2205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0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0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>
            <a:off x="1957400" y="4438433"/>
            <a:ext cx="340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2"/>
          </p:nvPr>
        </p:nvSpPr>
        <p:spPr>
          <a:xfrm>
            <a:off x="6830600" y="4438433"/>
            <a:ext cx="340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3"/>
          </p:nvPr>
        </p:nvSpPr>
        <p:spPr>
          <a:xfrm>
            <a:off x="1957400" y="5069533"/>
            <a:ext cx="34040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4"/>
          </p:nvPr>
        </p:nvSpPr>
        <p:spPr>
          <a:xfrm>
            <a:off x="6830600" y="5069533"/>
            <a:ext cx="34040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1520602">
            <a:off x="10690199" y="61262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0"/>
          <p:cNvSpPr/>
          <p:nvPr/>
        </p:nvSpPr>
        <p:spPr>
          <a:xfrm>
            <a:off x="10121700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0"/>
          <p:cNvSpPr/>
          <p:nvPr/>
        </p:nvSpPr>
        <p:spPr>
          <a:xfrm>
            <a:off x="5361400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0"/>
          <p:cNvSpPr/>
          <p:nvPr/>
        </p:nvSpPr>
        <p:spPr>
          <a:xfrm rot="6228068">
            <a:off x="143086" y="5162742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0"/>
          <p:cNvSpPr/>
          <p:nvPr/>
        </p:nvSpPr>
        <p:spPr>
          <a:xfrm>
            <a:off x="11089133" y="41009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3722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1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1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1"/>
          </p:nvPr>
        </p:nvSpPr>
        <p:spPr>
          <a:xfrm>
            <a:off x="9600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2"/>
          </p:nvPr>
        </p:nvSpPr>
        <p:spPr>
          <a:xfrm>
            <a:off x="9600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3"/>
          </p:nvPr>
        </p:nvSpPr>
        <p:spPr>
          <a:xfrm>
            <a:off x="45384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4"/>
          </p:nvPr>
        </p:nvSpPr>
        <p:spPr>
          <a:xfrm>
            <a:off x="8116800" y="3877116"/>
            <a:ext cx="3115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5"/>
          </p:nvPr>
        </p:nvSpPr>
        <p:spPr>
          <a:xfrm>
            <a:off x="45384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6"/>
          </p:nvPr>
        </p:nvSpPr>
        <p:spPr>
          <a:xfrm>
            <a:off x="8116800" y="3158872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1"/>
          <p:cNvSpPr/>
          <p:nvPr/>
        </p:nvSpPr>
        <p:spPr>
          <a:xfrm rot="7255458">
            <a:off x="9773644" y="60026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1"/>
          <p:cNvSpPr/>
          <p:nvPr/>
        </p:nvSpPr>
        <p:spPr>
          <a:xfrm rot="887853">
            <a:off x="5568703" y="5855089"/>
            <a:ext cx="687303" cy="76571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017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89200" y="3301988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58533" y="1543988"/>
            <a:ext cx="2874800" cy="1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874000" y="4626733"/>
            <a:ext cx="6444000" cy="5780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4378449" y="214801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236401" y="3550232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1520602">
            <a:off x="5558365" y="62200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1823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2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2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1"/>
          </p:nvPr>
        </p:nvSpPr>
        <p:spPr>
          <a:xfrm>
            <a:off x="2429400" y="2152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2"/>
          </p:nvPr>
        </p:nvSpPr>
        <p:spPr>
          <a:xfrm>
            <a:off x="2429400" y="2814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3"/>
          </p:nvPr>
        </p:nvSpPr>
        <p:spPr>
          <a:xfrm>
            <a:off x="7609636" y="2814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4"/>
          </p:nvPr>
        </p:nvSpPr>
        <p:spPr>
          <a:xfrm>
            <a:off x="2429400" y="4668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5"/>
          </p:nvPr>
        </p:nvSpPr>
        <p:spPr>
          <a:xfrm>
            <a:off x="7609636" y="4668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2429400" y="4006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7"/>
          </p:nvPr>
        </p:nvSpPr>
        <p:spPr>
          <a:xfrm>
            <a:off x="7609633" y="2152933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8"/>
          </p:nvPr>
        </p:nvSpPr>
        <p:spPr>
          <a:xfrm>
            <a:off x="7609633" y="4006167"/>
            <a:ext cx="305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/>
          <p:nvPr/>
        </p:nvSpPr>
        <p:spPr>
          <a:xfrm rot="2269399">
            <a:off x="10681327" y="5789154"/>
            <a:ext cx="1339824" cy="439737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2"/>
          <p:cNvSpPr/>
          <p:nvPr/>
        </p:nvSpPr>
        <p:spPr>
          <a:xfrm>
            <a:off x="3541216" y="61446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2"/>
          <p:cNvSpPr/>
          <p:nvPr/>
        </p:nvSpPr>
        <p:spPr>
          <a:xfrm>
            <a:off x="11040933" y="1558984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2"/>
          <p:cNvSpPr/>
          <p:nvPr/>
        </p:nvSpPr>
        <p:spPr>
          <a:xfrm>
            <a:off x="11306333" y="22883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2"/>
          <p:cNvSpPr/>
          <p:nvPr/>
        </p:nvSpPr>
        <p:spPr>
          <a:xfrm rot="6228068">
            <a:off x="10907686" y="404909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7291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3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3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1181768" y="2975779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2"/>
          </p:nvPr>
        </p:nvSpPr>
        <p:spPr>
          <a:xfrm>
            <a:off x="4760600" y="2975779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3"/>
          </p:nvPr>
        </p:nvSpPr>
        <p:spPr>
          <a:xfrm>
            <a:off x="8342267" y="2975779"/>
            <a:ext cx="26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4"/>
          </p:nvPr>
        </p:nvSpPr>
        <p:spPr>
          <a:xfrm>
            <a:off x="1181768" y="5250240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5"/>
          </p:nvPr>
        </p:nvSpPr>
        <p:spPr>
          <a:xfrm>
            <a:off x="4760600" y="5250240"/>
            <a:ext cx="2670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6"/>
          </p:nvPr>
        </p:nvSpPr>
        <p:spPr>
          <a:xfrm>
            <a:off x="8342267" y="5250240"/>
            <a:ext cx="26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7"/>
          </p:nvPr>
        </p:nvSpPr>
        <p:spPr>
          <a:xfrm>
            <a:off x="1176167" y="2369432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8"/>
          </p:nvPr>
        </p:nvSpPr>
        <p:spPr>
          <a:xfrm>
            <a:off x="4760600" y="2369432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9"/>
          </p:nvPr>
        </p:nvSpPr>
        <p:spPr>
          <a:xfrm>
            <a:off x="8347856" y="2369432"/>
            <a:ext cx="26652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13"/>
          </p:nvPr>
        </p:nvSpPr>
        <p:spPr>
          <a:xfrm>
            <a:off x="1176167" y="4638003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14"/>
          </p:nvPr>
        </p:nvSpPr>
        <p:spPr>
          <a:xfrm>
            <a:off x="4760600" y="4638003"/>
            <a:ext cx="26708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5"/>
          </p:nvPr>
        </p:nvSpPr>
        <p:spPr>
          <a:xfrm>
            <a:off x="8347856" y="4638003"/>
            <a:ext cx="2665200" cy="71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11520801" y="16437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>
            <a:off x="11040933" y="39481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3"/>
          <p:cNvSpPr/>
          <p:nvPr/>
        </p:nvSpPr>
        <p:spPr>
          <a:xfrm>
            <a:off x="7877367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3"/>
          <p:cNvSpPr/>
          <p:nvPr/>
        </p:nvSpPr>
        <p:spPr>
          <a:xfrm rot="1612300">
            <a:off x="279685" y="234216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4106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hasCustomPrompt="1"/>
          </p:nvPr>
        </p:nvSpPr>
        <p:spPr>
          <a:xfrm>
            <a:off x="1276733" y="5225871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1"/>
          </p:nvPr>
        </p:nvSpPr>
        <p:spPr>
          <a:xfrm>
            <a:off x="1276733" y="4088997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title" idx="2" hasCustomPrompt="1"/>
          </p:nvPr>
        </p:nvSpPr>
        <p:spPr>
          <a:xfrm>
            <a:off x="3770133" y="5225876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3"/>
          </p:nvPr>
        </p:nvSpPr>
        <p:spPr>
          <a:xfrm>
            <a:off x="3770133" y="4089008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 idx="4" hasCustomPrompt="1"/>
          </p:nvPr>
        </p:nvSpPr>
        <p:spPr>
          <a:xfrm>
            <a:off x="6263533" y="5225867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5"/>
          </p:nvPr>
        </p:nvSpPr>
        <p:spPr>
          <a:xfrm>
            <a:off x="6263533" y="4088989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title" idx="6" hasCustomPrompt="1"/>
          </p:nvPr>
        </p:nvSpPr>
        <p:spPr>
          <a:xfrm>
            <a:off x="8756933" y="5225867"/>
            <a:ext cx="2174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7"/>
          </p:nvPr>
        </p:nvSpPr>
        <p:spPr>
          <a:xfrm>
            <a:off x="8756933" y="4088989"/>
            <a:ext cx="2174400" cy="1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 idx="8"/>
          </p:nvPr>
        </p:nvSpPr>
        <p:spPr>
          <a:xfrm>
            <a:off x="12767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title" idx="9"/>
          </p:nvPr>
        </p:nvSpPr>
        <p:spPr>
          <a:xfrm>
            <a:off x="37701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13"/>
          </p:nvPr>
        </p:nvSpPr>
        <p:spPr>
          <a:xfrm>
            <a:off x="62635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title" idx="14"/>
          </p:nvPr>
        </p:nvSpPr>
        <p:spPr>
          <a:xfrm>
            <a:off x="8756933" y="3583167"/>
            <a:ext cx="2174400" cy="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4"/>
          <p:cNvSpPr/>
          <p:nvPr/>
        </p:nvSpPr>
        <p:spPr>
          <a:xfrm rot="7242173">
            <a:off x="11480686" y="2896948"/>
            <a:ext cx="887037" cy="886467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4"/>
          <p:cNvSpPr/>
          <p:nvPr/>
        </p:nvSpPr>
        <p:spPr>
          <a:xfrm>
            <a:off x="11040933" y="981367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4"/>
          <p:cNvSpPr/>
          <p:nvPr/>
        </p:nvSpPr>
        <p:spPr>
          <a:xfrm>
            <a:off x="11089133" y="4244136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4"/>
          <p:cNvSpPr/>
          <p:nvPr/>
        </p:nvSpPr>
        <p:spPr>
          <a:xfrm>
            <a:off x="155267" y="4672333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4"/>
          <p:cNvSpPr/>
          <p:nvPr/>
        </p:nvSpPr>
        <p:spPr>
          <a:xfrm rot="1612300">
            <a:off x="328685" y="981348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755867" y="3241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8163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 txBox="1">
            <a:spLocks noGrp="1"/>
          </p:cNvSpPr>
          <p:nvPr>
            <p:ph type="ctrTitle"/>
          </p:nvPr>
        </p:nvSpPr>
        <p:spPr>
          <a:xfrm>
            <a:off x="3239900" y="991067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3233400" y="2219867"/>
            <a:ext cx="5725200" cy="18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10823301" y="17524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9411067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 txBox="1"/>
          <p:nvPr/>
        </p:nvSpPr>
        <p:spPr>
          <a:xfrm>
            <a:off x="2867133" y="4960133"/>
            <a:ext cx="6457600" cy="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and includes icons by</a:t>
            </a:r>
            <a:r>
              <a:rPr lang="en" sz="1333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53636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6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6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849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7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71367"/>
            <a:ext cx="10272000" cy="42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★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1439306" y="2652299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88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5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543133" y="3055267"/>
            <a:ext cx="4232400" cy="6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416384" y="3055267"/>
            <a:ext cx="4232400" cy="6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543133" y="3577033"/>
            <a:ext cx="4232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416384" y="3577033"/>
            <a:ext cx="4232400" cy="1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rot="1520602">
            <a:off x="-217135" y="6617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rot="6228068">
            <a:off x="6063053" y="5841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 rot="1612300">
            <a:off x="11085118" y="162466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>
            <a:off x="755867" y="52454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424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520602">
            <a:off x="5158465" y="6588802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/>
          <p:nvPr/>
        </p:nvSpPr>
        <p:spPr>
          <a:xfrm>
            <a:off x="10990449" y="6712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6"/>
          <p:cNvSpPr/>
          <p:nvPr/>
        </p:nvSpPr>
        <p:spPr>
          <a:xfrm>
            <a:off x="11232000" y="1613033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 rot="7255458">
            <a:off x="724077" y="8331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6"/>
          <p:cNvSpPr/>
          <p:nvPr/>
        </p:nvSpPr>
        <p:spPr>
          <a:xfrm>
            <a:off x="11075133" y="5720103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 rot="1612300">
            <a:off x="-104782" y="4154732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35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9240501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>
            <a:off x="-14000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87717" y="1218300"/>
            <a:ext cx="51192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087717" y="2817300"/>
            <a:ext cx="5119200" cy="2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★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6879151" y="1316367"/>
            <a:ext cx="4225200" cy="422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7"/>
          <p:cNvSpPr/>
          <p:nvPr/>
        </p:nvSpPr>
        <p:spPr>
          <a:xfrm>
            <a:off x="1477983" y="214801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1520602">
            <a:off x="11133999" y="59053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37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26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2456533" y="2962033"/>
            <a:ext cx="7279200" cy="2242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9"/>
          <p:cNvSpPr/>
          <p:nvPr/>
        </p:nvSpPr>
        <p:spPr>
          <a:xfrm rot="-1520602" flipH="1">
            <a:off x="2654532" y="6152674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9"/>
          <p:cNvSpPr/>
          <p:nvPr/>
        </p:nvSpPr>
        <p:spPr>
          <a:xfrm>
            <a:off x="8520401" y="62321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11177284" y="514166"/>
            <a:ext cx="687317" cy="765727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>
            <a:off x="5052483" y="259567"/>
            <a:ext cx="957739" cy="607804"/>
          </a:xfrm>
          <a:custGeom>
            <a:avLst/>
            <a:gdLst/>
            <a:ahLst/>
            <a:cxnLst/>
            <a:rect l="l" t="t" r="r" b="b"/>
            <a:pathLst>
              <a:path w="26860" h="17046" fill="none" extrusionOk="0">
                <a:moveTo>
                  <a:pt x="1" y="13480"/>
                </a:moveTo>
                <a:cubicBezTo>
                  <a:pt x="2296" y="14863"/>
                  <a:pt x="4667" y="16273"/>
                  <a:pt x="7319" y="16659"/>
                </a:cubicBezTo>
                <a:cubicBezTo>
                  <a:pt x="9967" y="17045"/>
                  <a:pt x="12990" y="16150"/>
                  <a:pt x="14331" y="13831"/>
                </a:cubicBezTo>
                <a:cubicBezTo>
                  <a:pt x="16022" y="10900"/>
                  <a:pt x="14463" y="7195"/>
                  <a:pt x="14858" y="3834"/>
                </a:cubicBezTo>
                <a:cubicBezTo>
                  <a:pt x="15014" y="2514"/>
                  <a:pt x="15648" y="1072"/>
                  <a:pt x="16920" y="685"/>
                </a:cubicBezTo>
                <a:cubicBezTo>
                  <a:pt x="19195" y="0"/>
                  <a:pt x="21284" y="3328"/>
                  <a:pt x="23642" y="3062"/>
                </a:cubicBezTo>
                <a:cubicBezTo>
                  <a:pt x="24648" y="2948"/>
                  <a:pt x="25489" y="2616"/>
                  <a:pt x="26860" y="73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2759600" y="1653584"/>
            <a:ext cx="6672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31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450833" y="396167"/>
            <a:ext cx="11290400" cy="6065600"/>
          </a:xfrm>
          <a:prstGeom prst="roundRect">
            <a:avLst>
              <a:gd name="adj" fmla="val 13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52781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133">
                <a:highlight>
                  <a:schemeClr val="accen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2691200" y="4695784"/>
            <a:ext cx="6809600" cy="634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10257075" y="3499833"/>
            <a:ext cx="1934925" cy="3358152"/>
          </a:xfrm>
          <a:custGeom>
            <a:avLst/>
            <a:gdLst/>
            <a:ahLst/>
            <a:cxnLst/>
            <a:rect l="l" t="t" r="r" b="b"/>
            <a:pathLst>
              <a:path w="36823" h="63908" extrusionOk="0">
                <a:moveTo>
                  <a:pt x="263" y="1"/>
                </a:moveTo>
                <a:cubicBezTo>
                  <a:pt x="175" y="1"/>
                  <a:pt x="88" y="2"/>
                  <a:pt x="1" y="4"/>
                </a:cubicBezTo>
                <a:lnTo>
                  <a:pt x="1" y="63907"/>
                </a:lnTo>
                <a:lnTo>
                  <a:pt x="36823" y="63907"/>
                </a:lnTo>
                <a:cubicBezTo>
                  <a:pt x="36359" y="61537"/>
                  <a:pt x="35111" y="59331"/>
                  <a:pt x="33318" y="57715"/>
                </a:cubicBezTo>
                <a:cubicBezTo>
                  <a:pt x="30708" y="55368"/>
                  <a:pt x="27099" y="54324"/>
                  <a:pt x="24612" y="51849"/>
                </a:cubicBezTo>
                <a:cubicBezTo>
                  <a:pt x="22328" y="49577"/>
                  <a:pt x="21254" y="46335"/>
                  <a:pt x="20856" y="43142"/>
                </a:cubicBezTo>
                <a:cubicBezTo>
                  <a:pt x="20457" y="39945"/>
                  <a:pt x="20661" y="36707"/>
                  <a:pt x="20538" y="33490"/>
                </a:cubicBezTo>
                <a:cubicBezTo>
                  <a:pt x="20278" y="26755"/>
                  <a:pt x="19587" y="20817"/>
                  <a:pt x="16947" y="14616"/>
                </a:cubicBezTo>
                <a:cubicBezTo>
                  <a:pt x="15477" y="11165"/>
                  <a:pt x="13298" y="7256"/>
                  <a:pt x="10647" y="4604"/>
                </a:cubicBezTo>
                <a:cubicBezTo>
                  <a:pt x="8053" y="2011"/>
                  <a:pt x="3947" y="1"/>
                  <a:pt x="263" y="1"/>
                </a:cubicBezTo>
                <a:close/>
              </a:path>
            </a:pathLst>
          </a:custGeom>
          <a:solidFill>
            <a:srgbClr val="C495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1"/>
          <p:cNvSpPr/>
          <p:nvPr/>
        </p:nvSpPr>
        <p:spPr>
          <a:xfrm flipH="1">
            <a:off x="-13999" y="1"/>
            <a:ext cx="2951500" cy="2705967"/>
          </a:xfrm>
          <a:custGeom>
            <a:avLst/>
            <a:gdLst/>
            <a:ahLst/>
            <a:cxnLst/>
            <a:rect l="l" t="t" r="r" b="b"/>
            <a:pathLst>
              <a:path w="88545" h="81179" extrusionOk="0">
                <a:moveTo>
                  <a:pt x="384" y="0"/>
                </a:moveTo>
                <a:cubicBezTo>
                  <a:pt x="1" y="6875"/>
                  <a:pt x="4179" y="13747"/>
                  <a:pt x="9844" y="18129"/>
                </a:cubicBezTo>
                <a:cubicBezTo>
                  <a:pt x="15510" y="22511"/>
                  <a:pt x="22523" y="25034"/>
                  <a:pt x="29502" y="27180"/>
                </a:cubicBezTo>
                <a:cubicBezTo>
                  <a:pt x="36482" y="29323"/>
                  <a:pt x="43632" y="31184"/>
                  <a:pt x="50067" y="34503"/>
                </a:cubicBezTo>
                <a:cubicBezTo>
                  <a:pt x="58785" y="39002"/>
                  <a:pt x="65918" y="46152"/>
                  <a:pt x="70120" y="54610"/>
                </a:cubicBezTo>
                <a:cubicBezTo>
                  <a:pt x="72553" y="59510"/>
                  <a:pt x="74017" y="64798"/>
                  <a:pt x="76489" y="69680"/>
                </a:cubicBezTo>
                <a:cubicBezTo>
                  <a:pt x="78961" y="74564"/>
                  <a:pt x="83172" y="79210"/>
                  <a:pt x="88544" y="81179"/>
                </a:cubicBezTo>
                <a:lnTo>
                  <a:pt x="885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1"/>
          <p:cNvSpPr txBox="1">
            <a:spLocks noGrp="1"/>
          </p:cNvSpPr>
          <p:nvPr>
            <p:ph type="title" idx="2"/>
          </p:nvPr>
        </p:nvSpPr>
        <p:spPr>
          <a:xfrm>
            <a:off x="2649400" y="3827017"/>
            <a:ext cx="6893200" cy="7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Rammetto One"/>
              <a:buNone/>
              <a:defRPr sz="2933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7929233" y="5255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1"/>
          <p:cNvSpPr/>
          <p:nvPr/>
        </p:nvSpPr>
        <p:spPr>
          <a:xfrm>
            <a:off x="5293333" y="6002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>
            <a:off x="11040933" y="2518233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54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903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atimahalsubei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s://www.refaheducation.com/ar" TargetMode="External"/><Relationship Id="rId4" Type="http://schemas.openxmlformats.org/officeDocument/2006/relationships/hyperlink" Target="https://linktr.ee/Refa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ctrTitle"/>
          </p:nvPr>
        </p:nvSpPr>
        <p:spPr>
          <a:xfrm>
            <a:off x="1572160" y="1534692"/>
            <a:ext cx="8546700" cy="335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ar-SA" sz="6000" b="1" dirty="0">
                <a:highlight>
                  <a:schemeClr val="accent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 – 3 </a:t>
            </a:r>
            <a:br>
              <a:rPr lang="ar-SA" sz="6000" b="1" dirty="0">
                <a:solidFill>
                  <a:schemeClr val="l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6000" b="1" dirty="0">
                <a:latin typeface="Calibri" panose="020F0502020204030204" pitchFamily="34" charset="0"/>
                <a:cs typeface="Calibri" panose="020F0502020204030204" pitchFamily="34" charset="0"/>
              </a:rPr>
              <a:t>استراتيجية حل المسألة</a:t>
            </a:r>
            <a:br>
              <a:rPr lang="ar-SA" sz="6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تحديد معقولية الإجابة "</a:t>
            </a:r>
            <a:endParaRPr sz="6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1"/>
          </p:nvPr>
        </p:nvSpPr>
        <p:spPr>
          <a:xfrm>
            <a:off x="1920906" y="5378972"/>
            <a:ext cx="2584288" cy="54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Google Shape;312;p31"/>
          <p:cNvSpPr/>
          <p:nvPr/>
        </p:nvSpPr>
        <p:spPr>
          <a:xfrm rot="1520602">
            <a:off x="10151332" y="6034107"/>
            <a:ext cx="1339832" cy="439740"/>
          </a:xfrm>
          <a:custGeom>
            <a:avLst/>
            <a:gdLst/>
            <a:ahLst/>
            <a:cxnLst/>
            <a:rect l="l" t="t" r="r" b="b"/>
            <a:pathLst>
              <a:path w="37574" h="12332" fill="none" extrusionOk="0">
                <a:moveTo>
                  <a:pt x="0" y="0"/>
                </a:moveTo>
                <a:cubicBezTo>
                  <a:pt x="356" y="2957"/>
                  <a:pt x="2284" y="5681"/>
                  <a:pt x="4956" y="6998"/>
                </a:cubicBezTo>
                <a:cubicBezTo>
                  <a:pt x="7629" y="8314"/>
                  <a:pt x="10963" y="8189"/>
                  <a:pt x="13525" y="6671"/>
                </a:cubicBezTo>
                <a:cubicBezTo>
                  <a:pt x="14672" y="5995"/>
                  <a:pt x="15728" y="4929"/>
                  <a:pt x="15824" y="3607"/>
                </a:cubicBezTo>
                <a:cubicBezTo>
                  <a:pt x="15923" y="2281"/>
                  <a:pt x="14582" y="889"/>
                  <a:pt x="13340" y="1359"/>
                </a:cubicBezTo>
                <a:cubicBezTo>
                  <a:pt x="12331" y="1739"/>
                  <a:pt x="11990" y="2981"/>
                  <a:pt x="11900" y="4055"/>
                </a:cubicBezTo>
                <a:cubicBezTo>
                  <a:pt x="11718" y="6273"/>
                  <a:pt x="12146" y="8757"/>
                  <a:pt x="13878" y="10158"/>
                </a:cubicBezTo>
                <a:cubicBezTo>
                  <a:pt x="15091" y="11140"/>
                  <a:pt x="16913" y="11780"/>
                  <a:pt x="18455" y="12014"/>
                </a:cubicBezTo>
                <a:cubicBezTo>
                  <a:pt x="20547" y="12331"/>
                  <a:pt x="22519" y="12271"/>
                  <a:pt x="24551" y="11682"/>
                </a:cubicBezTo>
                <a:cubicBezTo>
                  <a:pt x="26874" y="11008"/>
                  <a:pt x="28700" y="9251"/>
                  <a:pt x="30759" y="7982"/>
                </a:cubicBezTo>
                <a:cubicBezTo>
                  <a:pt x="32818" y="6710"/>
                  <a:pt x="35601" y="5965"/>
                  <a:pt x="37574" y="7366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10168201" y="1819566"/>
            <a:ext cx="802463" cy="625831"/>
          </a:xfrm>
          <a:custGeom>
            <a:avLst/>
            <a:gdLst/>
            <a:ahLst/>
            <a:cxnLst/>
            <a:rect l="l" t="t" r="r" b="b"/>
            <a:pathLst>
              <a:path w="20912" h="16309" fill="none" extrusionOk="0">
                <a:moveTo>
                  <a:pt x="0" y="2828"/>
                </a:moveTo>
                <a:cubicBezTo>
                  <a:pt x="117" y="4071"/>
                  <a:pt x="1889" y="4448"/>
                  <a:pt x="2984" y="3855"/>
                </a:cubicBezTo>
                <a:cubicBezTo>
                  <a:pt x="4083" y="3262"/>
                  <a:pt x="4780" y="2137"/>
                  <a:pt x="5762" y="1365"/>
                </a:cubicBezTo>
                <a:cubicBezTo>
                  <a:pt x="7090" y="320"/>
                  <a:pt x="8955" y="0"/>
                  <a:pt x="10559" y="539"/>
                </a:cubicBezTo>
                <a:cubicBezTo>
                  <a:pt x="12161" y="1078"/>
                  <a:pt x="13454" y="2460"/>
                  <a:pt x="13882" y="4097"/>
                </a:cubicBezTo>
                <a:cubicBezTo>
                  <a:pt x="14675" y="7132"/>
                  <a:pt x="12645" y="10577"/>
                  <a:pt x="14052" y="13382"/>
                </a:cubicBezTo>
                <a:cubicBezTo>
                  <a:pt x="15270" y="15812"/>
                  <a:pt x="19116" y="16309"/>
                  <a:pt x="20912" y="1427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 rot="6228068">
            <a:off x="685120" y="4693566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/>
          <p:nvPr/>
        </p:nvSpPr>
        <p:spPr>
          <a:xfrm rot="1612300">
            <a:off x="867518" y="1498615"/>
            <a:ext cx="687321" cy="765731"/>
          </a:xfrm>
          <a:custGeom>
            <a:avLst/>
            <a:gdLst/>
            <a:ahLst/>
            <a:cxnLst/>
            <a:rect l="l" t="t" r="r" b="b"/>
            <a:pathLst>
              <a:path w="19276" h="21475" fill="none" extrusionOk="0">
                <a:moveTo>
                  <a:pt x="1" y="12526"/>
                </a:moveTo>
                <a:cubicBezTo>
                  <a:pt x="10" y="14705"/>
                  <a:pt x="722" y="16875"/>
                  <a:pt x="2006" y="18638"/>
                </a:cubicBezTo>
                <a:cubicBezTo>
                  <a:pt x="3134" y="20188"/>
                  <a:pt x="4864" y="21475"/>
                  <a:pt x="6783" y="21418"/>
                </a:cubicBezTo>
                <a:cubicBezTo>
                  <a:pt x="8453" y="21370"/>
                  <a:pt x="9979" y="20278"/>
                  <a:pt x="10847" y="18850"/>
                </a:cubicBezTo>
                <a:cubicBezTo>
                  <a:pt x="11712" y="17420"/>
                  <a:pt x="11993" y="15702"/>
                  <a:pt x="11967" y="14028"/>
                </a:cubicBezTo>
                <a:cubicBezTo>
                  <a:pt x="11943" y="12568"/>
                  <a:pt x="11880" y="10745"/>
                  <a:pt x="13173" y="10060"/>
                </a:cubicBezTo>
                <a:cubicBezTo>
                  <a:pt x="13927" y="9659"/>
                  <a:pt x="14849" y="9859"/>
                  <a:pt x="15699" y="9740"/>
                </a:cubicBezTo>
                <a:cubicBezTo>
                  <a:pt x="17626" y="9467"/>
                  <a:pt x="18970" y="7501"/>
                  <a:pt x="19123" y="5558"/>
                </a:cubicBezTo>
                <a:cubicBezTo>
                  <a:pt x="19275" y="3616"/>
                  <a:pt x="18497" y="1724"/>
                  <a:pt x="17596" y="0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11089133" y="41009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10595251" y="3788484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0748451" y="4542567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/>
          <p:nvPr/>
        </p:nvSpPr>
        <p:spPr>
          <a:xfrm rot="7255458">
            <a:off x="1970077" y="926569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1525733" y="4306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/>
          <p:nvPr/>
        </p:nvSpPr>
        <p:spPr>
          <a:xfrm rot="7255458">
            <a:off x="2589149" y="1266085"/>
            <a:ext cx="298888" cy="284001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8125200" y="622200"/>
            <a:ext cx="395200" cy="3756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5158633" y="5860669"/>
            <a:ext cx="298800" cy="284000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9C1E3EA-E88F-BCDC-5E7B-BDADC283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63" y="68077"/>
            <a:ext cx="1000491" cy="10004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B047F84-654F-C05D-8BA8-77056CE6F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" y="5852512"/>
            <a:ext cx="1193141" cy="100548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FD85049-F42D-D022-D51D-0A290894D3FC}"/>
              </a:ext>
            </a:extLst>
          </p:cNvPr>
          <p:cNvSpPr txBox="1"/>
          <p:nvPr/>
        </p:nvSpPr>
        <p:spPr>
          <a:xfrm>
            <a:off x="10595251" y="5332985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 uiExpand="1" build="p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1;p44" title="Points scored">
            <a:extLst>
              <a:ext uri="{FF2B5EF4-FFF2-40B4-BE49-F238E27FC236}">
                <a16:creationId xmlns:a16="http://schemas.microsoft.com/office/drawing/2014/main" id="{AF86734F-E5D2-33C9-4111-F679F38340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004" y="497121"/>
            <a:ext cx="1179467" cy="1219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3A36DE39-62B7-3D9F-637A-45B89C9A091C}"/>
              </a:ext>
            </a:extLst>
          </p:cNvPr>
          <p:cNvSpPr txBox="1">
            <a:spLocks/>
          </p:cNvSpPr>
          <p:nvPr/>
        </p:nvSpPr>
        <p:spPr>
          <a:xfrm>
            <a:off x="8590929" y="754946"/>
            <a:ext cx="67961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200"/>
              <a:buFont typeface="Rammetto One"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7</a:t>
            </a: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D3228781-AE9F-08E7-88EE-0EA1E293B8E9}"/>
              </a:ext>
            </a:extLst>
          </p:cNvPr>
          <p:cNvSpPr txBox="1">
            <a:spLocks/>
          </p:cNvSpPr>
          <p:nvPr/>
        </p:nvSpPr>
        <p:spPr>
          <a:xfrm>
            <a:off x="2966014" y="553276"/>
            <a:ext cx="5250028" cy="6666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BB49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تحديد معقولية الإجابة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F8C494-D499-D66B-FED2-69A290B104CC}"/>
              </a:ext>
            </a:extLst>
          </p:cNvPr>
          <p:cNvSpPr txBox="1"/>
          <p:nvPr/>
        </p:nvSpPr>
        <p:spPr>
          <a:xfrm>
            <a:off x="770921" y="1829835"/>
            <a:ext cx="9492636" cy="1384995"/>
          </a:xfrm>
          <a:prstGeom prst="rect">
            <a:avLst/>
          </a:prstGeom>
          <a:noFill/>
          <a:ln>
            <a:solidFill>
              <a:srgbClr val="DFB96C"/>
            </a:solidFill>
          </a:ln>
        </p:spPr>
        <p:txBody>
          <a:bodyPr wrap="square">
            <a:spAutoFit/>
          </a:bodyPr>
          <a:lstStyle/>
          <a:p>
            <a:pPr algn="ctr" defTabSz="1219170" rtl="0">
              <a:buClr>
                <a:srgbClr val="000000"/>
              </a:buClr>
              <a:defRPr/>
            </a:pPr>
            <a:r>
              <a:rPr lang="ar-SA" sz="2800" b="1" dirty="0">
                <a:solidFill>
                  <a:prstClr val="black"/>
                </a:solidFill>
                <a:highlight>
                  <a:srgbClr val="FFBDB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يريد أحمد شراء قميص ثمنه الآن 41 ريالا . ويباع بعد التخفيضات بخصم نسبته 25٪ فأي تقدير هو أفضل لثمن القميص بعد التخفيضات ؟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ar-SA" sz="2800" b="1" dirty="0">
                <a:solidFill>
                  <a:prstClr val="black"/>
                </a:solidFill>
                <a:highlight>
                  <a:srgbClr val="FFBDB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25 أو 30 أو 35 ريالا ؟ 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BE416855-DEDD-A10F-82C0-8B3BF0BE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92" y="462725"/>
            <a:ext cx="1179467" cy="11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88D9CACC-A84A-1AF3-27E1-7696C092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12502" y="420803"/>
            <a:ext cx="1064264" cy="14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2">
            <a:extLst>
              <a:ext uri="{FF2B5EF4-FFF2-40B4-BE49-F238E27FC236}">
                <a16:creationId xmlns:a16="http://schemas.microsoft.com/office/drawing/2014/main" id="{71E258A0-275B-DCAC-5D3E-795F96D796AA}"/>
              </a:ext>
            </a:extLst>
          </p:cNvPr>
          <p:cNvSpPr txBox="1">
            <a:spLocks/>
          </p:cNvSpPr>
          <p:nvPr/>
        </p:nvSpPr>
        <p:spPr>
          <a:xfrm>
            <a:off x="10402803" y="2145964"/>
            <a:ext cx="1200116" cy="582721"/>
          </a:xfrm>
          <a:prstGeom prst="rect">
            <a:avLst/>
          </a:prstGeom>
          <a:solidFill>
            <a:srgbClr val="FFD3CD"/>
          </a:solidFill>
          <a:ln>
            <a:solidFill>
              <a:srgbClr val="FFBDB4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800" b="1" kern="0" dirty="0">
                <a:solidFill>
                  <a:srgbClr val="F6F6E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تسوق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F6F6EA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A12AE1F-6F1F-95EF-C62D-BB3402500DB1}"/>
              </a:ext>
            </a:extLst>
          </p:cNvPr>
          <p:cNvSpPr txBox="1"/>
          <p:nvPr/>
        </p:nvSpPr>
        <p:spPr>
          <a:xfrm>
            <a:off x="8171595" y="3956030"/>
            <a:ext cx="18505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 ريال ≈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0CB390-67D1-E85E-1460-1E73FFB98068}"/>
              </a:ext>
            </a:extLst>
          </p:cNvPr>
          <p:cNvSpPr txBox="1"/>
          <p:nvPr/>
        </p:nvSpPr>
        <p:spPr>
          <a:xfrm>
            <a:off x="7840184" y="3941990"/>
            <a:ext cx="1047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ريال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CAA8E7E-D292-D046-3A62-C2634DC4F154}"/>
              </a:ext>
            </a:extLst>
          </p:cNvPr>
          <p:cNvSpPr txBox="1"/>
          <p:nvPr/>
        </p:nvSpPr>
        <p:spPr>
          <a:xfrm>
            <a:off x="7623229" y="3415022"/>
            <a:ext cx="2101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نسبة الخصم  =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8801CB-6C71-ECF9-732A-304D6223BCCC}"/>
              </a:ext>
            </a:extLst>
          </p:cNvPr>
          <p:cNvSpPr txBox="1"/>
          <p:nvPr/>
        </p:nvSpPr>
        <p:spPr>
          <a:xfrm>
            <a:off x="7299267" y="3415022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25٪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EA64BA-DFF3-DBFD-1A1E-1C75DA7D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3" y="3235259"/>
            <a:ext cx="2874613" cy="28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F3503E1-F914-8488-1074-044539C9F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9637" y="3360844"/>
            <a:ext cx="1709231" cy="65423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0AA344E-44CA-C753-A564-8020108850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1716" y="4075362"/>
            <a:ext cx="1709231" cy="65423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D4B744-B732-53AC-3C9E-330204903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1716" y="4789880"/>
            <a:ext cx="1709231" cy="65423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D5C1484-2DEA-EE8F-3224-48348AD980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1716" y="5504398"/>
            <a:ext cx="1709231" cy="65423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A8FD11D-74EF-4DFB-8115-AB01CE6FCEA2}"/>
              </a:ext>
            </a:extLst>
          </p:cNvPr>
          <p:cNvSpPr txBox="1"/>
          <p:nvPr/>
        </p:nvSpPr>
        <p:spPr>
          <a:xfrm>
            <a:off x="6848164" y="5163623"/>
            <a:ext cx="37434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 ان سعر الخصم = 10 ريالات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5A3064F-5E00-01D4-7F35-9C90DF96509C}"/>
              </a:ext>
            </a:extLst>
          </p:cNvPr>
          <p:cNvGrpSpPr/>
          <p:nvPr/>
        </p:nvGrpSpPr>
        <p:grpSpPr>
          <a:xfrm>
            <a:off x="7867368" y="4436928"/>
            <a:ext cx="2016316" cy="753693"/>
            <a:chOff x="5963412" y="4043459"/>
            <a:chExt cx="2016316" cy="753693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4137060-2133-DD71-6C17-A0D00AB1B3AE}"/>
                </a:ext>
              </a:extLst>
            </p:cNvPr>
            <p:cNvSpPr txBox="1"/>
            <p:nvPr/>
          </p:nvSpPr>
          <p:spPr>
            <a:xfrm>
              <a:off x="5963412" y="4172979"/>
              <a:ext cx="14041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× 40  =</a:t>
              </a:r>
            </a:p>
          </p:txBody>
        </p: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6A54974A-3E4E-56C1-C47E-7655D345EBDD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A149D18F-9B96-4640-C261-9AF23612B068}"/>
                  </a:ext>
                </a:extLst>
              </p:cNvPr>
              <p:cNvSpPr txBox="1"/>
              <p:nvPr/>
            </p:nvSpPr>
            <p:spPr>
              <a:xfrm>
                <a:off x="5944745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1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0A4FC8F7-2D04-221D-4791-630B1A15AF1B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1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</a:p>
            </p:txBody>
          </p:sp>
          <p:cxnSp>
            <p:nvCxnSpPr>
              <p:cNvPr id="25" name="رابط مستقيم 24">
                <a:extLst>
                  <a:ext uri="{FF2B5EF4-FFF2-40B4-BE49-F238E27FC236}">
                    <a16:creationId xmlns:a16="http://schemas.microsoft.com/office/drawing/2014/main" id="{9A820A2F-22CF-5956-C949-DFE355D1E2C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42E4F1D-3336-9426-7D01-7299C0BB6425}"/>
              </a:ext>
            </a:extLst>
          </p:cNvPr>
          <p:cNvSpPr txBox="1"/>
          <p:nvPr/>
        </p:nvSpPr>
        <p:spPr>
          <a:xfrm>
            <a:off x="7435320" y="4569461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4DF00F6-6B87-EE61-6226-3ED5BEBA4B31}"/>
              </a:ext>
            </a:extLst>
          </p:cNvPr>
          <p:cNvSpPr txBox="1"/>
          <p:nvPr/>
        </p:nvSpPr>
        <p:spPr>
          <a:xfrm>
            <a:off x="8280401" y="5757251"/>
            <a:ext cx="3311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ثمن القميص بعد الخصم  =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31A78CE-6304-790A-447E-CC15C36FB9E7}"/>
              </a:ext>
            </a:extLst>
          </p:cNvPr>
          <p:cNvSpPr txBox="1"/>
          <p:nvPr/>
        </p:nvSpPr>
        <p:spPr>
          <a:xfrm>
            <a:off x="7101591" y="5743211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40 -  10    =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EE42B2E-0FF0-9581-E4B2-C33EF4B07F35}"/>
              </a:ext>
            </a:extLst>
          </p:cNvPr>
          <p:cNvSpPr txBox="1"/>
          <p:nvPr/>
        </p:nvSpPr>
        <p:spPr>
          <a:xfrm>
            <a:off x="5643709" y="5733035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ريالا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40B8418F-30B0-2EAC-7F7A-4CCF6DCC115B}"/>
              </a:ext>
            </a:extLst>
          </p:cNvPr>
          <p:cNvSpPr/>
          <p:nvPr/>
        </p:nvSpPr>
        <p:spPr>
          <a:xfrm>
            <a:off x="3884976" y="3959175"/>
            <a:ext cx="2138453" cy="23455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عنوان 2">
            <a:extLst>
              <a:ext uri="{FF2B5EF4-FFF2-40B4-BE49-F238E27FC236}">
                <a16:creationId xmlns:a16="http://schemas.microsoft.com/office/drawing/2014/main" id="{EC05ECA2-CD39-3842-7058-C8704A524868}"/>
              </a:ext>
            </a:extLst>
          </p:cNvPr>
          <p:cNvSpPr txBox="1">
            <a:spLocks/>
          </p:cNvSpPr>
          <p:nvPr/>
        </p:nvSpPr>
        <p:spPr>
          <a:xfrm>
            <a:off x="4437332" y="1175781"/>
            <a:ext cx="2268622" cy="5568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99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تعلم تعاوني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A790B80-DAC7-DF4F-29D4-17424862C13A}"/>
              </a:ext>
            </a:extLst>
          </p:cNvPr>
          <p:cNvSpPr txBox="1"/>
          <p:nvPr/>
        </p:nvSpPr>
        <p:spPr>
          <a:xfrm>
            <a:off x="10591597" y="3091568"/>
            <a:ext cx="945745" cy="727690"/>
          </a:xfrm>
          <a:custGeom>
            <a:avLst/>
            <a:gdLst>
              <a:gd name="connsiteX0" fmla="*/ 0 w 945745"/>
              <a:gd name="connsiteY0" fmla="*/ 0 h 727690"/>
              <a:gd name="connsiteX1" fmla="*/ 444500 w 945745"/>
              <a:gd name="connsiteY1" fmla="*/ 0 h 727690"/>
              <a:gd name="connsiteX2" fmla="*/ 945745 w 945745"/>
              <a:gd name="connsiteY2" fmla="*/ 0 h 727690"/>
              <a:gd name="connsiteX3" fmla="*/ 945745 w 945745"/>
              <a:gd name="connsiteY3" fmla="*/ 363845 h 727690"/>
              <a:gd name="connsiteX4" fmla="*/ 945745 w 945745"/>
              <a:gd name="connsiteY4" fmla="*/ 727690 h 727690"/>
              <a:gd name="connsiteX5" fmla="*/ 453958 w 945745"/>
              <a:gd name="connsiteY5" fmla="*/ 727690 h 727690"/>
              <a:gd name="connsiteX6" fmla="*/ 0 w 945745"/>
              <a:gd name="connsiteY6" fmla="*/ 727690 h 727690"/>
              <a:gd name="connsiteX7" fmla="*/ 0 w 945745"/>
              <a:gd name="connsiteY7" fmla="*/ 385676 h 727690"/>
              <a:gd name="connsiteX8" fmla="*/ 0 w 945745"/>
              <a:gd name="connsiteY8" fmla="*/ 0 h 7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745" h="727690" fill="none" extrusionOk="0">
                <a:moveTo>
                  <a:pt x="0" y="0"/>
                </a:moveTo>
                <a:cubicBezTo>
                  <a:pt x="113422" y="-17662"/>
                  <a:pt x="317211" y="15214"/>
                  <a:pt x="444500" y="0"/>
                </a:cubicBezTo>
                <a:cubicBezTo>
                  <a:pt x="571789" y="-15214"/>
                  <a:pt x="794538" y="-15910"/>
                  <a:pt x="945745" y="0"/>
                </a:cubicBezTo>
                <a:cubicBezTo>
                  <a:pt x="950587" y="100741"/>
                  <a:pt x="932038" y="209321"/>
                  <a:pt x="945745" y="363845"/>
                </a:cubicBezTo>
                <a:cubicBezTo>
                  <a:pt x="959452" y="518369"/>
                  <a:pt x="939388" y="615641"/>
                  <a:pt x="945745" y="727690"/>
                </a:cubicBezTo>
                <a:cubicBezTo>
                  <a:pt x="758281" y="737227"/>
                  <a:pt x="617860" y="714350"/>
                  <a:pt x="453958" y="727690"/>
                </a:cubicBezTo>
                <a:cubicBezTo>
                  <a:pt x="290056" y="741030"/>
                  <a:pt x="129939" y="707107"/>
                  <a:pt x="0" y="727690"/>
                </a:cubicBezTo>
                <a:cubicBezTo>
                  <a:pt x="-11612" y="578562"/>
                  <a:pt x="-1743" y="463733"/>
                  <a:pt x="0" y="385676"/>
                </a:cubicBezTo>
                <a:cubicBezTo>
                  <a:pt x="1743" y="307619"/>
                  <a:pt x="12529" y="79667"/>
                  <a:pt x="0" y="0"/>
                </a:cubicBezTo>
                <a:close/>
              </a:path>
              <a:path w="945745" h="727690" stroke="0" extrusionOk="0">
                <a:moveTo>
                  <a:pt x="0" y="0"/>
                </a:moveTo>
                <a:cubicBezTo>
                  <a:pt x="226769" y="12317"/>
                  <a:pt x="296417" y="-5398"/>
                  <a:pt x="472873" y="0"/>
                </a:cubicBezTo>
                <a:cubicBezTo>
                  <a:pt x="649329" y="5398"/>
                  <a:pt x="799928" y="-217"/>
                  <a:pt x="945745" y="0"/>
                </a:cubicBezTo>
                <a:cubicBezTo>
                  <a:pt x="941318" y="166104"/>
                  <a:pt x="957393" y="185895"/>
                  <a:pt x="945745" y="342014"/>
                </a:cubicBezTo>
                <a:cubicBezTo>
                  <a:pt x="934097" y="498133"/>
                  <a:pt x="947209" y="538538"/>
                  <a:pt x="945745" y="727690"/>
                </a:cubicBezTo>
                <a:cubicBezTo>
                  <a:pt x="778488" y="709746"/>
                  <a:pt x="620693" y="745791"/>
                  <a:pt x="453958" y="727690"/>
                </a:cubicBezTo>
                <a:cubicBezTo>
                  <a:pt x="287223" y="709589"/>
                  <a:pt x="113243" y="739242"/>
                  <a:pt x="0" y="727690"/>
                </a:cubicBezTo>
                <a:cubicBezTo>
                  <a:pt x="4174" y="564403"/>
                  <a:pt x="-17478" y="471484"/>
                  <a:pt x="0" y="349291"/>
                </a:cubicBezTo>
                <a:cubicBezTo>
                  <a:pt x="17478" y="227098"/>
                  <a:pt x="-16545" y="84872"/>
                  <a:pt x="0" y="0"/>
                </a:cubicBezTo>
                <a:close/>
              </a:path>
            </a:pathLst>
          </a:custGeom>
          <a:solidFill>
            <a:srgbClr val="8BB496"/>
          </a:solidFill>
          <a:ln>
            <a:solidFill>
              <a:srgbClr val="FDB056"/>
            </a:solidFill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السؤال الألماسي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30">
            <a:extLst>
              <a:ext uri="{FF2B5EF4-FFF2-40B4-BE49-F238E27FC236}">
                <a16:creationId xmlns:a16="http://schemas.microsoft.com/office/drawing/2014/main" id="{A0FC667E-2609-5B84-ADA5-8294B327C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81" y="3898157"/>
            <a:ext cx="1587229" cy="16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1159 0.1692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0" grpId="0"/>
      <p:bldP spid="11" grpId="0"/>
      <p:bldP spid="12" grpId="0"/>
      <p:bldP spid="13" grpId="0"/>
      <p:bldP spid="18" grpId="0"/>
      <p:bldP spid="26" grpId="0"/>
      <p:bldP spid="28" grpId="0"/>
      <p:bldP spid="29" grpId="0"/>
      <p:bldP spid="30" grpId="0"/>
      <p:bldP spid="31" grpId="0" animBg="1"/>
      <p:bldP spid="3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2A104EC-F5A0-15A8-AB4F-B61ED6CB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69" y="1172170"/>
            <a:ext cx="3126059" cy="119874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B9B10AD-13A0-D77A-3E7E-3D18F5E1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951" y="1356438"/>
            <a:ext cx="2648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بطاقة خروج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34">
            <a:extLst>
              <a:ext uri="{FF2B5EF4-FFF2-40B4-BE49-F238E27FC236}">
                <a16:creationId xmlns:a16="http://schemas.microsoft.com/office/drawing/2014/main" id="{A4CCB934-B554-5A91-345E-CA511D9B1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1504" r="7956" b="29967"/>
          <a:stretch/>
        </p:blipFill>
        <p:spPr bwMode="auto">
          <a:xfrm>
            <a:off x="1111916" y="3089190"/>
            <a:ext cx="9791256" cy="21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9AD67F-D4ED-BA90-526D-2DC19256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24" y="981120"/>
            <a:ext cx="2736077" cy="16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7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96CA4F-D1A5-3580-97F6-7C407B67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dirty="0">
                <a:highlight>
                  <a:srgbClr val="FFD3CD"/>
                </a:highlight>
              </a:rPr>
              <a:t>اختبار منتصف الفصل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2EDE77-8FCF-864E-84F2-33DB722F875E}"/>
              </a:ext>
            </a:extLst>
          </p:cNvPr>
          <p:cNvSpPr/>
          <p:nvPr/>
        </p:nvSpPr>
        <p:spPr>
          <a:xfrm>
            <a:off x="3932663" y="2185639"/>
            <a:ext cx="3572107" cy="3769111"/>
          </a:xfrm>
          <a:custGeom>
            <a:avLst/>
            <a:gdLst>
              <a:gd name="connsiteX0" fmla="*/ 0 w 3572107"/>
              <a:gd name="connsiteY0" fmla="*/ 0 h 3769111"/>
              <a:gd name="connsiteX1" fmla="*/ 559630 w 3572107"/>
              <a:gd name="connsiteY1" fmla="*/ 0 h 3769111"/>
              <a:gd name="connsiteX2" fmla="*/ 1047818 w 3572107"/>
              <a:gd name="connsiteY2" fmla="*/ 0 h 3769111"/>
              <a:gd name="connsiteX3" fmla="*/ 1714611 w 3572107"/>
              <a:gd name="connsiteY3" fmla="*/ 0 h 3769111"/>
              <a:gd name="connsiteX4" fmla="*/ 2274241 w 3572107"/>
              <a:gd name="connsiteY4" fmla="*/ 0 h 3769111"/>
              <a:gd name="connsiteX5" fmla="*/ 2833872 w 3572107"/>
              <a:gd name="connsiteY5" fmla="*/ 0 h 3769111"/>
              <a:gd name="connsiteX6" fmla="*/ 3572107 w 3572107"/>
              <a:gd name="connsiteY6" fmla="*/ 0 h 3769111"/>
              <a:gd name="connsiteX7" fmla="*/ 3572107 w 3572107"/>
              <a:gd name="connsiteY7" fmla="*/ 552803 h 3769111"/>
              <a:gd name="connsiteX8" fmla="*/ 3572107 w 3572107"/>
              <a:gd name="connsiteY8" fmla="*/ 1180988 h 3769111"/>
              <a:gd name="connsiteX9" fmla="*/ 3572107 w 3572107"/>
              <a:gd name="connsiteY9" fmla="*/ 1733791 h 3769111"/>
              <a:gd name="connsiteX10" fmla="*/ 3572107 w 3572107"/>
              <a:gd name="connsiteY10" fmla="*/ 2286594 h 3769111"/>
              <a:gd name="connsiteX11" fmla="*/ 3572107 w 3572107"/>
              <a:gd name="connsiteY11" fmla="*/ 2914779 h 3769111"/>
              <a:gd name="connsiteX12" fmla="*/ 3572107 w 3572107"/>
              <a:gd name="connsiteY12" fmla="*/ 3769111 h 3769111"/>
              <a:gd name="connsiteX13" fmla="*/ 3083919 w 3572107"/>
              <a:gd name="connsiteY13" fmla="*/ 3769111 h 3769111"/>
              <a:gd name="connsiteX14" fmla="*/ 2417126 w 3572107"/>
              <a:gd name="connsiteY14" fmla="*/ 3769111 h 3769111"/>
              <a:gd name="connsiteX15" fmla="*/ 1893217 w 3572107"/>
              <a:gd name="connsiteY15" fmla="*/ 3769111 h 3769111"/>
              <a:gd name="connsiteX16" fmla="*/ 1297866 w 3572107"/>
              <a:gd name="connsiteY16" fmla="*/ 3769111 h 3769111"/>
              <a:gd name="connsiteX17" fmla="*/ 631072 w 3572107"/>
              <a:gd name="connsiteY17" fmla="*/ 3769111 h 3769111"/>
              <a:gd name="connsiteX18" fmla="*/ 0 w 3572107"/>
              <a:gd name="connsiteY18" fmla="*/ 3769111 h 3769111"/>
              <a:gd name="connsiteX19" fmla="*/ 0 w 3572107"/>
              <a:gd name="connsiteY19" fmla="*/ 3253999 h 3769111"/>
              <a:gd name="connsiteX20" fmla="*/ 0 w 3572107"/>
              <a:gd name="connsiteY20" fmla="*/ 2701196 h 3769111"/>
              <a:gd name="connsiteX21" fmla="*/ 0 w 3572107"/>
              <a:gd name="connsiteY21" fmla="*/ 2110702 h 3769111"/>
              <a:gd name="connsiteX22" fmla="*/ 0 w 3572107"/>
              <a:gd name="connsiteY22" fmla="*/ 1407135 h 3769111"/>
              <a:gd name="connsiteX23" fmla="*/ 0 w 3572107"/>
              <a:gd name="connsiteY23" fmla="*/ 778950 h 3769111"/>
              <a:gd name="connsiteX24" fmla="*/ 0 w 3572107"/>
              <a:gd name="connsiteY24" fmla="*/ 0 h 376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2107" h="3769111" extrusionOk="0">
                <a:moveTo>
                  <a:pt x="0" y="0"/>
                </a:moveTo>
                <a:cubicBezTo>
                  <a:pt x="269981" y="18931"/>
                  <a:pt x="334117" y="-15277"/>
                  <a:pt x="559630" y="0"/>
                </a:cubicBezTo>
                <a:cubicBezTo>
                  <a:pt x="785143" y="15277"/>
                  <a:pt x="840790" y="3932"/>
                  <a:pt x="1047818" y="0"/>
                </a:cubicBezTo>
                <a:cubicBezTo>
                  <a:pt x="1254846" y="-3932"/>
                  <a:pt x="1398952" y="17201"/>
                  <a:pt x="1714611" y="0"/>
                </a:cubicBezTo>
                <a:cubicBezTo>
                  <a:pt x="2030270" y="-17201"/>
                  <a:pt x="2050037" y="-27102"/>
                  <a:pt x="2274241" y="0"/>
                </a:cubicBezTo>
                <a:cubicBezTo>
                  <a:pt x="2498445" y="27102"/>
                  <a:pt x="2654882" y="448"/>
                  <a:pt x="2833872" y="0"/>
                </a:cubicBezTo>
                <a:cubicBezTo>
                  <a:pt x="3012862" y="-448"/>
                  <a:pt x="3265624" y="-26437"/>
                  <a:pt x="3572107" y="0"/>
                </a:cubicBezTo>
                <a:cubicBezTo>
                  <a:pt x="3598416" y="255836"/>
                  <a:pt x="3555720" y="289000"/>
                  <a:pt x="3572107" y="552803"/>
                </a:cubicBezTo>
                <a:cubicBezTo>
                  <a:pt x="3588494" y="816606"/>
                  <a:pt x="3602998" y="1040812"/>
                  <a:pt x="3572107" y="1180988"/>
                </a:cubicBezTo>
                <a:cubicBezTo>
                  <a:pt x="3541216" y="1321165"/>
                  <a:pt x="3561370" y="1536742"/>
                  <a:pt x="3572107" y="1733791"/>
                </a:cubicBezTo>
                <a:cubicBezTo>
                  <a:pt x="3582844" y="1930840"/>
                  <a:pt x="3554682" y="2157693"/>
                  <a:pt x="3572107" y="2286594"/>
                </a:cubicBezTo>
                <a:cubicBezTo>
                  <a:pt x="3589532" y="2415495"/>
                  <a:pt x="3556487" y="2763018"/>
                  <a:pt x="3572107" y="2914779"/>
                </a:cubicBezTo>
                <a:cubicBezTo>
                  <a:pt x="3587727" y="3066540"/>
                  <a:pt x="3550833" y="3584793"/>
                  <a:pt x="3572107" y="3769111"/>
                </a:cubicBezTo>
                <a:cubicBezTo>
                  <a:pt x="3428697" y="3753279"/>
                  <a:pt x="3316466" y="3765367"/>
                  <a:pt x="3083919" y="3769111"/>
                </a:cubicBezTo>
                <a:cubicBezTo>
                  <a:pt x="2851372" y="3772855"/>
                  <a:pt x="2586655" y="3794843"/>
                  <a:pt x="2417126" y="3769111"/>
                </a:cubicBezTo>
                <a:cubicBezTo>
                  <a:pt x="2247597" y="3743379"/>
                  <a:pt x="2146693" y="3766693"/>
                  <a:pt x="1893217" y="3769111"/>
                </a:cubicBezTo>
                <a:cubicBezTo>
                  <a:pt x="1639741" y="3771529"/>
                  <a:pt x="1425862" y="3768458"/>
                  <a:pt x="1297866" y="3769111"/>
                </a:cubicBezTo>
                <a:cubicBezTo>
                  <a:pt x="1169870" y="3769764"/>
                  <a:pt x="828259" y="3774978"/>
                  <a:pt x="631072" y="3769111"/>
                </a:cubicBezTo>
                <a:cubicBezTo>
                  <a:pt x="433885" y="3763244"/>
                  <a:pt x="268057" y="3776547"/>
                  <a:pt x="0" y="3769111"/>
                </a:cubicBezTo>
                <a:cubicBezTo>
                  <a:pt x="23144" y="3629334"/>
                  <a:pt x="9506" y="3434722"/>
                  <a:pt x="0" y="3253999"/>
                </a:cubicBezTo>
                <a:cubicBezTo>
                  <a:pt x="-9506" y="3073276"/>
                  <a:pt x="24040" y="2842908"/>
                  <a:pt x="0" y="2701196"/>
                </a:cubicBezTo>
                <a:cubicBezTo>
                  <a:pt x="-24040" y="2559484"/>
                  <a:pt x="1291" y="2399579"/>
                  <a:pt x="0" y="2110702"/>
                </a:cubicBezTo>
                <a:cubicBezTo>
                  <a:pt x="-1291" y="1821825"/>
                  <a:pt x="33030" y="1718828"/>
                  <a:pt x="0" y="1407135"/>
                </a:cubicBezTo>
                <a:cubicBezTo>
                  <a:pt x="-33030" y="1095442"/>
                  <a:pt x="-15306" y="980526"/>
                  <a:pt x="0" y="778950"/>
                </a:cubicBezTo>
                <a:cubicBezTo>
                  <a:pt x="15306" y="577374"/>
                  <a:pt x="-35186" y="174687"/>
                  <a:pt x="0" y="0"/>
                </a:cubicBezTo>
                <a:close/>
              </a:path>
            </a:pathLst>
          </a:custGeom>
          <a:noFill/>
          <a:ln>
            <a:solidFill>
              <a:srgbClr val="C495C7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DB0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سؤال ٣</a:t>
            </a:r>
          </a:p>
          <a:p>
            <a:pPr algn="ctr"/>
            <a:r>
              <a:rPr lang="ar-SA" sz="4000" b="1" dirty="0">
                <a:solidFill>
                  <a:srgbClr val="FDB0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سؤال  5</a:t>
            </a:r>
          </a:p>
          <a:p>
            <a:pPr algn="ctr"/>
            <a:r>
              <a:rPr lang="ar-SA" sz="4000" b="1" dirty="0">
                <a:solidFill>
                  <a:srgbClr val="FDB0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سؤال ٦</a:t>
            </a:r>
          </a:p>
          <a:p>
            <a:pPr algn="ctr"/>
            <a:r>
              <a:rPr lang="ar-SA" sz="4000" b="1" dirty="0">
                <a:solidFill>
                  <a:srgbClr val="FDB0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سؤال ١٢</a:t>
            </a:r>
          </a:p>
          <a:p>
            <a:pPr algn="ctr"/>
            <a:r>
              <a:rPr lang="ar-SA" sz="4000" b="1" dirty="0">
                <a:solidFill>
                  <a:srgbClr val="FDB0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سؤال  ١٣</a:t>
            </a:r>
          </a:p>
        </p:txBody>
      </p:sp>
    </p:spTree>
    <p:extLst>
      <p:ext uri="{BB962C8B-B14F-4D97-AF65-F5344CB8AC3E}">
        <p14:creationId xmlns:p14="http://schemas.microsoft.com/office/powerpoint/2010/main" val="10076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0C260E-2D06-C127-1A56-378F0CB5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887" y="3170186"/>
            <a:ext cx="6448357" cy="1181881"/>
          </a:xfrm>
        </p:spPr>
        <p:txBody>
          <a:bodyPr/>
          <a:lstStyle/>
          <a:p>
            <a:r>
              <a:rPr lang="ar-SA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التناسب المئوي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BDB054DD-DF01-35DF-C615-1D8E532D9FF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212758" y="1412186"/>
            <a:ext cx="6006632" cy="1758000"/>
          </a:xfrm>
        </p:spPr>
        <p:txBody>
          <a:bodyPr/>
          <a:lstStyle/>
          <a:p>
            <a:r>
              <a:rPr lang="ar-SA" sz="4800" b="1" dirty="0">
                <a:solidFill>
                  <a:schemeClr val="accent6"/>
                </a:solidFill>
                <a:highlight>
                  <a:srgbClr val="8BB49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 سنتعلم بالدرس القادم  : 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98A037B3-5614-5285-DD54-FD7E7A33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76" y="3789405"/>
            <a:ext cx="284024" cy="322721"/>
          </a:xfrm>
        </p:spPr>
        <p:txBody>
          <a:bodyPr/>
          <a:lstStyle/>
          <a:p>
            <a:pPr marL="139700" indent="0"/>
            <a:r>
              <a:rPr lang="ar-SA" sz="2800" b="1" dirty="0">
                <a:solidFill>
                  <a:srgbClr val="FFBD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Google Shape;314;p31">
            <a:extLst>
              <a:ext uri="{FF2B5EF4-FFF2-40B4-BE49-F238E27FC236}">
                <a16:creationId xmlns:a16="http://schemas.microsoft.com/office/drawing/2014/main" id="{6462D20F-7330-D1C3-D652-3285AA279AFE}"/>
              </a:ext>
            </a:extLst>
          </p:cNvPr>
          <p:cNvSpPr/>
          <p:nvPr/>
        </p:nvSpPr>
        <p:spPr>
          <a:xfrm rot="6228068">
            <a:off x="10479957" y="2127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50330EA-8848-77CE-8BEA-8C8AE459D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59" y="5852512"/>
            <a:ext cx="1193141" cy="10054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F88F03-25CC-9886-2E73-6CB8F586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" y="94971"/>
            <a:ext cx="1000491" cy="10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6"/>
          <p:cNvSpPr txBox="1">
            <a:spLocks noGrp="1"/>
          </p:cNvSpPr>
          <p:nvPr>
            <p:ph type="title"/>
          </p:nvPr>
        </p:nvSpPr>
        <p:spPr>
          <a:xfrm>
            <a:off x="3754491" y="479493"/>
            <a:ext cx="4357067" cy="12695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ar-SA" sz="5333" b="1" dirty="0">
                <a:latin typeface="Calibri" panose="020F0502020204030204" pitchFamily="34" charset="0"/>
                <a:cs typeface="Calibri" panose="020F0502020204030204" pitchFamily="34" charset="0"/>
              </a:rPr>
              <a:t>الختام</a:t>
            </a:r>
            <a:endParaRPr sz="53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2" name="Google Shape;772;p46"/>
          <p:cNvSpPr/>
          <p:nvPr/>
        </p:nvSpPr>
        <p:spPr>
          <a:xfrm>
            <a:off x="4756854" y="3129595"/>
            <a:ext cx="2653225" cy="764507"/>
          </a:xfrm>
          <a:custGeom>
            <a:avLst/>
            <a:gdLst/>
            <a:ahLst/>
            <a:cxnLst/>
            <a:rect l="l" t="t" r="r" b="b"/>
            <a:pathLst>
              <a:path w="86991" h="24031" extrusionOk="0">
                <a:moveTo>
                  <a:pt x="0" y="0"/>
                </a:moveTo>
                <a:lnTo>
                  <a:pt x="13945" y="24031"/>
                </a:lnTo>
                <a:lnTo>
                  <a:pt x="72847" y="24031"/>
                </a:lnTo>
                <a:lnTo>
                  <a:pt x="869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46">
            <a:hlinkClick r:id="rId3"/>
          </p:cNvPr>
          <p:cNvSpPr/>
          <p:nvPr/>
        </p:nvSpPr>
        <p:spPr>
          <a:xfrm>
            <a:off x="5186353" y="3894057"/>
            <a:ext cx="1795600" cy="765143"/>
          </a:xfrm>
          <a:custGeom>
            <a:avLst/>
            <a:gdLst/>
            <a:ahLst/>
            <a:cxnLst/>
            <a:rect l="l" t="t" r="r" b="b"/>
            <a:pathLst>
              <a:path w="62405" h="24051" extrusionOk="0">
                <a:moveTo>
                  <a:pt x="1" y="1"/>
                </a:moveTo>
                <a:lnTo>
                  <a:pt x="13707" y="24051"/>
                </a:lnTo>
                <a:lnTo>
                  <a:pt x="48400" y="24051"/>
                </a:lnTo>
                <a:lnTo>
                  <a:pt x="624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46">
            <a:hlinkClick r:id="rId4"/>
          </p:cNvPr>
          <p:cNvSpPr/>
          <p:nvPr/>
        </p:nvSpPr>
        <p:spPr>
          <a:xfrm>
            <a:off x="5587453" y="4659499"/>
            <a:ext cx="991359" cy="708332"/>
          </a:xfrm>
          <a:custGeom>
            <a:avLst/>
            <a:gdLst/>
            <a:ahLst/>
            <a:cxnLst/>
            <a:rect l="l" t="t" r="r" b="b"/>
            <a:pathLst>
              <a:path w="38056" h="24052" extrusionOk="0">
                <a:moveTo>
                  <a:pt x="1" y="1"/>
                </a:moveTo>
                <a:lnTo>
                  <a:pt x="13926" y="24051"/>
                </a:lnTo>
                <a:lnTo>
                  <a:pt x="24091" y="24051"/>
                </a:lnTo>
                <a:lnTo>
                  <a:pt x="380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191919"/>
              </a:buClr>
              <a:buSzPts val="1100"/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46">
            <a:hlinkClick r:id="rId5"/>
          </p:cNvPr>
          <p:cNvSpPr/>
          <p:nvPr/>
        </p:nvSpPr>
        <p:spPr>
          <a:xfrm>
            <a:off x="4322423" y="2364469"/>
            <a:ext cx="3547155" cy="765175"/>
          </a:xfrm>
          <a:custGeom>
            <a:avLst/>
            <a:gdLst/>
            <a:ahLst/>
            <a:cxnLst/>
            <a:rect l="l" t="t" r="r" b="b"/>
            <a:pathLst>
              <a:path w="111499" h="24052" extrusionOk="0">
                <a:moveTo>
                  <a:pt x="0" y="1"/>
                </a:moveTo>
                <a:lnTo>
                  <a:pt x="13925" y="24051"/>
                </a:lnTo>
                <a:lnTo>
                  <a:pt x="97037" y="24051"/>
                </a:lnTo>
                <a:lnTo>
                  <a:pt x="1114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sz="1867" kern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46">
            <a:hlinkClick r:id="rId5"/>
          </p:cNvPr>
          <p:cNvSpPr txBox="1"/>
          <p:nvPr/>
        </p:nvSpPr>
        <p:spPr>
          <a:xfrm>
            <a:off x="500159" y="1706159"/>
            <a:ext cx="322449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200" b="1" kern="0" dirty="0">
                <a:solidFill>
                  <a:srgbClr val="61C7D6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موقع رفعة التعليمية</a:t>
            </a:r>
            <a:endParaRPr sz="3200" b="1" kern="0" dirty="0">
              <a:solidFill>
                <a:srgbClr val="61C7D6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1" name="Google Shape;781;p46">
            <a:hlinkClick r:id="rId3"/>
          </p:cNvPr>
          <p:cNvSpPr txBox="1"/>
          <p:nvPr/>
        </p:nvSpPr>
        <p:spPr>
          <a:xfrm>
            <a:off x="953452" y="3948853"/>
            <a:ext cx="2941600" cy="13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C495C7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قناة الأستاذة فاطمه السبيعي</a:t>
            </a:r>
            <a:endParaRPr sz="3733" b="1" kern="0" dirty="0">
              <a:solidFill>
                <a:srgbClr val="C495C7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2" name="Google Shape;782;p46"/>
          <p:cNvSpPr txBox="1"/>
          <p:nvPr/>
        </p:nvSpPr>
        <p:spPr>
          <a:xfrm>
            <a:off x="8296939" y="2027159"/>
            <a:ext cx="294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FF8B44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3733" b="1" kern="0" dirty="0">
                <a:solidFill>
                  <a:srgbClr val="FF8B44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منصة مدرستي</a:t>
            </a:r>
            <a:endParaRPr sz="3733" b="1" kern="0" dirty="0">
              <a:solidFill>
                <a:srgbClr val="FF8B44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783" name="Google Shape;783;p46">
            <a:hlinkClick r:id="rId4"/>
          </p:cNvPr>
          <p:cNvSpPr txBox="1"/>
          <p:nvPr/>
        </p:nvSpPr>
        <p:spPr>
          <a:xfrm>
            <a:off x="7748694" y="4581120"/>
            <a:ext cx="348984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3200" b="1" kern="0" dirty="0">
                <a:solidFill>
                  <a:srgbClr val="8BB496"/>
                </a:solidFill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قنوات رفعة التعليمية</a:t>
            </a:r>
            <a:endParaRPr sz="3200" b="1" kern="0" dirty="0">
              <a:solidFill>
                <a:srgbClr val="8BB496"/>
              </a:solidFill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cxnSp>
        <p:nvCxnSpPr>
          <p:cNvPr id="784" name="Google Shape;784;p46"/>
          <p:cNvCxnSpPr>
            <a:cxnSpLocks/>
            <a:stCxn id="776" idx="3"/>
          </p:cNvCxnSpPr>
          <p:nvPr/>
        </p:nvCxnSpPr>
        <p:spPr>
          <a:xfrm>
            <a:off x="3724651" y="2087959"/>
            <a:ext cx="845600" cy="70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85" name="Google Shape;785;p46"/>
          <p:cNvCxnSpPr>
            <a:cxnSpLocks/>
            <a:endCxn id="782" idx="1"/>
          </p:cNvCxnSpPr>
          <p:nvPr/>
        </p:nvCxnSpPr>
        <p:spPr>
          <a:xfrm rot="10800000" flipH="1">
            <a:off x="6762539" y="2408959"/>
            <a:ext cx="1534400" cy="1262800"/>
          </a:xfrm>
          <a:prstGeom prst="bentConnector3">
            <a:avLst>
              <a:gd name="adj1" fmla="val 84571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6" name="Google Shape;786;p46"/>
          <p:cNvCxnSpPr>
            <a:cxnSpLocks/>
            <a:endCxn id="781" idx="3"/>
          </p:cNvCxnSpPr>
          <p:nvPr/>
        </p:nvCxnSpPr>
        <p:spPr>
          <a:xfrm rot="10800000" flipV="1">
            <a:off x="3895052" y="4303320"/>
            <a:ext cx="1692400" cy="34346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7" name="Google Shape;787;p46"/>
          <p:cNvCxnSpPr>
            <a:cxnSpLocks/>
            <a:endCxn id="783" idx="1"/>
          </p:cNvCxnSpPr>
          <p:nvPr/>
        </p:nvCxnSpPr>
        <p:spPr>
          <a:xfrm flipV="1">
            <a:off x="6161339" y="4962920"/>
            <a:ext cx="1587355" cy="20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88" name="Google Shape;788;p46"/>
          <p:cNvSpPr/>
          <p:nvPr/>
        </p:nvSpPr>
        <p:spPr>
          <a:xfrm>
            <a:off x="4269387" y="617916"/>
            <a:ext cx="702240" cy="623896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88;p46">
            <a:extLst>
              <a:ext uri="{FF2B5EF4-FFF2-40B4-BE49-F238E27FC236}">
                <a16:creationId xmlns:a16="http://schemas.microsoft.com/office/drawing/2014/main" id="{775E4C4F-64A1-FC60-E5F8-0D0A42F3EDA2}"/>
              </a:ext>
            </a:extLst>
          </p:cNvPr>
          <p:cNvSpPr/>
          <p:nvPr/>
        </p:nvSpPr>
        <p:spPr>
          <a:xfrm>
            <a:off x="3695459" y="575397"/>
            <a:ext cx="548640" cy="420696"/>
          </a:xfrm>
          <a:prstGeom prst="star5">
            <a:avLst>
              <a:gd name="adj" fmla="val 9697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5A984F7-AA6F-460A-B50E-0B73A6765F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254C5AE-736C-C38F-9B77-732AA52009AF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/>
      <p:bldP spid="772" grpId="0" animBg="1"/>
      <p:bldP spid="773" grpId="0" animBg="1"/>
      <p:bldP spid="774" grpId="0" animBg="1"/>
      <p:bldP spid="775" grpId="0" animBg="1"/>
      <p:bldP spid="776" grpId="0"/>
      <p:bldP spid="781" grpId="0"/>
      <p:bldP spid="782" grpId="0"/>
      <p:bldP spid="7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0C260E-2D06-C127-1A56-378F0CB5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656" y="2160290"/>
            <a:ext cx="5228659" cy="1122400"/>
          </a:xfrm>
        </p:spPr>
        <p:txBody>
          <a:bodyPr/>
          <a:lstStyle/>
          <a:p>
            <a:r>
              <a:rPr lang="ar-SA" sz="4400" b="1" dirty="0">
                <a:solidFill>
                  <a:srgbClr val="C495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تحديد معقولية الإجابة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BDB054DD-DF01-35DF-C615-1D8E532D9FF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657699" y="476322"/>
            <a:ext cx="6348942" cy="1758000"/>
          </a:xfrm>
        </p:spPr>
        <p:txBody>
          <a:bodyPr/>
          <a:lstStyle/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الاستراتيجيات المستخدمة في درسنا :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98A037B3-5614-5285-DD54-FD7E7A33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816" y="2633933"/>
            <a:ext cx="415444" cy="390831"/>
          </a:xfrm>
        </p:spPr>
        <p:txBody>
          <a:bodyPr/>
          <a:lstStyle/>
          <a:p>
            <a:r>
              <a:rPr lang="ar-SA" sz="2800" b="1" dirty="0">
                <a:solidFill>
                  <a:srgbClr val="FFBD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AC51A60-B420-93BC-054B-ED13D90F7A76}"/>
              </a:ext>
            </a:extLst>
          </p:cNvPr>
          <p:cNvSpPr txBox="1">
            <a:spLocks/>
          </p:cNvSpPr>
          <p:nvPr/>
        </p:nvSpPr>
        <p:spPr>
          <a:xfrm>
            <a:off x="3170147" y="2994626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61C7D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العصف الذهني</a:t>
            </a:r>
          </a:p>
        </p:txBody>
      </p:sp>
      <p:sp>
        <p:nvSpPr>
          <p:cNvPr id="6" name="عنوان فرعي 3">
            <a:extLst>
              <a:ext uri="{FF2B5EF4-FFF2-40B4-BE49-F238E27FC236}">
                <a16:creationId xmlns:a16="http://schemas.microsoft.com/office/drawing/2014/main" id="{BE24BE71-E846-0522-E1C6-6FB85538D83A}"/>
              </a:ext>
            </a:extLst>
          </p:cNvPr>
          <p:cNvSpPr txBox="1">
            <a:spLocks/>
          </p:cNvSpPr>
          <p:nvPr/>
        </p:nvSpPr>
        <p:spPr>
          <a:xfrm>
            <a:off x="8791816" y="3433472"/>
            <a:ext cx="415444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1400"/>
              <a:buFont typeface="Poppins Medium"/>
              <a:buNone/>
              <a:tabLst/>
              <a:defRPr/>
            </a:pP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2FA7FFFD-7DE3-B800-564A-A56578C25C1E}"/>
              </a:ext>
            </a:extLst>
          </p:cNvPr>
          <p:cNvSpPr txBox="1">
            <a:spLocks/>
          </p:cNvSpPr>
          <p:nvPr/>
        </p:nvSpPr>
        <p:spPr>
          <a:xfrm>
            <a:off x="3170147" y="3731060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FDB05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التعلم</a:t>
            </a:r>
            <a:r>
              <a:rPr kumimoji="0" lang="ar-SA" sz="4400" b="1" i="0" u="none" strike="noStrike" kern="0" cap="none" spc="0" normalizeH="0" noProof="0" dirty="0">
                <a:ln>
                  <a:noFill/>
                </a:ln>
                <a:solidFill>
                  <a:srgbClr val="FDB05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التعاوني </a:t>
            </a:r>
            <a:endParaRPr kumimoji="0" lang="ar-SA" sz="4400" b="1" i="0" u="none" strike="noStrike" kern="0" cap="none" spc="0" normalizeH="0" baseline="0" noProof="0" dirty="0">
              <a:ln>
                <a:noFill/>
              </a:ln>
              <a:solidFill>
                <a:srgbClr val="FDB0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8" name="عنوان فرعي 3">
            <a:extLst>
              <a:ext uri="{FF2B5EF4-FFF2-40B4-BE49-F238E27FC236}">
                <a16:creationId xmlns:a16="http://schemas.microsoft.com/office/drawing/2014/main" id="{C794D4CC-FD99-CF28-99A7-967BF5482673}"/>
              </a:ext>
            </a:extLst>
          </p:cNvPr>
          <p:cNvSpPr txBox="1">
            <a:spLocks/>
          </p:cNvSpPr>
          <p:nvPr/>
        </p:nvSpPr>
        <p:spPr>
          <a:xfrm>
            <a:off x="8791816" y="4168457"/>
            <a:ext cx="415444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1400"/>
              <a:buFont typeface="Poppins Medium"/>
              <a:buNone/>
              <a:tabLst/>
              <a:defRPr/>
            </a:pP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42084D70-F37B-9967-C37A-BC4DC4C62DDE}"/>
              </a:ext>
            </a:extLst>
          </p:cNvPr>
          <p:cNvSpPr txBox="1">
            <a:spLocks/>
          </p:cNvSpPr>
          <p:nvPr/>
        </p:nvSpPr>
        <p:spPr>
          <a:xfrm>
            <a:off x="3123530" y="4506963"/>
            <a:ext cx="522865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mmetto One"/>
              <a:buNone/>
              <a:defRPr sz="56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600"/>
              <a:buFont typeface="Rammetto One"/>
              <a:buNone/>
              <a:tabLst/>
              <a:defRPr/>
            </a:pPr>
            <a:r>
              <a:rPr lang="ar-SA" sz="4400" b="1" kern="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  <a:endParaRPr kumimoji="0" lang="ar-SA" sz="4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10" name="عنوان فرعي 3">
            <a:extLst>
              <a:ext uri="{FF2B5EF4-FFF2-40B4-BE49-F238E27FC236}">
                <a16:creationId xmlns:a16="http://schemas.microsoft.com/office/drawing/2014/main" id="{69FBC266-8A4E-4703-68E8-CE923861B2AD}"/>
              </a:ext>
            </a:extLst>
          </p:cNvPr>
          <p:cNvSpPr txBox="1">
            <a:spLocks/>
          </p:cNvSpPr>
          <p:nvPr/>
        </p:nvSpPr>
        <p:spPr>
          <a:xfrm>
            <a:off x="8750578" y="4985873"/>
            <a:ext cx="456682" cy="449853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2133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867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1400"/>
              <a:buFont typeface="Poppins Medium"/>
              <a:buNone/>
              <a:tabLst/>
              <a:defRPr/>
            </a:pP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15" name="Google Shape;314;p31">
            <a:extLst>
              <a:ext uri="{FF2B5EF4-FFF2-40B4-BE49-F238E27FC236}">
                <a16:creationId xmlns:a16="http://schemas.microsoft.com/office/drawing/2014/main" id="{6462D20F-7330-D1C3-D652-3285AA279AFE}"/>
              </a:ext>
            </a:extLst>
          </p:cNvPr>
          <p:cNvSpPr/>
          <p:nvPr/>
        </p:nvSpPr>
        <p:spPr>
          <a:xfrm rot="6228068">
            <a:off x="10479957" y="2127775"/>
            <a:ext cx="887065" cy="886495"/>
          </a:xfrm>
          <a:custGeom>
            <a:avLst/>
            <a:gdLst/>
            <a:ahLst/>
            <a:cxnLst/>
            <a:rect l="l" t="t" r="r" b="b"/>
            <a:pathLst>
              <a:path w="24876" h="24860" fill="none" extrusionOk="0">
                <a:moveTo>
                  <a:pt x="7612" y="0"/>
                </a:moveTo>
                <a:cubicBezTo>
                  <a:pt x="4556" y="964"/>
                  <a:pt x="1973" y="3418"/>
                  <a:pt x="985" y="6468"/>
                </a:cubicBezTo>
                <a:cubicBezTo>
                  <a:pt x="1" y="9521"/>
                  <a:pt x="689" y="13089"/>
                  <a:pt x="2847" y="15462"/>
                </a:cubicBezTo>
                <a:cubicBezTo>
                  <a:pt x="5005" y="17836"/>
                  <a:pt x="8578" y="18859"/>
                  <a:pt x="11625" y="17859"/>
                </a:cubicBezTo>
                <a:cubicBezTo>
                  <a:pt x="12532" y="17563"/>
                  <a:pt x="13415" y="17072"/>
                  <a:pt x="13954" y="16285"/>
                </a:cubicBezTo>
                <a:cubicBezTo>
                  <a:pt x="14490" y="15495"/>
                  <a:pt x="14588" y="14361"/>
                  <a:pt x="14005" y="13609"/>
                </a:cubicBezTo>
                <a:cubicBezTo>
                  <a:pt x="13116" y="12469"/>
                  <a:pt x="11128" y="12843"/>
                  <a:pt x="10296" y="14025"/>
                </a:cubicBezTo>
                <a:cubicBezTo>
                  <a:pt x="9467" y="15211"/>
                  <a:pt x="9542" y="16812"/>
                  <a:pt x="9925" y="18207"/>
                </a:cubicBezTo>
                <a:cubicBezTo>
                  <a:pt x="10608" y="20703"/>
                  <a:pt x="12299" y="23034"/>
                  <a:pt x="14723" y="23947"/>
                </a:cubicBezTo>
                <a:cubicBezTo>
                  <a:pt x="17147" y="24860"/>
                  <a:pt x="20266" y="24007"/>
                  <a:pt x="21472" y="21714"/>
                </a:cubicBezTo>
                <a:cubicBezTo>
                  <a:pt x="21999" y="20715"/>
                  <a:pt x="22137" y="19559"/>
                  <a:pt x="22538" y="18500"/>
                </a:cubicBezTo>
                <a:cubicBezTo>
                  <a:pt x="22939" y="17443"/>
                  <a:pt x="23750" y="16399"/>
                  <a:pt x="24875" y="16291"/>
                </a:cubicBezTo>
              </a:path>
            </a:pathLst>
          </a:custGeom>
          <a:noFill/>
          <a:ln w="28575" cap="flat" cmpd="sng">
            <a:solidFill>
              <a:srgbClr val="283C9F"/>
            </a:solidFill>
            <a:prstDash val="solid"/>
            <a:miter lim="299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50330EA-8848-77CE-8BEA-8C8AE459D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59" y="5852512"/>
            <a:ext cx="1193141" cy="10054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F88F03-25CC-9886-2E73-6CB8F586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" y="94971"/>
            <a:ext cx="1000491" cy="10004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A6FB80B-B91B-772C-33F4-057A2DB529AC}"/>
              </a:ext>
            </a:extLst>
          </p:cNvPr>
          <p:cNvSpPr txBox="1"/>
          <p:nvPr/>
        </p:nvSpPr>
        <p:spPr>
          <a:xfrm>
            <a:off x="10144815" y="5745992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03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  <p:bldP spid="5" grpId="0"/>
      <p:bldP spid="6" grpId="0" uiExpand="1" build="p" animBg="1"/>
      <p:bldP spid="7" grpId="0"/>
      <p:bldP spid="8" grpId="0" uiExpand="1" build="p" animBg="1"/>
      <p:bldP spid="9" grpId="0"/>
      <p:bldP spid="10" grpId="0" uiExpand="1" build="p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"/>
          <p:cNvSpPr txBox="1">
            <a:spLocks noGrp="1"/>
          </p:cNvSpPr>
          <p:nvPr>
            <p:ph type="title"/>
          </p:nvPr>
        </p:nvSpPr>
        <p:spPr>
          <a:xfrm>
            <a:off x="3003067" y="576154"/>
            <a:ext cx="6185867" cy="115015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ar-SA" sz="5867" b="1" dirty="0">
                <a:latin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  <a:endParaRPr sz="58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4" name="Google Shape;464;p38"/>
          <p:cNvSpPr txBox="1"/>
          <p:nvPr/>
        </p:nvSpPr>
        <p:spPr>
          <a:xfrm>
            <a:off x="4807518" y="4927710"/>
            <a:ext cx="25769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267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highlight>
                  <a:srgbClr val="FF8B44"/>
                </a:highlight>
                <a:uLnTx/>
                <a:uFillTx/>
                <a:latin typeface="Calibri" panose="020F0502020204030204" pitchFamily="34" charset="0"/>
                <a:ea typeface="Rammetto One"/>
                <a:cs typeface="Calibri" panose="020F0502020204030204" pitchFamily="34" charset="0"/>
                <a:sym typeface="Rammetto One"/>
              </a:rPr>
              <a:t>فكرة الدرس</a:t>
            </a: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highlight>
                <a:srgbClr val="FF8B44"/>
              </a:highlight>
              <a:uLnTx/>
              <a:uFillTx/>
              <a:latin typeface="Calibri" panose="020F0502020204030204" pitchFamily="34" charset="0"/>
              <a:ea typeface="Rammetto One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470" name="Google Shape;470;p38"/>
          <p:cNvSpPr txBox="1"/>
          <p:nvPr/>
        </p:nvSpPr>
        <p:spPr>
          <a:xfrm flipH="1">
            <a:off x="3196246" y="2449002"/>
            <a:ext cx="5799508" cy="136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أحل مسائل باستعمال استراتيجية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" تحديد معقولية الإجابة "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cxnSp>
        <p:nvCxnSpPr>
          <p:cNvPr id="476" name="Google Shape;476;p38"/>
          <p:cNvCxnSpPr>
            <a:cxnSpLocks/>
            <a:stCxn id="464" idx="0"/>
            <a:endCxn id="470" idx="2"/>
          </p:cNvCxnSpPr>
          <p:nvPr/>
        </p:nvCxnSpPr>
        <p:spPr>
          <a:xfrm flipV="1">
            <a:off x="6096000" y="3817310"/>
            <a:ext cx="0" cy="1110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9" name="صورة 28">
            <a:extLst>
              <a:ext uri="{FF2B5EF4-FFF2-40B4-BE49-F238E27FC236}">
                <a16:creationId xmlns:a16="http://schemas.microsoft.com/office/drawing/2014/main" id="{4C01CDC7-6CE7-D28C-52A5-E47081A33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822"/>
            <a:ext cx="738293" cy="62217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C982A0C-FC39-DCB7-5318-F8647807430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24" y="0"/>
            <a:ext cx="731176" cy="73117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E9E912D-E95C-50F7-1C60-A11E0913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64" y="3133156"/>
            <a:ext cx="2232851" cy="22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4BA09B0-15DA-4FD7-C598-78CF8F12F49A}"/>
              </a:ext>
            </a:extLst>
          </p:cNvPr>
          <p:cNvSpPr txBox="1"/>
          <p:nvPr/>
        </p:nvSpPr>
        <p:spPr>
          <a:xfrm>
            <a:off x="7457632" y="6008385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  <p:bldP spid="464" grpId="0"/>
      <p:bldP spid="47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54281BBD-BE8E-FA68-EDE0-05E95869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53" y="1896085"/>
            <a:ext cx="2467867" cy="26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F2AFDEFF-034A-8961-8811-DE427CDCFB2F}"/>
              </a:ext>
            </a:extLst>
          </p:cNvPr>
          <p:cNvSpPr txBox="1">
            <a:spLocks/>
          </p:cNvSpPr>
          <p:nvPr/>
        </p:nvSpPr>
        <p:spPr>
          <a:xfrm>
            <a:off x="9269953" y="2930577"/>
            <a:ext cx="1679987" cy="145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ar-SA" b="1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</a:t>
            </a:r>
          </a:p>
          <a:p>
            <a:pPr algn="ctr"/>
            <a:r>
              <a:rPr lang="ar-SA" b="1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معلومات السابقة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E00290-0537-BAA3-60EC-71E8AD587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942" y="1950900"/>
            <a:ext cx="1776674" cy="910178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83F107C6-3CE1-1569-B756-9CA90DFD3828}"/>
              </a:ext>
            </a:extLst>
          </p:cNvPr>
          <p:cNvSpPr txBox="1">
            <a:spLocks/>
          </p:cNvSpPr>
          <p:nvPr/>
        </p:nvSpPr>
        <p:spPr>
          <a:xfrm>
            <a:off x="4635040" y="2097478"/>
            <a:ext cx="201047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ar-SA" sz="2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افهم</a:t>
            </a:r>
          </a:p>
        </p:txBody>
      </p:sp>
      <p:sp>
        <p:nvSpPr>
          <p:cNvPr id="9" name="عنوان 2">
            <a:extLst>
              <a:ext uri="{FF2B5EF4-FFF2-40B4-BE49-F238E27FC236}">
                <a16:creationId xmlns:a16="http://schemas.microsoft.com/office/drawing/2014/main" id="{8B3244E2-5960-B986-125F-96A8B89ABE8B}"/>
              </a:ext>
            </a:extLst>
          </p:cNvPr>
          <p:cNvSpPr txBox="1">
            <a:spLocks/>
          </p:cNvSpPr>
          <p:nvPr/>
        </p:nvSpPr>
        <p:spPr>
          <a:xfrm>
            <a:off x="3121633" y="863101"/>
            <a:ext cx="4766061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200" b="1" kern="0" dirty="0">
                <a:highlight>
                  <a:srgbClr val="FFBDB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ما خطوات حل المسألة 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505F859-5B4F-42BF-5EAB-9D9D6944A859}"/>
              </a:ext>
            </a:extLst>
          </p:cNvPr>
          <p:cNvSpPr txBox="1"/>
          <p:nvPr/>
        </p:nvSpPr>
        <p:spPr>
          <a:xfrm>
            <a:off x="10144815" y="5740241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A7424DD-CB76-9F3C-7792-85B046DB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942" y="2999593"/>
            <a:ext cx="1776674" cy="910178"/>
          </a:xfrm>
          <a:prstGeom prst="rect">
            <a:avLst/>
          </a:prstGeom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CC86BA75-31C0-CE61-5118-6E1FA339CD54}"/>
              </a:ext>
            </a:extLst>
          </p:cNvPr>
          <p:cNvSpPr txBox="1">
            <a:spLocks/>
          </p:cNvSpPr>
          <p:nvPr/>
        </p:nvSpPr>
        <p:spPr>
          <a:xfrm>
            <a:off x="4635040" y="3146171"/>
            <a:ext cx="201047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ar-SA" sz="2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خطط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C7B49EA-F4CB-665B-88E4-ABC4D628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942" y="4106003"/>
            <a:ext cx="1776674" cy="910178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EDA72A01-ACC6-AFF5-2433-D5C348C01A6D}"/>
              </a:ext>
            </a:extLst>
          </p:cNvPr>
          <p:cNvSpPr txBox="1">
            <a:spLocks/>
          </p:cNvSpPr>
          <p:nvPr/>
        </p:nvSpPr>
        <p:spPr>
          <a:xfrm>
            <a:off x="4635040" y="4252581"/>
            <a:ext cx="201047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ar-SA" sz="2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حُل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8F6595B-48F0-2319-4243-E1B5697D1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942" y="5211863"/>
            <a:ext cx="1776674" cy="910178"/>
          </a:xfrm>
          <a:prstGeom prst="rect">
            <a:avLst/>
          </a:prstGeom>
        </p:spPr>
      </p:pic>
      <p:sp>
        <p:nvSpPr>
          <p:cNvPr id="16" name="عنوان 1">
            <a:extLst>
              <a:ext uri="{FF2B5EF4-FFF2-40B4-BE49-F238E27FC236}">
                <a16:creationId xmlns:a16="http://schemas.microsoft.com/office/drawing/2014/main" id="{3441D229-8B91-774D-193F-0F95C4ED8A75}"/>
              </a:ext>
            </a:extLst>
          </p:cNvPr>
          <p:cNvSpPr txBox="1">
            <a:spLocks/>
          </p:cNvSpPr>
          <p:nvPr/>
        </p:nvSpPr>
        <p:spPr>
          <a:xfrm>
            <a:off x="4635040" y="5358441"/>
            <a:ext cx="201047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ar-SA" sz="2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</a:t>
            </a:r>
          </a:p>
        </p:txBody>
      </p:sp>
    </p:spTree>
    <p:extLst>
      <p:ext uri="{BB962C8B-B14F-4D97-AF65-F5344CB8AC3E}">
        <p14:creationId xmlns:p14="http://schemas.microsoft.com/office/powerpoint/2010/main" val="8660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2" grpId="0" animBg="1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3F3EBD3-FD91-A191-E483-58CB5F6E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8" b="93930" l="9982" r="89837">
                        <a14:foregroundMark x1="58621" y1="50479" x2="70780" y2="42173"/>
                        <a14:foregroundMark x1="70780" y1="42173" x2="77132" y2="26677"/>
                        <a14:foregroundMark x1="77132" y1="26677" x2="73866" y2="15974"/>
                        <a14:foregroundMark x1="73866" y1="15974" x2="61706" y2="11981"/>
                        <a14:foregroundMark x1="61706" y1="11981" x2="49365" y2="12939"/>
                        <a14:foregroundMark x1="49365" y1="12939" x2="33212" y2="21086"/>
                        <a14:foregroundMark x1="33212" y1="21086" x2="33212" y2="37700"/>
                        <a14:foregroundMark x1="33212" y1="37700" x2="41016" y2="44249"/>
                        <a14:foregroundMark x1="41016" y1="44249" x2="41561" y2="44409"/>
                        <a14:foregroundMark x1="76225" y1="35942" x2="83485" y2="24441"/>
                        <a14:foregroundMark x1="83485" y1="24441" x2="80581" y2="15815"/>
                        <a14:foregroundMark x1="80581" y1="15815" x2="72777" y2="8466"/>
                        <a14:foregroundMark x1="72777" y1="8466" x2="53358" y2="7348"/>
                        <a14:foregroundMark x1="53358" y1="7348" x2="42831" y2="10064"/>
                        <a14:foregroundMark x1="42831" y1="10064" x2="30127" y2="17572"/>
                        <a14:foregroundMark x1="30127" y1="17572" x2="30853" y2="32428"/>
                        <a14:foregroundMark x1="30853" y1="32428" x2="32849" y2="35463"/>
                        <a14:foregroundMark x1="81307" y1="28435" x2="71688" y2="46166"/>
                        <a14:foregroundMark x1="71688" y1="46166" x2="60073" y2="53994"/>
                        <a14:foregroundMark x1="60073" y1="53994" x2="65154" y2="64217"/>
                        <a14:foregroundMark x1="65154" y1="64217" x2="55717" y2="72843"/>
                        <a14:foregroundMark x1="55717" y1="72843" x2="47913" y2="92812"/>
                        <a14:foregroundMark x1="47913" y1="92812" x2="34664" y2="93930"/>
                        <a14:foregroundMark x1="34664" y1="93930" x2="28312" y2="87220"/>
                        <a14:foregroundMark x1="28312" y1="87220" x2="26679" y2="78115"/>
                        <a14:foregroundMark x1="26679" y1="78115" x2="19238" y2="70288"/>
                        <a14:foregroundMark x1="19238" y1="70288" x2="13430" y2="49840"/>
                        <a14:foregroundMark x1="13430" y1="49840" x2="33938" y2="32748"/>
                        <a14:foregroundMark x1="59528" y1="57827" x2="46098" y2="82748"/>
                        <a14:foregroundMark x1="46098" y1="82748" x2="35390" y2="78594"/>
                        <a14:foregroundMark x1="35390" y1="78594" x2="17786" y2="57987"/>
                        <a14:foregroundMark x1="17786" y1="57987" x2="32849" y2="73003"/>
                        <a14:foregroundMark x1="32849" y1="73003" x2="34301" y2="81150"/>
                        <a14:foregroundMark x1="34301" y1="81150" x2="33394" y2="85304"/>
                        <a14:foregroundMark x1="32123" y1="83387" x2="16515" y2="65176"/>
                        <a14:foregroundMark x1="16515" y1="65176" x2="19601" y2="56550"/>
                        <a14:foregroundMark x1="42287" y1="37859" x2="66243" y2="25719"/>
                        <a14:foregroundMark x1="66243" y1="25719" x2="68784" y2="40415"/>
                        <a14:foregroundMark x1="68784" y1="40415" x2="56624" y2="48562"/>
                        <a14:foregroundMark x1="69147" y1="71246" x2="70599" y2="68850"/>
                        <a14:foregroundMark x1="60980" y1="78115" x2="56987" y2="74920"/>
                        <a14:foregroundMark x1="24319" y1="29393" x2="24682" y2="29393"/>
                        <a14:foregroundMark x1="26679" y1="27636" x2="17786" y2="23962"/>
                        <a14:foregroundMark x1="17786" y1="23962" x2="25045" y2="28435"/>
                        <a14:foregroundMark x1="32486" y1="27157" x2="32305" y2="27157"/>
                        <a14:foregroundMark x1="30672" y1="24920" x2="29946" y2="36262"/>
                        <a14:foregroundMark x1="29220" y1="34665" x2="18693" y2="40895"/>
                        <a14:foregroundMark x1="18693" y1="40895" x2="19964" y2="47923"/>
                        <a14:foregroundMark x1="19238" y1="58147" x2="27223" y2="72524"/>
                        <a14:foregroundMark x1="27223" y1="72524" x2="43739" y2="64058"/>
                        <a14:foregroundMark x1="43739" y1="64058" x2="41742" y2="60703"/>
                        <a14:foregroundMark x1="56624" y1="56709" x2="55354" y2="67412"/>
                        <a14:foregroundMark x1="55354" y1="67412" x2="58621" y2="52556"/>
                        <a14:foregroundMark x1="58621" y1="52556" x2="60254" y2="51438"/>
                        <a14:foregroundMark x1="45191" y1="9425" x2="64428" y2="9744"/>
                        <a14:foregroundMark x1="64428" y1="9744" x2="74592" y2="14377"/>
                        <a14:foregroundMark x1="74592" y1="14377" x2="79855" y2="25559"/>
                        <a14:foregroundMark x1="79855" y1="25559" x2="79129" y2="28275"/>
                        <a14:foregroundMark x1="77132" y1="31629" x2="76407" y2="2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81" y="1011630"/>
            <a:ext cx="1611720" cy="16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335FF72-ABC7-05B8-73EA-BFF33E46B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888" y="4585440"/>
            <a:ext cx="5689287" cy="12601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D31150-8A29-D2B3-B8E5-3D6D4DBC4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287" y="3221766"/>
            <a:ext cx="5252157" cy="119638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CE99F44-D8B5-77B6-9BF7-5ABEB60C6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775" y="3789844"/>
            <a:ext cx="2477363" cy="1062581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A605D916-7E87-6EB7-D6A6-C7885C27E998}"/>
              </a:ext>
            </a:extLst>
          </p:cNvPr>
          <p:cNvSpPr txBox="1">
            <a:spLocks/>
          </p:cNvSpPr>
          <p:nvPr/>
        </p:nvSpPr>
        <p:spPr>
          <a:xfrm>
            <a:off x="1364253" y="3755614"/>
            <a:ext cx="235788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200"/>
              <a:buFont typeface="Rammetto One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 </a:t>
            </a:r>
            <a:r>
              <a:rPr lang="ar-SA" sz="2800" b="1" kern="0" dirty="0">
                <a:solidFill>
                  <a:srgbClr val="283C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إي السؤالين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200"/>
              <a:buFont typeface="Rammetto One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أسهل بالحل ؟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932E3FF0-2BA0-6EF9-C772-67A66005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888" y="759947"/>
            <a:ext cx="3484663" cy="764053"/>
          </a:xfrm>
          <a:ln>
            <a:solidFill>
              <a:srgbClr val="8BB496"/>
            </a:solidFill>
          </a:ln>
        </p:spPr>
        <p:txBody>
          <a:bodyPr/>
          <a:lstStyle/>
          <a:p>
            <a:pPr algn="ctr"/>
            <a:r>
              <a:rPr lang="ar-SA" sz="4000" b="1" dirty="0">
                <a:solidFill>
                  <a:schemeClr val="accent6"/>
                </a:solidFill>
                <a:highlight>
                  <a:srgbClr val="8BB49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  اختبار قصير *</a:t>
            </a:r>
          </a:p>
        </p:txBody>
      </p:sp>
      <p:sp>
        <p:nvSpPr>
          <p:cNvPr id="7" name="وسيلة شرح مع سهم إلى اليسار 1">
            <a:extLst>
              <a:ext uri="{FF2B5EF4-FFF2-40B4-BE49-F238E27FC236}">
                <a16:creationId xmlns:a16="http://schemas.microsoft.com/office/drawing/2014/main" id="{78E950F6-673A-6E72-23C1-58BEE62A6112}"/>
              </a:ext>
            </a:extLst>
          </p:cNvPr>
          <p:cNvSpPr/>
          <p:nvPr/>
        </p:nvSpPr>
        <p:spPr>
          <a:xfrm>
            <a:off x="4613287" y="3243534"/>
            <a:ext cx="5095256" cy="107760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 rad="101600">
              <a:srgbClr val="70AD47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ما التقدير المناسب </a:t>
            </a:r>
          </a:p>
          <a:p>
            <a:pPr algn="ctr">
              <a:defRPr/>
            </a:pP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53 % من 180</a:t>
            </a:r>
          </a:p>
        </p:txBody>
      </p:sp>
      <p:sp>
        <p:nvSpPr>
          <p:cNvPr id="16" name="وسيلة شرح مع سهم إلى اليسار 46">
            <a:extLst>
              <a:ext uri="{FF2B5EF4-FFF2-40B4-BE49-F238E27FC236}">
                <a16:creationId xmlns:a16="http://schemas.microsoft.com/office/drawing/2014/main" id="{56F97815-9116-9B47-74D5-C818CF29A02E}"/>
              </a:ext>
            </a:extLst>
          </p:cNvPr>
          <p:cNvSpPr/>
          <p:nvPr/>
        </p:nvSpPr>
        <p:spPr>
          <a:xfrm>
            <a:off x="4345888" y="4711309"/>
            <a:ext cx="5736366" cy="96696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 rad="101600">
              <a:srgbClr val="70AD47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lvl="0" algn="ctr">
              <a:defRPr/>
            </a:pP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ما التقدير المنطقي لـ 53% من 180 ،</a:t>
            </a:r>
          </a:p>
          <a:p>
            <a:pPr lvl="0" algn="ctr">
              <a:defRPr/>
            </a:pP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حوالي 80 ،  90  ،  100  ؟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3C6488E3-7EBA-8065-91C9-1A2F8237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6" y="606357"/>
            <a:ext cx="2697651" cy="26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2">
            <a:extLst>
              <a:ext uri="{FF2B5EF4-FFF2-40B4-BE49-F238E27FC236}">
                <a16:creationId xmlns:a16="http://schemas.microsoft.com/office/drawing/2014/main" id="{05FB3E3B-F282-ABC6-C1FE-822D20AE274A}"/>
              </a:ext>
            </a:extLst>
          </p:cNvPr>
          <p:cNvSpPr txBox="1">
            <a:spLocks/>
          </p:cNvSpPr>
          <p:nvPr/>
        </p:nvSpPr>
        <p:spPr>
          <a:xfrm>
            <a:off x="5089069" y="1651266"/>
            <a:ext cx="2148840" cy="607832"/>
          </a:xfrm>
          <a:prstGeom prst="rect">
            <a:avLst/>
          </a:prstGeom>
          <a:ln>
            <a:solidFill>
              <a:srgbClr val="FFBDB4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800" b="1" kern="0" dirty="0">
                <a:highlight>
                  <a:srgbClr val="FFBDB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عصف ذهني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FD0A3C4-E09B-8BB8-F7AA-7996FA665720}"/>
              </a:ext>
            </a:extLst>
          </p:cNvPr>
          <p:cNvSpPr txBox="1"/>
          <p:nvPr/>
        </p:nvSpPr>
        <p:spPr>
          <a:xfrm>
            <a:off x="10144815" y="5745992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7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7" grpId="0"/>
      <p:bldP spid="16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C69A32-1A70-CAEC-D218-FA261245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470" y="1732319"/>
            <a:ext cx="1911259" cy="685765"/>
          </a:xfrm>
          <a:ln>
            <a:noFill/>
          </a:ln>
        </p:spPr>
        <p:txBody>
          <a:bodyPr/>
          <a:lstStyle/>
          <a:p>
            <a:pPr algn="ctr"/>
            <a:r>
              <a:rPr lang="ar-SA" b="1" dirty="0">
                <a:solidFill>
                  <a:schemeClr val="accent6"/>
                </a:solidFill>
                <a:highlight>
                  <a:srgbClr val="8BB49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  استعد *</a:t>
            </a:r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191ECD0E-FF4F-67A2-D922-A90C4C62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7560">
            <a:off x="10859910" y="818822"/>
            <a:ext cx="939752" cy="8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03015D2-B06E-30B8-461A-D2375EC95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34" t="26028" r="31578" b="17681"/>
          <a:stretch/>
        </p:blipFill>
        <p:spPr>
          <a:xfrm>
            <a:off x="816427" y="439309"/>
            <a:ext cx="9067043" cy="603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عنوان 2">
            <a:extLst>
              <a:ext uri="{FF2B5EF4-FFF2-40B4-BE49-F238E27FC236}">
                <a16:creationId xmlns:a16="http://schemas.microsoft.com/office/drawing/2014/main" id="{37AD0F57-B755-F16C-58F3-DD3BF4CDA023}"/>
              </a:ext>
            </a:extLst>
          </p:cNvPr>
          <p:cNvSpPr txBox="1">
            <a:spLocks/>
          </p:cNvSpPr>
          <p:nvPr/>
        </p:nvSpPr>
        <p:spPr>
          <a:xfrm>
            <a:off x="9883469" y="2724258"/>
            <a:ext cx="1773143" cy="607832"/>
          </a:xfrm>
          <a:prstGeom prst="rect">
            <a:avLst/>
          </a:prstGeom>
          <a:ln>
            <a:solidFill>
              <a:srgbClr val="FFBDB4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800" b="1" kern="0" dirty="0">
                <a:highlight>
                  <a:srgbClr val="FFBDB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حوار مناقشة</a:t>
            </a:r>
          </a:p>
        </p:txBody>
      </p:sp>
    </p:spTree>
    <p:extLst>
      <p:ext uri="{BB962C8B-B14F-4D97-AF65-F5344CB8AC3E}">
        <p14:creationId xmlns:p14="http://schemas.microsoft.com/office/powerpoint/2010/main" val="41319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1;p44" title="Points scored">
            <a:extLst>
              <a:ext uri="{FF2B5EF4-FFF2-40B4-BE49-F238E27FC236}">
                <a16:creationId xmlns:a16="http://schemas.microsoft.com/office/drawing/2014/main" id="{AF86734F-E5D2-33C9-4111-F679F383409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03311" y="2027583"/>
            <a:ext cx="1179467" cy="1219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3A36DE39-62B7-3D9F-637A-45B89C9A091C}"/>
              </a:ext>
            </a:extLst>
          </p:cNvPr>
          <p:cNvSpPr txBox="1">
            <a:spLocks/>
          </p:cNvSpPr>
          <p:nvPr/>
        </p:nvSpPr>
        <p:spPr>
          <a:xfrm>
            <a:off x="9166001" y="2255541"/>
            <a:ext cx="67961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200"/>
              <a:buFont typeface="Rammetto One"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  1</a:t>
            </a: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D3228781-AE9F-08E7-88EE-0EA1E293B8E9}"/>
              </a:ext>
            </a:extLst>
          </p:cNvPr>
          <p:cNvSpPr txBox="1">
            <a:spLocks/>
          </p:cNvSpPr>
          <p:nvPr/>
        </p:nvSpPr>
        <p:spPr>
          <a:xfrm>
            <a:off x="2779772" y="1037734"/>
            <a:ext cx="5250028" cy="6666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600" b="1" kern="0" dirty="0">
                <a:highlight>
                  <a:srgbClr val="FDB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حلل الاستراتيجية 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A3B35B6-F412-E10E-8D67-32427D61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43" y="3763111"/>
            <a:ext cx="8135150" cy="221371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F02A0EA-A1FE-9976-91B3-40491469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87" y="2013760"/>
            <a:ext cx="6766381" cy="1337483"/>
          </a:xfrm>
          <a:prstGeom prst="rect">
            <a:avLst/>
          </a:prstGeom>
        </p:spPr>
      </p:pic>
      <p:pic>
        <p:nvPicPr>
          <p:cNvPr id="39" name="Picture 18">
            <a:extLst>
              <a:ext uri="{FF2B5EF4-FFF2-40B4-BE49-F238E27FC236}">
                <a16:creationId xmlns:a16="http://schemas.microsoft.com/office/drawing/2014/main" id="{2E324A3F-64A3-AA11-5C7F-4600A4E3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73" y="4068943"/>
            <a:ext cx="1636349" cy="1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8E8C17A-A20A-6E0A-28BC-ADDF0D6B3655}"/>
              </a:ext>
            </a:extLst>
          </p:cNvPr>
          <p:cNvSpPr txBox="1"/>
          <p:nvPr/>
        </p:nvSpPr>
        <p:spPr>
          <a:xfrm>
            <a:off x="10144815" y="5745992"/>
            <a:ext cx="79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Poppins Medium"/>
              <a:cs typeface="Calibri" panose="020F0502020204030204" pitchFamily="34" charset="0"/>
              <a:sym typeface="Poppins Medium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47DDE19-673F-6B46-C6F5-E94C46B50831}"/>
              </a:ext>
            </a:extLst>
          </p:cNvPr>
          <p:cNvSpPr txBox="1"/>
          <p:nvPr/>
        </p:nvSpPr>
        <p:spPr>
          <a:xfrm>
            <a:off x="2051439" y="2222350"/>
            <a:ext cx="6266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 استراتيجية أخرى لحل المسألة يمكن استعمالها لتحدد معقولية الإجابة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32C093-6358-A4F3-A275-EBF5B795ED4A}"/>
              </a:ext>
            </a:extLst>
          </p:cNvPr>
          <p:cNvSpPr txBox="1"/>
          <p:nvPr/>
        </p:nvSpPr>
        <p:spPr>
          <a:xfrm>
            <a:off x="1392794" y="4276858"/>
            <a:ext cx="7583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A47C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ابحث عن القاعدة أو النمط في البيانات أو حقائق العدد </a:t>
            </a:r>
          </a:p>
          <a:p>
            <a:pPr algn="ctr"/>
            <a:r>
              <a:rPr lang="ar-SA" sz="2800" b="1" dirty="0">
                <a:solidFill>
                  <a:srgbClr val="A47C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التقدير ، أو خمن وتحقق ، أو إنشاء قائمة منظمة </a:t>
            </a:r>
          </a:p>
          <a:p>
            <a:pPr algn="ctr"/>
            <a:r>
              <a:rPr lang="ar-SA" sz="2800" b="1" dirty="0">
                <a:solidFill>
                  <a:srgbClr val="A47C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الحل عكسيِّا .</a:t>
            </a:r>
          </a:p>
        </p:txBody>
      </p:sp>
    </p:spTree>
    <p:extLst>
      <p:ext uri="{BB962C8B-B14F-4D97-AF65-F5344CB8AC3E}">
        <p14:creationId xmlns:p14="http://schemas.microsoft.com/office/powerpoint/2010/main" val="33242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1;p44" title="Points scored">
            <a:extLst>
              <a:ext uri="{FF2B5EF4-FFF2-40B4-BE49-F238E27FC236}">
                <a16:creationId xmlns:a16="http://schemas.microsoft.com/office/drawing/2014/main" id="{AF86734F-E5D2-33C9-4111-F679F383409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1004" y="497121"/>
            <a:ext cx="1179467" cy="1219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3A36DE39-62B7-3D9F-637A-45B89C9A091C}"/>
              </a:ext>
            </a:extLst>
          </p:cNvPr>
          <p:cNvSpPr txBox="1">
            <a:spLocks/>
          </p:cNvSpPr>
          <p:nvPr/>
        </p:nvSpPr>
        <p:spPr>
          <a:xfrm>
            <a:off x="8590929" y="754946"/>
            <a:ext cx="67961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200"/>
              <a:buFont typeface="Rammetto One"/>
              <a:buNone/>
              <a:tabLst/>
              <a:defRPr/>
            </a:pPr>
            <a:r>
              <a:rPr lang="ar-SA" sz="4000" b="1" kern="0" dirty="0">
                <a:solidFill>
                  <a:srgbClr val="283C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283C9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ammetto One"/>
            </a:endParaRP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D3228781-AE9F-08E7-88EE-0EA1E293B8E9}"/>
              </a:ext>
            </a:extLst>
          </p:cNvPr>
          <p:cNvSpPr txBox="1">
            <a:spLocks/>
          </p:cNvSpPr>
          <p:nvPr/>
        </p:nvSpPr>
        <p:spPr>
          <a:xfrm>
            <a:off x="2921453" y="535210"/>
            <a:ext cx="5250028" cy="6666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BB49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تحديد معقولية الإجابة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F8C494-D499-D66B-FED2-69A290B104CC}"/>
              </a:ext>
            </a:extLst>
          </p:cNvPr>
          <p:cNvSpPr txBox="1"/>
          <p:nvPr/>
        </p:nvSpPr>
        <p:spPr>
          <a:xfrm>
            <a:off x="1042793" y="1748595"/>
            <a:ext cx="9205688" cy="1384995"/>
          </a:xfrm>
          <a:prstGeom prst="rect">
            <a:avLst/>
          </a:prstGeom>
          <a:noFill/>
          <a:ln>
            <a:solidFill>
              <a:srgbClr val="FFBDB4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schemeClr val="accent5">
                    <a:lumMod val="10000"/>
                  </a:schemeClr>
                </a:solidFill>
                <a:highlight>
                  <a:srgbClr val="C495C7"/>
                </a:highlight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يوفر أحمد 11 ريالًا شهريَّا 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highlight>
                  <a:srgbClr val="C495C7"/>
                </a:highlight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ما</a:t>
            </a:r>
            <a:r>
              <a:rPr kumimoji="0" lang="ar-SA" sz="28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highlight>
                  <a:srgbClr val="C495C7"/>
                </a:highlight>
                <a:uLnTx/>
                <a:uFillTx/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التقدير المنطقي للمبلغ  الذي سيوفّره بعد سنة ؟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2800" b="1" kern="0" baseline="0" dirty="0">
                <a:solidFill>
                  <a:schemeClr val="accent5">
                    <a:lumMod val="10000"/>
                  </a:schemeClr>
                </a:solidFill>
                <a:highlight>
                  <a:srgbClr val="C495C7"/>
                </a:highlight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حوالي</a:t>
            </a:r>
            <a:r>
              <a:rPr lang="ar-SA" sz="2800" b="1" kern="0" dirty="0">
                <a:solidFill>
                  <a:schemeClr val="accent5">
                    <a:lumMod val="10000"/>
                  </a:schemeClr>
                </a:solidFill>
                <a:highlight>
                  <a:srgbClr val="C495C7"/>
                </a:highlight>
                <a:latin typeface="Calibri" panose="020F0502020204030204" pitchFamily="34" charset="0"/>
                <a:ea typeface="Poppins Medium"/>
                <a:cs typeface="Calibri" panose="020F0502020204030204" pitchFamily="34" charset="0"/>
                <a:sym typeface="Poppins Medium"/>
              </a:rPr>
              <a:t> 100 ريال ، أو 120 ريالًا  ، أو 160 ريالًا  ؟ وضح إجابتك .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BE416855-DEDD-A10F-82C0-8B3BF0BE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92" y="462725"/>
            <a:ext cx="1179467" cy="11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88D9CACC-A84A-1AF3-27E1-7696C092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12502" y="420803"/>
            <a:ext cx="1064264" cy="14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2">
            <a:extLst>
              <a:ext uri="{FF2B5EF4-FFF2-40B4-BE49-F238E27FC236}">
                <a16:creationId xmlns:a16="http://schemas.microsoft.com/office/drawing/2014/main" id="{71E258A0-275B-DCAC-5D3E-795F96D796AA}"/>
              </a:ext>
            </a:extLst>
          </p:cNvPr>
          <p:cNvSpPr txBox="1">
            <a:spLocks/>
          </p:cNvSpPr>
          <p:nvPr/>
        </p:nvSpPr>
        <p:spPr>
          <a:xfrm>
            <a:off x="10383298" y="2266051"/>
            <a:ext cx="1200116" cy="5347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BDB4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ادخار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DC239D-5EA8-1A6E-E902-5AB9D5D603BF}"/>
              </a:ext>
            </a:extLst>
          </p:cNvPr>
          <p:cNvSpPr txBox="1"/>
          <p:nvPr/>
        </p:nvSpPr>
        <p:spPr>
          <a:xfrm>
            <a:off x="9493894" y="3404278"/>
            <a:ext cx="1433047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 ريال  ≈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48648B-ECC6-5C6F-3957-FA50CB06DFDD}"/>
              </a:ext>
            </a:extLst>
          </p:cNvPr>
          <p:cNvSpPr txBox="1"/>
          <p:nvPr/>
        </p:nvSpPr>
        <p:spPr>
          <a:xfrm>
            <a:off x="8331473" y="3402413"/>
            <a:ext cx="1356649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ريال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7A8F0DB-9BE3-8ADF-285D-0A32D1B43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999302" y="4935666"/>
            <a:ext cx="1709231" cy="7730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D7480C5-5C3C-76CA-7153-881632633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140794" y="4935666"/>
            <a:ext cx="1709231" cy="77301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D933B8A-0128-B04F-FAEC-90384D7E5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299583" y="4935665"/>
            <a:ext cx="1709231" cy="7730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FF7F8F1-2B88-63F9-E3E5-E07528E94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447918" y="4935666"/>
            <a:ext cx="1709231" cy="77301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F55D0D6-6A2F-9204-8BA7-FE4B5B820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97571" y="4935666"/>
            <a:ext cx="1709231" cy="77301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E41A20-7056-5E44-0D8D-9A8161043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4498">
            <a:off x="5739826" y="4938397"/>
            <a:ext cx="1709231" cy="77301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28A8E61-B283-5D7D-6CD2-09CCDC4DA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864303" y="4935666"/>
            <a:ext cx="1709231" cy="77301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37679CD-A449-0057-139B-C992F5394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015144" y="4965758"/>
            <a:ext cx="1709231" cy="77301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0D4BCFF-2DA9-3916-73DE-F73999375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68706" y="4965759"/>
            <a:ext cx="1709231" cy="77301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BBC9F2B-152B-59E3-5453-5AD438CB3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97199" y="4965758"/>
            <a:ext cx="1709231" cy="77301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E8725FD-9CB5-32C8-8DAC-2FE010ABD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46193" y="4965759"/>
            <a:ext cx="1709231" cy="77301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0AFC077-3C56-7234-EC07-0828F24A6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74686" y="4965758"/>
            <a:ext cx="1709231" cy="773018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093B066-0C38-398F-436D-E8DD5FD44D53}"/>
              </a:ext>
            </a:extLst>
          </p:cNvPr>
          <p:cNvSpPr txBox="1"/>
          <p:nvPr/>
        </p:nvSpPr>
        <p:spPr>
          <a:xfrm>
            <a:off x="5875227" y="3379437"/>
            <a:ext cx="2235884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السنة فيها 12 شهر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EACDD7E-3A43-955B-9990-37E83474A3B6}"/>
              </a:ext>
            </a:extLst>
          </p:cNvPr>
          <p:cNvSpPr txBox="1"/>
          <p:nvPr/>
        </p:nvSpPr>
        <p:spPr>
          <a:xfrm>
            <a:off x="909058" y="3372320"/>
            <a:ext cx="464403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ما يوفره في سنة = 10 × 12 = 120 ريال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1D34F09-1979-DA4F-3769-F8E91E0D1DD1}"/>
              </a:ext>
            </a:extLst>
          </p:cNvPr>
          <p:cNvSpPr txBox="1"/>
          <p:nvPr/>
        </p:nvSpPr>
        <p:spPr>
          <a:xfrm>
            <a:off x="2356737" y="3864078"/>
            <a:ext cx="283613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 أن الإجابة المعقولة  =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4B66DF2-EE02-F2C2-D31C-839275BA08A5}"/>
              </a:ext>
            </a:extLst>
          </p:cNvPr>
          <p:cNvSpPr txBox="1"/>
          <p:nvPr/>
        </p:nvSpPr>
        <p:spPr>
          <a:xfrm>
            <a:off x="1160423" y="3864078"/>
            <a:ext cx="141397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120 ريالا</a:t>
            </a:r>
          </a:p>
        </p:txBody>
      </p:sp>
      <p:sp>
        <p:nvSpPr>
          <p:cNvPr id="32" name="عنوان 2">
            <a:extLst>
              <a:ext uri="{FF2B5EF4-FFF2-40B4-BE49-F238E27FC236}">
                <a16:creationId xmlns:a16="http://schemas.microsoft.com/office/drawing/2014/main" id="{DE091B96-C2BC-530A-670F-845CBBC27BDD}"/>
              </a:ext>
            </a:extLst>
          </p:cNvPr>
          <p:cNvSpPr txBox="1">
            <a:spLocks/>
          </p:cNvSpPr>
          <p:nvPr/>
        </p:nvSpPr>
        <p:spPr>
          <a:xfrm>
            <a:off x="4437332" y="1175781"/>
            <a:ext cx="2268622" cy="5568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99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تعلم فردي :</a:t>
            </a:r>
          </a:p>
        </p:txBody>
      </p:sp>
    </p:spTree>
    <p:extLst>
      <p:ext uri="{BB962C8B-B14F-4D97-AF65-F5344CB8AC3E}">
        <p14:creationId xmlns:p14="http://schemas.microsoft.com/office/powerpoint/2010/main" val="11550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1" grpId="0" animBg="1"/>
      <p:bldP spid="12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1;p44" title="Points scored">
            <a:extLst>
              <a:ext uri="{FF2B5EF4-FFF2-40B4-BE49-F238E27FC236}">
                <a16:creationId xmlns:a16="http://schemas.microsoft.com/office/drawing/2014/main" id="{AF86734F-E5D2-33C9-4111-F679F383409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1004" y="497121"/>
            <a:ext cx="1179467" cy="1219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3A36DE39-62B7-3D9F-637A-45B89C9A091C}"/>
              </a:ext>
            </a:extLst>
          </p:cNvPr>
          <p:cNvSpPr txBox="1">
            <a:spLocks/>
          </p:cNvSpPr>
          <p:nvPr/>
        </p:nvSpPr>
        <p:spPr>
          <a:xfrm>
            <a:off x="8590929" y="754946"/>
            <a:ext cx="67961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mmetto One"/>
              <a:buNone/>
              <a:defRPr sz="32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C9F"/>
              </a:buClr>
              <a:buSzPts val="3200"/>
              <a:buFont typeface="Rammetto One"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283C9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ammetto One"/>
              </a:rPr>
              <a:t>5</a:t>
            </a: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D3228781-AE9F-08E7-88EE-0EA1E293B8E9}"/>
              </a:ext>
            </a:extLst>
          </p:cNvPr>
          <p:cNvSpPr txBox="1">
            <a:spLocks/>
          </p:cNvSpPr>
          <p:nvPr/>
        </p:nvSpPr>
        <p:spPr>
          <a:xfrm>
            <a:off x="2921453" y="497121"/>
            <a:ext cx="5250028" cy="6666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BB496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تحديد معقولية الإجابة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F8C494-D499-D66B-FED2-69A290B104CC}"/>
              </a:ext>
            </a:extLst>
          </p:cNvPr>
          <p:cNvSpPr txBox="1"/>
          <p:nvPr/>
        </p:nvSpPr>
        <p:spPr>
          <a:xfrm>
            <a:off x="1007145" y="1890046"/>
            <a:ext cx="9205688" cy="1384995"/>
          </a:xfrm>
          <a:prstGeom prst="rect">
            <a:avLst/>
          </a:prstGeom>
          <a:noFill/>
          <a:ln>
            <a:solidFill>
              <a:srgbClr val="DFB96C"/>
            </a:solidFill>
          </a:ln>
        </p:spPr>
        <p:txBody>
          <a:bodyPr wrap="square">
            <a:spAutoFit/>
          </a:bodyPr>
          <a:lstStyle/>
          <a:p>
            <a:pPr algn="ctr" defTabSz="1219170" rtl="0">
              <a:buClr>
                <a:srgbClr val="000000"/>
              </a:buClr>
              <a:defRPr/>
            </a:pPr>
            <a:r>
              <a:rPr lang="ar-SA" sz="2800" b="1" dirty="0">
                <a:solidFill>
                  <a:prstClr val="black"/>
                </a:solidFill>
                <a:highlight>
                  <a:srgbClr val="DFB96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يمثل الشكل نسب 4 أنواع من الأغذية المفضلة من خلال دراسة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ar-SA" sz="2800" b="1" dirty="0">
                <a:solidFill>
                  <a:prstClr val="black"/>
                </a:solidFill>
                <a:highlight>
                  <a:srgbClr val="DFB96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على 140 شخصا . ما التقدير المنطقي لعدد الأشخاص الذين</a:t>
            </a:r>
          </a:p>
          <a:p>
            <a:pPr algn="ctr" defTabSz="1219170" rtl="0">
              <a:buClr>
                <a:srgbClr val="000000"/>
              </a:buClr>
              <a:defRPr/>
            </a:pPr>
            <a:r>
              <a:rPr lang="ar-SA" sz="2800" b="1" dirty="0">
                <a:solidFill>
                  <a:prstClr val="black"/>
                </a:solidFill>
                <a:highlight>
                  <a:srgbClr val="DFB96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لا يفضلون الخضار ؟ 60 أو 70 أو 80 شخصا .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BE416855-DEDD-A10F-82C0-8B3BF0BE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92" y="462725"/>
            <a:ext cx="1179467" cy="11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88D9CACC-A84A-1AF3-27E1-7696C092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12502" y="420803"/>
            <a:ext cx="1064264" cy="14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2">
            <a:extLst>
              <a:ext uri="{FF2B5EF4-FFF2-40B4-BE49-F238E27FC236}">
                <a16:creationId xmlns:a16="http://schemas.microsoft.com/office/drawing/2014/main" id="{71E258A0-275B-DCAC-5D3E-795F96D796AA}"/>
              </a:ext>
            </a:extLst>
          </p:cNvPr>
          <p:cNvSpPr txBox="1">
            <a:spLocks/>
          </p:cNvSpPr>
          <p:nvPr/>
        </p:nvSpPr>
        <p:spPr>
          <a:xfrm>
            <a:off x="10381032" y="2051622"/>
            <a:ext cx="1200116" cy="956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6F6E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حلل البيانات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72830E8-0123-62EA-80AA-F6F0A9CC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9490" l="1015" r="96447">
                        <a14:foregroundMark x1="74619" y1="7653" x2="57868" y2="1020"/>
                        <a14:foregroundMark x1="57868" y1="1020" x2="30964" y2="5612"/>
                        <a14:foregroundMark x1="30964" y1="5612" x2="18782" y2="17347"/>
                        <a14:foregroundMark x1="18782" y1="17347" x2="9137" y2="39796"/>
                        <a14:foregroundMark x1="9137" y1="39796" x2="22335" y2="74490"/>
                        <a14:foregroundMark x1="22335" y1="74490" x2="39086" y2="95918"/>
                        <a14:foregroundMark x1="39086" y1="95918" x2="69036" y2="88776"/>
                        <a14:foregroundMark x1="69036" y1="88776" x2="89340" y2="70918"/>
                        <a14:foregroundMark x1="89340" y1="70918" x2="95939" y2="32653"/>
                        <a14:foregroundMark x1="95939" y1="32653" x2="84264" y2="14286"/>
                        <a14:foregroundMark x1="84264" y1="14286" x2="70558" y2="5612"/>
                        <a14:foregroundMark x1="70558" y1="5612" x2="70558" y2="5612"/>
                        <a14:foregroundMark x1="89340" y1="21939" x2="92386" y2="77551"/>
                        <a14:foregroundMark x1="92386" y1="77551" x2="88832" y2="80102"/>
                        <a14:foregroundMark x1="96954" y1="35714" x2="96954" y2="57653"/>
                        <a14:foregroundMark x1="60914" y1="2041" x2="60914" y2="2041"/>
                        <a14:foregroundMark x1="6599" y1="29592" x2="1015" y2="56633"/>
                        <a14:foregroundMark x1="1015" y1="56633" x2="22335" y2="92857"/>
                        <a14:foregroundMark x1="22335" y1="92857" x2="23858" y2="99490"/>
                        <a14:foregroundMark x1="6599" y1="70408" x2="1015" y2="46939"/>
                        <a14:foregroundMark x1="1015" y1="46939" x2="10152" y2="2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86" y="3441806"/>
            <a:ext cx="3090311" cy="282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سهم: منحني لليسار 26">
            <a:extLst>
              <a:ext uri="{FF2B5EF4-FFF2-40B4-BE49-F238E27FC236}">
                <a16:creationId xmlns:a16="http://schemas.microsoft.com/office/drawing/2014/main" id="{CF85B509-D158-6B01-1E0E-46FB580028EA}"/>
              </a:ext>
            </a:extLst>
          </p:cNvPr>
          <p:cNvSpPr/>
          <p:nvPr/>
        </p:nvSpPr>
        <p:spPr>
          <a:xfrm rot="10450405">
            <a:off x="8371335" y="3085151"/>
            <a:ext cx="1633987" cy="3273422"/>
          </a:xfrm>
          <a:prstGeom prst="curvedLeftArrow">
            <a:avLst>
              <a:gd name="adj1" fmla="val 8530"/>
              <a:gd name="adj2" fmla="val 50000"/>
              <a:gd name="adj3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74FE89B3-8D8D-AE99-34A4-C958B59E708D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9876415" y="3417054"/>
            <a:ext cx="229134" cy="278780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4CABD6E1-1FD7-8FA4-E796-0AFCA41ABA09}"/>
              </a:ext>
            </a:extLst>
          </p:cNvPr>
          <p:cNvSpPr/>
          <p:nvPr/>
        </p:nvSpPr>
        <p:spPr>
          <a:xfrm>
            <a:off x="8629753" y="4298713"/>
            <a:ext cx="1285486" cy="1153886"/>
          </a:xfrm>
          <a:prstGeom prst="ellipse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50 %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C1ABD9A-C4CA-675B-AEA6-9AB82AA9EB77}"/>
              </a:ext>
            </a:extLst>
          </p:cNvPr>
          <p:cNvSpPr txBox="1"/>
          <p:nvPr/>
        </p:nvSpPr>
        <p:spPr>
          <a:xfrm>
            <a:off x="1422400" y="3835471"/>
            <a:ext cx="55846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Calibri"/>
              </a:rPr>
              <a:t>50٪ من 140 شخصا تقريبا لا يفضلون الخضار .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1824471-ED43-3E90-E7F4-940E34B036C8}"/>
              </a:ext>
            </a:extLst>
          </p:cNvPr>
          <p:cNvSpPr txBox="1"/>
          <p:nvPr/>
        </p:nvSpPr>
        <p:spPr>
          <a:xfrm>
            <a:off x="4170953" y="5488173"/>
            <a:ext cx="2836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Calibri"/>
              </a:rPr>
              <a:t>أي أن الإجابة المعقولة  =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CA780AA-A01F-50A8-1E36-207F3EDA126E}"/>
              </a:ext>
            </a:extLst>
          </p:cNvPr>
          <p:cNvSpPr txBox="1"/>
          <p:nvPr/>
        </p:nvSpPr>
        <p:spPr>
          <a:xfrm>
            <a:off x="2974639" y="5488173"/>
            <a:ext cx="1413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Calibri"/>
              </a:rPr>
              <a:t> 70 شخصا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053BC794-E874-A31E-D3C9-2442DB383615}"/>
              </a:ext>
            </a:extLst>
          </p:cNvPr>
          <p:cNvGrpSpPr/>
          <p:nvPr/>
        </p:nvGrpSpPr>
        <p:grpSpPr>
          <a:xfrm>
            <a:off x="4282508" y="4515808"/>
            <a:ext cx="2016316" cy="753693"/>
            <a:chOff x="5963412" y="4043459"/>
            <a:chExt cx="2016316" cy="753693"/>
          </a:xfrm>
        </p:grpSpPr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ED89BA55-AC76-F8D2-2738-AC08604FB874}"/>
                </a:ext>
              </a:extLst>
            </p:cNvPr>
            <p:cNvSpPr txBox="1"/>
            <p:nvPr/>
          </p:nvSpPr>
          <p:spPr>
            <a:xfrm>
              <a:off x="5963412" y="4172979"/>
              <a:ext cx="14041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× 140 =</a:t>
              </a:r>
            </a:p>
          </p:txBody>
        </p:sp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FE39466C-700C-240A-36B0-964186AA93B8}"/>
                </a:ext>
              </a:extLst>
            </p:cNvPr>
            <p:cNvGrpSpPr/>
            <p:nvPr/>
          </p:nvGrpSpPr>
          <p:grpSpPr>
            <a:xfrm>
              <a:off x="7259648" y="4043459"/>
              <a:ext cx="720080" cy="753693"/>
              <a:chOff x="5872829" y="4212258"/>
              <a:chExt cx="720080" cy="753693"/>
            </a:xfrm>
          </p:grpSpPr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689C2B00-E8AD-B4D3-09EE-4E9876D5B73D}"/>
                  </a:ext>
                </a:extLst>
              </p:cNvPr>
              <p:cNvSpPr txBox="1"/>
              <p:nvPr/>
            </p:nvSpPr>
            <p:spPr>
              <a:xfrm>
                <a:off x="5986071" y="4212258"/>
                <a:ext cx="606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50</a:t>
                </a: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8E4F273B-23FC-2FF0-2532-DD5728A2E7F7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100</a:t>
                </a:r>
              </a:p>
            </p:txBody>
          </p:sp>
          <p:cxnSp>
            <p:nvCxnSpPr>
              <p:cNvPr id="45" name="رابط مستقيم 44">
                <a:extLst>
                  <a:ext uri="{FF2B5EF4-FFF2-40B4-BE49-F238E27FC236}">
                    <a16:creationId xmlns:a16="http://schemas.microsoft.com/office/drawing/2014/main" id="{E84981B7-69E9-9B06-230F-5ACAE62A6EE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49B9399-AC57-BBC9-0914-F014816DDBF5}"/>
              </a:ext>
            </a:extLst>
          </p:cNvPr>
          <p:cNvSpPr txBox="1"/>
          <p:nvPr/>
        </p:nvSpPr>
        <p:spPr>
          <a:xfrm>
            <a:off x="3562428" y="4648341"/>
            <a:ext cx="10081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  <a:latin typeface="Calibri"/>
              </a:rPr>
              <a:t>70</a:t>
            </a:r>
          </a:p>
        </p:txBody>
      </p:sp>
      <p:sp>
        <p:nvSpPr>
          <p:cNvPr id="47" name="عنوان 2">
            <a:extLst>
              <a:ext uri="{FF2B5EF4-FFF2-40B4-BE49-F238E27FC236}">
                <a16:creationId xmlns:a16="http://schemas.microsoft.com/office/drawing/2014/main" id="{E767BE9D-1174-458A-BA75-C1C9393C95F0}"/>
              </a:ext>
            </a:extLst>
          </p:cNvPr>
          <p:cNvSpPr txBox="1">
            <a:spLocks/>
          </p:cNvSpPr>
          <p:nvPr/>
        </p:nvSpPr>
        <p:spPr>
          <a:xfrm>
            <a:off x="4437332" y="1175781"/>
            <a:ext cx="2268622" cy="5568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99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تعلم فردي 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C830E6F-2CBE-3001-E1FD-719E9A0CAEEF}"/>
              </a:ext>
            </a:extLst>
          </p:cNvPr>
          <p:cNvSpPr/>
          <p:nvPr/>
        </p:nvSpPr>
        <p:spPr>
          <a:xfrm>
            <a:off x="9459556" y="2821965"/>
            <a:ext cx="585078" cy="429210"/>
          </a:xfrm>
          <a:prstGeom prst="rect">
            <a:avLst/>
          </a:prstGeom>
          <a:solidFill>
            <a:srgbClr val="F6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61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27" grpId="0" animBg="1"/>
      <p:bldP spid="36" grpId="0" animBg="1"/>
      <p:bldP spid="37" grpId="0"/>
      <p:bldP spid="38" grpId="0"/>
      <p:bldP spid="39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2023 Marketing Plan by Slidesgo">
  <a:themeElements>
    <a:clrScheme name="Simple Light">
      <a:dk1>
        <a:srgbClr val="283C9F"/>
      </a:dk1>
      <a:lt1>
        <a:srgbClr val="F33F30"/>
      </a:lt1>
      <a:dk2>
        <a:srgbClr val="8BB496"/>
      </a:dk2>
      <a:lt2>
        <a:srgbClr val="C495C7"/>
      </a:lt2>
      <a:accent1>
        <a:srgbClr val="FFBDB4"/>
      </a:accent1>
      <a:accent2>
        <a:srgbClr val="FF8B44"/>
      </a:accent2>
      <a:accent3>
        <a:srgbClr val="FDB056"/>
      </a:accent3>
      <a:accent4>
        <a:srgbClr val="61C7D6"/>
      </a:accent4>
      <a:accent5>
        <a:srgbClr val="F6F6EA"/>
      </a:accent5>
      <a:accent6>
        <a:srgbClr val="FFFFFF"/>
      </a:accent6>
      <a:hlink>
        <a:srgbClr val="283C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شاشة عريضة</PresentationFormat>
  <Paragraphs>101</Paragraphs>
  <Slides>14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Be Vietnam Pro</vt:lpstr>
      <vt:lpstr>Bebas Neue</vt:lpstr>
      <vt:lpstr>Calibri</vt:lpstr>
      <vt:lpstr>Poppins</vt:lpstr>
      <vt:lpstr>Poppins Medium</vt:lpstr>
      <vt:lpstr>Rammetto One</vt:lpstr>
      <vt:lpstr>Roboto</vt:lpstr>
      <vt:lpstr>2023 Marketing Plan by Slidesgo</vt:lpstr>
      <vt:lpstr>5 – 3   استراتيجية حل المسألة " تحديد معقولية الإجابة "</vt:lpstr>
      <vt:lpstr>تحديد معقولية الإجابة</vt:lpstr>
      <vt:lpstr>استراتيجية التصفح</vt:lpstr>
      <vt:lpstr>عرض تقديمي في PowerPoint</vt:lpstr>
      <vt:lpstr>*  اختبار قصير *</vt:lpstr>
      <vt:lpstr>*  استعد *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اختبار منتصف الفصل</vt:lpstr>
      <vt:lpstr>التناسب المئوي</vt:lpstr>
      <vt:lpstr>الختام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تهئية  الفصل الخامس تطبيقات النسبة المئوية</dc:title>
  <dc:creator>فاطمه السبيعي</dc:creator>
  <cp:lastModifiedBy>فاطمه السبيعي</cp:lastModifiedBy>
  <cp:revision>16</cp:revision>
  <dcterms:created xsi:type="dcterms:W3CDTF">2023-01-03T17:08:50Z</dcterms:created>
  <dcterms:modified xsi:type="dcterms:W3CDTF">2023-01-19T07:31:46Z</dcterms:modified>
</cp:coreProperties>
</file>