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youtu.be/FZTpEgUHapo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٤ تقدير ناتج القسمة"/>
          <p:cNvSpPr txBox="1"/>
          <p:nvPr/>
        </p:nvSpPr>
        <p:spPr>
          <a:xfrm>
            <a:off x="6233622" y="5814512"/>
            <a:ext cx="1191675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-٤ تقدير ناتج القسمة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صفحة ٨٩ صفحة ٨٩" descr="صفحة ٨٩ صفحة ٨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6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43028" y="3101382"/>
            <a:ext cx="17067106" cy="205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700000">
            <a:off x="21174168" y="3140043"/>
            <a:ext cx="4611270" cy="4380707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خط"/>
          <p:cNvSpPr/>
          <p:nvPr/>
        </p:nvSpPr>
        <p:spPr>
          <a:xfrm>
            <a:off x="8252328" y="6831059"/>
            <a:ext cx="1344808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خط"/>
          <p:cNvSpPr/>
          <p:nvPr/>
        </p:nvSpPr>
        <p:spPr>
          <a:xfrm>
            <a:off x="7552541" y="8176306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7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صفحة ٩٠ صفحة ٩٠" descr="صفحة ٩٠ صفحة ٩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80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61823" y="487524"/>
            <a:ext cx="9056487" cy="117835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خط"/>
          <p:cNvSpPr/>
          <p:nvPr/>
        </p:nvSpPr>
        <p:spPr>
          <a:xfrm>
            <a:off x="6397417" y="7208295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خط"/>
          <p:cNvSpPr/>
          <p:nvPr/>
        </p:nvSpPr>
        <p:spPr>
          <a:xfrm>
            <a:off x="6704442" y="9113134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27140" y="2066859"/>
            <a:ext cx="15573479" cy="1108968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خط"/>
          <p:cNvSpPr/>
          <p:nvPr/>
        </p:nvSpPr>
        <p:spPr>
          <a:xfrm>
            <a:off x="8450377" y="10225758"/>
            <a:ext cx="12527005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خط"/>
          <p:cNvSpPr/>
          <p:nvPr/>
        </p:nvSpPr>
        <p:spPr>
          <a:xfrm>
            <a:off x="8143351" y="12130596"/>
            <a:ext cx="1283403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7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700000">
            <a:off x="20334937" y="4625796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9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437" y="7620839"/>
            <a:ext cx="3870899" cy="495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3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8236" y="702911"/>
            <a:ext cx="9280856" cy="2255914"/>
          </a:xfrm>
          <a:prstGeom prst="rect">
            <a:avLst/>
          </a:prstGeom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00125" y="750847"/>
            <a:ext cx="2623026" cy="2332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تجميع"/>
          <p:cNvGrpSpPr/>
          <p:nvPr/>
        </p:nvGrpSpPr>
        <p:grpSpPr>
          <a:xfrm>
            <a:off x="945599" y="4804500"/>
            <a:ext cx="3171293" cy="5269336"/>
            <a:chOff x="0" y="0"/>
            <a:chExt cx="3171291" cy="5269334"/>
          </a:xfrm>
        </p:grpSpPr>
        <p:pic>
          <p:nvPicPr>
            <p:cNvPr id="29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1" name="صفحة ٩١ صفحة ٩١" descr="صفحة ٩١ صفحة ٩١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302" name="خط"/>
          <p:cNvSpPr/>
          <p:nvPr/>
        </p:nvSpPr>
        <p:spPr>
          <a:xfrm>
            <a:off x="6397417" y="7208295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3" name="خط"/>
          <p:cNvSpPr/>
          <p:nvPr/>
        </p:nvSpPr>
        <p:spPr>
          <a:xfrm>
            <a:off x="6704442" y="9113134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49247" y="3265161"/>
            <a:ext cx="11875167" cy="163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0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4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11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3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1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5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2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0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2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5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3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0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3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5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41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0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4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3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52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51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5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1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7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4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2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6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7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965" y="3280979"/>
            <a:ext cx="6896619" cy="883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86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83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8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407" y="3859545"/>
            <a:ext cx="5538068" cy="709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62022" y="3841533"/>
            <a:ext cx="14915608" cy="597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8" name="الفصل ٧ -٤ تقدير ناتج القسمة"/>
          <p:cNvSpPr txBox="1"/>
          <p:nvPr/>
        </p:nvSpPr>
        <p:spPr>
          <a:xfrm>
            <a:off x="10055930" y="711018"/>
            <a:ext cx="11916756" cy="1092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-٤ تقدير ناتج القسمة </a:t>
            </a:r>
          </a:p>
        </p:txBody>
      </p:sp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4781" t="0" r="0" b="3843"/>
          <a:stretch>
            <a:fillRect/>
          </a:stretch>
        </p:blipFill>
        <p:spPr>
          <a:xfrm>
            <a:off x="20093515" y="487524"/>
            <a:ext cx="3758339" cy="5455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fill="norm" stroke="1" extrusionOk="0">
                <a:moveTo>
                  <a:pt x="2178" y="0"/>
                </a:moveTo>
                <a:lnTo>
                  <a:pt x="2563" y="294"/>
                </a:lnTo>
                <a:cubicBezTo>
                  <a:pt x="3287" y="848"/>
                  <a:pt x="5459" y="1443"/>
                  <a:pt x="7384" y="1614"/>
                </a:cubicBezTo>
                <a:cubicBezTo>
                  <a:pt x="8387" y="1703"/>
                  <a:pt x="9306" y="1828"/>
                  <a:pt x="9426" y="1890"/>
                </a:cubicBezTo>
                <a:cubicBezTo>
                  <a:pt x="9546" y="1953"/>
                  <a:pt x="9766" y="2333"/>
                  <a:pt x="9916" y="2737"/>
                </a:cubicBezTo>
                <a:cubicBezTo>
                  <a:pt x="10150" y="3370"/>
                  <a:pt x="10144" y="3506"/>
                  <a:pt x="9875" y="3716"/>
                </a:cubicBezTo>
                <a:cubicBezTo>
                  <a:pt x="9703" y="3850"/>
                  <a:pt x="9529" y="4090"/>
                  <a:pt x="9487" y="4249"/>
                </a:cubicBezTo>
                <a:cubicBezTo>
                  <a:pt x="9415" y="4524"/>
                  <a:pt x="9204" y="4540"/>
                  <a:pt x="4883" y="4608"/>
                </a:cubicBezTo>
                <a:cubicBezTo>
                  <a:pt x="1166" y="4668"/>
                  <a:pt x="321" y="4719"/>
                  <a:pt x="157" y="4896"/>
                </a:cubicBezTo>
                <a:cubicBezTo>
                  <a:pt x="34" y="5029"/>
                  <a:pt x="-23" y="8218"/>
                  <a:pt x="9" y="13217"/>
                </a:cubicBezTo>
                <a:cubicBezTo>
                  <a:pt x="54" y="20239"/>
                  <a:pt x="101" y="21340"/>
                  <a:pt x="371" y="21459"/>
                </a:cubicBezTo>
                <a:cubicBezTo>
                  <a:pt x="555" y="21539"/>
                  <a:pt x="4448" y="21596"/>
                  <a:pt x="9872" y="21597"/>
                </a:cubicBezTo>
                <a:lnTo>
                  <a:pt x="19059" y="21600"/>
                </a:lnTo>
                <a:lnTo>
                  <a:pt x="19383" y="21279"/>
                </a:lnTo>
                <a:cubicBezTo>
                  <a:pt x="19666" y="20999"/>
                  <a:pt x="19706" y="19978"/>
                  <a:pt x="19706" y="13087"/>
                </a:cubicBezTo>
                <a:cubicBezTo>
                  <a:pt x="19706" y="5801"/>
                  <a:pt x="19679" y="5194"/>
                  <a:pt x="19342" y="4913"/>
                </a:cubicBezTo>
                <a:cubicBezTo>
                  <a:pt x="19007" y="4634"/>
                  <a:pt x="18740" y="4606"/>
                  <a:pt x="15967" y="4572"/>
                </a:cubicBezTo>
                <a:cubicBezTo>
                  <a:pt x="13141" y="4538"/>
                  <a:pt x="12949" y="4519"/>
                  <a:pt x="12878" y="4249"/>
                </a:cubicBezTo>
                <a:cubicBezTo>
                  <a:pt x="12836" y="4090"/>
                  <a:pt x="12676" y="3860"/>
                  <a:pt x="12520" y="3738"/>
                </a:cubicBezTo>
                <a:cubicBezTo>
                  <a:pt x="12282" y="3551"/>
                  <a:pt x="12281" y="3400"/>
                  <a:pt x="12518" y="2780"/>
                </a:cubicBezTo>
                <a:cubicBezTo>
                  <a:pt x="12672" y="2374"/>
                  <a:pt x="12862" y="1972"/>
                  <a:pt x="12939" y="1886"/>
                </a:cubicBezTo>
                <a:cubicBezTo>
                  <a:pt x="13033" y="1781"/>
                  <a:pt x="14488" y="1728"/>
                  <a:pt x="17328" y="1728"/>
                </a:cubicBezTo>
                <a:lnTo>
                  <a:pt x="21577" y="1728"/>
                </a:lnTo>
                <a:lnTo>
                  <a:pt x="21577" y="864"/>
                </a:lnTo>
                <a:lnTo>
                  <a:pt x="21577" y="0"/>
                </a:lnTo>
                <a:lnTo>
                  <a:pt x="11877" y="0"/>
                </a:lnTo>
                <a:lnTo>
                  <a:pt x="2178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صفحة ٨٨ صفحة ٨٨" descr="صفحة ٨٨ صفحة ٨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199" name="تجميع"/>
          <p:cNvGrpSpPr/>
          <p:nvPr/>
        </p:nvGrpSpPr>
        <p:grpSpPr>
          <a:xfrm>
            <a:off x="10158596" y="794774"/>
            <a:ext cx="13795924" cy="5455841"/>
            <a:chOff x="0" y="0"/>
            <a:chExt cx="13795923" cy="5455840"/>
          </a:xfrm>
        </p:grpSpPr>
        <p:sp>
          <p:nvSpPr>
            <p:cNvPr id="197" name="الفصل ٧ -٤ تقدير ناتج القسمة"/>
            <p:cNvSpPr txBox="1"/>
            <p:nvPr/>
          </p:nvSpPr>
          <p:spPr>
            <a:xfrm>
              <a:off x="0" y="223494"/>
              <a:ext cx="11916755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-٤ تقدير ناتج القسمة </a:t>
              </a:r>
            </a:p>
          </p:txBody>
        </p:sp>
        <p:pic>
          <p:nvPicPr>
            <p:cNvPr id="198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781" t="0" r="0" b="3843"/>
            <a:stretch>
              <a:fillRect/>
            </a:stretch>
          </p:blipFill>
          <p:spPr>
            <a:xfrm>
              <a:off x="10037585" y="0"/>
              <a:ext cx="3758339" cy="545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178" y="0"/>
                  </a:moveTo>
                  <a:lnTo>
                    <a:pt x="2563" y="294"/>
                  </a:lnTo>
                  <a:cubicBezTo>
                    <a:pt x="3287" y="848"/>
                    <a:pt x="5459" y="1443"/>
                    <a:pt x="7384" y="1614"/>
                  </a:cubicBezTo>
                  <a:cubicBezTo>
                    <a:pt x="8387" y="1703"/>
                    <a:pt x="9306" y="1828"/>
                    <a:pt x="9426" y="1890"/>
                  </a:cubicBezTo>
                  <a:cubicBezTo>
                    <a:pt x="9546" y="1953"/>
                    <a:pt x="9766" y="2333"/>
                    <a:pt x="9916" y="2737"/>
                  </a:cubicBezTo>
                  <a:cubicBezTo>
                    <a:pt x="10150" y="3370"/>
                    <a:pt x="10144" y="3506"/>
                    <a:pt x="9875" y="3716"/>
                  </a:cubicBezTo>
                  <a:cubicBezTo>
                    <a:pt x="9703" y="3850"/>
                    <a:pt x="9529" y="4090"/>
                    <a:pt x="9487" y="4249"/>
                  </a:cubicBezTo>
                  <a:cubicBezTo>
                    <a:pt x="9415" y="4524"/>
                    <a:pt x="9204" y="4540"/>
                    <a:pt x="4883" y="4608"/>
                  </a:cubicBezTo>
                  <a:cubicBezTo>
                    <a:pt x="1166" y="4668"/>
                    <a:pt x="321" y="4719"/>
                    <a:pt x="157" y="4896"/>
                  </a:cubicBezTo>
                  <a:cubicBezTo>
                    <a:pt x="34" y="5029"/>
                    <a:pt x="-23" y="8218"/>
                    <a:pt x="9" y="13217"/>
                  </a:cubicBezTo>
                  <a:cubicBezTo>
                    <a:pt x="54" y="20239"/>
                    <a:pt x="101" y="21340"/>
                    <a:pt x="371" y="21459"/>
                  </a:cubicBezTo>
                  <a:cubicBezTo>
                    <a:pt x="555" y="21539"/>
                    <a:pt x="4448" y="21596"/>
                    <a:pt x="9872" y="21597"/>
                  </a:cubicBezTo>
                  <a:lnTo>
                    <a:pt x="19059" y="21600"/>
                  </a:lnTo>
                  <a:lnTo>
                    <a:pt x="19383" y="21279"/>
                  </a:lnTo>
                  <a:cubicBezTo>
                    <a:pt x="19666" y="20999"/>
                    <a:pt x="19706" y="19978"/>
                    <a:pt x="19706" y="13087"/>
                  </a:cubicBezTo>
                  <a:cubicBezTo>
                    <a:pt x="19706" y="5801"/>
                    <a:pt x="19679" y="5194"/>
                    <a:pt x="19342" y="4913"/>
                  </a:cubicBezTo>
                  <a:cubicBezTo>
                    <a:pt x="19007" y="4634"/>
                    <a:pt x="18740" y="4606"/>
                    <a:pt x="15967" y="4572"/>
                  </a:cubicBezTo>
                  <a:cubicBezTo>
                    <a:pt x="13141" y="4538"/>
                    <a:pt x="12949" y="4519"/>
                    <a:pt x="12878" y="4249"/>
                  </a:cubicBezTo>
                  <a:cubicBezTo>
                    <a:pt x="12836" y="4090"/>
                    <a:pt x="12676" y="3860"/>
                    <a:pt x="12520" y="3738"/>
                  </a:cubicBezTo>
                  <a:cubicBezTo>
                    <a:pt x="12282" y="3551"/>
                    <a:pt x="12281" y="3400"/>
                    <a:pt x="12518" y="2780"/>
                  </a:cubicBezTo>
                  <a:cubicBezTo>
                    <a:pt x="12672" y="2374"/>
                    <a:pt x="12862" y="1972"/>
                    <a:pt x="12939" y="1886"/>
                  </a:cubicBezTo>
                  <a:cubicBezTo>
                    <a:pt x="13033" y="1781"/>
                    <a:pt x="14488" y="1728"/>
                    <a:pt x="17328" y="1728"/>
                  </a:cubicBezTo>
                  <a:lnTo>
                    <a:pt x="21577" y="1728"/>
                  </a:lnTo>
                  <a:lnTo>
                    <a:pt x="21577" y="864"/>
                  </a:lnTo>
                  <a:lnTo>
                    <a:pt x="21577" y="0"/>
                  </a:lnTo>
                  <a:lnTo>
                    <a:pt x="11877" y="0"/>
                  </a:lnTo>
                  <a:lnTo>
                    <a:pt x="217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2000" y="3522619"/>
            <a:ext cx="7683487" cy="7629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6596" y="5264013"/>
            <a:ext cx="6158863" cy="414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صفحة ٨٨ صفحة ٨٨" descr="صفحة ٨٨ صفحة ٨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11" name="تجميع"/>
          <p:cNvGrpSpPr/>
          <p:nvPr/>
        </p:nvGrpSpPr>
        <p:grpSpPr>
          <a:xfrm>
            <a:off x="10158596" y="794774"/>
            <a:ext cx="13795924" cy="5455841"/>
            <a:chOff x="0" y="0"/>
            <a:chExt cx="13795923" cy="5455840"/>
          </a:xfrm>
        </p:grpSpPr>
        <p:sp>
          <p:nvSpPr>
            <p:cNvPr id="209" name="الفصل ٧ -٤ تقدير ناتج القسمة"/>
            <p:cNvSpPr txBox="1"/>
            <p:nvPr/>
          </p:nvSpPr>
          <p:spPr>
            <a:xfrm>
              <a:off x="0" y="223494"/>
              <a:ext cx="11916755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-٤ تقدير ناتج القسمة </a:t>
              </a:r>
            </a:p>
          </p:txBody>
        </p:sp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781" t="0" r="0" b="3843"/>
            <a:stretch>
              <a:fillRect/>
            </a:stretch>
          </p:blipFill>
          <p:spPr>
            <a:xfrm>
              <a:off x="10037585" y="0"/>
              <a:ext cx="3758339" cy="545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178" y="0"/>
                  </a:moveTo>
                  <a:lnTo>
                    <a:pt x="2563" y="294"/>
                  </a:lnTo>
                  <a:cubicBezTo>
                    <a:pt x="3287" y="848"/>
                    <a:pt x="5459" y="1443"/>
                    <a:pt x="7384" y="1614"/>
                  </a:cubicBezTo>
                  <a:cubicBezTo>
                    <a:pt x="8387" y="1703"/>
                    <a:pt x="9306" y="1828"/>
                    <a:pt x="9426" y="1890"/>
                  </a:cubicBezTo>
                  <a:cubicBezTo>
                    <a:pt x="9546" y="1953"/>
                    <a:pt x="9766" y="2333"/>
                    <a:pt x="9916" y="2737"/>
                  </a:cubicBezTo>
                  <a:cubicBezTo>
                    <a:pt x="10150" y="3370"/>
                    <a:pt x="10144" y="3506"/>
                    <a:pt x="9875" y="3716"/>
                  </a:cubicBezTo>
                  <a:cubicBezTo>
                    <a:pt x="9703" y="3850"/>
                    <a:pt x="9529" y="4090"/>
                    <a:pt x="9487" y="4249"/>
                  </a:cubicBezTo>
                  <a:cubicBezTo>
                    <a:pt x="9415" y="4524"/>
                    <a:pt x="9204" y="4540"/>
                    <a:pt x="4883" y="4608"/>
                  </a:cubicBezTo>
                  <a:cubicBezTo>
                    <a:pt x="1166" y="4668"/>
                    <a:pt x="321" y="4719"/>
                    <a:pt x="157" y="4896"/>
                  </a:cubicBezTo>
                  <a:cubicBezTo>
                    <a:pt x="34" y="5029"/>
                    <a:pt x="-23" y="8218"/>
                    <a:pt x="9" y="13217"/>
                  </a:cubicBezTo>
                  <a:cubicBezTo>
                    <a:pt x="54" y="20239"/>
                    <a:pt x="101" y="21340"/>
                    <a:pt x="371" y="21459"/>
                  </a:cubicBezTo>
                  <a:cubicBezTo>
                    <a:pt x="555" y="21539"/>
                    <a:pt x="4448" y="21596"/>
                    <a:pt x="9872" y="21597"/>
                  </a:cubicBezTo>
                  <a:lnTo>
                    <a:pt x="19059" y="21600"/>
                  </a:lnTo>
                  <a:lnTo>
                    <a:pt x="19383" y="21279"/>
                  </a:lnTo>
                  <a:cubicBezTo>
                    <a:pt x="19666" y="20999"/>
                    <a:pt x="19706" y="19978"/>
                    <a:pt x="19706" y="13087"/>
                  </a:cubicBezTo>
                  <a:cubicBezTo>
                    <a:pt x="19706" y="5801"/>
                    <a:pt x="19679" y="5194"/>
                    <a:pt x="19342" y="4913"/>
                  </a:cubicBezTo>
                  <a:cubicBezTo>
                    <a:pt x="19007" y="4634"/>
                    <a:pt x="18740" y="4606"/>
                    <a:pt x="15967" y="4572"/>
                  </a:cubicBezTo>
                  <a:cubicBezTo>
                    <a:pt x="13141" y="4538"/>
                    <a:pt x="12949" y="4519"/>
                    <a:pt x="12878" y="4249"/>
                  </a:cubicBezTo>
                  <a:cubicBezTo>
                    <a:pt x="12836" y="4090"/>
                    <a:pt x="12676" y="3860"/>
                    <a:pt x="12520" y="3738"/>
                  </a:cubicBezTo>
                  <a:cubicBezTo>
                    <a:pt x="12282" y="3551"/>
                    <a:pt x="12281" y="3400"/>
                    <a:pt x="12518" y="2780"/>
                  </a:cubicBezTo>
                  <a:cubicBezTo>
                    <a:pt x="12672" y="2374"/>
                    <a:pt x="12862" y="1972"/>
                    <a:pt x="12939" y="1886"/>
                  </a:cubicBezTo>
                  <a:cubicBezTo>
                    <a:pt x="13033" y="1781"/>
                    <a:pt x="14488" y="1728"/>
                    <a:pt x="17328" y="1728"/>
                  </a:cubicBezTo>
                  <a:lnTo>
                    <a:pt x="21577" y="1728"/>
                  </a:lnTo>
                  <a:lnTo>
                    <a:pt x="21577" y="864"/>
                  </a:lnTo>
                  <a:lnTo>
                    <a:pt x="21577" y="0"/>
                  </a:lnTo>
                  <a:lnTo>
                    <a:pt x="11877" y="0"/>
                  </a:lnTo>
                  <a:lnTo>
                    <a:pt x="217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35655" y="7514023"/>
            <a:ext cx="14756848" cy="2160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ملاحظة ملاحظة " descr="ملاحظة ملاحظة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83844" y="5019324"/>
            <a:ext cx="926260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٨٨ صفحة ٨٨" descr="صفحة ٨٨ صفحة ٨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23" name="تجميع"/>
          <p:cNvGrpSpPr/>
          <p:nvPr/>
        </p:nvGrpSpPr>
        <p:grpSpPr>
          <a:xfrm>
            <a:off x="10158596" y="794774"/>
            <a:ext cx="13795924" cy="5455841"/>
            <a:chOff x="0" y="0"/>
            <a:chExt cx="13795923" cy="5455840"/>
          </a:xfrm>
        </p:grpSpPr>
        <p:sp>
          <p:nvSpPr>
            <p:cNvPr id="221" name="الفصل ٧ -٤ تقدير ناتج القسمة"/>
            <p:cNvSpPr txBox="1"/>
            <p:nvPr/>
          </p:nvSpPr>
          <p:spPr>
            <a:xfrm>
              <a:off x="0" y="223494"/>
              <a:ext cx="11916755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-٤ تقدير ناتج القسمة </a:t>
              </a:r>
            </a:p>
          </p:txBody>
        </p:sp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781" t="0" r="0" b="3843"/>
            <a:stretch>
              <a:fillRect/>
            </a:stretch>
          </p:blipFill>
          <p:spPr>
            <a:xfrm>
              <a:off x="10037585" y="0"/>
              <a:ext cx="3758339" cy="545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178" y="0"/>
                  </a:moveTo>
                  <a:lnTo>
                    <a:pt x="2563" y="294"/>
                  </a:lnTo>
                  <a:cubicBezTo>
                    <a:pt x="3287" y="848"/>
                    <a:pt x="5459" y="1443"/>
                    <a:pt x="7384" y="1614"/>
                  </a:cubicBezTo>
                  <a:cubicBezTo>
                    <a:pt x="8387" y="1703"/>
                    <a:pt x="9306" y="1828"/>
                    <a:pt x="9426" y="1890"/>
                  </a:cubicBezTo>
                  <a:cubicBezTo>
                    <a:pt x="9546" y="1953"/>
                    <a:pt x="9766" y="2333"/>
                    <a:pt x="9916" y="2737"/>
                  </a:cubicBezTo>
                  <a:cubicBezTo>
                    <a:pt x="10150" y="3370"/>
                    <a:pt x="10144" y="3506"/>
                    <a:pt x="9875" y="3716"/>
                  </a:cubicBezTo>
                  <a:cubicBezTo>
                    <a:pt x="9703" y="3850"/>
                    <a:pt x="9529" y="4090"/>
                    <a:pt x="9487" y="4249"/>
                  </a:cubicBezTo>
                  <a:cubicBezTo>
                    <a:pt x="9415" y="4524"/>
                    <a:pt x="9204" y="4540"/>
                    <a:pt x="4883" y="4608"/>
                  </a:cubicBezTo>
                  <a:cubicBezTo>
                    <a:pt x="1166" y="4668"/>
                    <a:pt x="321" y="4719"/>
                    <a:pt x="157" y="4896"/>
                  </a:cubicBezTo>
                  <a:cubicBezTo>
                    <a:pt x="34" y="5029"/>
                    <a:pt x="-23" y="8218"/>
                    <a:pt x="9" y="13217"/>
                  </a:cubicBezTo>
                  <a:cubicBezTo>
                    <a:pt x="54" y="20239"/>
                    <a:pt x="101" y="21340"/>
                    <a:pt x="371" y="21459"/>
                  </a:cubicBezTo>
                  <a:cubicBezTo>
                    <a:pt x="555" y="21539"/>
                    <a:pt x="4448" y="21596"/>
                    <a:pt x="9872" y="21597"/>
                  </a:cubicBezTo>
                  <a:lnTo>
                    <a:pt x="19059" y="21600"/>
                  </a:lnTo>
                  <a:lnTo>
                    <a:pt x="19383" y="21279"/>
                  </a:lnTo>
                  <a:cubicBezTo>
                    <a:pt x="19666" y="20999"/>
                    <a:pt x="19706" y="19978"/>
                    <a:pt x="19706" y="13087"/>
                  </a:cubicBezTo>
                  <a:cubicBezTo>
                    <a:pt x="19706" y="5801"/>
                    <a:pt x="19679" y="5194"/>
                    <a:pt x="19342" y="4913"/>
                  </a:cubicBezTo>
                  <a:cubicBezTo>
                    <a:pt x="19007" y="4634"/>
                    <a:pt x="18740" y="4606"/>
                    <a:pt x="15967" y="4572"/>
                  </a:cubicBezTo>
                  <a:cubicBezTo>
                    <a:pt x="13141" y="4538"/>
                    <a:pt x="12949" y="4519"/>
                    <a:pt x="12878" y="4249"/>
                  </a:cubicBezTo>
                  <a:cubicBezTo>
                    <a:pt x="12836" y="4090"/>
                    <a:pt x="12676" y="3860"/>
                    <a:pt x="12520" y="3738"/>
                  </a:cubicBezTo>
                  <a:cubicBezTo>
                    <a:pt x="12282" y="3551"/>
                    <a:pt x="12281" y="3400"/>
                    <a:pt x="12518" y="2780"/>
                  </a:cubicBezTo>
                  <a:cubicBezTo>
                    <a:pt x="12672" y="2374"/>
                    <a:pt x="12862" y="1972"/>
                    <a:pt x="12939" y="1886"/>
                  </a:cubicBezTo>
                  <a:cubicBezTo>
                    <a:pt x="13033" y="1781"/>
                    <a:pt x="14488" y="1728"/>
                    <a:pt x="17328" y="1728"/>
                  </a:cubicBezTo>
                  <a:lnTo>
                    <a:pt x="21577" y="1728"/>
                  </a:lnTo>
                  <a:lnTo>
                    <a:pt x="21577" y="864"/>
                  </a:lnTo>
                  <a:lnTo>
                    <a:pt x="21577" y="0"/>
                  </a:lnTo>
                  <a:lnTo>
                    <a:pt x="11877" y="0"/>
                  </a:lnTo>
                  <a:lnTo>
                    <a:pt x="217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82247" y="2108254"/>
            <a:ext cx="11480548" cy="89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58912" y="11431640"/>
            <a:ext cx="7059711" cy="1451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8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صفحة ٨٩ صفحة ٨٩" descr="صفحة ٨٩ صفحة ٨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35" name="تجميع"/>
          <p:cNvGrpSpPr/>
          <p:nvPr/>
        </p:nvGrpSpPr>
        <p:grpSpPr>
          <a:xfrm>
            <a:off x="10158596" y="794774"/>
            <a:ext cx="13795924" cy="5455841"/>
            <a:chOff x="0" y="0"/>
            <a:chExt cx="13795923" cy="5455840"/>
          </a:xfrm>
        </p:grpSpPr>
        <p:sp>
          <p:nvSpPr>
            <p:cNvPr id="233" name="الفصل ٧ -٤ تقدير ناتج القسمة"/>
            <p:cNvSpPr txBox="1"/>
            <p:nvPr/>
          </p:nvSpPr>
          <p:spPr>
            <a:xfrm>
              <a:off x="0" y="223494"/>
              <a:ext cx="11916755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-٤ تقدير ناتج القسمة </a:t>
              </a:r>
            </a:p>
          </p:txBody>
        </p:sp>
        <p:pic>
          <p:nvPicPr>
            <p:cNvPr id="23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781" t="0" r="0" b="3843"/>
            <a:stretch>
              <a:fillRect/>
            </a:stretch>
          </p:blipFill>
          <p:spPr>
            <a:xfrm>
              <a:off x="10037585" y="0"/>
              <a:ext cx="3758339" cy="545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178" y="0"/>
                  </a:moveTo>
                  <a:lnTo>
                    <a:pt x="2563" y="294"/>
                  </a:lnTo>
                  <a:cubicBezTo>
                    <a:pt x="3287" y="848"/>
                    <a:pt x="5459" y="1443"/>
                    <a:pt x="7384" y="1614"/>
                  </a:cubicBezTo>
                  <a:cubicBezTo>
                    <a:pt x="8387" y="1703"/>
                    <a:pt x="9306" y="1828"/>
                    <a:pt x="9426" y="1890"/>
                  </a:cubicBezTo>
                  <a:cubicBezTo>
                    <a:pt x="9546" y="1953"/>
                    <a:pt x="9766" y="2333"/>
                    <a:pt x="9916" y="2737"/>
                  </a:cubicBezTo>
                  <a:cubicBezTo>
                    <a:pt x="10150" y="3370"/>
                    <a:pt x="10144" y="3506"/>
                    <a:pt x="9875" y="3716"/>
                  </a:cubicBezTo>
                  <a:cubicBezTo>
                    <a:pt x="9703" y="3850"/>
                    <a:pt x="9529" y="4090"/>
                    <a:pt x="9487" y="4249"/>
                  </a:cubicBezTo>
                  <a:cubicBezTo>
                    <a:pt x="9415" y="4524"/>
                    <a:pt x="9204" y="4540"/>
                    <a:pt x="4883" y="4608"/>
                  </a:cubicBezTo>
                  <a:cubicBezTo>
                    <a:pt x="1166" y="4668"/>
                    <a:pt x="321" y="4719"/>
                    <a:pt x="157" y="4896"/>
                  </a:cubicBezTo>
                  <a:cubicBezTo>
                    <a:pt x="34" y="5029"/>
                    <a:pt x="-23" y="8218"/>
                    <a:pt x="9" y="13217"/>
                  </a:cubicBezTo>
                  <a:cubicBezTo>
                    <a:pt x="54" y="20239"/>
                    <a:pt x="101" y="21340"/>
                    <a:pt x="371" y="21459"/>
                  </a:cubicBezTo>
                  <a:cubicBezTo>
                    <a:pt x="555" y="21539"/>
                    <a:pt x="4448" y="21596"/>
                    <a:pt x="9872" y="21597"/>
                  </a:cubicBezTo>
                  <a:lnTo>
                    <a:pt x="19059" y="21600"/>
                  </a:lnTo>
                  <a:lnTo>
                    <a:pt x="19383" y="21279"/>
                  </a:lnTo>
                  <a:cubicBezTo>
                    <a:pt x="19666" y="20999"/>
                    <a:pt x="19706" y="19978"/>
                    <a:pt x="19706" y="13087"/>
                  </a:cubicBezTo>
                  <a:cubicBezTo>
                    <a:pt x="19706" y="5801"/>
                    <a:pt x="19679" y="5194"/>
                    <a:pt x="19342" y="4913"/>
                  </a:cubicBezTo>
                  <a:cubicBezTo>
                    <a:pt x="19007" y="4634"/>
                    <a:pt x="18740" y="4606"/>
                    <a:pt x="15967" y="4572"/>
                  </a:cubicBezTo>
                  <a:cubicBezTo>
                    <a:pt x="13141" y="4538"/>
                    <a:pt x="12949" y="4519"/>
                    <a:pt x="12878" y="4249"/>
                  </a:cubicBezTo>
                  <a:cubicBezTo>
                    <a:pt x="12836" y="4090"/>
                    <a:pt x="12676" y="3860"/>
                    <a:pt x="12520" y="3738"/>
                  </a:cubicBezTo>
                  <a:cubicBezTo>
                    <a:pt x="12282" y="3551"/>
                    <a:pt x="12281" y="3400"/>
                    <a:pt x="12518" y="2780"/>
                  </a:cubicBezTo>
                  <a:cubicBezTo>
                    <a:pt x="12672" y="2374"/>
                    <a:pt x="12862" y="1972"/>
                    <a:pt x="12939" y="1886"/>
                  </a:cubicBezTo>
                  <a:cubicBezTo>
                    <a:pt x="13033" y="1781"/>
                    <a:pt x="14488" y="1728"/>
                    <a:pt x="17328" y="1728"/>
                  </a:cubicBezTo>
                  <a:lnTo>
                    <a:pt x="21577" y="1728"/>
                  </a:lnTo>
                  <a:lnTo>
                    <a:pt x="21577" y="864"/>
                  </a:lnTo>
                  <a:lnTo>
                    <a:pt x="21577" y="0"/>
                  </a:lnTo>
                  <a:lnTo>
                    <a:pt x="11877" y="0"/>
                  </a:lnTo>
                  <a:lnTo>
                    <a:pt x="217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83734" y="2206157"/>
            <a:ext cx="10127309" cy="10892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3" name="صفحة ٨٩ صفحة ٨٩" descr="صفحة ٨٩ صفحة ٨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4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70503" y="1841502"/>
            <a:ext cx="9653804" cy="163623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025605" y="3878903"/>
            <a:ext cx="6574544" cy="2040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169853" y="7139231"/>
            <a:ext cx="6060804" cy="2020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588656" y="10259085"/>
            <a:ext cx="6642001" cy="2447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