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3.png"/><Relationship Id="rId7" Type="http://schemas.openxmlformats.org/officeDocument/2006/relationships/slide" Target="slide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6.xml"/><Relationship Id="rId7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slide" Target="slide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" Target="slide1.xml"/><Relationship Id="rId7" Type="http://schemas.openxmlformats.org/officeDocument/2006/relationships/slide" Target="slide3.xml"/><Relationship Id="rId8" Type="http://schemas.openxmlformats.org/officeDocument/2006/relationships/slide" Target="slide9.xml"/><Relationship Id="rId9" Type="http://schemas.openxmlformats.org/officeDocument/2006/relationships/slide" Target="slide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3.xml"/><Relationship Id="rId7" Type="http://schemas.openxmlformats.org/officeDocument/2006/relationships/slide" Target="slide6.xml"/><Relationship Id="rId8" Type="http://schemas.openxmlformats.org/officeDocument/2006/relationships/image" Target="../media/image11.png"/><Relationship Id="rId9" Type="http://schemas.openxmlformats.org/officeDocument/2006/relationships/slide" Target="slide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image" Target="../media/image12.png"/><Relationship Id="rId7" Type="http://schemas.openxmlformats.org/officeDocument/2006/relationships/slide" Target="slide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" Target="slide6.xml"/><Relationship Id="rId8" Type="http://schemas.openxmlformats.org/officeDocument/2006/relationships/slide" Target="slide9.xml"/><Relationship Id="rId9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6.png"/><Relationship Id="rId7" Type="http://schemas.openxmlformats.org/officeDocument/2006/relationships/slide" Target="slide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3.png"/><Relationship Id="rId7" Type="http://schemas.openxmlformats.org/officeDocument/2006/relationships/slide" Target="slide9.xml"/><Relationship Id="rId8" Type="http://schemas.openxmlformats.org/officeDocument/2006/relationships/image" Target="../media/image14.png"/><Relationship Id="rId9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9.xml"/><Relationship Id="rId7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6.xml"/><Relationship Id="rId7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٦٨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٦٨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مسألة ٧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230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1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32" name="الفصل الثامن : القواسم والمضاعفات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86868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 sz="247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الثامن : القواسم والمضاعفات</a:t>
            </a:r>
          </a:p>
        </p:txBody>
      </p:sp>
      <p:sp>
        <p:nvSpPr>
          <p:cNvPr id="233" name="٨-٦ خطة حل المسألة باستعمال خطة البحث عن نمط"/>
          <p:cNvSpPr txBox="1"/>
          <p:nvPr/>
        </p:nvSpPr>
        <p:spPr>
          <a:xfrm>
            <a:off x="4128980" y="3748684"/>
            <a:ext cx="4331057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16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٨-٦ </a:t>
            </a:r>
            <a:r>
              <a:t>خطة حل المسألة باستعمال خطة البحث عن نمط </a:t>
            </a:r>
          </a:p>
        </p:txBody>
      </p:sp>
      <p:sp>
        <p:nvSpPr>
          <p:cNvPr id="234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  <p:bldP build="whole" bldLvl="1" animBg="1" rev="0" advAuto="0" spid="23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55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53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51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4" name="٨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566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56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64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57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8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9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0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1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2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3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65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8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69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70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71" name="Google Shape;145;p11"/>
          <p:cNvSpPr txBox="1"/>
          <p:nvPr/>
        </p:nvSpPr>
        <p:spPr>
          <a:xfrm>
            <a:off x="7980071" y="37072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58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584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57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8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7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8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7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8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85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58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8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8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90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593" name="تجميع"/>
          <p:cNvGrpSpPr/>
          <p:nvPr/>
        </p:nvGrpSpPr>
        <p:grpSpPr>
          <a:xfrm>
            <a:off x="6886872" y="1358208"/>
            <a:ext cx="1061404" cy="1720388"/>
            <a:chOff x="0" y="0"/>
            <a:chExt cx="1061402" cy="1720387"/>
          </a:xfrm>
        </p:grpSpPr>
        <p:pic>
          <p:nvPicPr>
            <p:cNvPr id="591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6006" t="0" r="0" b="82571"/>
            <a:stretch>
              <a:fillRect/>
            </a:stretch>
          </p:blipFill>
          <p:spPr>
            <a:xfrm>
              <a:off x="0" y="0"/>
              <a:ext cx="1061403" cy="456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2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0" y="1345850"/>
              <a:ext cx="927756" cy="374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4" name="جدول معطى يوضح المسافات التي قطعها جابر بدراجته"/>
          <p:cNvSpPr txBox="1"/>
          <p:nvPr/>
        </p:nvSpPr>
        <p:spPr>
          <a:xfrm>
            <a:off x="1920681" y="1452022"/>
            <a:ext cx="4966192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جدول معطى يوضح المسافات التي قطعها جابر بدراجته  </a:t>
            </a:r>
          </a:p>
        </p:txBody>
      </p:sp>
      <p:sp>
        <p:nvSpPr>
          <p:cNvPr id="595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596" name="ما المسافة التي قطعها جابر يوم الأربعاء ؟"/>
          <p:cNvSpPr txBox="1"/>
          <p:nvPr/>
        </p:nvSpPr>
        <p:spPr>
          <a:xfrm>
            <a:off x="3031557" y="2747984"/>
            <a:ext cx="3599826" cy="317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المسافة التي قطعها جابر يوم الأربعاء ؟</a:t>
            </a:r>
          </a:p>
        </p:txBody>
      </p:sp>
      <p:sp>
        <p:nvSpPr>
          <p:cNvPr id="597" name="يمكن حل المسألة بالبحث عن النمط…"/>
          <p:cNvSpPr txBox="1"/>
          <p:nvPr/>
        </p:nvSpPr>
        <p:spPr>
          <a:xfrm>
            <a:off x="673769" y="3829217"/>
            <a:ext cx="7277378" cy="6221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يمكن حل المسألة بالبحث عن النمط </a:t>
            </a: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الذي تتبعه المسافات المعطاة ثم تكمل لنوجد المسافة التي قطعها جابر يوم الأربعاء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1" grpId="4"/>
      <p:bldP build="whole" bldLvl="1" animBg="1" rev="0" advAuto="0" spid="568" grpId="1"/>
      <p:bldP build="whole" bldLvl="1" animBg="1" rev="0" advAuto="0" spid="570" grpId="3"/>
      <p:bldP build="whole" bldLvl="1" animBg="1" rev="0" advAuto="0" spid="586" grpId="5"/>
      <p:bldP build="whole" bldLvl="1" animBg="1" rev="0" advAuto="0" spid="56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60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60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9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2" name="٨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61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60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1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0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1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16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17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18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19" name="Google Shape;145;p11"/>
          <p:cNvSpPr txBox="1"/>
          <p:nvPr/>
        </p:nvSpPr>
        <p:spPr>
          <a:xfrm>
            <a:off x="7992771" y="3921620"/>
            <a:ext cx="671008" cy="4901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2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2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23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24" name="مسألة ٧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625" name="بملاحظة المسافات في الأيام الثلاثة الأولى نجد أن :…"/>
          <p:cNvSpPr txBox="1"/>
          <p:nvPr/>
        </p:nvSpPr>
        <p:spPr>
          <a:xfrm>
            <a:off x="863006" y="861098"/>
            <a:ext cx="6886944" cy="30605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بملاحظة المسافات في الأيام الثلاثة الأولى نجد أن :</a:t>
            </a: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نلاحظ أن العدد الثاني يزيد عن الأول بمقدار ٠٫٧ ، و العدد الثالث يزيد عن الثاني</a:t>
            </a: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بمقدار ٠٫٨   أي ٠٫٧ + ٠٫١</a:t>
            </a: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نضيف   ٠٫٩ إلى العدد ٥ لنوجد المسافة المطلوبة</a:t>
            </a: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المسافة التي قطعها جابر يوم الأربعاء = ٠٫٩ + ٥ = ٥٫٩  کم </a:t>
            </a:r>
          </a:p>
        </p:txBody>
      </p:sp>
      <p:pic>
        <p:nvPicPr>
          <p:cNvPr id="626" name="IMG_7803.png" descr="IMG_7803.png"/>
          <p:cNvPicPr>
            <a:picLocks noChangeAspect="1"/>
          </p:cNvPicPr>
          <p:nvPr/>
        </p:nvPicPr>
        <p:blipFill>
          <a:blip r:embed="rId7">
            <a:extLst/>
          </a:blip>
          <a:srcRect l="26742" t="36485" r="42205" b="50000"/>
          <a:stretch>
            <a:fillRect/>
          </a:stretch>
        </p:blipFill>
        <p:spPr>
          <a:xfrm>
            <a:off x="1138988" y="1139306"/>
            <a:ext cx="3116227" cy="987304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بمراجعة المعطيات الإجابة صحيحة"/>
          <p:cNvSpPr txBox="1"/>
          <p:nvPr/>
        </p:nvSpPr>
        <p:spPr>
          <a:xfrm>
            <a:off x="4377131" y="4077626"/>
            <a:ext cx="3155574" cy="317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المعطيات الإجابة صحيحة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9" grpId="4"/>
      <p:bldP build="whole" bldLvl="1" animBg="1" rev="0" advAuto="0" spid="618" grpId="3"/>
      <p:bldP build="whole" bldLvl="1" animBg="1" rev="0" advAuto="0" spid="616" grpId="1"/>
      <p:bldP build="whole" bldLvl="1" animBg="1" rev="0" advAuto="0" spid="61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31" name="ختاماً"/>
          <p:cNvSpPr txBox="1"/>
          <p:nvPr/>
        </p:nvSpPr>
        <p:spPr>
          <a:xfrm>
            <a:off x="7054593" y="3084963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32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33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2221684" y="3389450"/>
            <a:ext cx="1436351" cy="15186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9" name="تجميع"/>
          <p:cNvGrpSpPr/>
          <p:nvPr/>
        </p:nvGrpSpPr>
        <p:grpSpPr>
          <a:xfrm>
            <a:off x="1480597" y="1914520"/>
            <a:ext cx="2595152" cy="922582"/>
            <a:chOff x="0" y="0"/>
            <a:chExt cx="2595151" cy="922580"/>
          </a:xfrm>
        </p:grpSpPr>
        <p:sp>
          <p:nvSpPr>
            <p:cNvPr id="634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38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635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6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37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٦٩</a:t>
                </a:r>
              </a:p>
            </p:txBody>
          </p:sp>
        </p:grpSp>
      </p:grpSp>
      <p:sp>
        <p:nvSpPr>
          <p:cNvPr id="640" name="سهم: لليسار واليمين والأعلى 52"/>
          <p:cNvSpPr/>
          <p:nvPr/>
        </p:nvSpPr>
        <p:spPr>
          <a:xfrm>
            <a:off x="4173189" y="1706562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/>
            </a:pPr>
          </a:p>
        </p:txBody>
      </p:sp>
      <p:grpSp>
        <p:nvGrpSpPr>
          <p:cNvPr id="647" name="تجميع"/>
          <p:cNvGrpSpPr/>
          <p:nvPr/>
        </p:nvGrpSpPr>
        <p:grpSpPr>
          <a:xfrm>
            <a:off x="5474058" y="1954043"/>
            <a:ext cx="2595152" cy="922582"/>
            <a:chOff x="0" y="0"/>
            <a:chExt cx="2595151" cy="922580"/>
          </a:xfrm>
        </p:grpSpPr>
        <p:grpSp>
          <p:nvGrpSpPr>
            <p:cNvPr id="643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641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42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46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644" name="التاريخ"/>
              <p:cNvSpPr txBox="1"/>
              <p:nvPr/>
            </p:nvSpPr>
            <p:spPr>
              <a:xfrm>
                <a:off x="989017" y="239672"/>
                <a:ext cx="1122394" cy="3683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9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45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 ، ٩</a:t>
                </a:r>
              </a:p>
            </p:txBody>
          </p:sp>
        </p:grpSp>
      </p:grpSp>
      <p:grpSp>
        <p:nvGrpSpPr>
          <p:cNvPr id="654" name="تجميع"/>
          <p:cNvGrpSpPr/>
          <p:nvPr/>
        </p:nvGrpSpPr>
        <p:grpSpPr>
          <a:xfrm>
            <a:off x="3350038" y="725167"/>
            <a:ext cx="2376182" cy="807484"/>
            <a:chOff x="0" y="0"/>
            <a:chExt cx="2376181" cy="807483"/>
          </a:xfrm>
        </p:grpSpPr>
        <p:grpSp>
          <p:nvGrpSpPr>
            <p:cNvPr id="652" name="تجميع"/>
            <p:cNvGrpSpPr/>
            <p:nvPr/>
          </p:nvGrpSpPr>
          <p:grpSpPr>
            <a:xfrm>
              <a:off x="0" y="121683"/>
              <a:ext cx="2376182" cy="685801"/>
              <a:chOff x="0" y="0"/>
              <a:chExt cx="2376181" cy="685800"/>
            </a:xfrm>
          </p:grpSpPr>
          <p:grpSp>
            <p:nvGrpSpPr>
              <p:cNvPr id="650" name="تجميع"/>
              <p:cNvGrpSpPr/>
              <p:nvPr/>
            </p:nvGrpSpPr>
            <p:grpSpPr>
              <a:xfrm>
                <a:off x="323004" y="118569"/>
                <a:ext cx="2053178" cy="531186"/>
                <a:chOff x="0" y="0"/>
                <a:chExt cx="2053177" cy="531185"/>
              </a:xfrm>
            </p:grpSpPr>
            <p:sp>
              <p:nvSpPr>
                <p:cNvPr id="648" name="Google Shape;717;p19"/>
                <p:cNvSpPr/>
                <p:nvPr/>
              </p:nvSpPr>
              <p:spPr>
                <a:xfrm>
                  <a:off x="0" y="-1"/>
                  <a:ext cx="2053178" cy="531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9" name="Google Shape;718;p19"/>
                <p:cNvSpPr/>
                <p:nvPr/>
              </p:nvSpPr>
              <p:spPr>
                <a:xfrm>
                  <a:off x="62303" y="49486"/>
                  <a:ext cx="1928570" cy="43221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51" name="الواجب"/>
              <p:cNvSpPr txBox="1"/>
              <p:nvPr/>
            </p:nvSpPr>
            <p:spPr>
              <a:xfrm>
                <a:off x="0" y="-1"/>
                <a:ext cx="2286915" cy="685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53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547903" y="0"/>
              <a:ext cx="828091" cy="71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5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56" name="مسألة 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3019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57" name="مسألة ٨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658" name="مسألة ٧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9" grpId="1"/>
      <p:bldP build="whole" bldLvl="1" animBg="1" rev="0" advAuto="0" spid="631" grpId="2"/>
      <p:bldP build="whole" bldLvl="1" animBg="1" rev="0" advAuto="0" spid="63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3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3" y="137714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واجب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7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8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pic>
        <p:nvPicPr>
          <p:cNvPr id="259" name="IMG_7090.png" descr="IMG_7090.png"/>
          <p:cNvPicPr>
            <a:picLocks noChangeAspect="1"/>
          </p:cNvPicPr>
          <p:nvPr/>
        </p:nvPicPr>
        <p:blipFill>
          <a:blip r:embed="rId8">
            <a:extLst/>
          </a:blip>
          <a:srcRect l="5365" t="25236" r="27249" b="25236"/>
          <a:stretch>
            <a:fillRect/>
          </a:stretch>
        </p:blipFill>
        <p:spPr>
          <a:xfrm>
            <a:off x="2274383" y="1343893"/>
            <a:ext cx="4065298" cy="41790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مسألة ٨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4"/>
      <p:bldP build="whole" bldLvl="1" animBg="1" rev="0" advAuto="0" spid="253" grpId="2"/>
      <p:bldP build="whole" bldLvl="1" animBg="1" rev="0" advAuto="0" spid="254" grpId="3"/>
      <p:bldP build="whole" bldLvl="1" animBg="1" rev="0" advAuto="0" spid="2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274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279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٥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297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282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5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288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283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4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1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289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292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6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01" name="مسألة ٧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pic>
        <p:nvPicPr>
          <p:cNvPr id="302" name="IMG_7795.png" descr="IMG_7795.png"/>
          <p:cNvPicPr>
            <a:picLocks noChangeAspect="1"/>
          </p:cNvPicPr>
          <p:nvPr/>
        </p:nvPicPr>
        <p:blipFill>
          <a:blip r:embed="rId6">
            <a:extLst/>
          </a:blip>
          <a:srcRect l="0" t="0" r="14982" b="0"/>
          <a:stretch>
            <a:fillRect/>
          </a:stretch>
        </p:blipFill>
        <p:spPr>
          <a:xfrm>
            <a:off x="2226415" y="1139306"/>
            <a:ext cx="5448489" cy="2286033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  <p:bldP build="whole" bldLvl="1" animBg="1" rev="0" advAuto="0" spid="27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09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05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8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20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10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8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11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9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2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23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7885034" y="3923015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25" name="Google Shape;145;p11"/>
          <p:cNvSpPr txBox="1"/>
          <p:nvPr/>
        </p:nvSpPr>
        <p:spPr>
          <a:xfrm>
            <a:off x="7814050" y="3962693"/>
            <a:ext cx="772100" cy="5083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2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26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7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27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5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28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0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6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9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4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344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6561028" y="1199631"/>
            <a:ext cx="1142245" cy="49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6675961" y="2502831"/>
            <a:ext cx="998419" cy="40306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المعطيات : ثلاثة أشكال معطاة كالتالي :"/>
          <p:cNvSpPr txBox="1"/>
          <p:nvPr/>
        </p:nvSpPr>
        <p:spPr>
          <a:xfrm>
            <a:off x="2804141" y="1284177"/>
            <a:ext cx="3789125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6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المعطيات : ثلاثة أشكال معطاة كالتالي :</a:t>
            </a:r>
          </a:p>
        </p:txBody>
      </p:sp>
      <p:sp>
        <p:nvSpPr>
          <p:cNvPr id="347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348" name="مسألة ٨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349" name="نستخدم خطة البحث عن نمط ثم أكمل الرسم"/>
          <p:cNvSpPr txBox="1"/>
          <p:nvPr/>
        </p:nvSpPr>
        <p:spPr>
          <a:xfrm>
            <a:off x="3462228" y="4051885"/>
            <a:ext cx="4241007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6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البحث عن نمط ثم أكمل الرسم</a:t>
            </a:r>
          </a:p>
        </p:txBody>
      </p:sp>
      <p:sp>
        <p:nvSpPr>
          <p:cNvPr id="350" name="ارسم الشكلين التاليين"/>
          <p:cNvSpPr txBox="1"/>
          <p:nvPr/>
        </p:nvSpPr>
        <p:spPr>
          <a:xfrm>
            <a:off x="4349454" y="2545783"/>
            <a:ext cx="2135461" cy="317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6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ارسم الشكلين التاليين</a:t>
            </a:r>
          </a:p>
        </p:txBody>
      </p:sp>
      <p:pic>
        <p:nvPicPr>
          <p:cNvPr id="351" name="IMG_7801.png" descr="IMG_7801.png"/>
          <p:cNvPicPr>
            <a:picLocks noChangeAspect="1"/>
          </p:cNvPicPr>
          <p:nvPr/>
        </p:nvPicPr>
        <p:blipFill>
          <a:blip r:embed="rId9">
            <a:extLst/>
          </a:blip>
          <a:srcRect l="12888" t="2500" r="58250" b="82481"/>
          <a:stretch>
            <a:fillRect/>
          </a:stretch>
        </p:blipFill>
        <p:spPr>
          <a:xfrm>
            <a:off x="3677544" y="1601498"/>
            <a:ext cx="2042353" cy="514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  <p:bldP build="whole" bldLvl="1" animBg="1" rev="0" advAuto="0" spid="324" grpId="3"/>
      <p:bldP build="whole" bldLvl="1" animBg="1" rev="0" advAuto="0" spid="325" grpId="4"/>
      <p:bldP build="whole" bldLvl="1" animBg="1" rev="0" advAuto="0" spid="340" grpId="5"/>
      <p:bldP build="whole" bldLvl="1" animBg="1" rev="0" advAuto="0" spid="32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357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55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53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4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6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68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58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6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59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5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7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70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71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2" name="مستطيل"/>
          <p:cNvSpPr/>
          <p:nvPr/>
        </p:nvSpPr>
        <p:spPr>
          <a:xfrm>
            <a:off x="7862084" y="4028782"/>
            <a:ext cx="669074" cy="624275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73" name="Google Shape;145;p11"/>
          <p:cNvSpPr txBox="1"/>
          <p:nvPr/>
        </p:nvSpPr>
        <p:spPr>
          <a:xfrm>
            <a:off x="7835096" y="4049309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4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5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6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77" name="مسألة ٧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378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379" name="بمراجعة الحل نجد أن النمط صحيح و إكمال الرسم بناء على هذا النمط منطقي و متفق مع المعطيات ، إذن الإجابة صحيحة"/>
          <p:cNvSpPr txBox="1"/>
          <p:nvPr/>
        </p:nvSpPr>
        <p:spPr>
          <a:xfrm>
            <a:off x="1779487" y="4077629"/>
            <a:ext cx="6006995" cy="577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50394" indent="-150394" algn="r">
              <a:lnSpc>
                <a:spcPct val="150000"/>
              </a:lnSpc>
              <a:buSzPct val="60000"/>
              <a:buBlip>
                <a:blip r:embed="rId7"/>
              </a:buBlip>
              <a:defRPr b="1" sz="15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الحل نجد أن النمط صحيح و إكمال الرسم بناء على هذا النمط منطقي و متفق مع المعطيات ، إذن الإجابة صحيحة</a:t>
            </a:r>
          </a:p>
        </p:txBody>
      </p:sp>
      <p:sp>
        <p:nvSpPr>
          <p:cNvPr id="380" name="بملاحظة الأشكال المعطاة نجد أن عدد المربعات يزيد في كل شكل بمقدار مربعين عن الشكل الذي يسبقه لذلك سنزيد مربعين على طرفي الشكل الثالث ليعطينا الشكل الرابع و هكذا"/>
          <p:cNvSpPr txBox="1"/>
          <p:nvPr/>
        </p:nvSpPr>
        <p:spPr>
          <a:xfrm>
            <a:off x="1168717" y="1011676"/>
            <a:ext cx="4038492" cy="8988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 algn="r">
              <a:lnSpc>
                <a:spcPct val="150000"/>
              </a:lnSpc>
              <a:defRPr b="1" sz="15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بملاحظة الأشكال المعطاة نجد أن عدد المربعات يزيد في كل شكل بمقدار مربعين عن الشكل الذي يسبقه لذلك سنزيد مربعين على طرفي الشكل الثالث ليعطينا الشكل الرابع و هكذا</a:t>
            </a:r>
          </a:p>
        </p:txBody>
      </p:sp>
      <p:pic>
        <p:nvPicPr>
          <p:cNvPr id="381" name="IMG_7801.png" descr="IMG_7801.png"/>
          <p:cNvPicPr>
            <a:picLocks noChangeAspect="1"/>
          </p:cNvPicPr>
          <p:nvPr/>
        </p:nvPicPr>
        <p:blipFill>
          <a:blip r:embed="rId8">
            <a:extLst/>
          </a:blip>
          <a:srcRect l="942" t="31830" r="73097" b="42507"/>
          <a:stretch>
            <a:fillRect/>
          </a:stretch>
        </p:blipFill>
        <p:spPr>
          <a:xfrm>
            <a:off x="5509187" y="995923"/>
            <a:ext cx="2053614" cy="982734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لذلك سنضيف مربعين على طرفي الشكل الثالث ليعطينا الشكل الرابع و نضيف مربعين على طرفي الشكل الرابع ليعطينا الشكل الأخير كالتالي :"/>
          <p:cNvSpPr txBox="1"/>
          <p:nvPr/>
        </p:nvSpPr>
        <p:spPr>
          <a:xfrm>
            <a:off x="4344610" y="2328097"/>
            <a:ext cx="3573647" cy="8988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lvl="1" indent="228600" algn="r" rtl="0">
              <a:lnSpc>
                <a:spcPct val="150000"/>
              </a:lnSpc>
              <a:defRPr b="1" sz="15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لذلك سنضيف مربعين على طرفي الشكل الثالث ليعطينا الشكل الرابع و نضيف مربعين على طرفي الشكل الرابع ليعطينا الشكل الأخير كالتالي :</a:t>
            </a:r>
          </a:p>
        </p:txBody>
      </p:sp>
      <p:pic>
        <p:nvPicPr>
          <p:cNvPr id="383" name="IMG_7801.png" descr="IMG_7801.png"/>
          <p:cNvPicPr>
            <a:picLocks noChangeAspect="1"/>
          </p:cNvPicPr>
          <p:nvPr/>
        </p:nvPicPr>
        <p:blipFill>
          <a:blip r:embed="rId8">
            <a:extLst/>
          </a:blip>
          <a:srcRect l="38907" t="69490" r="20908" b="10537"/>
          <a:stretch>
            <a:fillRect/>
          </a:stretch>
        </p:blipFill>
        <p:spPr>
          <a:xfrm>
            <a:off x="1017093" y="2355928"/>
            <a:ext cx="3332955" cy="801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2"/>
      <p:bldP build="whole" bldLvl="1" animBg="1" rev="0" advAuto="0" spid="373" grpId="4"/>
      <p:bldP build="whole" bldLvl="1" animBg="1" rev="0" advAuto="0" spid="372" grpId="3"/>
      <p:bldP build="whole" bldLvl="1" animBg="1" rev="0" advAuto="0" spid="37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387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85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6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8" name="٧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grpSp>
        <p:nvGrpSpPr>
          <p:cNvPr id="405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90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3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96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91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3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4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5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9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97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8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02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400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1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4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2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18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06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7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07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5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08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9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0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1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2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3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4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6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9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2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2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2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24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425" name="IMG_7796.png" descr="IMG_7796.png"/>
          <p:cNvPicPr>
            <a:picLocks noChangeAspect="1"/>
          </p:cNvPicPr>
          <p:nvPr/>
        </p:nvPicPr>
        <p:blipFill>
          <a:blip r:embed="rId6">
            <a:extLst/>
          </a:blip>
          <a:srcRect l="0" t="5392" r="10253" b="0"/>
          <a:stretch>
            <a:fillRect/>
          </a:stretch>
        </p:blipFill>
        <p:spPr>
          <a:xfrm>
            <a:off x="2671932" y="793181"/>
            <a:ext cx="5194806" cy="3439715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9" grpId="1"/>
      <p:bldP build="whole" bldLvl="1" animBg="1" rev="0" advAuto="0" spid="42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32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30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28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9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1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443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33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41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34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7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8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9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0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42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5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46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47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48" name="Google Shape;145;p11"/>
          <p:cNvSpPr txBox="1"/>
          <p:nvPr/>
        </p:nvSpPr>
        <p:spPr>
          <a:xfrm>
            <a:off x="79800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6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461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449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60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50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8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51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5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6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7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9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62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464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5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6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67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470" name="تجميع"/>
          <p:cNvGrpSpPr/>
          <p:nvPr/>
        </p:nvGrpSpPr>
        <p:grpSpPr>
          <a:xfrm>
            <a:off x="6797261" y="1392386"/>
            <a:ext cx="1142245" cy="1706265"/>
            <a:chOff x="0" y="0"/>
            <a:chExt cx="1142243" cy="1706264"/>
          </a:xfrm>
        </p:grpSpPr>
        <p:pic>
          <p:nvPicPr>
            <p:cNvPr id="468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6006" t="0" r="0" b="82571"/>
            <a:stretch>
              <a:fillRect/>
            </a:stretch>
          </p:blipFill>
          <p:spPr>
            <a:xfrm>
              <a:off x="0" y="0"/>
              <a:ext cx="1142244" cy="491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9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114932" y="1303200"/>
              <a:ext cx="998419" cy="403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1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472" name="يملأ سلمان وعاء بالماء و يقيس ارتفاع الماء كل ٥ دقائق…"/>
          <p:cNvSpPr txBox="1"/>
          <p:nvPr/>
        </p:nvSpPr>
        <p:spPr>
          <a:xfrm>
            <a:off x="2118614" y="1428643"/>
            <a:ext cx="4716272" cy="7189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marL="190500" indent="-190500" algn="r" rtl="0">
              <a:lnSpc>
                <a:spcPct val="150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يملأ سلمان وعاء بالماء و يقيس ارتفاع الماء كل ٥ دقائق</a:t>
            </a:r>
          </a:p>
          <a:p>
            <a:pPr marL="190500" indent="-190500" algn="r" rtl="0">
              <a:lnSpc>
                <a:spcPct val="150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سجل القياسات التالي</a:t>
            </a:r>
          </a:p>
        </p:txBody>
      </p:sp>
      <p:sp>
        <p:nvSpPr>
          <p:cNvPr id="473" name="إذا استمر هذا النمط ، فكم يبلغ ارتفاع الماء في المرة التالية ؟"/>
          <p:cNvSpPr txBox="1"/>
          <p:nvPr/>
        </p:nvSpPr>
        <p:spPr>
          <a:xfrm>
            <a:off x="1546302" y="2781329"/>
            <a:ext cx="5210394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إذا استمر هذا النمط ، فكم يبلغ ارتفاع الماء في المرة التالية ؟</a:t>
            </a:r>
          </a:p>
        </p:txBody>
      </p:sp>
      <p:sp>
        <p:nvSpPr>
          <p:cNvPr id="474" name="يمكن حل المسألة بالبحث عن نمط…"/>
          <p:cNvSpPr txBox="1"/>
          <p:nvPr/>
        </p:nvSpPr>
        <p:spPr>
          <a:xfrm>
            <a:off x="1721739" y="3766988"/>
            <a:ext cx="6187178" cy="6221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يمكن حل المسألة بالبحث عن نمط </a:t>
            </a: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الذي تتبعه القياسات المعطاة ثم تكمل لنوجد عمق الماء في المرة التالية</a:t>
            </a:r>
          </a:p>
        </p:txBody>
      </p:sp>
      <p:pic>
        <p:nvPicPr>
          <p:cNvPr id="475" name="IMG_7802.png" descr="IMG_7802.png"/>
          <p:cNvPicPr>
            <a:picLocks noChangeAspect="1"/>
          </p:cNvPicPr>
          <p:nvPr/>
        </p:nvPicPr>
        <p:blipFill>
          <a:blip r:embed="rId9">
            <a:extLst/>
          </a:blip>
          <a:srcRect l="23188" t="15881" r="40328" b="76866"/>
          <a:stretch>
            <a:fillRect/>
          </a:stretch>
        </p:blipFill>
        <p:spPr>
          <a:xfrm>
            <a:off x="1130675" y="1792291"/>
            <a:ext cx="3618257" cy="490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5" grpId="1"/>
      <p:bldP build="whole" bldLvl="1" animBg="1" rev="0" advAuto="0" spid="448" grpId="4"/>
      <p:bldP build="whole" bldLvl="1" animBg="1" rev="0" advAuto="0" spid="463" grpId="5"/>
      <p:bldP build="whole" bldLvl="1" animBg="1" rev="0" advAuto="0" spid="446" grpId="2"/>
      <p:bldP build="whole" bldLvl="1" animBg="1" rev="0" advAuto="0" spid="447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81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79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77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8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0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492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82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0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83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5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6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7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8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9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91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94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95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96" name="مستطيل"/>
          <p:cNvSpPr/>
          <p:nvPr/>
        </p:nvSpPr>
        <p:spPr>
          <a:xfrm>
            <a:off x="7988362" y="4021222"/>
            <a:ext cx="585915" cy="613164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97" name="Google Shape;145;p11"/>
          <p:cNvSpPr txBox="1"/>
          <p:nvPr/>
        </p:nvSpPr>
        <p:spPr>
          <a:xfrm>
            <a:off x="7945843" y="4089014"/>
            <a:ext cx="747153" cy="4775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9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0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01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02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503" name="نلاحظ أن الأعداد تتزايد بمقدار ١٫١ ،…"/>
          <p:cNvSpPr txBox="1"/>
          <p:nvPr/>
        </p:nvSpPr>
        <p:spPr>
          <a:xfrm>
            <a:off x="2453736" y="949874"/>
            <a:ext cx="5260778" cy="28240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نلاحظ أن الأعداد تتزايد بمقدار ١٫١ ،</a:t>
            </a: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1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إذن نضيف ١٫١ إلى ٥٫٨</a:t>
            </a:r>
          </a:p>
          <a:p>
            <a:pPr algn="r" rtl="0">
              <a:lnSpc>
                <a:spcPct val="1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لنوجد عمق الماء في المرة التالية = ٥٫٨ + ١٫١ = ٦٫٩ </a:t>
            </a:r>
          </a:p>
          <a:p>
            <a:pPr algn="r" rtl="0">
              <a:lnSpc>
                <a:spcPct val="1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عمق الماء في المرة التالية =٦٫٩ سم </a:t>
            </a:r>
          </a:p>
        </p:txBody>
      </p:sp>
      <p:sp>
        <p:nvSpPr>
          <p:cNvPr id="504" name="٦٫٩ - ١٫١ = ٥٫٨        إذن الإجابة صحيحة"/>
          <p:cNvSpPr txBox="1"/>
          <p:nvPr/>
        </p:nvSpPr>
        <p:spPr>
          <a:xfrm>
            <a:off x="4025982" y="4169143"/>
            <a:ext cx="3707354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٦٫٩ - ١٫١ = ٥٫٨        إذن الإجابة صحيحة</a:t>
            </a:r>
          </a:p>
        </p:txBody>
      </p:sp>
      <p:pic>
        <p:nvPicPr>
          <p:cNvPr id="505" name="IMG_7802.png" descr="IMG_7802.png"/>
          <p:cNvPicPr>
            <a:picLocks noChangeAspect="1"/>
          </p:cNvPicPr>
          <p:nvPr/>
        </p:nvPicPr>
        <p:blipFill>
          <a:blip r:embed="rId7">
            <a:extLst/>
          </a:blip>
          <a:srcRect l="12434" t="42487" r="30664" b="38779"/>
          <a:stretch>
            <a:fillRect/>
          </a:stretch>
        </p:blipFill>
        <p:spPr>
          <a:xfrm>
            <a:off x="1244737" y="1360357"/>
            <a:ext cx="4460734" cy="1001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5" grpId="2"/>
      <p:bldP build="whole" bldLvl="1" animBg="1" rev="0" advAuto="0" spid="496" grpId="3"/>
      <p:bldP build="whole" bldLvl="1" animBg="1" rev="0" advAuto="0" spid="497" grpId="4"/>
      <p:bldP build="whole" bldLvl="1" animBg="1" rev="0" advAuto="0" spid="49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507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20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513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508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9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0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1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2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6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514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5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9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517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8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21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7" name="تجميع"/>
          <p:cNvGrpSpPr/>
          <p:nvPr/>
        </p:nvGrpSpPr>
        <p:grpSpPr>
          <a:xfrm>
            <a:off x="7744693" y="793181"/>
            <a:ext cx="1176203" cy="692251"/>
            <a:chOff x="0" y="0"/>
            <a:chExt cx="1176201" cy="692249"/>
          </a:xfrm>
        </p:grpSpPr>
        <p:grpSp>
          <p:nvGrpSpPr>
            <p:cNvPr id="525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23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4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6" name="٨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54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40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28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9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29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7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30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2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3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4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5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6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8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41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4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4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4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6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47" name="مسألة ٧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pic>
        <p:nvPicPr>
          <p:cNvPr id="548" name="IMG_7797.png" descr="IMG_7797.png"/>
          <p:cNvPicPr>
            <a:picLocks noChangeAspect="1"/>
          </p:cNvPicPr>
          <p:nvPr/>
        </p:nvPicPr>
        <p:blipFill>
          <a:blip r:embed="rId7">
            <a:extLst/>
          </a:blip>
          <a:srcRect l="0" t="0" r="0" b="39119"/>
          <a:stretch>
            <a:fillRect/>
          </a:stretch>
        </p:blipFill>
        <p:spPr>
          <a:xfrm>
            <a:off x="2527578" y="900008"/>
            <a:ext cx="4905677" cy="23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G_7797.png" descr="IMG_7797.png"/>
          <p:cNvPicPr>
            <a:picLocks noChangeAspect="1"/>
          </p:cNvPicPr>
          <p:nvPr/>
        </p:nvPicPr>
        <p:blipFill>
          <a:blip r:embed="rId7">
            <a:extLst/>
          </a:blip>
          <a:srcRect l="8905" t="63711" r="8905" b="3532"/>
          <a:stretch>
            <a:fillRect/>
          </a:stretch>
        </p:blipFill>
        <p:spPr>
          <a:xfrm>
            <a:off x="2781975" y="3096711"/>
            <a:ext cx="4397109" cy="1402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7" grpId="1"/>
      <p:bldP build="whole" bldLvl="1" animBg="1" rev="0" advAuto="0" spid="54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