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62" r:id="rId2"/>
    <p:sldId id="281" r:id="rId3"/>
    <p:sldId id="282" r:id="rId4"/>
    <p:sldId id="283" r:id="rId5"/>
    <p:sldId id="284" r:id="rId6"/>
    <p:sldId id="279" r:id="rId7"/>
    <p:sldId id="285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696"/>
    <a:srgbClr val="883994"/>
    <a:srgbClr val="624097"/>
    <a:srgbClr val="9704C7"/>
    <a:srgbClr val="CC00FF"/>
    <a:srgbClr val="E6DA61"/>
    <a:srgbClr val="9900CC"/>
    <a:srgbClr val="9966FF"/>
    <a:srgbClr val="CC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emf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emf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5.emf"/><Relationship Id="rId17" Type="http://schemas.microsoft.com/office/2007/relationships/hdphoto" Target="../media/hdphoto13.wdp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1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10.wdp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e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11.wdp"/><Relationship Id="rId17" Type="http://schemas.microsoft.com/office/2007/relationships/hdphoto" Target="../media/hdphoto15.wdp"/><Relationship Id="rId2" Type="http://schemas.openxmlformats.org/officeDocument/2006/relationships/image" Target="../media/image25.emf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microsoft.com/office/2007/relationships/hdphoto" Target="../media/hdphoto14.wdp"/><Relationship Id="rId10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9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e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7.emf"/><Relationship Id="rId10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emf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1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emf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1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10.wdp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e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11.wdp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EE696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89601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9760341" y="2736714"/>
            <a:ext cx="21140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أختار الخطة المناسبة لأحل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927608" y="1471487"/>
            <a:ext cx="63339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ماجد :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اشتريت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٣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بناطيل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وقميصين ، واشترى أخي سالم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٤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بناطيل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وقميصين . </a:t>
            </a:r>
          </a:p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المطلوب : أن أجد عدد الطرائق المختلفة التي يمكن أن يظهر بها كل منهما مرتدياً قميصاً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وبنطالاً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42118" y="3988341"/>
            <a:ext cx="684234" cy="480267"/>
          </a:xfrm>
          <a:prstGeom prst="rect">
            <a:avLst/>
          </a:prstGeom>
        </p:spPr>
      </p:pic>
      <p:cxnSp>
        <p:nvCxnSpPr>
          <p:cNvPr id="34" name="رابط مستقيم 33"/>
          <p:cNvCxnSpPr/>
          <p:nvPr/>
        </p:nvCxnSpPr>
        <p:spPr>
          <a:xfrm flipH="1">
            <a:off x="5635871" y="1862125"/>
            <a:ext cx="2907347" cy="1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5204087" y="3222052"/>
            <a:ext cx="2810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ماذا اعرف من المسألة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24" y="3383044"/>
            <a:ext cx="1796364" cy="1348471"/>
          </a:xfrm>
          <a:prstGeom prst="rect">
            <a:avLst/>
          </a:prstGeom>
        </p:spPr>
      </p:pic>
      <p:cxnSp>
        <p:nvCxnSpPr>
          <p:cNvPr id="37" name="رابط مستقيم 36"/>
          <p:cNvCxnSpPr/>
          <p:nvPr/>
        </p:nvCxnSpPr>
        <p:spPr>
          <a:xfrm flipH="1" flipV="1">
            <a:off x="3402623" y="1862125"/>
            <a:ext cx="2073707" cy="12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/>
          <p:cNvSpPr txBox="1"/>
          <p:nvPr/>
        </p:nvSpPr>
        <p:spPr>
          <a:xfrm>
            <a:off x="5807408" y="4682733"/>
            <a:ext cx="22156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 المطلوب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4081378" y="3923925"/>
            <a:ext cx="3921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أعرف ما اشتراه كل من الأخوين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210197" y="5268369"/>
            <a:ext cx="686501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أن أجد عدد الطرائق المختلفة التي يمكن أن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يظهر بها كل من الأخوين مرتدياً قميصاً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وبنطالاً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3217985" y="2243783"/>
            <a:ext cx="4857225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6954" y="1474844"/>
            <a:ext cx="1935000" cy="2030534"/>
          </a:xfrm>
          <a:prstGeom prst="rect">
            <a:avLst/>
          </a:prstGeom>
        </p:spPr>
      </p:pic>
      <p:cxnSp>
        <p:nvCxnSpPr>
          <p:cNvPr id="44" name="رابط مستقيم 43"/>
          <p:cNvCxnSpPr/>
          <p:nvPr/>
        </p:nvCxnSpPr>
        <p:spPr>
          <a:xfrm flipH="1" flipV="1">
            <a:off x="7447085" y="2233788"/>
            <a:ext cx="1804315" cy="12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/>
          <p:cNvSpPr/>
          <p:nvPr/>
        </p:nvSpPr>
        <p:spPr>
          <a:xfrm>
            <a:off x="5584402" y="2613756"/>
            <a:ext cx="3618483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67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5" grpId="0"/>
      <p:bldP spid="38" grpId="0"/>
      <p:bldP spid="39" grpId="0"/>
      <p:bldP spid="41" grpId="0"/>
      <p:bldP spid="42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20740" y="1524367"/>
            <a:ext cx="51947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أ</a:t>
            </a:r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ختار واحدة من الخطط المبينة أدناه لأحل المسألة 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خماسي 26"/>
          <p:cNvSpPr/>
          <p:nvPr/>
        </p:nvSpPr>
        <p:spPr>
          <a:xfrm flipH="1">
            <a:off x="8995787" y="1474951"/>
            <a:ext cx="2220146" cy="498942"/>
          </a:xfrm>
          <a:prstGeom prst="homePlate">
            <a:avLst/>
          </a:prstGeom>
          <a:solidFill>
            <a:srgbClr val="AEE6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حل مسائل متنوعة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009" y="1293377"/>
            <a:ext cx="756734" cy="75673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5648" y="2316752"/>
            <a:ext cx="2944095" cy="2846285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 rot="678034">
            <a:off x="10344840" y="3197934"/>
            <a:ext cx="1116670" cy="3383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4508257" y="4328335"/>
            <a:ext cx="28546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+ ١٣ = ٢٠ 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881958" y="4917864"/>
            <a:ext cx="24809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+ ٩ = ٢٩ 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909216" y="5563606"/>
            <a:ext cx="21889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مع ليلى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٢٩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6605" y="2180033"/>
            <a:ext cx="5908201" cy="20305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75" b="97375" l="554" r="966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8" y="2190680"/>
            <a:ext cx="1089585" cy="160824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87" b="9534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8" t="1698" r="18034" b="5254"/>
          <a:stretch/>
        </p:blipFill>
        <p:spPr>
          <a:xfrm>
            <a:off x="858713" y="3483455"/>
            <a:ext cx="1703728" cy="169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387" y="2040958"/>
            <a:ext cx="4903437" cy="4531369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20740" y="1524367"/>
            <a:ext cx="51947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أ</a:t>
            </a:r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ختار واحدة من الخطط المبينة أدناه لأحل المسألة 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خماسي 26"/>
          <p:cNvSpPr/>
          <p:nvPr/>
        </p:nvSpPr>
        <p:spPr>
          <a:xfrm flipH="1">
            <a:off x="8995787" y="1474951"/>
            <a:ext cx="2220146" cy="498942"/>
          </a:xfrm>
          <a:prstGeom prst="homePlate">
            <a:avLst/>
          </a:prstGeom>
          <a:solidFill>
            <a:srgbClr val="AEE6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حل مسائل متنوعة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009" y="1293377"/>
            <a:ext cx="756734" cy="75673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5648" y="2316752"/>
            <a:ext cx="2944095" cy="2846285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 rot="678034">
            <a:off x="10344840" y="3197934"/>
            <a:ext cx="1116670" cy="3383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466235" y="2686135"/>
            <a:ext cx="28546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٤ = 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سيارات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543127" y="4226995"/>
            <a:ext cx="24044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الحافلة هي أقل تكلفة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55" b="98305" l="2456" r="9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7" y="3847290"/>
            <a:ext cx="1786939" cy="110978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78" b="89778" l="5333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35" y="1318892"/>
            <a:ext cx="1729447" cy="1729447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325633" y="5035186"/>
            <a:ext cx="28546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٩ = 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سيارات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31043" y="3215321"/>
            <a:ext cx="25898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تكلفتها </a:t>
            </a:r>
            <a:r>
              <a:rPr lang="ku-Arab-IQ" sz="2000" b="1" dirty="0" smtClean="0">
                <a:solidFill>
                  <a:srgbClr val="C00000"/>
                </a:solidFill>
              </a:rPr>
              <a:t>١٠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٩ = ٩٠ </a:t>
            </a:r>
            <a:r>
              <a:rPr lang="ar-SA" sz="2000" b="1" dirty="0" smtClean="0">
                <a:solidFill>
                  <a:srgbClr val="C00000"/>
                </a:solidFill>
              </a:rPr>
              <a:t>ريال 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598638" y="5544161"/>
            <a:ext cx="25898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تكلفتها </a:t>
            </a:r>
            <a:r>
              <a:rPr lang="ku-Arab-IQ" sz="2000" b="1" dirty="0" smtClean="0">
                <a:solidFill>
                  <a:srgbClr val="C00000"/>
                </a:solidFill>
              </a:rPr>
              <a:t>١٥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٤ = ٦٠ </a:t>
            </a:r>
            <a:r>
              <a:rPr lang="ar-SA" sz="2000" b="1" dirty="0" smtClean="0">
                <a:solidFill>
                  <a:srgbClr val="C00000"/>
                </a:solidFill>
              </a:rPr>
              <a:t>ريال  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25" grpId="0"/>
      <p:bldP spid="26" grpId="0"/>
      <p:bldP spid="14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EE696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89601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9760341" y="2736714"/>
            <a:ext cx="21140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أختار الخطة المناسبة لأحل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927608" y="1471487"/>
            <a:ext cx="63339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ماجد :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اشتريت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٣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بناطيل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وقميصين ، واشترى أخي سالم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٤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بناطيل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وقميصين . </a:t>
            </a:r>
          </a:p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المطلوب : أن أجد عدد الطرائق المختلفة التي يمكن أن يظهر بها كل منهما مرتدياً قميصاً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وبنطالاً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550678" y="4226085"/>
            <a:ext cx="684234" cy="480267"/>
          </a:xfrm>
          <a:prstGeom prst="rect">
            <a:avLst/>
          </a:prstGeom>
        </p:spPr>
      </p:pic>
      <p:cxnSp>
        <p:nvCxnSpPr>
          <p:cNvPr id="34" name="رابط مستقيم 33"/>
          <p:cNvCxnSpPr/>
          <p:nvPr/>
        </p:nvCxnSpPr>
        <p:spPr>
          <a:xfrm flipH="1">
            <a:off x="5635871" y="1862125"/>
            <a:ext cx="2907347" cy="1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 flipV="1">
            <a:off x="3402623" y="1862125"/>
            <a:ext cx="2073707" cy="12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3217985" y="2243783"/>
            <a:ext cx="4857225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954" y="1474844"/>
            <a:ext cx="1935000" cy="2030534"/>
          </a:xfrm>
          <a:prstGeom prst="rect">
            <a:avLst/>
          </a:prstGeom>
        </p:spPr>
      </p:pic>
      <p:cxnSp>
        <p:nvCxnSpPr>
          <p:cNvPr id="44" name="رابط مستقيم 43"/>
          <p:cNvCxnSpPr/>
          <p:nvPr/>
        </p:nvCxnSpPr>
        <p:spPr>
          <a:xfrm flipH="1" flipV="1">
            <a:off x="7447085" y="2233788"/>
            <a:ext cx="1804315" cy="12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/>
          <p:cNvSpPr/>
          <p:nvPr/>
        </p:nvSpPr>
        <p:spPr>
          <a:xfrm>
            <a:off x="5584402" y="2613756"/>
            <a:ext cx="3618483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5" b="99500" l="1094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7" y="4692389"/>
            <a:ext cx="1685191" cy="2106489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7" b="89706" l="9880" r="99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872"/>
          <a:stretch/>
        </p:blipFill>
        <p:spPr>
          <a:xfrm>
            <a:off x="3431909" y="3331446"/>
            <a:ext cx="3460284" cy="1883494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4282314" y="3867742"/>
            <a:ext cx="20767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أنظم المعلومات في جدول 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EE696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89601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9760341" y="2736714"/>
            <a:ext cx="21140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أختار الخطة المناسبة لأحل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927608" y="1471487"/>
            <a:ext cx="63339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ماجد :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اشتريت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٣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بناطيل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وقميصين ، واشترى أخي سالم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٤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بناطيل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وقميصين . </a:t>
            </a:r>
          </a:p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المطلوب : أن أجد عدد الطرائق المختلفة التي يمكن أن يظهر بها كل منهما مرتدياً قميصاً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وبنطالاً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21014" y="4472268"/>
            <a:ext cx="684234" cy="480267"/>
          </a:xfrm>
          <a:prstGeom prst="rect">
            <a:avLst/>
          </a:prstGeom>
        </p:spPr>
      </p:pic>
      <p:cxnSp>
        <p:nvCxnSpPr>
          <p:cNvPr id="34" name="رابط مستقيم 33"/>
          <p:cNvCxnSpPr/>
          <p:nvPr/>
        </p:nvCxnSpPr>
        <p:spPr>
          <a:xfrm flipH="1">
            <a:off x="5635871" y="1862125"/>
            <a:ext cx="2907347" cy="1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 flipV="1">
            <a:off x="3402623" y="1862125"/>
            <a:ext cx="2073707" cy="12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3217985" y="2243783"/>
            <a:ext cx="4857225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954" y="1474844"/>
            <a:ext cx="1935000" cy="2030534"/>
          </a:xfrm>
          <a:prstGeom prst="rect">
            <a:avLst/>
          </a:prstGeom>
        </p:spPr>
      </p:pic>
      <p:cxnSp>
        <p:nvCxnSpPr>
          <p:cNvPr id="44" name="رابط مستقيم 43"/>
          <p:cNvCxnSpPr/>
          <p:nvPr/>
        </p:nvCxnSpPr>
        <p:spPr>
          <a:xfrm flipH="1" flipV="1">
            <a:off x="7447085" y="2233788"/>
            <a:ext cx="1804315" cy="12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/>
          <p:cNvSpPr/>
          <p:nvPr/>
        </p:nvSpPr>
        <p:spPr>
          <a:xfrm>
            <a:off x="5584402" y="2613756"/>
            <a:ext cx="3618483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2711954" y="3090700"/>
            <a:ext cx="65833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أنظم لباس كل من ماجد وسالم في جدولين ، بحيث تكون الصفوف </a:t>
            </a:r>
            <a:r>
              <a:rPr lang="ar-SA" sz="2000" b="1" dirty="0" err="1" smtClean="0">
                <a:solidFill>
                  <a:schemeClr val="accent2">
                    <a:lumMod val="75000"/>
                  </a:schemeClr>
                </a:solidFill>
              </a:rPr>
              <a:t>للبناطيل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 ، والأعمدة للقمصان ، ثم أكمل الجدولين التاليين : 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90199"/>
              </p:ext>
            </p:extLst>
          </p:nvPr>
        </p:nvGraphicFramePr>
        <p:xfrm>
          <a:off x="3028663" y="3987392"/>
          <a:ext cx="4975467" cy="1463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58489">
                  <a:extLst>
                    <a:ext uri="{9D8B030D-6E8A-4147-A177-3AD203B41FA5}">
                      <a16:colId xmlns:a16="http://schemas.microsoft.com/office/drawing/2014/main" val="577090175"/>
                    </a:ext>
                  </a:extLst>
                </a:gridCol>
                <a:gridCol w="1658489">
                  <a:extLst>
                    <a:ext uri="{9D8B030D-6E8A-4147-A177-3AD203B41FA5}">
                      <a16:colId xmlns:a16="http://schemas.microsoft.com/office/drawing/2014/main" val="2680953653"/>
                    </a:ext>
                  </a:extLst>
                </a:gridCol>
                <a:gridCol w="1658489">
                  <a:extLst>
                    <a:ext uri="{9D8B030D-6E8A-4147-A177-3AD203B41FA5}">
                      <a16:colId xmlns:a16="http://schemas.microsoft.com/office/drawing/2014/main" val="1654865163"/>
                    </a:ext>
                  </a:extLst>
                </a:gridCol>
              </a:tblGrid>
              <a:tr h="2486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ماجد 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قميص ( </a:t>
                      </a:r>
                      <a:r>
                        <a:rPr lang="ku-Arab-IQ" b="1" dirty="0" smtClean="0"/>
                        <a:t>١ </a:t>
                      </a:r>
                      <a:r>
                        <a:rPr lang="ar-SA" b="1" dirty="0" smtClean="0"/>
                        <a:t>) 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قميص</a:t>
                      </a:r>
                      <a:r>
                        <a:rPr lang="ar-SA" b="1" baseline="0" dirty="0" smtClean="0"/>
                        <a:t> </a:t>
                      </a:r>
                      <a:r>
                        <a:rPr lang="ku-Arab-IQ" b="1" baseline="0" dirty="0" smtClean="0"/>
                        <a:t>( ٢ </a:t>
                      </a:r>
                      <a:r>
                        <a:rPr lang="ar-SA" b="1" baseline="0" dirty="0" smtClean="0"/>
                        <a:t>) 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503389"/>
                  </a:ext>
                </a:extLst>
              </a:tr>
              <a:tr h="2486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err="1" smtClean="0"/>
                        <a:t>بنطال</a:t>
                      </a:r>
                      <a:r>
                        <a:rPr lang="ar-SA" b="1" dirty="0" smtClean="0"/>
                        <a:t> ( أ )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465922"/>
                  </a:ext>
                </a:extLst>
              </a:tr>
              <a:tr h="2486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err="1" smtClean="0"/>
                        <a:t>بنطال</a:t>
                      </a:r>
                      <a:r>
                        <a:rPr lang="ar-SA" b="1" dirty="0" smtClean="0"/>
                        <a:t> ( ب )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9319"/>
                  </a:ext>
                </a:extLst>
              </a:tr>
              <a:tr h="24867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err="1" smtClean="0"/>
                        <a:t>بنطال</a:t>
                      </a:r>
                      <a:r>
                        <a:rPr lang="ar-SA" b="1" dirty="0" smtClean="0"/>
                        <a:t> ( ج )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447586"/>
                  </a:ext>
                </a:extLst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5277196" y="4377886"/>
            <a:ext cx="4659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676158" y="4344173"/>
            <a:ext cx="4659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5216427" y="4697367"/>
            <a:ext cx="587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ب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615585" y="4697367"/>
            <a:ext cx="587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ب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5221834" y="5024217"/>
            <a:ext cx="587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ج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635207" y="5062483"/>
            <a:ext cx="587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ج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133616" y="5544781"/>
            <a:ext cx="15181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عدد </a:t>
            </a:r>
            <a:r>
              <a:rPr lang="ar-SA" sz="2000" b="1" dirty="0" err="1" smtClean="0">
                <a:solidFill>
                  <a:srgbClr val="00B050"/>
                </a:solidFill>
              </a:rPr>
              <a:t>البناطيل</a:t>
            </a:r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435408" y="5533282"/>
            <a:ext cx="15181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عدد القمصان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570714" y="5537280"/>
            <a:ext cx="38789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عدد الطرائق المختلفة لارتداء قميص </a:t>
            </a:r>
            <a:r>
              <a:rPr lang="ar-SA" sz="2000" b="1" dirty="0" err="1" smtClean="0">
                <a:solidFill>
                  <a:srgbClr val="00B050"/>
                </a:solidFill>
              </a:rPr>
              <a:t>وبنطال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7598933" y="5956413"/>
            <a:ext cx="587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5949396" y="5956413"/>
            <a:ext cx="587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3848386" y="5956413"/>
            <a:ext cx="587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760424" y="5956413"/>
            <a:ext cx="587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5149900" y="5956413"/>
            <a:ext cx="587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4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  <p:bldP spid="35" grpId="0"/>
      <p:bldP spid="36" grpId="0"/>
      <p:bldP spid="38" grpId="0"/>
      <p:bldP spid="39" grpId="0"/>
      <p:bldP spid="40" grpId="0"/>
      <p:bldP spid="12" grpId="0"/>
      <p:bldP spid="41" grpId="0"/>
      <p:bldP spid="46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04882"/>
              </p:ext>
            </p:extLst>
          </p:nvPr>
        </p:nvGraphicFramePr>
        <p:xfrm>
          <a:off x="4586638" y="3872942"/>
          <a:ext cx="4263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21280">
                  <a:extLst>
                    <a:ext uri="{9D8B030D-6E8A-4147-A177-3AD203B41FA5}">
                      <a16:colId xmlns:a16="http://schemas.microsoft.com/office/drawing/2014/main" val="3495398368"/>
                    </a:ext>
                  </a:extLst>
                </a:gridCol>
                <a:gridCol w="1421280">
                  <a:extLst>
                    <a:ext uri="{9D8B030D-6E8A-4147-A177-3AD203B41FA5}">
                      <a16:colId xmlns:a16="http://schemas.microsoft.com/office/drawing/2014/main" val="3461709414"/>
                    </a:ext>
                  </a:extLst>
                </a:gridCol>
                <a:gridCol w="1421280">
                  <a:extLst>
                    <a:ext uri="{9D8B030D-6E8A-4147-A177-3AD203B41FA5}">
                      <a16:colId xmlns:a16="http://schemas.microsoft.com/office/drawing/2014/main" val="1626100601"/>
                    </a:ext>
                  </a:extLst>
                </a:gridCol>
              </a:tblGrid>
              <a:tr h="267194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سالم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قميص ( </a:t>
                      </a:r>
                      <a:r>
                        <a:rPr lang="ku-Arab-IQ" b="1" dirty="0" smtClean="0"/>
                        <a:t>١ </a:t>
                      </a:r>
                      <a:r>
                        <a:rPr lang="ar-SA" b="1" dirty="0" smtClean="0"/>
                        <a:t>)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قميص ( </a:t>
                      </a:r>
                      <a:r>
                        <a:rPr lang="ku-Arab-IQ" b="1" dirty="0" smtClean="0"/>
                        <a:t>٢ </a:t>
                      </a:r>
                      <a:r>
                        <a:rPr lang="ar-SA" b="1" dirty="0" smtClean="0"/>
                        <a:t>) 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260964"/>
                  </a:ext>
                </a:extLst>
              </a:tr>
              <a:tr h="267194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err="1" smtClean="0"/>
                        <a:t>بنطال</a:t>
                      </a:r>
                      <a:r>
                        <a:rPr lang="ar-SA" b="1" dirty="0" smtClean="0"/>
                        <a:t> ( أ )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39889"/>
                  </a:ext>
                </a:extLst>
              </a:tr>
              <a:tr h="267194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err="1" smtClean="0"/>
                        <a:t>بنطال</a:t>
                      </a:r>
                      <a:r>
                        <a:rPr lang="ar-SA" b="1" dirty="0" smtClean="0"/>
                        <a:t> ( ب )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30127"/>
                  </a:ext>
                </a:extLst>
              </a:tr>
              <a:tr h="267194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err="1" smtClean="0"/>
                        <a:t>بنطال</a:t>
                      </a:r>
                      <a:r>
                        <a:rPr lang="ar-SA" b="1" dirty="0" smtClean="0"/>
                        <a:t> ( ج ) 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557478"/>
                  </a:ext>
                </a:extLst>
              </a:tr>
              <a:tr h="267194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err="1" smtClean="0"/>
                        <a:t>بنطال</a:t>
                      </a:r>
                      <a:r>
                        <a:rPr lang="ar-SA" b="1" dirty="0" smtClean="0"/>
                        <a:t> ( د ) 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050307"/>
                  </a:ext>
                </a:extLst>
              </a:tr>
            </a:tbl>
          </a:graphicData>
        </a:graphic>
      </p:graphicFrame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EE696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89601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9760341" y="2736714"/>
            <a:ext cx="21140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أختار الخطة المناسبة لأحل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927608" y="1471487"/>
            <a:ext cx="63339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ماجد :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اشتريت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٣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بناطيل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وقميصين ، واشترى أخي سالم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٤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بناطيل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وقميصين . </a:t>
            </a:r>
          </a:p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المطلوب : أن أجد عدد الطرائق المختلفة التي يمكن أن يظهر بها كل منهما مرتدياً قميصاً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وبنطالاً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21014" y="4472268"/>
            <a:ext cx="684234" cy="480267"/>
          </a:xfrm>
          <a:prstGeom prst="rect">
            <a:avLst/>
          </a:prstGeom>
        </p:spPr>
      </p:pic>
      <p:cxnSp>
        <p:nvCxnSpPr>
          <p:cNvPr id="34" name="رابط مستقيم 33"/>
          <p:cNvCxnSpPr/>
          <p:nvPr/>
        </p:nvCxnSpPr>
        <p:spPr>
          <a:xfrm flipH="1">
            <a:off x="5635871" y="1862125"/>
            <a:ext cx="2907347" cy="1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 flipV="1">
            <a:off x="3402623" y="1862125"/>
            <a:ext cx="2073707" cy="12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3217985" y="2243783"/>
            <a:ext cx="4857225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954" y="1474844"/>
            <a:ext cx="1935000" cy="2030534"/>
          </a:xfrm>
          <a:prstGeom prst="rect">
            <a:avLst/>
          </a:prstGeom>
        </p:spPr>
      </p:pic>
      <p:cxnSp>
        <p:nvCxnSpPr>
          <p:cNvPr id="44" name="رابط مستقيم 43"/>
          <p:cNvCxnSpPr/>
          <p:nvPr/>
        </p:nvCxnSpPr>
        <p:spPr>
          <a:xfrm flipH="1" flipV="1">
            <a:off x="7447085" y="2233788"/>
            <a:ext cx="1804315" cy="12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/>
          <p:cNvSpPr/>
          <p:nvPr/>
        </p:nvSpPr>
        <p:spPr>
          <a:xfrm>
            <a:off x="5584402" y="2613756"/>
            <a:ext cx="3618483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2711954" y="3090700"/>
            <a:ext cx="65833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أنظم لباس كل من ماجد وسالم في جدولين ، بحيث تكون الصفوف </a:t>
            </a:r>
            <a:r>
              <a:rPr lang="ar-SA" sz="2000" b="1" dirty="0" err="1" smtClean="0">
                <a:solidFill>
                  <a:schemeClr val="accent2">
                    <a:lumMod val="75000"/>
                  </a:schemeClr>
                </a:solidFill>
              </a:rPr>
              <a:t>للبناطيل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 ، والأعمدة للقمصان ، ثم أكمل الجدولين التاليين : 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363217" y="4249224"/>
            <a:ext cx="4659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947066" y="4248256"/>
            <a:ext cx="4659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286385" y="4551193"/>
            <a:ext cx="587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ب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923026" y="4564993"/>
            <a:ext cx="587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ب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6315488" y="4935786"/>
            <a:ext cx="587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ج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916045" y="4913539"/>
            <a:ext cx="587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ج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172574" y="5745017"/>
            <a:ext cx="15181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عدد </a:t>
            </a:r>
            <a:r>
              <a:rPr lang="ar-SA" sz="2000" b="1" dirty="0" err="1" smtClean="0">
                <a:solidFill>
                  <a:srgbClr val="00B050"/>
                </a:solidFill>
              </a:rPr>
              <a:t>البناطيل</a:t>
            </a:r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568838" y="5756358"/>
            <a:ext cx="15181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عدد القمصان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674410" y="5756358"/>
            <a:ext cx="38789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عدد الطرائق المختلفة لارتداء قميص </a:t>
            </a:r>
            <a:r>
              <a:rPr lang="ar-SA" sz="2000" b="1" dirty="0" err="1" smtClean="0">
                <a:solidFill>
                  <a:srgbClr val="00B050"/>
                </a:solidFill>
              </a:rPr>
              <a:t>وبنطال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7671081" y="6103849"/>
            <a:ext cx="587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6081095" y="6103849"/>
            <a:ext cx="587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3981701" y="6103849"/>
            <a:ext cx="587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848563" y="6103849"/>
            <a:ext cx="587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5218019" y="6103849"/>
            <a:ext cx="587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282570" y="5337893"/>
            <a:ext cx="587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د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923026" y="5337893"/>
            <a:ext cx="587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د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883170" y="4165528"/>
            <a:ext cx="29883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لذلك يمكن لماجد أن يرتدي قميصاَ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وبنطالاً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طرائق  وسالم 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طرائق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6" grpId="0"/>
      <p:bldP spid="38" grpId="0"/>
      <p:bldP spid="39" grpId="0"/>
      <p:bldP spid="40" grpId="0"/>
      <p:bldP spid="12" grpId="0"/>
      <p:bldP spid="41" grpId="0"/>
      <p:bldP spid="46" grpId="0"/>
      <p:bldP spid="48" grpId="0"/>
      <p:bldP spid="49" grpId="0"/>
      <p:bldP spid="50" grpId="0"/>
      <p:bldP spid="51" grpId="0"/>
      <p:bldP spid="52" grpId="0"/>
      <p:bldP spid="43" grpId="0"/>
      <p:bldP spid="47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54" y="3196607"/>
            <a:ext cx="1881291" cy="20356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EE696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89601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9760341" y="2736714"/>
            <a:ext cx="21140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أختار الخطة المناسبة لأحل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927608" y="1471487"/>
            <a:ext cx="63339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ماجد :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اشتريت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٣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بناطيل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وقميصين ، واشترى أخي سالم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٤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بناطيل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وقميصين . </a:t>
            </a:r>
          </a:p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المطلوب : أن أجد عدد الطرائق المختلفة التي يمكن أن يظهر بها كل منهما مرتدياً قميصاً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وبنطالاً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550678" y="4709663"/>
            <a:ext cx="684234" cy="480267"/>
          </a:xfrm>
          <a:prstGeom prst="rect">
            <a:avLst/>
          </a:prstGeom>
        </p:spPr>
      </p:pic>
      <p:cxnSp>
        <p:nvCxnSpPr>
          <p:cNvPr id="34" name="رابط مستقيم 33"/>
          <p:cNvCxnSpPr/>
          <p:nvPr/>
        </p:nvCxnSpPr>
        <p:spPr>
          <a:xfrm flipH="1">
            <a:off x="5635871" y="1862125"/>
            <a:ext cx="2907347" cy="1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 flipV="1">
            <a:off x="3402623" y="1862125"/>
            <a:ext cx="2073707" cy="12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3217985" y="2243783"/>
            <a:ext cx="4857225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6954" y="1474844"/>
            <a:ext cx="1935000" cy="2030534"/>
          </a:xfrm>
          <a:prstGeom prst="rect">
            <a:avLst/>
          </a:prstGeom>
        </p:spPr>
      </p:pic>
      <p:cxnSp>
        <p:nvCxnSpPr>
          <p:cNvPr id="44" name="رابط مستقيم 43"/>
          <p:cNvCxnSpPr/>
          <p:nvPr/>
        </p:nvCxnSpPr>
        <p:spPr>
          <a:xfrm flipH="1" flipV="1">
            <a:off x="7447085" y="2233788"/>
            <a:ext cx="1804315" cy="12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/>
          <p:cNvSpPr/>
          <p:nvPr/>
        </p:nvSpPr>
        <p:spPr>
          <a:xfrm>
            <a:off x="5584402" y="2613756"/>
            <a:ext cx="3618483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7519617" y="4196350"/>
            <a:ext cx="1461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أراجع المسألة بما أن :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4317694" y="4249600"/>
            <a:ext cx="2988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2257894" y="5228387"/>
            <a:ext cx="56886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فإن عدد الطرائق المختلفة التي توصلت إليها ارتداء كل من ماجد وسالم قميصاً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وبنطالاً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صحيح </a:t>
            </a:r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8" y="2348847"/>
            <a:ext cx="1899791" cy="222421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20740" y="1524367"/>
            <a:ext cx="51947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أ</a:t>
            </a:r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ختار واحدة من الخطط المبينة أدناه لأحل المسألة 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خماسي 26"/>
          <p:cNvSpPr/>
          <p:nvPr/>
        </p:nvSpPr>
        <p:spPr>
          <a:xfrm flipH="1">
            <a:off x="8995787" y="1474951"/>
            <a:ext cx="2220146" cy="498942"/>
          </a:xfrm>
          <a:prstGeom prst="homePlate">
            <a:avLst/>
          </a:prstGeom>
          <a:solidFill>
            <a:srgbClr val="AEE6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حل مسائل متنوعة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009" y="1293377"/>
            <a:ext cx="756734" cy="75673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5648" y="2316752"/>
            <a:ext cx="2944095" cy="284628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2135" y="2050111"/>
            <a:ext cx="5856601" cy="2683667"/>
          </a:xfrm>
          <a:prstGeom prst="rect">
            <a:avLst/>
          </a:prstGeom>
        </p:spPr>
      </p:pic>
      <p:sp>
        <p:nvSpPr>
          <p:cNvPr id="16" name="مستطيل مستدير الزوايا 15"/>
          <p:cNvSpPr/>
          <p:nvPr/>
        </p:nvSpPr>
        <p:spPr>
          <a:xfrm rot="678034">
            <a:off x="9617394" y="3902155"/>
            <a:ext cx="1570771" cy="3383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/>
          <p:cNvSpPr txBox="1"/>
          <p:nvPr/>
        </p:nvSpPr>
        <p:spPr>
          <a:xfrm>
            <a:off x="2347463" y="4071321"/>
            <a:ext cx="29542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١٥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4935" y="4827062"/>
            <a:ext cx="5443801" cy="1396800"/>
          </a:xfrm>
          <a:prstGeom prst="rect">
            <a:avLst/>
          </a:prstGeom>
        </p:spPr>
      </p:pic>
      <p:sp>
        <p:nvSpPr>
          <p:cNvPr id="50" name="مربع نص 49"/>
          <p:cNvSpPr txBox="1"/>
          <p:nvPr/>
        </p:nvSpPr>
        <p:spPr>
          <a:xfrm>
            <a:off x="3213196" y="5627088"/>
            <a:ext cx="788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20740" y="1524367"/>
            <a:ext cx="51947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أ</a:t>
            </a:r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ختار واحدة من الخطط المبينة أدناه لأحل المسألة 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خماسي 26"/>
          <p:cNvSpPr/>
          <p:nvPr/>
        </p:nvSpPr>
        <p:spPr>
          <a:xfrm flipH="1">
            <a:off x="8995787" y="1474951"/>
            <a:ext cx="2220146" cy="498942"/>
          </a:xfrm>
          <a:prstGeom prst="homePlate">
            <a:avLst/>
          </a:prstGeom>
          <a:solidFill>
            <a:srgbClr val="AEE6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حل مسائل متنوعة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009" y="1293377"/>
            <a:ext cx="756734" cy="75673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5648" y="2316752"/>
            <a:ext cx="2944095" cy="284628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3"/>
          <a:srcRect b="40196"/>
          <a:stretch/>
        </p:blipFill>
        <p:spPr>
          <a:xfrm>
            <a:off x="2848650" y="1973893"/>
            <a:ext cx="5934001" cy="266844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3"/>
          <a:srcRect l="25354" t="60838" r="23824"/>
          <a:stretch/>
        </p:blipFill>
        <p:spPr>
          <a:xfrm>
            <a:off x="284590" y="2356653"/>
            <a:ext cx="2384352" cy="1381565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 rot="678034">
            <a:off x="9587477" y="4253847"/>
            <a:ext cx="1570771" cy="3383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94161"/>
              </p:ext>
            </p:extLst>
          </p:nvPr>
        </p:nvGraphicFramePr>
        <p:xfrm>
          <a:off x="1629869" y="4742802"/>
          <a:ext cx="6408612" cy="15849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5516">
                  <a:extLst>
                    <a:ext uri="{9D8B030D-6E8A-4147-A177-3AD203B41FA5}">
                      <a16:colId xmlns:a16="http://schemas.microsoft.com/office/drawing/2014/main" val="1666629622"/>
                    </a:ext>
                  </a:extLst>
                </a:gridCol>
                <a:gridCol w="915516">
                  <a:extLst>
                    <a:ext uri="{9D8B030D-6E8A-4147-A177-3AD203B41FA5}">
                      <a16:colId xmlns:a16="http://schemas.microsoft.com/office/drawing/2014/main" val="2187391335"/>
                    </a:ext>
                  </a:extLst>
                </a:gridCol>
                <a:gridCol w="915516">
                  <a:extLst>
                    <a:ext uri="{9D8B030D-6E8A-4147-A177-3AD203B41FA5}">
                      <a16:colId xmlns:a16="http://schemas.microsoft.com/office/drawing/2014/main" val="210245402"/>
                    </a:ext>
                  </a:extLst>
                </a:gridCol>
                <a:gridCol w="915516">
                  <a:extLst>
                    <a:ext uri="{9D8B030D-6E8A-4147-A177-3AD203B41FA5}">
                      <a16:colId xmlns:a16="http://schemas.microsoft.com/office/drawing/2014/main" val="2761077433"/>
                    </a:ext>
                  </a:extLst>
                </a:gridCol>
                <a:gridCol w="915516">
                  <a:extLst>
                    <a:ext uri="{9D8B030D-6E8A-4147-A177-3AD203B41FA5}">
                      <a16:colId xmlns:a16="http://schemas.microsoft.com/office/drawing/2014/main" val="1185371506"/>
                    </a:ext>
                  </a:extLst>
                </a:gridCol>
                <a:gridCol w="915516">
                  <a:extLst>
                    <a:ext uri="{9D8B030D-6E8A-4147-A177-3AD203B41FA5}">
                      <a16:colId xmlns:a16="http://schemas.microsoft.com/office/drawing/2014/main" val="858757860"/>
                    </a:ext>
                  </a:extLst>
                </a:gridCol>
                <a:gridCol w="915516">
                  <a:extLst>
                    <a:ext uri="{9D8B030D-6E8A-4147-A177-3AD203B41FA5}">
                      <a16:colId xmlns:a16="http://schemas.microsoft.com/office/drawing/2014/main" val="1978966175"/>
                    </a:ext>
                  </a:extLst>
                </a:gridCol>
              </a:tblGrid>
              <a:tr h="38799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اليوم 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الأول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الثاني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الثالث 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الرابع 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الخامس</a:t>
                      </a:r>
                      <a:r>
                        <a:rPr lang="ar-SA" sz="2000" b="1" baseline="0" dirty="0" smtClean="0"/>
                        <a:t> 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السادس 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419657"/>
                  </a:ext>
                </a:extLst>
              </a:tr>
              <a:tr h="38799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فهد 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74393"/>
                  </a:ext>
                </a:extLst>
              </a:tr>
              <a:tr h="38799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أخيه 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٤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٤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٤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٤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٤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٤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99070"/>
                  </a:ext>
                </a:extLst>
              </a:tr>
              <a:tr h="38799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المجموع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٧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١٤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٢١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٢٨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rgbClr val="C00000"/>
                          </a:solidFill>
                        </a:rPr>
                        <a:t>٤٢</a:t>
                      </a:r>
                      <a:endParaRPr lang="ar-SA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281358"/>
                  </a:ext>
                </a:extLst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3720740" y="4040853"/>
            <a:ext cx="9919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أيام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20740" y="1524367"/>
            <a:ext cx="51947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أ</a:t>
            </a:r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ختار واحدة من الخطط المبينة أدناه لأحل المسألة 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خماسي 26"/>
          <p:cNvSpPr/>
          <p:nvPr/>
        </p:nvSpPr>
        <p:spPr>
          <a:xfrm flipH="1">
            <a:off x="8995787" y="1474951"/>
            <a:ext cx="2220146" cy="498942"/>
          </a:xfrm>
          <a:prstGeom prst="homePlate">
            <a:avLst/>
          </a:prstGeom>
          <a:solidFill>
            <a:srgbClr val="AEE6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حل مسائل متنوعة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009" y="1293377"/>
            <a:ext cx="756734" cy="75673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5648" y="2316752"/>
            <a:ext cx="2944095" cy="2846285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 rot="678034">
            <a:off x="9587477" y="4253847"/>
            <a:ext cx="1570771" cy="3383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4121221" y="4145311"/>
            <a:ext cx="19667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نبتة طماطم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7156" y="2050111"/>
            <a:ext cx="5753401" cy="20952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4" y="2292951"/>
            <a:ext cx="804760" cy="804760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11" y="2770300"/>
            <a:ext cx="804760" cy="80476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86" y="1770429"/>
            <a:ext cx="804760" cy="804760"/>
          </a:xfrm>
          <a:prstGeom prst="rect">
            <a:avLst/>
          </a:prstGeom>
        </p:spPr>
      </p:pic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78834"/>
              </p:ext>
            </p:extLst>
          </p:nvPr>
        </p:nvGraphicFramePr>
        <p:xfrm>
          <a:off x="2046104" y="4818160"/>
          <a:ext cx="5978420" cy="9473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4060">
                  <a:extLst>
                    <a:ext uri="{9D8B030D-6E8A-4147-A177-3AD203B41FA5}">
                      <a16:colId xmlns:a16="http://schemas.microsoft.com/office/drawing/2014/main" val="2899950812"/>
                    </a:ext>
                  </a:extLst>
                </a:gridCol>
                <a:gridCol w="854060">
                  <a:extLst>
                    <a:ext uri="{9D8B030D-6E8A-4147-A177-3AD203B41FA5}">
                      <a16:colId xmlns:a16="http://schemas.microsoft.com/office/drawing/2014/main" val="2721801873"/>
                    </a:ext>
                  </a:extLst>
                </a:gridCol>
                <a:gridCol w="854060">
                  <a:extLst>
                    <a:ext uri="{9D8B030D-6E8A-4147-A177-3AD203B41FA5}">
                      <a16:colId xmlns:a16="http://schemas.microsoft.com/office/drawing/2014/main" val="2126952435"/>
                    </a:ext>
                  </a:extLst>
                </a:gridCol>
                <a:gridCol w="854060">
                  <a:extLst>
                    <a:ext uri="{9D8B030D-6E8A-4147-A177-3AD203B41FA5}">
                      <a16:colId xmlns:a16="http://schemas.microsoft.com/office/drawing/2014/main" val="1505097623"/>
                    </a:ext>
                  </a:extLst>
                </a:gridCol>
                <a:gridCol w="854060">
                  <a:extLst>
                    <a:ext uri="{9D8B030D-6E8A-4147-A177-3AD203B41FA5}">
                      <a16:colId xmlns:a16="http://schemas.microsoft.com/office/drawing/2014/main" val="2739019733"/>
                    </a:ext>
                  </a:extLst>
                </a:gridCol>
                <a:gridCol w="854060">
                  <a:extLst>
                    <a:ext uri="{9D8B030D-6E8A-4147-A177-3AD203B41FA5}">
                      <a16:colId xmlns:a16="http://schemas.microsoft.com/office/drawing/2014/main" val="756101672"/>
                    </a:ext>
                  </a:extLst>
                </a:gridCol>
                <a:gridCol w="854060">
                  <a:extLst>
                    <a:ext uri="{9D8B030D-6E8A-4147-A177-3AD203B41FA5}">
                      <a16:colId xmlns:a16="http://schemas.microsoft.com/office/drawing/2014/main" val="703571728"/>
                    </a:ext>
                  </a:extLst>
                </a:gridCol>
              </a:tblGrid>
              <a:tr h="4736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البذور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١٠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١٥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٢٠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٢٥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٣٠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767831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النبتات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٣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٦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٩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١٢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١٥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rgbClr val="C00000"/>
                          </a:solidFill>
                        </a:rPr>
                        <a:t>١٨</a:t>
                      </a:r>
                      <a:endParaRPr lang="ar-SA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456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b="70275"/>
          <a:stretch/>
        </p:blipFill>
        <p:spPr>
          <a:xfrm>
            <a:off x="3050688" y="2310821"/>
            <a:ext cx="5753401" cy="153391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5815" t="29666" r="18625"/>
          <a:stretch/>
        </p:blipFill>
        <p:spPr>
          <a:xfrm>
            <a:off x="263813" y="2875083"/>
            <a:ext cx="2787701" cy="268245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20740" y="1524367"/>
            <a:ext cx="51947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أ</a:t>
            </a:r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ختار واحدة من الخطط المبينة أدناه لأحل المسألة 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خماسي 26"/>
          <p:cNvSpPr/>
          <p:nvPr/>
        </p:nvSpPr>
        <p:spPr>
          <a:xfrm flipH="1">
            <a:off x="8995787" y="1474951"/>
            <a:ext cx="2220146" cy="498942"/>
          </a:xfrm>
          <a:prstGeom prst="homePlate">
            <a:avLst/>
          </a:prstGeom>
          <a:solidFill>
            <a:srgbClr val="AEE6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حل مسائل متنوعة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009" y="1293377"/>
            <a:ext cx="756734" cy="75673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5648" y="2316752"/>
            <a:ext cx="2944095" cy="2846285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 rot="678034">
            <a:off x="9587477" y="4253847"/>
            <a:ext cx="1570771" cy="3383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3312251" y="4130864"/>
            <a:ext cx="48969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تكلفة الحقيبتان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 + ٤٠ = ٨٠ 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346388" y="4747650"/>
            <a:ext cx="48969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تكلفة الأحذية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٢٥ + ٢٥ + ٢٥ = ٧٥ 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289941" y="5464871"/>
            <a:ext cx="7337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شراء حقيبتين يكلف أكثر من شراء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أحذية لأن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 &gt;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805</Words>
  <Application>Microsoft Office PowerPoint</Application>
  <PresentationFormat>شاشة عريضة</PresentationFormat>
  <Paragraphs>222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158</cp:revision>
  <dcterms:created xsi:type="dcterms:W3CDTF">2022-12-02T21:48:32Z</dcterms:created>
  <dcterms:modified xsi:type="dcterms:W3CDTF">2023-02-01T09:43:02Z</dcterms:modified>
</cp:coreProperties>
</file>