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56" r:id="rId3"/>
    <p:sldId id="257" r:id="rId4"/>
    <p:sldId id="298" r:id="rId5"/>
    <p:sldId id="299" r:id="rId6"/>
    <p:sldId id="259" r:id="rId7"/>
    <p:sldId id="304" r:id="rId8"/>
    <p:sldId id="320" r:id="rId9"/>
    <p:sldId id="321" r:id="rId10"/>
    <p:sldId id="319" r:id="rId11"/>
    <p:sldId id="322" r:id="rId12"/>
    <p:sldId id="307" r:id="rId13"/>
    <p:sldId id="271" r:id="rId14"/>
    <p:sldId id="323" r:id="rId15"/>
    <p:sldId id="324" r:id="rId16"/>
    <p:sldId id="325" r:id="rId17"/>
    <p:sldId id="328" r:id="rId18"/>
    <p:sldId id="327" r:id="rId19"/>
    <p:sldId id="326" r:id="rId20"/>
    <p:sldId id="329" r:id="rId21"/>
    <p:sldId id="330" r:id="rId22"/>
    <p:sldId id="331" r:id="rId23"/>
    <p:sldId id="332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7BE"/>
    <a:srgbClr val="1D2C12"/>
    <a:srgbClr val="FEFEFE"/>
    <a:srgbClr val="5CA8A6"/>
    <a:srgbClr val="B3D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D01B53-A804-E73D-FBF6-97C7FDF3C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B80F628-F355-D430-15B7-FDA1CC004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8ED9E9-F156-8894-389D-8FFECDB7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AB0906E-ECEC-97AD-CCE6-565E1933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E24B5D-D8C5-4DCA-3D9D-89833076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249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0934E0-F84C-01BE-DA24-4E5D0C87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7B50DDE-27D6-406C-5473-32F39D003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AD5DDE-2D52-6FF6-7DCC-8FD526BB4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ED2044-376A-3310-9509-461E4E479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1F05EC-5E5F-066A-7ECF-32AD9209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80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DF9CE8D-A640-C2A6-237A-C25EFAE5FE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447682A-9431-D520-E5F1-7B74624A1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E9C342-FA5B-CCC8-A9FB-444A07F9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23C235-32C2-BC5B-7870-EEAA7BD1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C96F87-CAB3-7749-0124-0C56AD1D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087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F59412-C76D-99E5-D7B3-607B1906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AF1E346-8883-6D13-6394-DB9D522CE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CD1947-1CD7-22E2-B5C8-6FE2B955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A592D2-DCDF-C324-17A2-541403BB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B0EC59-EBEC-F79D-5C84-CA6F298C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04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AEF025-A303-7428-20BA-CC81971B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E0B62A7-026A-6E89-2A4C-084474AA4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3233CBD-3C6A-FB83-3BB4-8610D698B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33D52D-FCCD-8BF5-9031-265B89EA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42F8C4-568A-8849-F8A4-6FE26AF8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02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8D9EE3-E938-78C7-3419-A0D52570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E33688-C1C4-7468-A12A-C4704CE9B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7C266E-5D7D-6E77-CE31-8A4461A48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DE9CCD-DEF3-9871-5419-AEE5C1A9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27C6F89-77D7-B21B-6D0A-CE397D7F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695C58B-AE00-166C-06E4-F3432E48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152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1782D8-5B2C-067F-E6FC-D0F5EF24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DE9DDE2-0C3E-2BD1-CF88-C243CB8EF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B8ECF62-5B96-9EA8-525C-E5509003A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997C21B-5763-0FD0-668F-432CFB0E1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379AE31-2288-1FD9-60EE-B6541BA71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F1B4958-81B1-F4AB-8C0A-B9F7B9C8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EA0DF4A-2B49-1E17-3FB8-15837D7B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5688C4D-3394-ED03-5FAB-4FC84695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27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831205-F4EE-2D85-E66C-9664E7D54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9404338-5E18-14B3-E37F-957794A8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26AB53F-3280-FBEC-7504-21134E7D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4033AEB-5C2E-30E9-D9E1-E80D48B5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140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C7C99FD-7870-6BD8-0D25-C5729D1B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B20C259-6C2B-CEC7-6585-12D52D65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325A7CE-2015-5FC7-A4B0-892FB819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75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901F31-C1DE-6333-3449-351B6C6F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F37C82F-6F89-416B-A74F-88356CCB4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C9F5BDB-6E3D-04D9-0D29-EA7BD10D9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2C55EF4-FE08-281D-24F3-294E7A76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842795-5B17-B3F4-CD4D-9A8AE610B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88D80B-3FB0-41C4-1ABB-CFA24E15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82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4E78DA-F90B-D041-CECA-3FCC699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6A30E2D-3096-0D05-5EA6-9DE3934CF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24B06C-36B7-6065-9740-ACCCF5E46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9E6237-0181-1D8D-E48F-5AA3417E0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E5F6A9-7E5F-5F74-84A8-6E88F2743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45DA81C-E969-9F62-CB85-2015CE1E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008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39D9CF7-65BC-3FB1-8728-D0DE6B62B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CA8457C-854A-3DAA-9296-7A16A5643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C8EFAE-6328-EC8A-BA67-68C89D66D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7E856-5282-4DA5-AF8E-C99913C9E354}" type="datetimeFigureOut">
              <a:rPr lang="ar-SA" smtClean="0"/>
              <a:t>15/07/44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8C55F-8DF7-CE73-C36D-7F81ECD75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F8DB8F-0C90-BB51-23AF-B4A1CFA89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37A7-0033-40D9-A54A-A042AC8B23D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638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12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hyperlink" Target="https://learningapps.org/display?v=pvjsqb0dc2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39.sv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44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48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6" Type="http://schemas.openxmlformats.org/officeDocument/2006/relationships/image" Target="../media/image53.sv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5" Type="http://schemas.openxmlformats.org/officeDocument/2006/relationships/image" Target="../media/image52.pn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learningapps.org/display?v=pfrf3rucn23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6" Type="http://schemas.openxmlformats.org/officeDocument/2006/relationships/image" Target="../media/image56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5" Type="http://schemas.openxmlformats.org/officeDocument/2006/relationships/image" Target="../media/image37.pn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5" Type="http://schemas.openxmlformats.org/officeDocument/2006/relationships/image" Target="../media/image58.pn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0956D6E-9D72-B977-6C43-1E547BF7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1026" y="-2660754"/>
            <a:ext cx="6889950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76AD364-B251-B829-12B9-34F6EA989232}"/>
              </a:ext>
            </a:extLst>
          </p:cNvPr>
          <p:cNvSpPr/>
          <p:nvPr/>
        </p:nvSpPr>
        <p:spPr>
          <a:xfrm>
            <a:off x="1606630" y="3016101"/>
            <a:ext cx="89787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000" b="1" cap="none" spc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3"/>
                </a:solidFill>
                <a:effectLst/>
              </a:rPr>
              <a:t>7-3  المعادلات التربيعية : س 2 + ب س + جـ = 0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F5CC91E-7A87-1323-4EBE-0C105D92B1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321" y="4376229"/>
            <a:ext cx="2452586" cy="2452586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A2D05B5-5E1D-62A0-BFBF-6374798F6B3C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821FDF31-79F5-3DF2-65EE-3D93DEAF5390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AAEFDF9A-72C9-BE78-020C-E0C807FF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733D1857-2E5F-7DE1-5757-B96CEF79263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00" y="723900"/>
            <a:ext cx="1903365" cy="191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37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E45E14E-61E2-2121-0E90-AA12D6EA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4046" y="-2594044"/>
            <a:ext cx="7003915" cy="1219200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66265B-2C2C-8BD7-220E-80CC45480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78802" y="-1434827"/>
            <a:ext cx="5797686" cy="10009762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EC123C1-052E-F37F-B0BA-34E9A6DA4E20}"/>
              </a:ext>
            </a:extLst>
          </p:cNvPr>
          <p:cNvGrpSpPr/>
          <p:nvPr/>
        </p:nvGrpSpPr>
        <p:grpSpPr>
          <a:xfrm>
            <a:off x="-130108" y="6564656"/>
            <a:ext cx="1735273" cy="448992"/>
            <a:chOff x="-130108" y="6409008"/>
            <a:chExt cx="1735273" cy="448992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A7ACA2AC-4BAE-56E3-5A8C-6168CE8B7A7A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4CB7221-5A97-A028-07B4-C041FC0C1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CF3ABC4-4DA6-9233-2C8B-C0B9C0F92E8C}"/>
              </a:ext>
            </a:extLst>
          </p:cNvPr>
          <p:cNvSpPr/>
          <p:nvPr/>
        </p:nvSpPr>
        <p:spPr>
          <a:xfrm>
            <a:off x="909707" y="5709180"/>
            <a:ext cx="14574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117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5EAB731-4435-DB6C-A083-6045846C8DF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3" y="524977"/>
            <a:ext cx="952919" cy="9575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913A7A8-EF42-F7D4-AFB6-5D65225070D9}"/>
              </a:ext>
            </a:extLst>
          </p:cNvPr>
          <p:cNvSpPr/>
          <p:nvPr/>
        </p:nvSpPr>
        <p:spPr>
          <a:xfrm>
            <a:off x="7739533" y="3302405"/>
            <a:ext cx="3078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>
                <a:ln/>
                <a:solidFill>
                  <a:schemeClr val="accent4"/>
                </a:solidFill>
                <a:effectLst/>
              </a:rPr>
              <a:t>ورقة عمل : </a:t>
            </a:r>
          </a:p>
        </p:txBody>
      </p:sp>
      <p:pic>
        <p:nvPicPr>
          <p:cNvPr id="12" name="رسم 11" descr="إيماءة الضغط المزدوج مع تعبئة خالصة">
            <a:extLst>
              <a:ext uri="{FF2B5EF4-FFF2-40B4-BE49-F238E27FC236}">
                <a16:creationId xmlns:a16="http://schemas.microsoft.com/office/drawing/2014/main" id="{37D5B9A1-90A5-844C-5982-336EDBE74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0084" y="5158782"/>
            <a:ext cx="914400" cy="914400"/>
          </a:xfrm>
          <a:prstGeom prst="rect">
            <a:avLst/>
          </a:prstGeom>
        </p:spPr>
      </p:pic>
      <p:pic>
        <p:nvPicPr>
          <p:cNvPr id="14" name="Picture 2">
            <a:hlinkClick r:id="rId9"/>
            <a:extLst>
              <a:ext uri="{FF2B5EF4-FFF2-40B4-BE49-F238E27FC236}">
                <a16:creationId xmlns:a16="http://schemas.microsoft.com/office/drawing/2014/main" id="{B1A5594A-A38D-7D91-BB1C-A81742C63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98" y="2855757"/>
            <a:ext cx="1967419" cy="196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F3DAE08-DBAB-038C-505B-AFD0EDDC16B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3073" y="1027034"/>
            <a:ext cx="7172041" cy="54360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C6A1D8B-39A4-C620-A3BC-B5C8B9D9C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7455" y="1464126"/>
            <a:ext cx="2319185" cy="14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6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E45E14E-61E2-2121-0E90-AA12D6EA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4046" y="-2594044"/>
            <a:ext cx="7003915" cy="1219200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66265B-2C2C-8BD7-220E-80CC45480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78802" y="-1409052"/>
            <a:ext cx="5797686" cy="10009762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EC123C1-052E-F37F-B0BA-34E9A6DA4E20}"/>
              </a:ext>
            </a:extLst>
          </p:cNvPr>
          <p:cNvGrpSpPr/>
          <p:nvPr/>
        </p:nvGrpSpPr>
        <p:grpSpPr>
          <a:xfrm>
            <a:off x="-130108" y="6564656"/>
            <a:ext cx="1735273" cy="448992"/>
            <a:chOff x="-130108" y="6409008"/>
            <a:chExt cx="1735273" cy="448992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A7ACA2AC-4BAE-56E3-5A8C-6168CE8B7A7A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4CB7221-5A97-A028-07B4-C041FC0C1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CF3ABC4-4DA6-9233-2C8B-C0B9C0F92E8C}"/>
              </a:ext>
            </a:extLst>
          </p:cNvPr>
          <p:cNvSpPr/>
          <p:nvPr/>
        </p:nvSpPr>
        <p:spPr>
          <a:xfrm>
            <a:off x="909707" y="5709180"/>
            <a:ext cx="14574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118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5EAB731-4435-DB6C-A083-6045846C8DF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3" y="524977"/>
            <a:ext cx="952919" cy="9575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913A7A8-EF42-F7D4-AFB6-5D65225070D9}"/>
              </a:ext>
            </a:extLst>
          </p:cNvPr>
          <p:cNvSpPr/>
          <p:nvPr/>
        </p:nvSpPr>
        <p:spPr>
          <a:xfrm>
            <a:off x="5715747" y="2381628"/>
            <a:ext cx="33666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cap="none" spc="0">
                <a:ln/>
                <a:solidFill>
                  <a:schemeClr val="accent4"/>
                </a:solidFill>
                <a:effectLst/>
              </a:rPr>
              <a:t>مسألة من الواقع : 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F3DAE08-DBAB-038C-505B-AFD0EDDC16B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10332" y="1322772"/>
            <a:ext cx="7172041" cy="54360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C6A1D8B-39A4-C620-A3BC-B5C8B9D9CDD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4513" y="1540408"/>
            <a:ext cx="2319185" cy="149814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D9A490A-BDE0-E387-5EDB-B7FDA46E26E3}"/>
              </a:ext>
            </a:extLst>
          </p:cNvPr>
          <p:cNvSpPr/>
          <p:nvPr/>
        </p:nvSpPr>
        <p:spPr>
          <a:xfrm>
            <a:off x="4109547" y="3266905"/>
            <a:ext cx="6579044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500" b="1">
                <a:ln w="0"/>
                <a:solidFill>
                  <a:srgbClr val="FF0000"/>
                </a:solidFill>
              </a:rPr>
              <a:t>يريد خالد أن يحيط حديقته بسياج  فإذا كانت </a:t>
            </a:r>
          </a:p>
          <a:p>
            <a:pPr algn="ctr"/>
            <a:r>
              <a:rPr lang="ar-SA" sz="3500" b="1">
                <a:ln w="0"/>
                <a:solidFill>
                  <a:srgbClr val="FF0000"/>
                </a:solidFill>
              </a:rPr>
              <a:t>مساحة الحديقة س </a:t>
            </a:r>
            <a:r>
              <a:rPr lang="ar-SA" sz="3500" b="1" baseline="30000">
                <a:ln w="0"/>
                <a:solidFill>
                  <a:srgbClr val="FF0000"/>
                </a:solidFill>
              </a:rPr>
              <a:t>2</a:t>
            </a:r>
            <a:r>
              <a:rPr lang="ar-SA" sz="3500" b="1">
                <a:ln w="0"/>
                <a:solidFill>
                  <a:srgbClr val="FF0000"/>
                </a:solidFill>
              </a:rPr>
              <a:t> – 3 س -18 </a:t>
            </a:r>
          </a:p>
          <a:p>
            <a:pPr algn="ctr"/>
            <a:r>
              <a:rPr lang="ar-SA" sz="3500" b="1">
                <a:ln w="0"/>
                <a:solidFill>
                  <a:srgbClr val="FF0000"/>
                </a:solidFill>
              </a:rPr>
              <a:t>اوجدي طول الحديقة  ؟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1157AA6-DDC9-D95F-E51E-558ABA8BE73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9474" y="2711885"/>
            <a:ext cx="2994920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BA98CAB-852C-5A2E-89C9-BE725C1FA4B2}"/>
              </a:ext>
            </a:extLst>
          </p:cNvPr>
          <p:cNvSpPr/>
          <p:nvPr/>
        </p:nvSpPr>
        <p:spPr>
          <a:xfrm>
            <a:off x="0" y="0"/>
            <a:ext cx="12192000" cy="6974732"/>
          </a:xfrm>
          <a:prstGeom prst="rect">
            <a:avLst/>
          </a:prstGeom>
          <a:gradFill flip="none" rotWithShape="1">
            <a:gsLst>
              <a:gs pos="0">
                <a:srgbClr val="5CA8A6">
                  <a:tint val="66000"/>
                  <a:satMod val="160000"/>
                </a:srgbClr>
              </a:gs>
              <a:gs pos="50000">
                <a:srgbClr val="5CA8A6">
                  <a:tint val="44500"/>
                  <a:satMod val="160000"/>
                </a:srgbClr>
              </a:gs>
              <a:gs pos="100000">
                <a:srgbClr val="5CA8A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231736-FA43-1CF3-664C-63D87B313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634" y="-2714018"/>
            <a:ext cx="6974733" cy="124416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21916B-2FC7-C3DF-4EEA-3ADDC204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04676" y="-199959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D5F3171-E3DF-C0BD-1240-79351C05D27A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38BAE73-1CFB-028A-3425-B9A54FC66B1D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185F813-1868-90DD-927A-8936E4F20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5E2D515-2EBE-5A4A-388C-3C7D0922E0A0}"/>
              </a:ext>
            </a:extLst>
          </p:cNvPr>
          <p:cNvSpPr/>
          <p:nvPr/>
        </p:nvSpPr>
        <p:spPr>
          <a:xfrm>
            <a:off x="328052" y="5709180"/>
            <a:ext cx="166744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5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5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118</a:t>
            </a:r>
            <a:endParaRPr lang="ar-SA" sz="35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20337C3-577E-0EAB-E74C-8389564B08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10" name="صورة 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29FA947B-0A38-5127-DD4F-308382C62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96" y="2116483"/>
            <a:ext cx="4609205" cy="664789"/>
          </a:xfrm>
          <a:prstGeom prst="rect">
            <a:avLst/>
          </a:prstGeom>
        </p:spPr>
      </p:pic>
      <p:pic>
        <p:nvPicPr>
          <p:cNvPr id="12" name="رسم 11" descr="رجوع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50BA9E72-9336-B99A-8B2C-5547C6E6AA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1049" y="1184589"/>
            <a:ext cx="914400" cy="9144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F65A9BC-A8B1-73FD-D447-6C428722139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78819" y="1021213"/>
            <a:ext cx="7172041" cy="54360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1743954-FBE0-DF7C-0480-987314738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0352" y="1540408"/>
            <a:ext cx="2319185" cy="149814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65CB579-88F9-C558-265F-67846CFA2FC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490" y="3157910"/>
            <a:ext cx="9465013" cy="20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8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BA98CAB-852C-5A2E-89C9-BE725C1FA4B2}"/>
              </a:ext>
            </a:extLst>
          </p:cNvPr>
          <p:cNvSpPr/>
          <p:nvPr/>
        </p:nvSpPr>
        <p:spPr>
          <a:xfrm>
            <a:off x="0" y="0"/>
            <a:ext cx="12192000" cy="6974732"/>
          </a:xfrm>
          <a:prstGeom prst="rect">
            <a:avLst/>
          </a:prstGeom>
          <a:gradFill flip="none" rotWithShape="1">
            <a:gsLst>
              <a:gs pos="0">
                <a:srgbClr val="5CA8A6">
                  <a:tint val="66000"/>
                  <a:satMod val="160000"/>
                </a:srgbClr>
              </a:gs>
              <a:gs pos="50000">
                <a:srgbClr val="5CA8A6">
                  <a:tint val="44500"/>
                  <a:satMod val="160000"/>
                </a:srgbClr>
              </a:gs>
              <a:gs pos="100000">
                <a:srgbClr val="5CA8A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231736-FA43-1CF3-664C-63D87B313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634" y="-2714018"/>
            <a:ext cx="6974733" cy="124416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21916B-2FC7-C3DF-4EEA-3ADDC204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87658" y="-2018492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D5F3171-E3DF-C0BD-1240-79351C05D27A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38BAE73-1CFB-028A-3425-B9A54FC66B1D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185F813-1868-90DD-927A-8936E4F20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2D3BC310-764E-431B-AA18-4380E3DAAF04}"/>
              </a:ext>
            </a:extLst>
          </p:cNvPr>
          <p:cNvSpPr/>
          <p:nvPr/>
        </p:nvSpPr>
        <p:spPr>
          <a:xfrm>
            <a:off x="3125551" y="2613392"/>
            <a:ext cx="55899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الواجب في منصة مدرستي</a:t>
            </a:r>
            <a:endParaRPr lang="ar-SA" sz="5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5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E0F69EF-34D8-B3C7-E0CD-9CCFD511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9" y="4688325"/>
            <a:ext cx="2524125" cy="180975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F6A424E-2D7D-3A3C-78E3-80C33B6A71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8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34408" y="-2095374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117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0" y="696061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4001" y="926473"/>
            <a:ext cx="7172041" cy="543602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5C18CE92-AE99-4520-B1C3-20441C2DEFF0}"/>
              </a:ext>
            </a:extLst>
          </p:cNvPr>
          <p:cNvSpPr/>
          <p:nvPr/>
        </p:nvSpPr>
        <p:spPr>
          <a:xfrm>
            <a:off x="9368474" y="1719309"/>
            <a:ext cx="18918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 الواجب : </a:t>
            </a:r>
          </a:p>
        </p:txBody>
      </p:sp>
    </p:spTree>
    <p:extLst>
      <p:ext uri="{BB962C8B-B14F-4D97-AF65-F5344CB8AC3E}">
        <p14:creationId xmlns:p14="http://schemas.microsoft.com/office/powerpoint/2010/main" val="2042827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8154" y="980000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234515" y="1031659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D254641B-B020-8653-B21D-520332BB298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8410" y="2668748"/>
            <a:ext cx="2065199" cy="57917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C91BBAE-9585-9DC4-5B2C-390B14A3933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2705" y="2025816"/>
            <a:ext cx="1900405" cy="53631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B43A0F87-7403-C5D9-0CF8-3A95475C66CD}"/>
              </a:ext>
            </a:extLst>
          </p:cNvPr>
          <p:cNvSpPr/>
          <p:nvPr/>
        </p:nvSpPr>
        <p:spPr>
          <a:xfrm>
            <a:off x="4212292" y="2017914"/>
            <a:ext cx="38331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حلي المعادلة التربيعية التالية : </a:t>
            </a:r>
          </a:p>
        </p:txBody>
      </p:sp>
    </p:spTree>
    <p:extLst>
      <p:ext uri="{BB962C8B-B14F-4D97-AF65-F5344CB8AC3E}">
        <p14:creationId xmlns:p14="http://schemas.microsoft.com/office/powerpoint/2010/main" val="1016721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116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3073" y="1027034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234515" y="1031659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7AB91ACD-435D-78A7-3648-F08F27BF6A6A}"/>
              </a:ext>
            </a:extLst>
          </p:cNvPr>
          <p:cNvSpPr/>
          <p:nvPr/>
        </p:nvSpPr>
        <p:spPr>
          <a:xfrm>
            <a:off x="638300" y="1854690"/>
            <a:ext cx="94981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>
                <a:ln w="0"/>
                <a:solidFill>
                  <a:srgbClr val="FF0000"/>
                </a:solidFill>
              </a:rPr>
              <a:t>حل المعادلات بالتحليل : </a:t>
            </a:r>
            <a:r>
              <a:rPr lang="ar-SA" sz="2000" b="1" cap="none" spc="0">
                <a:ln w="0"/>
              </a:rPr>
              <a:t>يمكن كتابة </a:t>
            </a:r>
            <a:r>
              <a:rPr lang="ar-SA" sz="2000" b="1" cap="none" spc="0">
                <a:ln w="0"/>
                <a:highlight>
                  <a:srgbClr val="FFFF00"/>
                </a:highlight>
              </a:rPr>
              <a:t>المعادلات التربيعية </a:t>
            </a:r>
            <a:r>
              <a:rPr lang="ar-SA" sz="2000" b="1" cap="none" spc="0">
                <a:ln w="0"/>
              </a:rPr>
              <a:t>على الصورة القياسية أ س</a:t>
            </a:r>
            <a:r>
              <a:rPr lang="ar-SA" sz="2000" b="1" cap="none" spc="0" baseline="30000">
                <a:ln w="0"/>
              </a:rPr>
              <a:t>2 </a:t>
            </a:r>
            <a:r>
              <a:rPr lang="ar-SA" sz="2000" b="1" cap="none" spc="0">
                <a:ln w="0"/>
              </a:rPr>
              <a:t> + ب س + جـ =0 ، أ </a:t>
            </a:r>
            <a:r>
              <a:rPr lang="ar-SA" sz="2000" b="1" cap="none" spc="0">
                <a:ln w="0"/>
                <a:latin typeface="Yu Mincho" panose="02020400000000000000" pitchFamily="18" charset="-128"/>
                <a:ea typeface="Yu Mincho" panose="02020400000000000000" pitchFamily="18" charset="-128"/>
              </a:rPr>
              <a:t>≠ 0</a:t>
            </a:r>
          </a:p>
          <a:p>
            <a:r>
              <a:rPr lang="ar-SA" sz="2000" b="1" cap="none" spc="0">
                <a:ln w="0"/>
              </a:rPr>
              <a:t>ويمكن حل بعض المعادلات على هذه الصورة بالتحليل ، ثم استعمال خاصية الضرب الصفري . 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5822D8B5-C6C7-9B5C-CFB0-EC6A418B4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7235" y="2958516"/>
            <a:ext cx="5528883" cy="10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84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116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6441" y="1031659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234515" y="1031659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7D2C6FC4-B8B2-B790-AC0A-9C95DFA0E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637" y="1849569"/>
            <a:ext cx="9253428" cy="1734396"/>
          </a:xfrm>
          <a:prstGeom prst="rect">
            <a:avLst/>
          </a:prstGeom>
        </p:spPr>
      </p:pic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CD800B67-1E5D-A1D1-CEFE-058A275D218D}"/>
              </a:ext>
            </a:extLst>
          </p:cNvPr>
          <p:cNvCxnSpPr>
            <a:cxnSpLocks/>
          </p:cNvCxnSpPr>
          <p:nvPr/>
        </p:nvCxnSpPr>
        <p:spPr>
          <a:xfrm flipH="1">
            <a:off x="5418297" y="3028186"/>
            <a:ext cx="45885" cy="34601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F17B4E6-5EB1-8A4E-C39A-0075A04FD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9976" y="1778186"/>
            <a:ext cx="1095189" cy="860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27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116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6441" y="1031659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234515" y="1031659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FAADF0EE-E18F-2531-4B22-FFF0E44C8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5042" y="1691957"/>
            <a:ext cx="5901023" cy="211831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603537E-6FC4-08F5-BF98-FB0396278AE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6441" y="1880369"/>
            <a:ext cx="2041670" cy="220017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E81CB93-507F-A621-10E8-4FEFD9610A3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6627" y="3686591"/>
            <a:ext cx="1961928" cy="23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43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116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6441" y="1031659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234515" y="1031659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pic>
        <p:nvPicPr>
          <p:cNvPr id="19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F17B4E6-5EB1-8A4E-C39A-0075A04FD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976" y="1778186"/>
            <a:ext cx="1095189" cy="860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736C2FF-866B-67FA-784A-5A33B10EBA7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0024" y="2002392"/>
            <a:ext cx="2948566" cy="860895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EFB34A04-D1C2-8BBD-7AC8-CAEC2A0EB09C}"/>
              </a:ext>
            </a:extLst>
          </p:cNvPr>
          <p:cNvSpPr/>
          <p:nvPr/>
        </p:nvSpPr>
        <p:spPr>
          <a:xfrm>
            <a:off x="1327497" y="2888270"/>
            <a:ext cx="86292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>
                <a:ln w="0"/>
                <a:solidFill>
                  <a:srgbClr val="FF0000"/>
                </a:solidFill>
              </a:rPr>
              <a:t>هندسة : </a:t>
            </a:r>
            <a:r>
              <a:rPr lang="ar-SA" sz="2400" b="1" cap="none" spc="0">
                <a:ln w="0"/>
              </a:rPr>
              <a:t>متوازي أضلاع ارتفاعه أقل من قاعدته بـ 18 سم ، ومساحته 175 سم </a:t>
            </a:r>
            <a:r>
              <a:rPr lang="ar-SA" sz="3200" b="1" cap="none" spc="0" baseline="30000">
                <a:ln w="0"/>
              </a:rPr>
              <a:t>2</a:t>
            </a:r>
            <a:r>
              <a:rPr lang="ar-SA" sz="2400" b="1" cap="none" spc="0">
                <a:ln w="0"/>
              </a:rPr>
              <a:t> . </a:t>
            </a:r>
          </a:p>
          <a:p>
            <a:pPr algn="ctr"/>
            <a:r>
              <a:rPr lang="ar-SA" sz="2400" b="1">
                <a:ln w="0"/>
              </a:rPr>
              <a:t>فما ارتفاعه ؟ </a:t>
            </a:r>
            <a:endParaRPr lang="ar-SA" sz="2400" b="1" cap="none" spc="0">
              <a:ln w="0"/>
            </a:endParaRPr>
          </a:p>
        </p:txBody>
      </p:sp>
      <p:pic>
        <p:nvPicPr>
          <p:cNvPr id="28" name="رسم 27" descr="دعاية مع تعبئة خالصة">
            <a:extLst>
              <a:ext uri="{FF2B5EF4-FFF2-40B4-BE49-F238E27FC236}">
                <a16:creationId xmlns:a16="http://schemas.microsoft.com/office/drawing/2014/main" id="{DCC45B8B-F06B-2CC3-8FEA-F52DD0494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20121" y="3415087"/>
            <a:ext cx="914400" cy="914400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0955B9AB-14AD-D9B5-F61E-0B63920D51E2}"/>
              </a:ext>
            </a:extLst>
          </p:cNvPr>
          <p:cNvSpPr/>
          <p:nvPr/>
        </p:nvSpPr>
        <p:spPr>
          <a:xfrm>
            <a:off x="9762527" y="4279115"/>
            <a:ext cx="21675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>
                <a:ln w="0"/>
                <a:solidFill>
                  <a:srgbClr val="FF0000"/>
                </a:solidFill>
              </a:rPr>
              <a:t>مساحة متوازي الأضلاع</a:t>
            </a:r>
          </a:p>
          <a:p>
            <a:pPr algn="ctr"/>
            <a:r>
              <a:rPr lang="ar-SA" sz="2000" b="1" cap="none" spc="0">
                <a:ln w="0"/>
                <a:solidFill>
                  <a:srgbClr val="FF0000"/>
                </a:solidFill>
              </a:rPr>
              <a:t> = ق × ع</a:t>
            </a:r>
          </a:p>
        </p:txBody>
      </p:sp>
    </p:spTree>
    <p:extLst>
      <p:ext uri="{BB962C8B-B14F-4D97-AF65-F5344CB8AC3E}">
        <p14:creationId xmlns:p14="http://schemas.microsoft.com/office/powerpoint/2010/main" val="130171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81CEF84-3E30-EEB8-A4F1-BE79006537CE}"/>
              </a:ext>
            </a:extLst>
          </p:cNvPr>
          <p:cNvSpPr/>
          <p:nvPr/>
        </p:nvSpPr>
        <p:spPr>
          <a:xfrm>
            <a:off x="0" y="-11796"/>
            <a:ext cx="12192000" cy="68697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52D85C4-35F9-395E-44AD-20D92D39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2180" y="-2817187"/>
            <a:ext cx="7025437" cy="1257786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64EDC12-9447-3E29-4F55-3F379C5F8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27439" y="-2047673"/>
            <a:ext cx="5865779" cy="11167355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3F9B0B3-E69E-009B-25EA-4F43BA1FE1C3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717BC420-7D46-6CB3-2FFD-27AE2C47413B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75737134-5096-C486-512D-BD7E6951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graphicFrame>
        <p:nvGraphicFramePr>
          <p:cNvPr id="7" name="جدول 8">
            <a:extLst>
              <a:ext uri="{FF2B5EF4-FFF2-40B4-BE49-F238E27FC236}">
                <a16:creationId xmlns:a16="http://schemas.microsoft.com/office/drawing/2014/main" id="{2DBEFFFA-861E-323D-4C15-0BF3FAFF6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789561"/>
              </p:ext>
            </p:extLst>
          </p:nvPr>
        </p:nvGraphicFramePr>
        <p:xfrm>
          <a:off x="882196" y="1275228"/>
          <a:ext cx="10187940" cy="4876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95980">
                  <a:extLst>
                    <a:ext uri="{9D8B030D-6E8A-4147-A177-3AD203B41FA5}">
                      <a16:colId xmlns:a16="http://schemas.microsoft.com/office/drawing/2014/main" val="472480446"/>
                    </a:ext>
                  </a:extLst>
                </a:gridCol>
                <a:gridCol w="3395980">
                  <a:extLst>
                    <a:ext uri="{9D8B030D-6E8A-4147-A177-3AD203B41FA5}">
                      <a16:colId xmlns:a16="http://schemas.microsoft.com/office/drawing/2014/main" val="1998670912"/>
                    </a:ext>
                  </a:extLst>
                </a:gridCol>
                <a:gridCol w="3395980">
                  <a:extLst>
                    <a:ext uri="{9D8B030D-6E8A-4147-A177-3AD203B41FA5}">
                      <a16:colId xmlns:a16="http://schemas.microsoft.com/office/drawing/2014/main" val="3180383822"/>
                    </a:ext>
                  </a:extLst>
                </a:gridCol>
              </a:tblGrid>
              <a:tr h="456854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>
                          <a:solidFill>
                            <a:srgbClr val="FF0000"/>
                          </a:solidFill>
                          <a:latin typeface="AbdoLine" panose="02000500030000020004" pitchFamily="50" charset="-78"/>
                          <a:cs typeface="AbdoLine" panose="02000500030000020004" pitchFamily="50" charset="-78"/>
                        </a:rPr>
                        <a:t>ماذا أعرف ؟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>
                          <a:solidFill>
                            <a:srgbClr val="FF0000"/>
                          </a:solidFill>
                        </a:rPr>
                        <a:t>ماذا أريد أن أعرف 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>
                          <a:solidFill>
                            <a:srgbClr val="FF0000"/>
                          </a:solidFill>
                        </a:rPr>
                        <a:t>ماذا تعلمت ؟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849716"/>
                  </a:ext>
                </a:extLst>
              </a:tr>
              <a:tr h="4190758">
                <a:tc>
                  <a:txBody>
                    <a:bodyPr/>
                    <a:lstStyle/>
                    <a:p>
                      <a:pPr algn="ctr" rtl="1"/>
                      <a:endParaRPr lang="ar-SA" sz="2800" b="1">
                        <a:solidFill>
                          <a:srgbClr val="00206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206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206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2060"/>
                        </a:solidFill>
                      </a:endParaRPr>
                    </a:p>
                    <a:p>
                      <a:pPr algn="ctr" rtl="1"/>
                      <a:r>
                        <a:rPr lang="ar-SA" sz="2800" b="1">
                          <a:solidFill>
                            <a:srgbClr val="002060"/>
                          </a:solidFill>
                        </a:rPr>
                        <a:t>( فقرة لماذا؟) </a:t>
                      </a:r>
                    </a:p>
                    <a:p>
                      <a:pPr algn="ctr" rtl="1"/>
                      <a:r>
                        <a:rPr lang="ar-SA" sz="2000" b="1">
                          <a:solidFill>
                            <a:schemeClr val="tx1"/>
                          </a:solidFill>
                        </a:rPr>
                        <a:t>أسئلة البناء: </a:t>
                      </a:r>
                    </a:p>
                    <a:p>
                      <a:pPr algn="ctr" rtl="1"/>
                      <a:r>
                        <a:rPr lang="ar-SA" sz="2000" b="1">
                          <a:solidFill>
                            <a:schemeClr val="tx1"/>
                          </a:solidFill>
                        </a:rPr>
                        <a:t>س1/ ما قانون مساحة المستطيل ؟ </a:t>
                      </a:r>
                    </a:p>
                    <a:p>
                      <a:pPr algn="ctr" rtl="1"/>
                      <a:r>
                        <a:rPr lang="ar-SA" sz="2000" b="1">
                          <a:solidFill>
                            <a:srgbClr val="1D2C12"/>
                          </a:solidFill>
                        </a:rPr>
                        <a:t>س2/ ما العددان الصحيحان اللذان حاصل ضربهما 36 ؟ </a:t>
                      </a:r>
                      <a:endParaRPr lang="ar-SA" sz="20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 rtl="1"/>
                      <a:r>
                        <a:rPr lang="ar-SA" sz="20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س3/ أي زوج منهما مجموعه 12  ؟ </a:t>
                      </a:r>
                    </a:p>
                    <a:p>
                      <a:pPr algn="ctr" rtl="1"/>
                      <a:r>
                        <a:rPr lang="ar-SA" sz="20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س4/ ما بعدا البركة 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>
                          <a:solidFill>
                            <a:srgbClr val="0070C0"/>
                          </a:solidFill>
                        </a:rPr>
                        <a:t>تصفحي كتابك صـ 113 ماذا تريدين أن تعرفي ؟</a:t>
                      </a:r>
                    </a:p>
                    <a:p>
                      <a:pPr algn="ctr" rtl="1"/>
                      <a:endParaRPr lang="ar-SA" sz="2800" b="1">
                        <a:solidFill>
                          <a:srgbClr val="0070C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70C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70C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70C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70C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70C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70C0"/>
                        </a:solidFill>
                      </a:endParaRPr>
                    </a:p>
                    <a:p>
                      <a:pPr algn="ctr" rtl="1"/>
                      <a:endParaRPr lang="ar-SA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1">
                        <a:solidFill>
                          <a:srgbClr val="FF0000"/>
                        </a:solidFill>
                      </a:endParaRPr>
                    </a:p>
                    <a:p>
                      <a:pPr algn="ctr" rtl="1"/>
                      <a:r>
                        <a:rPr lang="ar-SA" sz="2800" b="1">
                          <a:solidFill>
                            <a:srgbClr val="00B050"/>
                          </a:solidFill>
                        </a:rPr>
                        <a:t>فسري كيف يمكن تحديد القيم التي يجب اختيارها لــــ م ، ن عند تحليل كثيرة الحدود على الصورة </a:t>
                      </a:r>
                    </a:p>
                    <a:p>
                      <a:pPr algn="ctr" rtl="1"/>
                      <a:r>
                        <a:rPr lang="ar-SA" sz="2800" b="1">
                          <a:solidFill>
                            <a:srgbClr val="00B050"/>
                          </a:solidFill>
                        </a:rPr>
                        <a:t>س </a:t>
                      </a:r>
                      <a:r>
                        <a:rPr lang="ar-SA" sz="3600" b="1" baseline="3000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ar-SA" sz="2800" b="1">
                          <a:solidFill>
                            <a:srgbClr val="00B050"/>
                          </a:solidFill>
                        </a:rPr>
                        <a:t> + ب س + جـ </a:t>
                      </a:r>
                    </a:p>
                    <a:p>
                      <a:pPr algn="ctr" rtl="1"/>
                      <a:endParaRPr lang="ar-SA" sz="20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080354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AC507799-FCC7-B8B0-6ACA-9603D12549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A9C232E-2865-0EC9-6B75-CE8A9C0AD7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08178" y="695972"/>
            <a:ext cx="7172041" cy="5436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CD256E2-9D6F-34CF-6D4A-AE6AA164CD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1875" y="1724645"/>
            <a:ext cx="2432711" cy="17079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8CF1860-1399-35B3-7A7E-7B0CF61D3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5960" y="1280319"/>
            <a:ext cx="4663844" cy="219475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1467B3D-AA1C-DD41-FCF9-C09D0D98A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6479" y="3480160"/>
            <a:ext cx="2783226" cy="1955217"/>
          </a:xfrm>
          <a:prstGeom prst="rect">
            <a:avLst/>
          </a:prstGeom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E9D4D398-FB5C-604D-1D99-8E1554C5FF7C}"/>
              </a:ext>
            </a:extLst>
          </p:cNvPr>
          <p:cNvGrpSpPr/>
          <p:nvPr/>
        </p:nvGrpSpPr>
        <p:grpSpPr>
          <a:xfrm>
            <a:off x="1494297" y="1294412"/>
            <a:ext cx="9499565" cy="3589331"/>
            <a:chOff x="1475930" y="1291497"/>
            <a:chExt cx="9499565" cy="358933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874AF9D4-85D9-C02C-3B3D-8FFAAA7C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87349" y="1291497"/>
              <a:ext cx="6988146" cy="3589331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B8FB6C60-B1A4-3B88-9CDF-E2047DF5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75930" y="1568032"/>
              <a:ext cx="2748158" cy="2215569"/>
            </a:xfrm>
            <a:prstGeom prst="rect">
              <a:avLst/>
            </a:prstGeom>
          </p:spPr>
        </p:pic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F13DBC01-23C2-CCE8-DDFB-FC508209692B}"/>
              </a:ext>
            </a:extLst>
          </p:cNvPr>
          <p:cNvGrpSpPr/>
          <p:nvPr/>
        </p:nvGrpSpPr>
        <p:grpSpPr>
          <a:xfrm>
            <a:off x="1719864" y="1194767"/>
            <a:ext cx="8847587" cy="5060118"/>
            <a:chOff x="1672206" y="898941"/>
            <a:chExt cx="8847587" cy="5060118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9D5E7753-7DD5-79D0-B22B-B7DFBAB3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2206" y="898941"/>
              <a:ext cx="8847587" cy="5060118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F2BC3F10-C199-E8DC-8C80-D8940B5E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8503" y="2643328"/>
              <a:ext cx="3328142" cy="1694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49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117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6441" y="1031659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234515" y="1031659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92B0C5DB-5032-12B1-45EA-7503AB17EC8B}"/>
              </a:ext>
            </a:extLst>
          </p:cNvPr>
          <p:cNvSpPr/>
          <p:nvPr/>
        </p:nvSpPr>
        <p:spPr>
          <a:xfrm>
            <a:off x="4688002" y="1965215"/>
            <a:ext cx="3078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/>
              </a:rPr>
              <a:t>ورقة عمل : </a:t>
            </a:r>
          </a:p>
        </p:txBody>
      </p:sp>
      <p:pic>
        <p:nvPicPr>
          <p:cNvPr id="20" name="رسم 19" descr="إيماءة الضغط المزدوج مع تعبئة خالصة">
            <a:extLst>
              <a:ext uri="{FF2B5EF4-FFF2-40B4-BE49-F238E27FC236}">
                <a16:creationId xmlns:a16="http://schemas.microsoft.com/office/drawing/2014/main" id="{4CA8E882-4C33-E433-EE55-2B337B627E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69845" y="5275794"/>
            <a:ext cx="914400" cy="911707"/>
          </a:xfrm>
          <a:prstGeom prst="rect">
            <a:avLst/>
          </a:prstGeom>
        </p:spPr>
      </p:pic>
      <p:pic>
        <p:nvPicPr>
          <p:cNvPr id="1026" name="Picture 2">
            <a:hlinkClick r:id="rId13"/>
            <a:extLst>
              <a:ext uri="{FF2B5EF4-FFF2-40B4-BE49-F238E27FC236}">
                <a16:creationId xmlns:a16="http://schemas.microsoft.com/office/drawing/2014/main" id="{81967CEC-655D-08C7-9993-F44985AD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241" y="3261358"/>
            <a:ext cx="1809925" cy="18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367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118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6441" y="1031659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496822" y="941498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pic>
        <p:nvPicPr>
          <p:cNvPr id="19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F17B4E6-5EB1-8A4E-C39A-0075A04FD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24306" y="4093453"/>
            <a:ext cx="1095189" cy="860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A74DB90-3F22-8FEA-331C-6AD768C2A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445" y="2715956"/>
            <a:ext cx="10208977" cy="957499"/>
          </a:xfrm>
          <a:prstGeom prst="rect">
            <a:avLst/>
          </a:prstGeom>
        </p:spPr>
      </p:pic>
      <p:pic>
        <p:nvPicPr>
          <p:cNvPr id="24" name="صورة 23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AD560AB6-6526-8924-F174-CD45F645E7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2" y="1985188"/>
            <a:ext cx="4034500" cy="58189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1709785-CB91-5629-8699-285B9ACE4C4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3968" y="3583714"/>
            <a:ext cx="7712108" cy="1188823"/>
          </a:xfrm>
          <a:prstGeom prst="rect">
            <a:avLst/>
          </a:prstGeom>
        </p:spPr>
      </p:pic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A58AED4E-CB08-A80B-E3F3-27F732229FA7}"/>
              </a:ext>
            </a:extLst>
          </p:cNvPr>
          <p:cNvCxnSpPr>
            <a:stCxn id="26" idx="0"/>
            <a:endCxn id="6" idx="3"/>
          </p:cNvCxnSpPr>
          <p:nvPr/>
        </p:nvCxnSpPr>
        <p:spPr>
          <a:xfrm>
            <a:off x="5970022" y="3583714"/>
            <a:ext cx="0" cy="28082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118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6441" y="1031659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234515" y="1031659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pic>
        <p:nvPicPr>
          <p:cNvPr id="19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F17B4E6-5EB1-8A4E-C39A-0075A04FD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976" y="1778186"/>
            <a:ext cx="1095189" cy="860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F868D95-6109-E942-635C-0CF2AB6B662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1799" y="2834652"/>
            <a:ext cx="5480438" cy="228628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BA0499C-E079-59DD-7D44-3009853036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15" y="2013146"/>
            <a:ext cx="550211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4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7133" y="-212455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6441" y="1031659"/>
            <a:ext cx="7172041" cy="54360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339F68D-88B7-F8BF-3F93-85A22412FFAC}"/>
              </a:ext>
            </a:extLst>
          </p:cNvPr>
          <p:cNvGrpSpPr/>
          <p:nvPr/>
        </p:nvGrpSpPr>
        <p:grpSpPr>
          <a:xfrm>
            <a:off x="9234515" y="1031659"/>
            <a:ext cx="2319185" cy="2314395"/>
            <a:chOff x="9234515" y="1031659"/>
            <a:chExt cx="2319185" cy="2314395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1634DB-BCBE-5252-F3C7-23AAA694F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rcRect b="71492"/>
            <a:stretch/>
          </p:blipFill>
          <p:spPr>
            <a:xfrm>
              <a:off x="9234515" y="1031659"/>
              <a:ext cx="2319185" cy="42709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734DE55-9532-0D3F-FB44-D0B7E68E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782" y="1341435"/>
              <a:ext cx="1558815" cy="1734396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46D2874-4ED7-FD68-89A5-E3CE5FC6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1591" y="3081211"/>
              <a:ext cx="1121392" cy="264843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4D5DC98B-D18D-4511-AA06-923326C21BA8}"/>
              </a:ext>
            </a:extLst>
          </p:cNvPr>
          <p:cNvSpPr/>
          <p:nvPr/>
        </p:nvSpPr>
        <p:spPr>
          <a:xfrm>
            <a:off x="3281214" y="3056115"/>
            <a:ext cx="510428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500" b="1" cap="none" spc="0">
                <a:ln w="0"/>
                <a:solidFill>
                  <a:schemeClr val="tx1"/>
                </a:solidFill>
              </a:rPr>
              <a:t>الواجب في منصة مدرستي</a:t>
            </a:r>
            <a:endParaRPr lang="ar-SA" sz="4500" b="1">
              <a:ln w="0"/>
            </a:endParaRPr>
          </a:p>
          <a:p>
            <a:pPr algn="ctr"/>
            <a:endParaRPr lang="ar-SA" sz="4500" b="1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8023815-FA74-6392-A587-E8DD1D9D22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9" y="4688325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BA98CAB-852C-5A2E-89C9-BE725C1FA4B2}"/>
              </a:ext>
            </a:extLst>
          </p:cNvPr>
          <p:cNvSpPr/>
          <p:nvPr/>
        </p:nvSpPr>
        <p:spPr>
          <a:xfrm>
            <a:off x="0" y="0"/>
            <a:ext cx="12192000" cy="6974732"/>
          </a:xfrm>
          <a:prstGeom prst="rect">
            <a:avLst/>
          </a:prstGeom>
          <a:gradFill flip="none" rotWithShape="1">
            <a:gsLst>
              <a:gs pos="0">
                <a:srgbClr val="5CA8A6">
                  <a:tint val="66000"/>
                  <a:satMod val="160000"/>
                </a:srgbClr>
              </a:gs>
              <a:gs pos="50000">
                <a:srgbClr val="5CA8A6">
                  <a:tint val="44500"/>
                  <a:satMod val="160000"/>
                </a:srgbClr>
              </a:gs>
              <a:gs pos="100000">
                <a:srgbClr val="5CA8A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231736-FA43-1CF3-664C-63D87B313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635" y="-2714018"/>
            <a:ext cx="6974733" cy="124416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21916B-2FC7-C3DF-4EEA-3ADDC204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65215" y="-2076539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D5F3171-E3DF-C0BD-1240-79351C05D27A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38BAE73-1CFB-028A-3425-B9A54FC66B1D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185F813-1868-90DD-927A-8936E4F20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5E2D515-2EBE-5A4A-388C-3C7D0922E0A0}"/>
              </a:ext>
            </a:extLst>
          </p:cNvPr>
          <p:cNvSpPr/>
          <p:nvPr/>
        </p:nvSpPr>
        <p:spPr>
          <a:xfrm>
            <a:off x="433050" y="5709180"/>
            <a:ext cx="14574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113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AAF1B73-63AC-7E9A-26FE-93859F9D6B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F38651C-28D8-6775-5934-B329837AFEF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08178" y="695972"/>
            <a:ext cx="7172041" cy="54360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9B586E1-5FAD-0165-6016-4C19AB2AEFF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6539" y="1494184"/>
            <a:ext cx="5358462" cy="214575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7052C46-FD86-E291-3D3D-A9945FA640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5001" y="980000"/>
            <a:ext cx="2319185" cy="149814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06DB356-33F6-BA14-0398-31E8F2427D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858"/>
          <a:stretch/>
        </p:blipFill>
        <p:spPr>
          <a:xfrm>
            <a:off x="2330341" y="3659392"/>
            <a:ext cx="7830857" cy="25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4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BA98CAB-852C-5A2E-89C9-BE725C1FA4B2}"/>
              </a:ext>
            </a:extLst>
          </p:cNvPr>
          <p:cNvSpPr/>
          <p:nvPr/>
        </p:nvSpPr>
        <p:spPr>
          <a:xfrm>
            <a:off x="0" y="0"/>
            <a:ext cx="12192000" cy="6974732"/>
          </a:xfrm>
          <a:prstGeom prst="rect">
            <a:avLst/>
          </a:prstGeom>
          <a:gradFill flip="none" rotWithShape="1">
            <a:gsLst>
              <a:gs pos="0">
                <a:srgbClr val="5CA8A6">
                  <a:tint val="66000"/>
                  <a:satMod val="160000"/>
                </a:srgbClr>
              </a:gs>
              <a:gs pos="50000">
                <a:srgbClr val="5CA8A6">
                  <a:tint val="44500"/>
                  <a:satMod val="160000"/>
                </a:srgbClr>
              </a:gs>
              <a:gs pos="100000">
                <a:srgbClr val="5CA8A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231736-FA43-1CF3-664C-63D87B313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634" y="-2714018"/>
            <a:ext cx="6974733" cy="124416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21916B-2FC7-C3DF-4EEA-3ADDC204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04676" y="-199959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D5F3171-E3DF-C0BD-1240-79351C05D27A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38BAE73-1CFB-028A-3425-B9A54FC66B1D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185F813-1868-90DD-927A-8936E4F20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5E2D515-2EBE-5A4A-388C-3C7D0922E0A0}"/>
              </a:ext>
            </a:extLst>
          </p:cNvPr>
          <p:cNvSpPr/>
          <p:nvPr/>
        </p:nvSpPr>
        <p:spPr>
          <a:xfrm>
            <a:off x="328053" y="5709180"/>
            <a:ext cx="166744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5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114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20337C3-577E-0EAB-E74C-8389564B08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D9AB753-6B65-E92F-4C2F-B3C3D89F6BA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3073" y="1027034"/>
            <a:ext cx="7172041" cy="54360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BA50CC-9BA8-BFA5-62EB-E0832F5F9E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2058" y="695972"/>
            <a:ext cx="2319185" cy="149814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FE8F737-66F6-8BD8-41E5-7647F17AFA5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947" y="2023277"/>
            <a:ext cx="9722703" cy="103915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82562DB-2BE1-38A6-D8BB-24B831308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0476" y="3312563"/>
            <a:ext cx="7101161" cy="96600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C7108B7-759A-9781-B00A-05D5183528A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1265" y="3081889"/>
            <a:ext cx="2111212" cy="230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1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BA98CAB-852C-5A2E-89C9-BE725C1FA4B2}"/>
              </a:ext>
            </a:extLst>
          </p:cNvPr>
          <p:cNvSpPr/>
          <p:nvPr/>
        </p:nvSpPr>
        <p:spPr>
          <a:xfrm>
            <a:off x="0" y="0"/>
            <a:ext cx="12192000" cy="6974732"/>
          </a:xfrm>
          <a:prstGeom prst="rect">
            <a:avLst/>
          </a:prstGeom>
          <a:gradFill flip="none" rotWithShape="1">
            <a:gsLst>
              <a:gs pos="0">
                <a:srgbClr val="5CA8A6">
                  <a:tint val="66000"/>
                  <a:satMod val="160000"/>
                </a:srgbClr>
              </a:gs>
              <a:gs pos="50000">
                <a:srgbClr val="5CA8A6">
                  <a:tint val="44500"/>
                  <a:satMod val="160000"/>
                </a:srgbClr>
              </a:gs>
              <a:gs pos="100000">
                <a:srgbClr val="5CA8A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231736-FA43-1CF3-664C-63D87B313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634" y="-2714018"/>
            <a:ext cx="6974733" cy="124416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21916B-2FC7-C3DF-4EEA-3ADDC2040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9887" y="-1989305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D5F3171-E3DF-C0BD-1240-79351C05D27A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38BAE73-1CFB-028A-3425-B9A54FC66B1D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185F813-1868-90DD-927A-8936E4F20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5E2D515-2EBE-5A4A-388C-3C7D0922E0A0}"/>
              </a:ext>
            </a:extLst>
          </p:cNvPr>
          <p:cNvSpPr/>
          <p:nvPr/>
        </p:nvSpPr>
        <p:spPr>
          <a:xfrm>
            <a:off x="328053" y="5709180"/>
            <a:ext cx="166744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5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114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20337C3-577E-0EAB-E74C-8389564B08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22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5631438-C8C7-1415-BFAB-221A188DCE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0713" y="1953583"/>
            <a:ext cx="1095189" cy="860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0DA4A53-3A40-15E4-6D76-CB073C7DB93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65228" y="1330479"/>
            <a:ext cx="7172041" cy="5436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DC11B4D-E843-2E60-08DB-ED3DAA69AB5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4119" y="719781"/>
            <a:ext cx="2319185" cy="149814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318933A-0570-7A12-6567-0E2FC878C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2776" y="2141768"/>
            <a:ext cx="4390330" cy="179430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A439D1E-5675-8CF2-3ED5-80E3006801A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1838" y="3259806"/>
            <a:ext cx="2321141" cy="632496"/>
          </a:xfrm>
          <a:prstGeom prst="rect">
            <a:avLst/>
          </a:prstGeom>
        </p:spPr>
      </p:pic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5AF406BB-309A-7EEB-1750-AD2DD3ECE0D2}"/>
              </a:ext>
            </a:extLst>
          </p:cNvPr>
          <p:cNvCxnSpPr>
            <a:cxnSpLocks/>
          </p:cNvCxnSpPr>
          <p:nvPr/>
        </p:nvCxnSpPr>
        <p:spPr>
          <a:xfrm flipH="1">
            <a:off x="5729591" y="3259806"/>
            <a:ext cx="77822" cy="32367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49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E45E14E-61E2-2121-0E90-AA12D6EA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4046" y="-2594044"/>
            <a:ext cx="7003915" cy="1219200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66265B-2C2C-8BD7-220E-80CC45480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78802" y="-1434827"/>
            <a:ext cx="5797686" cy="10009762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EC123C1-052E-F37F-B0BA-34E9A6DA4E20}"/>
              </a:ext>
            </a:extLst>
          </p:cNvPr>
          <p:cNvGrpSpPr/>
          <p:nvPr/>
        </p:nvGrpSpPr>
        <p:grpSpPr>
          <a:xfrm>
            <a:off x="-130108" y="6564656"/>
            <a:ext cx="1735273" cy="448992"/>
            <a:chOff x="-130108" y="6409008"/>
            <a:chExt cx="1735273" cy="448992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A7ACA2AC-4BAE-56E3-5A8C-6168CE8B7A7A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4CB7221-5A97-A028-07B4-C041FC0C1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CF3ABC4-4DA6-9233-2C8B-C0B9C0F92E8C}"/>
              </a:ext>
            </a:extLst>
          </p:cNvPr>
          <p:cNvSpPr/>
          <p:nvPr/>
        </p:nvSpPr>
        <p:spPr>
          <a:xfrm>
            <a:off x="909707" y="5709180"/>
            <a:ext cx="14574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114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5EAB731-4435-DB6C-A083-6045846C8DF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3" y="524977"/>
            <a:ext cx="952919" cy="957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1259BA8-4E9C-230C-EA4F-BE34350E4D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3073" y="1027034"/>
            <a:ext cx="7172041" cy="5436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815BC49-EEE9-83D0-61A5-7BD51C859E9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4653" y="774299"/>
            <a:ext cx="2319185" cy="149814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76F5CC5-964F-3A77-2D68-C41CAD70853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4028" y="2233477"/>
            <a:ext cx="8557569" cy="178628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D5DC64D-3753-3F37-D745-921FE6E02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3475" y="3313253"/>
            <a:ext cx="1697688" cy="2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3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0159" y="-2028217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114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3073" y="1027034"/>
            <a:ext cx="7172041" cy="5436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71634DB-BCBE-5252-F3C7-23AAA694F40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0545" y="656493"/>
            <a:ext cx="2319185" cy="149814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8172ECA-59A6-6F16-E98F-4356C82258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2616" y="1771295"/>
            <a:ext cx="4787929" cy="18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0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3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0159" y="-2028217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115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3073" y="1027034"/>
            <a:ext cx="7172041" cy="5436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71634DB-BCBE-5252-F3C7-23AAA694F40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0545" y="656493"/>
            <a:ext cx="2319185" cy="149814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A0A6B9C-CCAA-69A2-9104-CA0FE21B211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004" y="1727068"/>
            <a:ext cx="9503923" cy="244721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C1EC52E-CA8F-21D4-BD2D-C7599CEC0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004" y="3102002"/>
            <a:ext cx="2264747" cy="21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29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082F1B-8FDF-AC23-1B07-B5D094126DD0}"/>
              </a:ext>
            </a:extLst>
          </p:cNvPr>
          <p:cNvSpPr/>
          <p:nvPr/>
        </p:nvSpPr>
        <p:spPr>
          <a:xfrm>
            <a:off x="0" y="0"/>
            <a:ext cx="12192000" cy="6935821"/>
          </a:xfrm>
          <a:prstGeom prst="rect">
            <a:avLst/>
          </a:prstGeom>
          <a:solidFill>
            <a:srgbClr val="F1D7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93F3547-5B20-2B78-6576-85B3E603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33" y="-2733473"/>
            <a:ext cx="7081738" cy="12548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B06D1B-23E9-301C-D245-FD69A47A6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0159" y="-2028217"/>
            <a:ext cx="5865779" cy="111673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B285E57-636A-34E4-AE03-96E366B565E1}"/>
              </a:ext>
            </a:extLst>
          </p:cNvPr>
          <p:cNvGrpSpPr/>
          <p:nvPr/>
        </p:nvGrpSpPr>
        <p:grpSpPr>
          <a:xfrm>
            <a:off x="-130108" y="6409008"/>
            <a:ext cx="1735273" cy="448992"/>
            <a:chOff x="-130108" y="6409008"/>
            <a:chExt cx="1735273" cy="448992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047968E-FDED-0335-AB94-175AA0C1225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8DBD80E-6288-4DE5-9BB4-9BEAA297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0108" y="6409008"/>
              <a:ext cx="720417" cy="448992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99372E-4C4A-2A14-5A4F-FC30E7DB860D}"/>
              </a:ext>
            </a:extLst>
          </p:cNvPr>
          <p:cNvSpPr/>
          <p:nvPr/>
        </p:nvSpPr>
        <p:spPr>
          <a:xfrm>
            <a:off x="541252" y="5709180"/>
            <a:ext cx="171464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ص/ </a:t>
            </a:r>
            <a:r>
              <a:rPr lang="ar-SA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115 </a:t>
            </a:r>
            <a:endParaRPr lang="ar-SA" sz="3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C654A9-D49A-0EAC-91EC-7B50E1DB45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" y="501250"/>
            <a:ext cx="952919" cy="957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34857-5EF6-F138-2A03-81F7F6127E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3073" y="1027034"/>
            <a:ext cx="7172041" cy="5436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71634DB-BCBE-5252-F3C7-23AAA694F40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0545" y="656493"/>
            <a:ext cx="2319185" cy="149814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A0EF0BD-40C7-3A89-DA7D-CC518FC62BC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52" y="2172240"/>
            <a:ext cx="10426158" cy="1866835"/>
          </a:xfrm>
          <a:prstGeom prst="rect">
            <a:avLst/>
          </a:prstGeom>
        </p:spPr>
      </p:pic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DC3A40DF-8C39-1A1B-04A2-DFD183F24C43}"/>
              </a:ext>
            </a:extLst>
          </p:cNvPr>
          <p:cNvCxnSpPr>
            <a:cxnSpLocks/>
          </p:cNvCxnSpPr>
          <p:nvPr/>
        </p:nvCxnSpPr>
        <p:spPr>
          <a:xfrm flipH="1">
            <a:off x="5924137" y="3251576"/>
            <a:ext cx="77822" cy="32367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3B472DA-0008-34F0-34B4-392008AD87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976" y="1778186"/>
            <a:ext cx="1095189" cy="860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79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4676</TotalTime>
  <Words>310</Words>
  <Application>Microsoft Office PowerPoint</Application>
  <PresentationFormat>شاشة عريضة</PresentationFormat>
  <Paragraphs>81</Paragraphs>
  <Slides>23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Yu Mincho</vt:lpstr>
      <vt:lpstr>Abadi</vt:lpstr>
      <vt:lpstr>AbdoLine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منى الثبيتي</dc:creator>
  <cp:lastModifiedBy>منى الثبيتي</cp:lastModifiedBy>
  <cp:revision>58</cp:revision>
  <dcterms:created xsi:type="dcterms:W3CDTF">2022-12-07T16:51:19Z</dcterms:created>
  <dcterms:modified xsi:type="dcterms:W3CDTF">2023-02-05T16:04:44Z</dcterms:modified>
</cp:coreProperties>
</file>