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6B"/>
    <a:srgbClr val="D9BCA9"/>
    <a:srgbClr val="FF99CC"/>
    <a:srgbClr val="CDB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6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5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22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96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93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38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41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80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93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25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19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94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44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456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D5B2E2-5DF7-4234-A339-C3D970F9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CAA3AC-2F92-4F5B-9E73-35D2B952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74C002-605F-46A7-9B05-B2DD1669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F39BF4-E0C3-4B9A-9A85-E7A53F52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024A7B-5379-4CC2-AE6F-8E871BB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491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3143CE-C0C9-4026-98FF-7FAF8126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FAC8D2-9815-4968-8862-301F0057B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1BB913-D996-48CA-A773-E42C52B3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950CF1-87B3-4A00-8BF6-CBD3AC39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8A6E4-A2B9-47EA-8420-08B15979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897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34B802-5FEA-4F8B-ABCC-7AFD3CA7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08D5BB-D127-4B3D-B064-0B2309CA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B3E5D4-F46D-467D-89BF-258004A8F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263AF4-47A2-4513-95C7-114554A0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39A114-227B-4268-B08A-D4CAEC5B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8FA8E2-EB7D-4CF6-8647-1F44A51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926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6F52DC-050B-4FB9-B560-EA776AE7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218749-3AD7-405B-8CE0-BABAE4557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EF0255-274F-4C71-93B6-83486F8ED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815009-25E5-415C-B316-D0CC56209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A44D952-DD44-4E6F-B826-BDF643704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B31D53E-4749-4636-9BC7-0608562E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C10CF7-AB1A-441D-BE6B-20DBBF38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4C3CE2F-0104-4404-B2DB-4AD2903E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90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44055F-4F41-40B3-9B09-59973373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9A22289-5443-4C5F-A11E-7A9A3EB4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D38623-2777-43C1-AE8C-3C06EB6D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C6CB72B-50C3-4A40-BF95-604C4936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14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C33750-9740-4E9F-A0EB-696488F4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348D2BF-76A4-45A3-89B8-C58926E9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0109C8-21A0-4485-881D-AA05A1F3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397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59C6EC-40B6-40E0-8279-FD996C74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F015C7-60B6-489B-B7AD-F558DC50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D76F0F-1FA8-42E4-9391-C825397A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EDF89D-44E9-4E5A-AE36-0A114BD5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6A4B06-C792-417D-B2FA-C21E093C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4E4460-3075-4ED9-A493-DAA5A764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4692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EA18B1-04F8-4A98-A21B-F0546411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4CC11E-D116-4DEA-8194-1163DE14B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CDB484C-DC06-46D2-885A-8D0BA412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A7D422-8E64-4AFE-A8A3-23F4EA83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B1C48E-8883-4CC7-8F20-5A8800B5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EFC7E2-CA68-4F60-91E7-E86CD307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95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F88A93-94C9-4116-BFE1-35E097EF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669051-F3B5-4424-BF87-4E1FE38A7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A4633E-75AF-4BD1-B6B7-03FC0706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5BA038-D5B1-443F-84FA-76E2156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595AE0-96BD-4662-A346-36661F9F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110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F65F672-44D2-4FC0-8E86-1937DDB27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0D5143-6D9E-4F90-9EC5-048E394B6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B59F3D-EFF6-489C-B49D-0243561D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89B90-874B-40E7-881C-17C0E87E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7CFB61-2D84-440A-B072-F5171C74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35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18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98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61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45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99E26E-1013-4B14-B2DB-F740789B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EB72EA-9C1A-460B-BAB6-91BCD4123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AC2E0-3541-4798-A07E-15E52BB1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2F85D-BE20-4329-93BA-3FE2D56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1B5268-A2F4-445C-A7CC-29700ED6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95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A483C8-DEB1-4A66-8F93-1F29BFBB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4C67D4-59B0-4404-BD07-2BE80F6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D0F686-4A6F-46D3-A210-33ADB66F0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990E-F3DB-4838-AD30-82EEAF3547BB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B3E1D8-D8CA-4A0B-984F-F588F236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34E9C8-4668-4719-BEE3-50A6A101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81517-EDDD-4720-90EE-FEFE6F0C23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5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D03E0A9-54D2-45E2-A466-E04189A08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" y="2234086"/>
            <a:ext cx="2129158" cy="17033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308F597-355A-435E-8318-14317BA0C68A}"/>
              </a:ext>
            </a:extLst>
          </p:cNvPr>
          <p:cNvSpPr txBox="1"/>
          <p:nvPr/>
        </p:nvSpPr>
        <p:spPr>
          <a:xfrm>
            <a:off x="7553024" y="194935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282AC7B-0161-4CA5-B880-ED97650DEC4F}"/>
              </a:ext>
            </a:extLst>
          </p:cNvPr>
          <p:cNvSpPr txBox="1"/>
          <p:nvPr/>
        </p:nvSpPr>
        <p:spPr>
          <a:xfrm>
            <a:off x="4895972" y="5022940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C3DCE3-1953-4D98-98FA-9AB7342595FE}"/>
              </a:ext>
            </a:extLst>
          </p:cNvPr>
          <p:cNvSpPr txBox="1"/>
          <p:nvPr/>
        </p:nvSpPr>
        <p:spPr>
          <a:xfrm>
            <a:off x="5159883" y="78492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65427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F6152C-6C9F-4880-858C-FE49BD09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19D3C4D-AE8B-4015-ACB4-173466326F9B}"/>
              </a:ext>
            </a:extLst>
          </p:cNvPr>
          <p:cNvSpPr txBox="1"/>
          <p:nvPr/>
        </p:nvSpPr>
        <p:spPr>
          <a:xfrm>
            <a:off x="8498876" y="331445"/>
            <a:ext cx="33850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grpSp>
        <p:nvGrpSpPr>
          <p:cNvPr id="29" name="وردي">
            <a:extLst>
              <a:ext uri="{FF2B5EF4-FFF2-40B4-BE49-F238E27FC236}">
                <a16:creationId xmlns:a16="http://schemas.microsoft.com/office/drawing/2014/main" id="{448804BF-2028-41F7-A18C-305887B464F6}"/>
              </a:ext>
            </a:extLst>
          </p:cNvPr>
          <p:cNvGrpSpPr/>
          <p:nvPr/>
        </p:nvGrpSpPr>
        <p:grpSpPr>
          <a:xfrm>
            <a:off x="8004150" y="2088106"/>
            <a:ext cx="3716760" cy="2763641"/>
            <a:chOff x="8004150" y="2088106"/>
            <a:chExt cx="3716760" cy="2763641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F2926886-388B-4FE1-BFC7-C14AE77C0D88}"/>
                </a:ext>
              </a:extLst>
            </p:cNvPr>
            <p:cNvSpPr/>
            <p:nvPr/>
          </p:nvSpPr>
          <p:spPr>
            <a:xfrm>
              <a:off x="8770736" y="2324124"/>
              <a:ext cx="2950174" cy="2482105"/>
            </a:xfrm>
            <a:prstGeom prst="roundRect">
              <a:avLst>
                <a:gd name="adj" fmla="val 0"/>
              </a:avLst>
            </a:prstGeom>
            <a:solidFill>
              <a:srgbClr val="FF99C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400C8255-9B9E-448C-A9B1-BC1F7CFEC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4" t="7570" r="66542" b="10830"/>
            <a:stretch/>
          </p:blipFill>
          <p:spPr>
            <a:xfrm>
              <a:off x="8004150" y="2088106"/>
              <a:ext cx="1533172" cy="2763641"/>
            </a:xfrm>
            <a:prstGeom prst="rect">
              <a:avLst/>
            </a:prstGeom>
          </p:spPr>
        </p:pic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82F385E-26AA-4D54-A49C-1B96CE912FA9}"/>
              </a:ext>
            </a:extLst>
          </p:cNvPr>
          <p:cNvSpPr txBox="1"/>
          <p:nvPr/>
        </p:nvSpPr>
        <p:spPr>
          <a:xfrm>
            <a:off x="3139933" y="1304654"/>
            <a:ext cx="6397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واستعمل التقريب للتأكد من معقولية الإجابة .</a:t>
            </a:r>
          </a:p>
        </p:txBody>
      </p:sp>
      <p:grpSp>
        <p:nvGrpSpPr>
          <p:cNvPr id="30" name="أبيض">
            <a:extLst>
              <a:ext uri="{FF2B5EF4-FFF2-40B4-BE49-F238E27FC236}">
                <a16:creationId xmlns:a16="http://schemas.microsoft.com/office/drawing/2014/main" id="{2AC83AB1-E040-44D3-9F96-22D3BDB962C4}"/>
              </a:ext>
            </a:extLst>
          </p:cNvPr>
          <p:cNvGrpSpPr/>
          <p:nvPr/>
        </p:nvGrpSpPr>
        <p:grpSpPr>
          <a:xfrm>
            <a:off x="3964065" y="2057340"/>
            <a:ext cx="3859353" cy="2856986"/>
            <a:chOff x="3964065" y="2057340"/>
            <a:chExt cx="3859353" cy="2856986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3785A087-F117-4B3A-878B-E10F79DF9DB6}"/>
                </a:ext>
              </a:extLst>
            </p:cNvPr>
            <p:cNvSpPr/>
            <p:nvPr/>
          </p:nvSpPr>
          <p:spPr>
            <a:xfrm>
              <a:off x="4873244" y="2352145"/>
              <a:ext cx="2950174" cy="248210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0E169D16-65ED-4406-A833-18DEBA084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81" t="14583" r="7083" b="40479"/>
            <a:stretch/>
          </p:blipFill>
          <p:spPr>
            <a:xfrm>
              <a:off x="3964065" y="2057340"/>
              <a:ext cx="1846264" cy="2856986"/>
            </a:xfrm>
            <a:prstGeom prst="rect">
              <a:avLst/>
            </a:prstGeom>
          </p:spPr>
        </p:pic>
      </p:grpSp>
      <p:grpSp>
        <p:nvGrpSpPr>
          <p:cNvPr id="31" name="أصفر">
            <a:extLst>
              <a:ext uri="{FF2B5EF4-FFF2-40B4-BE49-F238E27FC236}">
                <a16:creationId xmlns:a16="http://schemas.microsoft.com/office/drawing/2014/main" id="{3B1DEADA-BACB-423D-B358-F76238CBD0E7}"/>
              </a:ext>
            </a:extLst>
          </p:cNvPr>
          <p:cNvGrpSpPr/>
          <p:nvPr/>
        </p:nvGrpSpPr>
        <p:grpSpPr>
          <a:xfrm>
            <a:off x="247650" y="2057340"/>
            <a:ext cx="3676879" cy="2976726"/>
            <a:chOff x="247650" y="2057340"/>
            <a:chExt cx="3676879" cy="2976726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C9ADDB75-76E8-44E1-8C38-1C270D31A6EB}"/>
                </a:ext>
              </a:extLst>
            </p:cNvPr>
            <p:cNvSpPr/>
            <p:nvPr/>
          </p:nvSpPr>
          <p:spPr>
            <a:xfrm>
              <a:off x="974355" y="2352144"/>
              <a:ext cx="2950174" cy="2482105"/>
            </a:xfrm>
            <a:prstGeom prst="roundRect">
              <a:avLst>
                <a:gd name="adj" fmla="val 0"/>
              </a:avLst>
            </a:prstGeom>
            <a:solidFill>
              <a:srgbClr val="FFF86B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182D40C1-16CB-4C3D-9625-2BC9B423B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 t="14584" r="82891" b="38750"/>
            <a:stretch/>
          </p:blipFill>
          <p:spPr>
            <a:xfrm>
              <a:off x="247650" y="2057340"/>
              <a:ext cx="1435206" cy="2976726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AFE5DE-31EC-4892-AB40-BD759AE9B3C8}"/>
              </a:ext>
            </a:extLst>
          </p:cNvPr>
          <p:cNvSpPr txBox="1"/>
          <p:nvPr/>
        </p:nvSpPr>
        <p:spPr>
          <a:xfrm>
            <a:off x="10164460" y="2466704"/>
            <a:ext cx="1364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× 41 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90F51ED-1F45-4C2A-9CE8-34734612C684}"/>
              </a:ext>
            </a:extLst>
          </p:cNvPr>
          <p:cNvSpPr txBox="1"/>
          <p:nvPr/>
        </p:nvSpPr>
        <p:spPr>
          <a:xfrm>
            <a:off x="6381673" y="2470603"/>
            <a:ext cx="1364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22 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E37F0BC-075E-499D-9F9E-D5786EB911A4}"/>
              </a:ext>
            </a:extLst>
          </p:cNvPr>
          <p:cNvSpPr txBox="1"/>
          <p:nvPr/>
        </p:nvSpPr>
        <p:spPr>
          <a:xfrm>
            <a:off x="2442643" y="2461078"/>
            <a:ext cx="1364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12=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8B8F17F3-04D6-49F3-93ED-F75F37562690}"/>
              </a:ext>
            </a:extLst>
          </p:cNvPr>
          <p:cNvGrpSpPr/>
          <p:nvPr/>
        </p:nvGrpSpPr>
        <p:grpSpPr>
          <a:xfrm>
            <a:off x="10732589" y="2948656"/>
            <a:ext cx="970112" cy="839632"/>
            <a:chOff x="10303907" y="2932268"/>
            <a:chExt cx="970112" cy="839632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4E7F8E31-6BBD-44D2-B775-D77DD3E157D7}"/>
                </a:ext>
              </a:extLst>
            </p:cNvPr>
            <p:cNvSpPr txBox="1"/>
            <p:nvPr/>
          </p:nvSpPr>
          <p:spPr>
            <a:xfrm>
              <a:off x="10303907" y="2932268"/>
              <a:ext cx="83780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 41 </a:t>
              </a:r>
            </a:p>
            <a:p>
              <a:r>
                <a:rPr lang="ar-SA" sz="2400" b="1" dirty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×2</a:t>
              </a:r>
            </a:p>
          </p:txBody>
        </p: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C2D028F9-2D71-475A-B3C0-2A5364124FD4}"/>
                </a:ext>
              </a:extLst>
            </p:cNvPr>
            <p:cNvCxnSpPr/>
            <p:nvPr/>
          </p:nvCxnSpPr>
          <p:spPr>
            <a:xfrm flipH="1">
              <a:off x="10303908" y="3771900"/>
              <a:ext cx="970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BA7AFF-32C7-4347-A3F1-229146E595B4}"/>
              </a:ext>
            </a:extLst>
          </p:cNvPr>
          <p:cNvSpPr txBox="1"/>
          <p:nvPr/>
        </p:nvSpPr>
        <p:spPr>
          <a:xfrm>
            <a:off x="11125572" y="3740546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B07C9E1-D36F-4B2C-867B-0709B3A7269D}"/>
              </a:ext>
            </a:extLst>
          </p:cNvPr>
          <p:cNvSpPr txBox="1"/>
          <p:nvPr/>
        </p:nvSpPr>
        <p:spPr>
          <a:xfrm>
            <a:off x="10940037" y="3740546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10735ED4-9AAF-4339-8EEB-9537258DCEAB}"/>
              </a:ext>
            </a:extLst>
          </p:cNvPr>
          <p:cNvCxnSpPr/>
          <p:nvPr/>
        </p:nvCxnSpPr>
        <p:spPr>
          <a:xfrm flipH="1">
            <a:off x="10372725" y="3162300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94834A9-F766-4CE0-9925-697F9F512AD2}"/>
              </a:ext>
            </a:extLst>
          </p:cNvPr>
          <p:cNvSpPr txBox="1"/>
          <p:nvPr/>
        </p:nvSpPr>
        <p:spPr>
          <a:xfrm>
            <a:off x="9663916" y="2922743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8C33AAF2-FBF0-4D07-BCE6-2282ED702834}"/>
              </a:ext>
            </a:extLst>
          </p:cNvPr>
          <p:cNvCxnSpPr/>
          <p:nvPr/>
        </p:nvCxnSpPr>
        <p:spPr>
          <a:xfrm flipH="1">
            <a:off x="10391775" y="3504883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615E5BD-9362-4A8B-B7EC-DA588EE3FBD0}"/>
              </a:ext>
            </a:extLst>
          </p:cNvPr>
          <p:cNvSpPr txBox="1"/>
          <p:nvPr/>
        </p:nvSpPr>
        <p:spPr>
          <a:xfrm>
            <a:off x="9883358" y="3274050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×2</a:t>
            </a: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4789466-54EE-437F-90B6-FE68D3E60B35}"/>
              </a:ext>
            </a:extLst>
          </p:cNvPr>
          <p:cNvCxnSpPr>
            <a:cxnSpLocks/>
          </p:cNvCxnSpPr>
          <p:nvPr/>
        </p:nvCxnSpPr>
        <p:spPr>
          <a:xfrm flipH="1">
            <a:off x="9744075" y="3779653"/>
            <a:ext cx="685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0CD89B5-C4F8-44C4-B976-C0B02E006B79}"/>
              </a:ext>
            </a:extLst>
          </p:cNvPr>
          <p:cNvSpPr txBox="1"/>
          <p:nvPr/>
        </p:nvSpPr>
        <p:spPr>
          <a:xfrm>
            <a:off x="9964380" y="3681204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4F5635B-7A8E-4BDA-AC5B-9366FEAE2207}"/>
              </a:ext>
            </a:extLst>
          </p:cNvPr>
          <p:cNvSpPr txBox="1"/>
          <p:nvPr/>
        </p:nvSpPr>
        <p:spPr>
          <a:xfrm>
            <a:off x="9774081" y="3700985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FFBAFDD-5719-4283-9E2D-DDB616E0C617}"/>
              </a:ext>
            </a:extLst>
          </p:cNvPr>
          <p:cNvSpPr txBox="1"/>
          <p:nvPr/>
        </p:nvSpPr>
        <p:spPr>
          <a:xfrm>
            <a:off x="8865837" y="4024166"/>
            <a:ext cx="28349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 قريبة من الناتج الدقيق 82</a:t>
            </a:r>
          </a:p>
          <a:p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إذا الإجابة صحيحة 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168C8438-83A4-4457-AFC3-9A6858F4F8F5}"/>
              </a:ext>
            </a:extLst>
          </p:cNvPr>
          <p:cNvGrpSpPr/>
          <p:nvPr/>
        </p:nvGrpSpPr>
        <p:grpSpPr>
          <a:xfrm>
            <a:off x="6782417" y="2803473"/>
            <a:ext cx="970112" cy="839632"/>
            <a:chOff x="10303907" y="2932268"/>
            <a:chExt cx="970112" cy="839632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ADB9105A-A28E-4B22-B2E2-F76FF3FCDE02}"/>
                </a:ext>
              </a:extLst>
            </p:cNvPr>
            <p:cNvSpPr txBox="1"/>
            <p:nvPr/>
          </p:nvSpPr>
          <p:spPr>
            <a:xfrm>
              <a:off x="10303907" y="2932268"/>
              <a:ext cx="83780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 22 </a:t>
              </a:r>
            </a:p>
            <a:p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×3</a:t>
              </a:r>
            </a:p>
          </p:txBody>
        </p: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69AB09F6-0242-4283-84F9-72962069F9DF}"/>
                </a:ext>
              </a:extLst>
            </p:cNvPr>
            <p:cNvCxnSpPr/>
            <p:nvPr/>
          </p:nvCxnSpPr>
          <p:spPr>
            <a:xfrm flipH="1">
              <a:off x="10303908" y="3771900"/>
              <a:ext cx="970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E52E4886-E8E3-422F-9335-E1EAC041CE01}"/>
              </a:ext>
            </a:extLst>
          </p:cNvPr>
          <p:cNvSpPr txBox="1"/>
          <p:nvPr/>
        </p:nvSpPr>
        <p:spPr>
          <a:xfrm>
            <a:off x="7175400" y="3595363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517C9C1C-A081-45BD-9CF8-C02C8B103F1D}"/>
              </a:ext>
            </a:extLst>
          </p:cNvPr>
          <p:cNvSpPr txBox="1"/>
          <p:nvPr/>
        </p:nvSpPr>
        <p:spPr>
          <a:xfrm>
            <a:off x="6989865" y="3595363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804466D4-CB8D-4246-8491-0FEE6BA3ECFC}"/>
              </a:ext>
            </a:extLst>
          </p:cNvPr>
          <p:cNvCxnSpPr/>
          <p:nvPr/>
        </p:nvCxnSpPr>
        <p:spPr>
          <a:xfrm flipH="1">
            <a:off x="6422553" y="3017117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D1B257D-7337-4DA1-9D43-5CE5BDEA536D}"/>
              </a:ext>
            </a:extLst>
          </p:cNvPr>
          <p:cNvSpPr txBox="1"/>
          <p:nvPr/>
        </p:nvSpPr>
        <p:spPr>
          <a:xfrm>
            <a:off x="5713744" y="2777560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cxnSp>
        <p:nvCxnSpPr>
          <p:cNvPr id="62" name="رابط كسهم مستقيم 61">
            <a:extLst>
              <a:ext uri="{FF2B5EF4-FFF2-40B4-BE49-F238E27FC236}">
                <a16:creationId xmlns:a16="http://schemas.microsoft.com/office/drawing/2014/main" id="{76144C84-9150-49C4-934A-D7911494160C}"/>
              </a:ext>
            </a:extLst>
          </p:cNvPr>
          <p:cNvCxnSpPr/>
          <p:nvPr/>
        </p:nvCxnSpPr>
        <p:spPr>
          <a:xfrm flipH="1">
            <a:off x="6441603" y="3359700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689AD5E4-971E-4BB5-AD8E-EA3DA46C7E79}"/>
              </a:ext>
            </a:extLst>
          </p:cNvPr>
          <p:cNvSpPr txBox="1"/>
          <p:nvPr/>
        </p:nvSpPr>
        <p:spPr>
          <a:xfrm>
            <a:off x="5933186" y="3128867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×3</a:t>
            </a:r>
          </a:p>
        </p:txBody>
      </p: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5DA3789A-74B0-48BB-A494-9FBAF0EF10F9}"/>
              </a:ext>
            </a:extLst>
          </p:cNvPr>
          <p:cNvCxnSpPr>
            <a:cxnSpLocks/>
          </p:cNvCxnSpPr>
          <p:nvPr/>
        </p:nvCxnSpPr>
        <p:spPr>
          <a:xfrm flipH="1">
            <a:off x="5793903" y="3634470"/>
            <a:ext cx="685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7AB0803F-0ABC-458F-A1AF-28FE7A3454A5}"/>
              </a:ext>
            </a:extLst>
          </p:cNvPr>
          <p:cNvSpPr txBox="1"/>
          <p:nvPr/>
        </p:nvSpPr>
        <p:spPr>
          <a:xfrm>
            <a:off x="6014208" y="3536021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DFE09A7E-D987-448C-9A73-6B4A1F492EBC}"/>
              </a:ext>
            </a:extLst>
          </p:cNvPr>
          <p:cNvSpPr txBox="1"/>
          <p:nvPr/>
        </p:nvSpPr>
        <p:spPr>
          <a:xfrm>
            <a:off x="5823909" y="3555802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236291E3-8623-4405-BD37-2DE30EE655A1}"/>
              </a:ext>
            </a:extLst>
          </p:cNvPr>
          <p:cNvSpPr txBox="1"/>
          <p:nvPr/>
        </p:nvSpPr>
        <p:spPr>
          <a:xfrm>
            <a:off x="4998437" y="3945499"/>
            <a:ext cx="28349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قريبة من الناتج الدقيق 66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إذا الإجابة صحيحة </a:t>
            </a: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BC3D6500-3CFF-49C2-96D7-735E9F891B33}"/>
              </a:ext>
            </a:extLst>
          </p:cNvPr>
          <p:cNvGrpSpPr/>
          <p:nvPr/>
        </p:nvGrpSpPr>
        <p:grpSpPr>
          <a:xfrm>
            <a:off x="2865569" y="2851964"/>
            <a:ext cx="970112" cy="839632"/>
            <a:chOff x="10303907" y="2932268"/>
            <a:chExt cx="970112" cy="839632"/>
          </a:xfrm>
        </p:grpSpPr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C291FEA7-3C64-4378-9BFD-406CBE8BB081}"/>
                </a:ext>
              </a:extLst>
            </p:cNvPr>
            <p:cNvSpPr txBox="1"/>
            <p:nvPr/>
          </p:nvSpPr>
          <p:spPr>
            <a:xfrm>
              <a:off x="10303907" y="2932268"/>
              <a:ext cx="83780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 12 </a:t>
              </a:r>
            </a:p>
            <a:p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×4</a:t>
              </a:r>
            </a:p>
          </p:txBody>
        </p:sp>
        <p:cxnSp>
          <p:nvCxnSpPr>
            <p:cNvPr id="70" name="رابط مستقيم 69">
              <a:extLst>
                <a:ext uri="{FF2B5EF4-FFF2-40B4-BE49-F238E27FC236}">
                  <a16:creationId xmlns:a16="http://schemas.microsoft.com/office/drawing/2014/main" id="{0B853DF5-97C3-4AD7-B2BE-0DF93662CC3A}"/>
                </a:ext>
              </a:extLst>
            </p:cNvPr>
            <p:cNvCxnSpPr/>
            <p:nvPr/>
          </p:nvCxnSpPr>
          <p:spPr>
            <a:xfrm flipH="1">
              <a:off x="10303908" y="3771900"/>
              <a:ext cx="9701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7786C3C7-A172-4282-A827-978480068577}"/>
              </a:ext>
            </a:extLst>
          </p:cNvPr>
          <p:cNvSpPr txBox="1"/>
          <p:nvPr/>
        </p:nvSpPr>
        <p:spPr>
          <a:xfrm>
            <a:off x="3258552" y="3643854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9BE5535-1732-4524-8545-56CD5C6DB466}"/>
              </a:ext>
            </a:extLst>
          </p:cNvPr>
          <p:cNvSpPr txBox="1"/>
          <p:nvPr/>
        </p:nvSpPr>
        <p:spPr>
          <a:xfrm>
            <a:off x="3073017" y="3643854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cxnSp>
        <p:nvCxnSpPr>
          <p:cNvPr id="73" name="رابط كسهم مستقيم 72">
            <a:extLst>
              <a:ext uri="{FF2B5EF4-FFF2-40B4-BE49-F238E27FC236}">
                <a16:creationId xmlns:a16="http://schemas.microsoft.com/office/drawing/2014/main" id="{7DF81664-EA15-4F41-9165-6F9748717B29}"/>
              </a:ext>
            </a:extLst>
          </p:cNvPr>
          <p:cNvCxnSpPr/>
          <p:nvPr/>
        </p:nvCxnSpPr>
        <p:spPr>
          <a:xfrm flipH="1">
            <a:off x="2505705" y="3065608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B5A5D53-4F25-4015-8AFF-CE58CF83273B}"/>
              </a:ext>
            </a:extLst>
          </p:cNvPr>
          <p:cNvSpPr txBox="1"/>
          <p:nvPr/>
        </p:nvSpPr>
        <p:spPr>
          <a:xfrm>
            <a:off x="1796896" y="2826051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75" name="رابط كسهم مستقيم 74">
            <a:extLst>
              <a:ext uri="{FF2B5EF4-FFF2-40B4-BE49-F238E27FC236}">
                <a16:creationId xmlns:a16="http://schemas.microsoft.com/office/drawing/2014/main" id="{70426F63-59CF-4240-AC68-611DA3EF38DC}"/>
              </a:ext>
            </a:extLst>
          </p:cNvPr>
          <p:cNvCxnSpPr/>
          <p:nvPr/>
        </p:nvCxnSpPr>
        <p:spPr>
          <a:xfrm flipH="1">
            <a:off x="2524755" y="3408191"/>
            <a:ext cx="4953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570B09DA-4787-428F-85D6-412DC1229AAD}"/>
              </a:ext>
            </a:extLst>
          </p:cNvPr>
          <p:cNvSpPr txBox="1"/>
          <p:nvPr/>
        </p:nvSpPr>
        <p:spPr>
          <a:xfrm>
            <a:off x="2016338" y="3177358"/>
            <a:ext cx="562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×4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C3072F28-5AA7-4C73-878E-A2D1411C872A}"/>
              </a:ext>
            </a:extLst>
          </p:cNvPr>
          <p:cNvCxnSpPr>
            <a:cxnSpLocks/>
          </p:cNvCxnSpPr>
          <p:nvPr/>
        </p:nvCxnSpPr>
        <p:spPr>
          <a:xfrm flipH="1">
            <a:off x="1877055" y="3682961"/>
            <a:ext cx="685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2B67CB9-3C9E-4749-A96E-B9685EB780E4}"/>
              </a:ext>
            </a:extLst>
          </p:cNvPr>
          <p:cNvSpPr txBox="1"/>
          <p:nvPr/>
        </p:nvSpPr>
        <p:spPr>
          <a:xfrm>
            <a:off x="2097360" y="3584512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57C6D86-28B7-410E-A060-8F2ED892DE7F}"/>
              </a:ext>
            </a:extLst>
          </p:cNvPr>
          <p:cNvSpPr txBox="1"/>
          <p:nvPr/>
        </p:nvSpPr>
        <p:spPr>
          <a:xfrm>
            <a:off x="1907061" y="3604293"/>
            <a:ext cx="335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B4805783-9F07-4840-A52E-5F1DD37D3B8C}"/>
              </a:ext>
            </a:extLst>
          </p:cNvPr>
          <p:cNvSpPr txBox="1"/>
          <p:nvPr/>
        </p:nvSpPr>
        <p:spPr>
          <a:xfrm>
            <a:off x="1081589" y="3993990"/>
            <a:ext cx="28349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قريبة من الناتج الدقيق 48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إذا الإجابة صحيحة </a:t>
            </a:r>
          </a:p>
        </p:txBody>
      </p:sp>
    </p:spTree>
    <p:extLst>
      <p:ext uri="{BB962C8B-B14F-4D97-AF65-F5344CB8AC3E}">
        <p14:creationId xmlns:p14="http://schemas.microsoft.com/office/powerpoint/2010/main" val="19352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6" grpId="0"/>
      <p:bldP spid="39" grpId="0"/>
      <p:bldP spid="40" grpId="0"/>
      <p:bldP spid="41" grpId="0"/>
      <p:bldP spid="58" grpId="0"/>
      <p:bldP spid="59" grpId="0"/>
      <p:bldP spid="61" grpId="0"/>
      <p:bldP spid="63" grpId="0"/>
      <p:bldP spid="65" grpId="0"/>
      <p:bldP spid="66" grpId="0"/>
      <p:bldP spid="67" grpId="0"/>
      <p:bldP spid="71" grpId="0"/>
      <p:bldP spid="72" grpId="0"/>
      <p:bldP spid="74" grpId="0"/>
      <p:bldP spid="76" grpId="0"/>
      <p:bldP spid="78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4A3813C-35B5-4D82-BAE4-7BFC40CDDBA5}"/>
              </a:ext>
            </a:extLst>
          </p:cNvPr>
          <p:cNvSpPr txBox="1"/>
          <p:nvPr/>
        </p:nvSpPr>
        <p:spPr>
          <a:xfrm>
            <a:off x="2926380" y="1942962"/>
            <a:ext cx="675119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ضرب عدد من رقمين في عدد من رقم واحد مع إعادة التجميع</a:t>
            </a:r>
            <a:endParaRPr lang="ar-SA" sz="6600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CB6C62-DC87-4829-A539-E61539EE9724}"/>
              </a:ext>
            </a:extLst>
          </p:cNvPr>
          <p:cNvSpPr txBox="1"/>
          <p:nvPr/>
        </p:nvSpPr>
        <p:spPr>
          <a:xfrm>
            <a:off x="4696295" y="3639055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5C78B0-C69F-45B1-B9C5-8AECE4764FAC}"/>
              </a:ext>
            </a:extLst>
          </p:cNvPr>
          <p:cNvSpPr txBox="1"/>
          <p:nvPr/>
        </p:nvSpPr>
        <p:spPr>
          <a:xfrm>
            <a:off x="1449496" y="4290507"/>
            <a:ext cx="8931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أضرب عدداً من رقمين في عدد من رقم واحد مع إعادة التجميع.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D767CE-EB3C-4031-861B-3A3DCC3C757C}"/>
              </a:ext>
            </a:extLst>
          </p:cNvPr>
          <p:cNvSpPr txBox="1"/>
          <p:nvPr/>
        </p:nvSpPr>
        <p:spPr>
          <a:xfrm>
            <a:off x="5113857" y="1030584"/>
            <a:ext cx="21142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1274DE5-5DA9-4FD5-95B3-ED202C97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7B926CE-A19B-4D1D-9BB1-93527A02FDF2}"/>
              </a:ext>
            </a:extLst>
          </p:cNvPr>
          <p:cNvSpPr txBox="1"/>
          <p:nvPr/>
        </p:nvSpPr>
        <p:spPr>
          <a:xfrm>
            <a:off x="4972051" y="1257288"/>
            <a:ext cx="6496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بناية من خمسة طوابق ، في كل طابق 13 شقة . كم شقة في هذه البناية ؟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E5EC744-2767-4739-83B1-EBA4F3DCB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66" y="466725"/>
            <a:ext cx="2692337" cy="7572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BEA2AF-C18D-4488-A252-F3A27428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093" y="578797"/>
            <a:ext cx="2008475" cy="129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4860F31A-26C1-4734-8F68-7E93CEBEC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60" y="1799247"/>
            <a:ext cx="3242876" cy="57468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2965384" y="1897641"/>
            <a:ext cx="5629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شقة في بناية مكونة من خمسة طوابق ، في كل طابق 13 شقة 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565E62-2706-4904-AA07-F92BF61244FE}"/>
              </a:ext>
            </a:extLst>
          </p:cNvPr>
          <p:cNvSpPr txBox="1"/>
          <p:nvPr/>
        </p:nvSpPr>
        <p:spPr>
          <a:xfrm>
            <a:off x="8352030" y="2241020"/>
            <a:ext cx="2908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 / استعمل النماذج</a:t>
            </a:r>
          </a:p>
        </p:txBody>
      </p:sp>
      <p:sp>
        <p:nvSpPr>
          <p:cNvPr id="14" name="مكعب 13">
            <a:extLst>
              <a:ext uri="{FF2B5EF4-FFF2-40B4-BE49-F238E27FC236}">
                <a16:creationId xmlns:a16="http://schemas.microsoft.com/office/drawing/2014/main" id="{DFBB7700-9899-40B4-8EA5-FB8C46CCA3DF}"/>
              </a:ext>
            </a:extLst>
          </p:cNvPr>
          <p:cNvSpPr/>
          <p:nvPr/>
        </p:nvSpPr>
        <p:spPr>
          <a:xfrm flipH="1">
            <a:off x="11295895" y="38790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كعب 15">
            <a:extLst>
              <a:ext uri="{FF2B5EF4-FFF2-40B4-BE49-F238E27FC236}">
                <a16:creationId xmlns:a16="http://schemas.microsoft.com/office/drawing/2014/main" id="{6D6E01F1-721F-40E6-A9D6-70EDD34550D8}"/>
              </a:ext>
            </a:extLst>
          </p:cNvPr>
          <p:cNvSpPr/>
          <p:nvPr/>
        </p:nvSpPr>
        <p:spPr>
          <a:xfrm flipH="1">
            <a:off x="11305439" y="36278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كعب 17">
            <a:extLst>
              <a:ext uri="{FF2B5EF4-FFF2-40B4-BE49-F238E27FC236}">
                <a16:creationId xmlns:a16="http://schemas.microsoft.com/office/drawing/2014/main" id="{743CCF45-1DF1-415E-BCA4-00161D64C1B4}"/>
              </a:ext>
            </a:extLst>
          </p:cNvPr>
          <p:cNvSpPr/>
          <p:nvPr/>
        </p:nvSpPr>
        <p:spPr>
          <a:xfrm flipH="1">
            <a:off x="11305439" y="4143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3302D73-CD66-422F-9CD0-E381209D7DEA}"/>
              </a:ext>
            </a:extLst>
          </p:cNvPr>
          <p:cNvGrpSpPr/>
          <p:nvPr/>
        </p:nvGrpSpPr>
        <p:grpSpPr>
          <a:xfrm>
            <a:off x="10978738" y="2799329"/>
            <a:ext cx="213156" cy="1543690"/>
            <a:chOff x="3278249" y="1981640"/>
            <a:chExt cx="213156" cy="1543690"/>
          </a:xfrm>
        </p:grpSpPr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48D13EEB-3331-4A08-B5B2-B4564A33DA6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61EAFE3A-4856-403C-A3A0-45A9C46862B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EE4DB17F-A9E4-4C95-85B5-D630EFF316F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F658414B-5C05-4736-BE3E-35FCA9B67B5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48E699C7-16E4-4108-8E17-9A3A80EED91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B463A3D7-11F2-410E-861F-8C397B83E2A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DB623BFA-D42E-408F-8F8F-2A32A242918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553C3439-4A14-4CE3-9F6A-6B114AB1A01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6327ED85-25D5-4E31-AE47-C1E54CCDDF6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D6D8BDCB-A014-4062-9757-95A1523C261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" name="مكعب 54">
            <a:extLst>
              <a:ext uri="{FF2B5EF4-FFF2-40B4-BE49-F238E27FC236}">
                <a16:creationId xmlns:a16="http://schemas.microsoft.com/office/drawing/2014/main" id="{C9F4B982-8DA2-4532-B250-06CA7443E967}"/>
              </a:ext>
            </a:extLst>
          </p:cNvPr>
          <p:cNvSpPr/>
          <p:nvPr/>
        </p:nvSpPr>
        <p:spPr>
          <a:xfrm flipH="1">
            <a:off x="10553002" y="38790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كعب 55">
            <a:extLst>
              <a:ext uri="{FF2B5EF4-FFF2-40B4-BE49-F238E27FC236}">
                <a16:creationId xmlns:a16="http://schemas.microsoft.com/office/drawing/2014/main" id="{F8CAF245-29B5-4694-B3DF-C1E46CA76D48}"/>
              </a:ext>
            </a:extLst>
          </p:cNvPr>
          <p:cNvSpPr/>
          <p:nvPr/>
        </p:nvSpPr>
        <p:spPr>
          <a:xfrm flipH="1">
            <a:off x="10562546" y="36278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كعب 56">
            <a:extLst>
              <a:ext uri="{FF2B5EF4-FFF2-40B4-BE49-F238E27FC236}">
                <a16:creationId xmlns:a16="http://schemas.microsoft.com/office/drawing/2014/main" id="{717CA17C-96DF-48EB-8A8A-29F12423154D}"/>
              </a:ext>
            </a:extLst>
          </p:cNvPr>
          <p:cNvSpPr/>
          <p:nvPr/>
        </p:nvSpPr>
        <p:spPr>
          <a:xfrm flipH="1">
            <a:off x="10562546" y="4143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A26B810-9E36-4E6C-9223-D44327274BFE}"/>
              </a:ext>
            </a:extLst>
          </p:cNvPr>
          <p:cNvGrpSpPr/>
          <p:nvPr/>
        </p:nvGrpSpPr>
        <p:grpSpPr>
          <a:xfrm>
            <a:off x="10235845" y="2799329"/>
            <a:ext cx="213156" cy="1543690"/>
            <a:chOff x="3278249" y="1981640"/>
            <a:chExt cx="213156" cy="1543690"/>
          </a:xfrm>
        </p:grpSpPr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8B6D78E9-5193-48ED-B0DE-D4E5C50BF0A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68FACF65-0281-4B9D-B413-98D4ED492BF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2A173772-F2B8-41A7-BFD3-7EC5CE1F1B8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7CA29DE2-430D-4A85-8644-4ADF5A52662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F1FF0648-586B-43C7-BF9E-29594CE8195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379CD94B-733E-4F3E-A9F3-18F1173974A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448CF7FF-B53F-4849-B068-3267BB69C44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575DB300-AB2B-4E50-8F85-10D773F0750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ED59052E-489B-4218-A8E9-8A51A25F4EB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A89555B0-1B0A-4DA3-A039-121F292B629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9" name="مكعب 68">
            <a:extLst>
              <a:ext uri="{FF2B5EF4-FFF2-40B4-BE49-F238E27FC236}">
                <a16:creationId xmlns:a16="http://schemas.microsoft.com/office/drawing/2014/main" id="{638C806D-C582-46BD-93CB-DC3E4435E6A4}"/>
              </a:ext>
            </a:extLst>
          </p:cNvPr>
          <p:cNvSpPr/>
          <p:nvPr/>
        </p:nvSpPr>
        <p:spPr>
          <a:xfrm flipH="1">
            <a:off x="9825660" y="38790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كعب 69">
            <a:extLst>
              <a:ext uri="{FF2B5EF4-FFF2-40B4-BE49-F238E27FC236}">
                <a16:creationId xmlns:a16="http://schemas.microsoft.com/office/drawing/2014/main" id="{E5D0EEE3-CAAA-4682-8111-343EEF3E266F}"/>
              </a:ext>
            </a:extLst>
          </p:cNvPr>
          <p:cNvSpPr/>
          <p:nvPr/>
        </p:nvSpPr>
        <p:spPr>
          <a:xfrm flipH="1">
            <a:off x="9835204" y="36278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كعب 70">
            <a:extLst>
              <a:ext uri="{FF2B5EF4-FFF2-40B4-BE49-F238E27FC236}">
                <a16:creationId xmlns:a16="http://schemas.microsoft.com/office/drawing/2014/main" id="{C9434562-8353-45CF-9614-B1F3C83AB042}"/>
              </a:ext>
            </a:extLst>
          </p:cNvPr>
          <p:cNvSpPr/>
          <p:nvPr/>
        </p:nvSpPr>
        <p:spPr>
          <a:xfrm flipH="1">
            <a:off x="9835204" y="4143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C523D78B-DACE-4A83-A5A9-444D325FA376}"/>
              </a:ext>
            </a:extLst>
          </p:cNvPr>
          <p:cNvGrpSpPr/>
          <p:nvPr/>
        </p:nvGrpSpPr>
        <p:grpSpPr>
          <a:xfrm>
            <a:off x="9508503" y="2799329"/>
            <a:ext cx="213156" cy="1543690"/>
            <a:chOff x="3278249" y="1981640"/>
            <a:chExt cx="213156" cy="1543690"/>
          </a:xfrm>
        </p:grpSpPr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C11FA3C3-D16E-45C7-877E-59F5BBD8427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BFFA20D1-0666-4520-ACF7-87A93586045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2A063013-7BEC-402F-9459-9E892D9AB14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E10128BB-C754-4C76-A779-8C16EC01938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152E3990-65A1-44D8-8E0F-AEECEEBF7B8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CD30EA4D-E3CA-4128-A2BC-A25D9ECFD4E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32966B07-2C07-41B5-A101-C34FEE3F5A0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788DCB75-C68E-44B7-8286-3421B99C94D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70C866A3-BFE9-49EE-86AE-C9E67447681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3F6199DF-9764-4749-85D6-D1F63E4D6CB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مكعب 82">
            <a:extLst>
              <a:ext uri="{FF2B5EF4-FFF2-40B4-BE49-F238E27FC236}">
                <a16:creationId xmlns:a16="http://schemas.microsoft.com/office/drawing/2014/main" id="{6F322B74-9DB3-47F9-B084-53DEA190B553}"/>
              </a:ext>
            </a:extLst>
          </p:cNvPr>
          <p:cNvSpPr/>
          <p:nvPr/>
        </p:nvSpPr>
        <p:spPr>
          <a:xfrm flipH="1">
            <a:off x="9032115" y="38790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788E6F8D-CFC8-4295-9057-41143102C8CB}"/>
              </a:ext>
            </a:extLst>
          </p:cNvPr>
          <p:cNvSpPr/>
          <p:nvPr/>
        </p:nvSpPr>
        <p:spPr>
          <a:xfrm flipH="1">
            <a:off x="9041659" y="36278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66761B34-4023-4A24-9859-39B65002BFFB}"/>
              </a:ext>
            </a:extLst>
          </p:cNvPr>
          <p:cNvSpPr/>
          <p:nvPr/>
        </p:nvSpPr>
        <p:spPr>
          <a:xfrm flipH="1">
            <a:off x="9041659" y="4143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113890D8-C7F0-4DD6-B27B-81A7BD4A0985}"/>
              </a:ext>
            </a:extLst>
          </p:cNvPr>
          <p:cNvGrpSpPr/>
          <p:nvPr/>
        </p:nvGrpSpPr>
        <p:grpSpPr>
          <a:xfrm>
            <a:off x="8714958" y="2799329"/>
            <a:ext cx="213156" cy="1543690"/>
            <a:chOff x="3278249" y="1981640"/>
            <a:chExt cx="213156" cy="1543690"/>
          </a:xfrm>
        </p:grpSpPr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3DD69317-FC62-4B56-9B81-4583CE2E0BD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9E9AFC83-1610-4755-A4C7-A2A7D47F591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A164F487-8B97-4484-9EB7-C2A223C3E3F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4B0E4BA5-BFB9-4614-9104-353A9478A64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B1299F30-713A-43D6-8B98-6F1BA34014E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7095AB1F-A2BF-43BF-82BA-84B9602EC19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B3C84BDC-4332-4EFB-98D0-8E854C65296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EB9874BB-9D86-4A60-A41E-07DDF2BA73E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A3067109-CA52-4083-89F7-E0651EF8182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8576CEB4-F787-4EF0-B162-B77A95A18C8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7" name="مكعب 96">
            <a:extLst>
              <a:ext uri="{FF2B5EF4-FFF2-40B4-BE49-F238E27FC236}">
                <a16:creationId xmlns:a16="http://schemas.microsoft.com/office/drawing/2014/main" id="{0DAFD826-A885-47A7-B77B-E54A2CFDE089}"/>
              </a:ext>
            </a:extLst>
          </p:cNvPr>
          <p:cNvSpPr/>
          <p:nvPr/>
        </p:nvSpPr>
        <p:spPr>
          <a:xfrm flipH="1">
            <a:off x="8312721" y="38790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كعب 97">
            <a:extLst>
              <a:ext uri="{FF2B5EF4-FFF2-40B4-BE49-F238E27FC236}">
                <a16:creationId xmlns:a16="http://schemas.microsoft.com/office/drawing/2014/main" id="{613AE73E-DCCF-49F6-A398-5441BB7860AE}"/>
              </a:ext>
            </a:extLst>
          </p:cNvPr>
          <p:cNvSpPr/>
          <p:nvPr/>
        </p:nvSpPr>
        <p:spPr>
          <a:xfrm flipH="1">
            <a:off x="8322265" y="36278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كعب 98">
            <a:extLst>
              <a:ext uri="{FF2B5EF4-FFF2-40B4-BE49-F238E27FC236}">
                <a16:creationId xmlns:a16="http://schemas.microsoft.com/office/drawing/2014/main" id="{B4BB6FDF-FADE-47AC-9C94-1AF3EE675D0C}"/>
              </a:ext>
            </a:extLst>
          </p:cNvPr>
          <p:cNvSpPr/>
          <p:nvPr/>
        </p:nvSpPr>
        <p:spPr>
          <a:xfrm flipH="1">
            <a:off x="8322265" y="4143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876D2F0F-2338-4BD9-B129-22D0B07D4CF8}"/>
              </a:ext>
            </a:extLst>
          </p:cNvPr>
          <p:cNvGrpSpPr/>
          <p:nvPr/>
        </p:nvGrpSpPr>
        <p:grpSpPr>
          <a:xfrm>
            <a:off x="7995564" y="2799329"/>
            <a:ext cx="213156" cy="1543690"/>
            <a:chOff x="3278249" y="1981640"/>
            <a:chExt cx="213156" cy="1543690"/>
          </a:xfrm>
        </p:grpSpPr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9B88454E-65C0-4348-9FD2-2AC228D1DCC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A123E91F-1864-4135-B2CD-B68E89FECFC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453FB92A-A44A-462B-8664-8816BC70431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263F142C-1945-4AD5-9946-766355A3196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C3B0FAB8-C4A4-45A1-A816-F40430BD146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A6EC8F59-5655-4396-9EDB-FBF9A2E5477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C7C5A4EA-BAE8-4C47-AFA3-6E3F1A87DD4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EB630DF5-BA72-4F78-B7D0-E1458C1561A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E2CC758D-30EA-4CC6-BF5D-9E641EC7BAE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494CC5F9-BAD0-4ED7-AEBB-A7BA592168B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9E70EAAC-9429-41FF-A1D9-5DBF05A7F52C}"/>
              </a:ext>
            </a:extLst>
          </p:cNvPr>
          <p:cNvSpPr/>
          <p:nvPr/>
        </p:nvSpPr>
        <p:spPr>
          <a:xfrm>
            <a:off x="9835204" y="5019675"/>
            <a:ext cx="1848799" cy="49122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3" name="موصل: على شكل مرفق 112">
            <a:extLst>
              <a:ext uri="{FF2B5EF4-FFF2-40B4-BE49-F238E27FC236}">
                <a16:creationId xmlns:a16="http://schemas.microsoft.com/office/drawing/2014/main" id="{468C9403-BD86-44F0-865D-A8F021F542BB}"/>
              </a:ext>
            </a:extLst>
          </p:cNvPr>
          <p:cNvCxnSpPr/>
          <p:nvPr/>
        </p:nvCxnSpPr>
        <p:spPr>
          <a:xfrm rot="10800000" flipV="1">
            <a:off x="9508504" y="5481340"/>
            <a:ext cx="1256269" cy="233660"/>
          </a:xfrm>
          <a:prstGeom prst="bentConnector3">
            <a:avLst>
              <a:gd name="adj1" fmla="val 71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7F72E42C-70B8-4A6E-80CA-0B7A6C25ACEC}"/>
              </a:ext>
            </a:extLst>
          </p:cNvPr>
          <p:cNvGrpSpPr/>
          <p:nvPr/>
        </p:nvGrpSpPr>
        <p:grpSpPr>
          <a:xfrm>
            <a:off x="8205450" y="4412975"/>
            <a:ext cx="213156" cy="1543690"/>
            <a:chOff x="3278249" y="1981640"/>
            <a:chExt cx="213156" cy="1543690"/>
          </a:xfrm>
          <a:solidFill>
            <a:srgbClr val="FFF86B"/>
          </a:solidFill>
        </p:grpSpPr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C59320CC-FCD3-40C9-89D3-42827117FE0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33A6B58D-6459-43E9-877D-8765EB1C41A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80267261-BDC1-45AA-9B50-B47767A1EDD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A82D4825-6AEA-414D-A31F-7F432BE1BB7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3F649CBA-B75F-4070-AAC7-782916A21A8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FF8FE8D6-CF18-46F1-8739-D25E9E03AE9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3CC312A0-C556-46F0-B18F-2047C1DE52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9B272489-5457-4F7C-985E-5E6A9E4AAFA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59A6098B-F338-4EB1-A1BF-29D800D46D3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3064A396-B694-4FF2-8C7F-B705CE948D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A6739525-141C-4F00-9ACC-E2C99174EC42}"/>
              </a:ext>
            </a:extLst>
          </p:cNvPr>
          <p:cNvSpPr txBox="1"/>
          <p:nvPr/>
        </p:nvSpPr>
        <p:spPr>
          <a:xfrm>
            <a:off x="10144125" y="5822955"/>
            <a:ext cx="514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50F0F280-B4B6-4058-9D31-65A2BD49EEE1}"/>
              </a:ext>
            </a:extLst>
          </p:cNvPr>
          <p:cNvSpPr txBox="1"/>
          <p:nvPr/>
        </p:nvSpPr>
        <p:spPr>
          <a:xfrm>
            <a:off x="8861518" y="5830624"/>
            <a:ext cx="6671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</a:t>
            </a: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7237E435-58DA-493A-842C-C2F0B1A6461A}"/>
              </a:ext>
            </a:extLst>
          </p:cNvPr>
          <p:cNvSpPr txBox="1"/>
          <p:nvPr/>
        </p:nvSpPr>
        <p:spPr>
          <a:xfrm>
            <a:off x="9356828" y="5869853"/>
            <a:ext cx="6671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67ACCB77-6DA8-47FF-8F49-CBD69080E971}"/>
              </a:ext>
            </a:extLst>
          </p:cNvPr>
          <p:cNvSpPr txBox="1"/>
          <p:nvPr/>
        </p:nvSpPr>
        <p:spPr>
          <a:xfrm>
            <a:off x="8127951" y="5830624"/>
            <a:ext cx="9661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=65</a:t>
            </a: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AF9F2894-0B72-4795-8E93-5E0318E7AD71}"/>
              </a:ext>
            </a:extLst>
          </p:cNvPr>
          <p:cNvSpPr txBox="1"/>
          <p:nvPr/>
        </p:nvSpPr>
        <p:spPr>
          <a:xfrm>
            <a:off x="1799367" y="2260765"/>
            <a:ext cx="38593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 / استعمل الورقة والقلم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CB02E9FD-5C05-4C4A-B8EF-F198A2983C3C}"/>
              </a:ext>
            </a:extLst>
          </p:cNvPr>
          <p:cNvSpPr txBox="1"/>
          <p:nvPr/>
        </p:nvSpPr>
        <p:spPr>
          <a:xfrm>
            <a:off x="3693299" y="2916028"/>
            <a:ext cx="2009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 اضرب في الآحاد </a:t>
            </a:r>
            <a:endParaRPr lang="ar-SA" sz="24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8322509-C468-4B25-BA9A-D6F7204E67A7}"/>
              </a:ext>
            </a:extLst>
          </p:cNvPr>
          <p:cNvSpPr txBox="1"/>
          <p:nvPr/>
        </p:nvSpPr>
        <p:spPr>
          <a:xfrm>
            <a:off x="2788080" y="2862719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13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5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3" name="رابط مستقيم 132">
            <a:extLst>
              <a:ext uri="{FF2B5EF4-FFF2-40B4-BE49-F238E27FC236}">
                <a16:creationId xmlns:a16="http://schemas.microsoft.com/office/drawing/2014/main" id="{A768FD9C-4933-40ED-AF9F-696B1B9DBD0C}"/>
              </a:ext>
            </a:extLst>
          </p:cNvPr>
          <p:cNvCxnSpPr>
            <a:cxnSpLocks/>
          </p:cNvCxnSpPr>
          <p:nvPr/>
        </p:nvCxnSpPr>
        <p:spPr>
          <a:xfrm flipH="1">
            <a:off x="2735691" y="3751812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F7C0A798-E06C-4C5D-91CA-9D7E8A2BF83A}"/>
              </a:ext>
            </a:extLst>
          </p:cNvPr>
          <p:cNvSpPr txBox="1"/>
          <p:nvPr/>
        </p:nvSpPr>
        <p:spPr>
          <a:xfrm>
            <a:off x="3186837" y="3691430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35E07E0D-CE83-4BBD-A53D-97E92F97F0A8}"/>
              </a:ext>
            </a:extLst>
          </p:cNvPr>
          <p:cNvSpPr txBox="1"/>
          <p:nvPr/>
        </p:nvSpPr>
        <p:spPr>
          <a:xfrm>
            <a:off x="3514828" y="4309929"/>
            <a:ext cx="2328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 اضرب في العشرات </a:t>
            </a:r>
            <a:endParaRPr lang="ar-SA" sz="24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9" name="مستطيل: زوايا مستديرة 138">
            <a:extLst>
              <a:ext uri="{FF2B5EF4-FFF2-40B4-BE49-F238E27FC236}">
                <a16:creationId xmlns:a16="http://schemas.microsoft.com/office/drawing/2014/main" id="{051F20B4-D86B-4347-B4E1-AE6228608A95}"/>
              </a:ext>
            </a:extLst>
          </p:cNvPr>
          <p:cNvSpPr/>
          <p:nvPr/>
        </p:nvSpPr>
        <p:spPr>
          <a:xfrm>
            <a:off x="3186837" y="2916028"/>
            <a:ext cx="261740" cy="7935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3" name="شكل بيضاوي 142">
            <a:extLst>
              <a:ext uri="{FF2B5EF4-FFF2-40B4-BE49-F238E27FC236}">
                <a16:creationId xmlns:a16="http://schemas.microsoft.com/office/drawing/2014/main" id="{1A27F6FD-B725-4611-A2C9-37DCB480A051}"/>
              </a:ext>
            </a:extLst>
          </p:cNvPr>
          <p:cNvSpPr/>
          <p:nvPr/>
        </p:nvSpPr>
        <p:spPr>
          <a:xfrm>
            <a:off x="2965384" y="5312335"/>
            <a:ext cx="533805" cy="49668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A25DDBEE-9DAC-4235-B5E6-B98CC329F69F}"/>
              </a:ext>
            </a:extLst>
          </p:cNvPr>
          <p:cNvSpPr txBox="1"/>
          <p:nvPr/>
        </p:nvSpPr>
        <p:spPr>
          <a:xfrm>
            <a:off x="2897915" y="2547692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4E1334DC-CBBC-465F-9CA3-8C1999EAB4E4}"/>
              </a:ext>
            </a:extLst>
          </p:cNvPr>
          <p:cNvSpPr txBox="1"/>
          <p:nvPr/>
        </p:nvSpPr>
        <p:spPr>
          <a:xfrm>
            <a:off x="2846771" y="4471655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13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5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47" name="رابط مستقيم 146">
            <a:extLst>
              <a:ext uri="{FF2B5EF4-FFF2-40B4-BE49-F238E27FC236}">
                <a16:creationId xmlns:a16="http://schemas.microsoft.com/office/drawing/2014/main" id="{38036038-F3C8-49DA-93DF-8108644AAEFE}"/>
              </a:ext>
            </a:extLst>
          </p:cNvPr>
          <p:cNvCxnSpPr>
            <a:cxnSpLocks/>
          </p:cNvCxnSpPr>
          <p:nvPr/>
        </p:nvCxnSpPr>
        <p:spPr>
          <a:xfrm flipH="1">
            <a:off x="2633352" y="5361759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E9C89EA3-A658-4D92-88F0-F9752101093A}"/>
              </a:ext>
            </a:extLst>
          </p:cNvPr>
          <p:cNvSpPr txBox="1"/>
          <p:nvPr/>
        </p:nvSpPr>
        <p:spPr>
          <a:xfrm>
            <a:off x="3260058" y="5256806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9" name="مستطيل: زوايا مستديرة 148">
            <a:extLst>
              <a:ext uri="{FF2B5EF4-FFF2-40B4-BE49-F238E27FC236}">
                <a16:creationId xmlns:a16="http://schemas.microsoft.com/office/drawing/2014/main" id="{EFC15512-D1F6-4CFF-8336-205A2EA2F440}"/>
              </a:ext>
            </a:extLst>
          </p:cNvPr>
          <p:cNvSpPr/>
          <p:nvPr/>
        </p:nvSpPr>
        <p:spPr>
          <a:xfrm rot="19836739">
            <a:off x="3160134" y="4553561"/>
            <a:ext cx="261740" cy="7935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0" name="مربع نص 149">
            <a:extLst>
              <a:ext uri="{FF2B5EF4-FFF2-40B4-BE49-F238E27FC236}">
                <a16:creationId xmlns:a16="http://schemas.microsoft.com/office/drawing/2014/main" id="{0C94485A-98AD-4679-8CFF-617BDFA22240}"/>
              </a:ext>
            </a:extLst>
          </p:cNvPr>
          <p:cNvSpPr txBox="1"/>
          <p:nvPr/>
        </p:nvSpPr>
        <p:spPr>
          <a:xfrm>
            <a:off x="2889840" y="419671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8AC8D567-D18A-43B2-AC6A-22147710B8FC}"/>
              </a:ext>
            </a:extLst>
          </p:cNvPr>
          <p:cNvSpPr txBox="1"/>
          <p:nvPr/>
        </p:nvSpPr>
        <p:spPr>
          <a:xfrm>
            <a:off x="2981766" y="5255401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شكل بيضاوي 151">
            <a:extLst>
              <a:ext uri="{FF2B5EF4-FFF2-40B4-BE49-F238E27FC236}">
                <a16:creationId xmlns:a16="http://schemas.microsoft.com/office/drawing/2014/main" id="{4FC46BA9-F826-49AB-9FCC-2BC5808F3CC7}"/>
              </a:ext>
            </a:extLst>
          </p:cNvPr>
          <p:cNvSpPr/>
          <p:nvPr/>
        </p:nvSpPr>
        <p:spPr>
          <a:xfrm>
            <a:off x="8272810" y="5838693"/>
            <a:ext cx="533805" cy="49668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59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00104 0.1715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56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00039 0.1766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81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0117 0.1814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0.03359 0.1715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856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3281 0.17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88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03438 0.1759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06758 0.1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856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836 0.1717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858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6758 0.1745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0664 0.1715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856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0677 0.1717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58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0586 0.1703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0.13906 0.1715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856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13985 0.166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833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3893 0.1708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11197 0.2349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07175 0.2335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03554 0.2321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0095 0.2349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4167 0.2319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1" grpId="0" animBg="1"/>
      <p:bldP spid="126" grpId="0"/>
      <p:bldP spid="128" grpId="0"/>
      <p:bldP spid="132" grpId="0"/>
      <p:bldP spid="139" grpId="0" animBg="1"/>
      <p:bldP spid="143" grpId="0" animBg="1"/>
      <p:bldP spid="146" grpId="0"/>
      <p:bldP spid="149" grpId="0" animBg="1"/>
      <p:bldP spid="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pic>
        <p:nvPicPr>
          <p:cNvPr id="10" name="صورة 9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4860F31A-26C1-4734-8F68-7E93CEBEC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10" y="716166"/>
            <a:ext cx="3242876" cy="57468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6096000" y="1318664"/>
            <a:ext cx="56292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تضع أنثى السلحفاة الصحراوية 8 بيضات في المرة الواحدة . كم بيضة تضع 12 سلحفاة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90B9EB-5C7E-41C3-A3FD-719422878B9D}"/>
              </a:ext>
            </a:extLst>
          </p:cNvPr>
          <p:cNvSpPr txBox="1"/>
          <p:nvPr/>
        </p:nvSpPr>
        <p:spPr>
          <a:xfrm>
            <a:off x="9427349" y="2517997"/>
            <a:ext cx="2009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 اضرب في الآحاد </a:t>
            </a:r>
            <a:endParaRPr lang="ar-SA" sz="24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6BFDD1-C139-4CE6-8A50-00B997968D54}"/>
              </a:ext>
            </a:extLst>
          </p:cNvPr>
          <p:cNvSpPr txBox="1"/>
          <p:nvPr/>
        </p:nvSpPr>
        <p:spPr>
          <a:xfrm>
            <a:off x="8522130" y="2464688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12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8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0CFA0A1-E9D9-4C97-B48C-35947D92672E}"/>
              </a:ext>
            </a:extLst>
          </p:cNvPr>
          <p:cNvCxnSpPr>
            <a:cxnSpLocks/>
          </p:cNvCxnSpPr>
          <p:nvPr/>
        </p:nvCxnSpPr>
        <p:spPr>
          <a:xfrm flipH="1">
            <a:off x="8469741" y="3353781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9A265A-4920-4FB1-9D92-FCA4786C6734}"/>
              </a:ext>
            </a:extLst>
          </p:cNvPr>
          <p:cNvSpPr txBox="1"/>
          <p:nvPr/>
        </p:nvSpPr>
        <p:spPr>
          <a:xfrm>
            <a:off x="8920887" y="3293399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241E8D6-0D75-406F-9958-F91982E6A678}"/>
              </a:ext>
            </a:extLst>
          </p:cNvPr>
          <p:cNvSpPr txBox="1"/>
          <p:nvPr/>
        </p:nvSpPr>
        <p:spPr>
          <a:xfrm>
            <a:off x="9248878" y="3911898"/>
            <a:ext cx="2328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 اضرب في العشرات </a:t>
            </a:r>
            <a:endParaRPr lang="ar-SA" sz="24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A820A4A-CB8E-4005-9FFF-230C67B9FAB0}"/>
              </a:ext>
            </a:extLst>
          </p:cNvPr>
          <p:cNvSpPr/>
          <p:nvPr/>
        </p:nvSpPr>
        <p:spPr>
          <a:xfrm>
            <a:off x="8920887" y="2517997"/>
            <a:ext cx="261740" cy="7935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A3A03A3-4573-4D93-9818-CAE9B55E31E5}"/>
              </a:ext>
            </a:extLst>
          </p:cNvPr>
          <p:cNvSpPr/>
          <p:nvPr/>
        </p:nvSpPr>
        <p:spPr>
          <a:xfrm>
            <a:off x="8699434" y="4914304"/>
            <a:ext cx="533805" cy="49668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83A9AFC-F7A7-431F-9166-F567750F6E20}"/>
              </a:ext>
            </a:extLst>
          </p:cNvPr>
          <p:cNvSpPr txBox="1"/>
          <p:nvPr/>
        </p:nvSpPr>
        <p:spPr>
          <a:xfrm>
            <a:off x="8631965" y="2149661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3AB283A-8997-4904-AABD-0E81985BA30A}"/>
              </a:ext>
            </a:extLst>
          </p:cNvPr>
          <p:cNvSpPr txBox="1"/>
          <p:nvPr/>
        </p:nvSpPr>
        <p:spPr>
          <a:xfrm>
            <a:off x="8580821" y="4073624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12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8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11CB9CCA-35EF-41B2-9FDC-5B15BEEB1DB7}"/>
              </a:ext>
            </a:extLst>
          </p:cNvPr>
          <p:cNvCxnSpPr>
            <a:cxnSpLocks/>
          </p:cNvCxnSpPr>
          <p:nvPr/>
        </p:nvCxnSpPr>
        <p:spPr>
          <a:xfrm flipH="1">
            <a:off x="8367402" y="4963728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B1B3431-EBEE-4113-ACAA-E453F33EF5FE}"/>
              </a:ext>
            </a:extLst>
          </p:cNvPr>
          <p:cNvSpPr txBox="1"/>
          <p:nvPr/>
        </p:nvSpPr>
        <p:spPr>
          <a:xfrm>
            <a:off x="8994108" y="485877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BE0D5BD-7278-4AA3-A0ED-BDB37A4E66DF}"/>
              </a:ext>
            </a:extLst>
          </p:cNvPr>
          <p:cNvSpPr/>
          <p:nvPr/>
        </p:nvSpPr>
        <p:spPr>
          <a:xfrm rot="19836739">
            <a:off x="8894184" y="4155530"/>
            <a:ext cx="261740" cy="7935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A3A3F80-9568-4111-B56C-D5977DBDFBF1}"/>
              </a:ext>
            </a:extLst>
          </p:cNvPr>
          <p:cNvSpPr txBox="1"/>
          <p:nvPr/>
        </p:nvSpPr>
        <p:spPr>
          <a:xfrm>
            <a:off x="8623890" y="3798684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D12E985-6869-4D40-B597-D396B04D587E}"/>
              </a:ext>
            </a:extLst>
          </p:cNvPr>
          <p:cNvSpPr txBox="1"/>
          <p:nvPr/>
        </p:nvSpPr>
        <p:spPr>
          <a:xfrm>
            <a:off x="8715816" y="4857370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94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860F31A-26C1-4734-8F68-7E93CEBEC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322" y="600075"/>
            <a:ext cx="6453164" cy="53881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7086600" y="1182413"/>
            <a:ext cx="452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واستعمل النماذج إذا لزم الأمر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84EDB55-3CDE-4DF9-B001-DE99E58BC77F}"/>
              </a:ext>
            </a:extLst>
          </p:cNvPr>
          <p:cNvSpPr/>
          <p:nvPr/>
        </p:nvSpPr>
        <p:spPr>
          <a:xfrm>
            <a:off x="11212049" y="1845636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EC4BF-9F11-4E33-92E3-668DBAF87A8F}"/>
              </a:ext>
            </a:extLst>
          </p:cNvPr>
          <p:cNvSpPr txBox="1"/>
          <p:nvPr/>
        </p:nvSpPr>
        <p:spPr>
          <a:xfrm>
            <a:off x="9982985" y="1800767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B7AC07C-F5FE-4521-9380-ECFC3A6B25B4}"/>
              </a:ext>
            </a:extLst>
          </p:cNvPr>
          <p:cNvCxnSpPr/>
          <p:nvPr/>
        </p:nvCxnSpPr>
        <p:spPr>
          <a:xfrm flipH="1">
            <a:off x="9996149" y="2622239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7FEF140-01A7-4F09-8A30-C3C55BBD47EF}"/>
              </a:ext>
            </a:extLst>
          </p:cNvPr>
          <p:cNvSpPr/>
          <p:nvPr/>
        </p:nvSpPr>
        <p:spPr>
          <a:xfrm>
            <a:off x="6805363" y="1850550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3A39EF-1328-4DA0-BA03-13CF9E8E10BF}"/>
              </a:ext>
            </a:extLst>
          </p:cNvPr>
          <p:cNvSpPr txBox="1"/>
          <p:nvPr/>
        </p:nvSpPr>
        <p:spPr>
          <a:xfrm>
            <a:off x="5576299" y="1805681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27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590F9FE-DA3E-4DB4-8420-05D641D04D52}"/>
              </a:ext>
            </a:extLst>
          </p:cNvPr>
          <p:cNvCxnSpPr/>
          <p:nvPr/>
        </p:nvCxnSpPr>
        <p:spPr>
          <a:xfrm flipH="1">
            <a:off x="5589463" y="2627153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FB57874-B1C0-4E33-B5B3-0C9B2BF43C31}"/>
              </a:ext>
            </a:extLst>
          </p:cNvPr>
          <p:cNvSpPr/>
          <p:nvPr/>
        </p:nvSpPr>
        <p:spPr>
          <a:xfrm>
            <a:off x="3118958" y="1845636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F6B797-D38F-464C-A34E-4EF4EEDDEF58}"/>
              </a:ext>
            </a:extLst>
          </p:cNvPr>
          <p:cNvSpPr txBox="1"/>
          <p:nvPr/>
        </p:nvSpPr>
        <p:spPr>
          <a:xfrm>
            <a:off x="1889894" y="1800767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8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05DC852-3D5B-4D78-AFB0-34A58B268571}"/>
              </a:ext>
            </a:extLst>
          </p:cNvPr>
          <p:cNvCxnSpPr/>
          <p:nvPr/>
        </p:nvCxnSpPr>
        <p:spPr>
          <a:xfrm flipH="1">
            <a:off x="1903058" y="2622239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A25AE655-2FB7-45AD-9481-2FCBC30F9578}"/>
              </a:ext>
            </a:extLst>
          </p:cNvPr>
          <p:cNvSpPr/>
          <p:nvPr/>
        </p:nvSpPr>
        <p:spPr>
          <a:xfrm>
            <a:off x="11212049" y="3627904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ABFD9C0-B94D-44D6-B470-E2545FBBA965}"/>
              </a:ext>
            </a:extLst>
          </p:cNvPr>
          <p:cNvSpPr txBox="1"/>
          <p:nvPr/>
        </p:nvSpPr>
        <p:spPr>
          <a:xfrm>
            <a:off x="1067638" y="3687136"/>
            <a:ext cx="100829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نقوم شركة بصيانة جزء طوله 14 كلم من طريق طويلة خلال أسبوع . فكم كيلو متراً ستقوم الشركة بصيانته في 4 أسابيع ، إذا استمر العمل بالنمط نفسه ؟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A7BD1D6-546F-4B4C-98B4-3CB70D881E98}"/>
              </a:ext>
            </a:extLst>
          </p:cNvPr>
          <p:cNvSpPr txBox="1"/>
          <p:nvPr/>
        </p:nvSpPr>
        <p:spPr>
          <a:xfrm>
            <a:off x="10538748" y="252726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ED5E67B-F2EA-49C0-BDF0-22F166FE3484}"/>
              </a:ext>
            </a:extLst>
          </p:cNvPr>
          <p:cNvSpPr txBox="1"/>
          <p:nvPr/>
        </p:nvSpPr>
        <p:spPr>
          <a:xfrm>
            <a:off x="10302106" y="1495744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F613F20-6F77-41C3-8F3F-EA8E145E9490}"/>
              </a:ext>
            </a:extLst>
          </p:cNvPr>
          <p:cNvSpPr txBox="1"/>
          <p:nvPr/>
        </p:nvSpPr>
        <p:spPr>
          <a:xfrm>
            <a:off x="10334746" y="2516177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3E2BFB6-8B9E-4B6A-A639-D3720D308A0C}"/>
              </a:ext>
            </a:extLst>
          </p:cNvPr>
          <p:cNvSpPr txBox="1"/>
          <p:nvPr/>
        </p:nvSpPr>
        <p:spPr>
          <a:xfrm>
            <a:off x="6157912" y="2500749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A41F15F-97A9-4957-BF9C-82F059988579}"/>
              </a:ext>
            </a:extLst>
          </p:cNvPr>
          <p:cNvSpPr txBox="1"/>
          <p:nvPr/>
        </p:nvSpPr>
        <p:spPr>
          <a:xfrm>
            <a:off x="5829921" y="141324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337CC94-C7BE-4EF7-A0E3-B8C29BD9F10E}"/>
              </a:ext>
            </a:extLst>
          </p:cNvPr>
          <p:cNvSpPr txBox="1"/>
          <p:nvPr/>
        </p:nvSpPr>
        <p:spPr>
          <a:xfrm>
            <a:off x="5953910" y="2489661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AC996E6-2D96-4DD6-8252-15C9EC664DD6}"/>
              </a:ext>
            </a:extLst>
          </p:cNvPr>
          <p:cNvSpPr txBox="1"/>
          <p:nvPr/>
        </p:nvSpPr>
        <p:spPr>
          <a:xfrm>
            <a:off x="2453582" y="2510783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379B09B-86EF-481C-88AC-B9DFC81AA73C}"/>
              </a:ext>
            </a:extLst>
          </p:cNvPr>
          <p:cNvSpPr txBox="1"/>
          <p:nvPr/>
        </p:nvSpPr>
        <p:spPr>
          <a:xfrm>
            <a:off x="2216940" y="1479262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30FE81-87A9-4693-9BA6-A5B7A85FBC3F}"/>
              </a:ext>
            </a:extLst>
          </p:cNvPr>
          <p:cNvSpPr txBox="1"/>
          <p:nvPr/>
        </p:nvSpPr>
        <p:spPr>
          <a:xfrm>
            <a:off x="1860840" y="2499695"/>
            <a:ext cx="7167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10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32DAA94-D634-471E-9CC8-A54435B8B2F3}"/>
              </a:ext>
            </a:extLst>
          </p:cNvPr>
          <p:cNvSpPr/>
          <p:nvPr/>
        </p:nvSpPr>
        <p:spPr>
          <a:xfrm>
            <a:off x="7660147" y="5218255"/>
            <a:ext cx="533805" cy="49668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ACDCFA2-6CC1-4234-B571-FAD1A4F25376}"/>
              </a:ext>
            </a:extLst>
          </p:cNvPr>
          <p:cNvSpPr txBox="1"/>
          <p:nvPr/>
        </p:nvSpPr>
        <p:spPr>
          <a:xfrm>
            <a:off x="7541534" y="4377575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14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4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B63DC4AF-8F1C-4644-A130-1C59B95B34DA}"/>
              </a:ext>
            </a:extLst>
          </p:cNvPr>
          <p:cNvCxnSpPr>
            <a:cxnSpLocks/>
          </p:cNvCxnSpPr>
          <p:nvPr/>
        </p:nvCxnSpPr>
        <p:spPr>
          <a:xfrm flipH="1">
            <a:off x="7328115" y="5267679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01E01D8-0831-4468-8421-276305CDFEC8}"/>
              </a:ext>
            </a:extLst>
          </p:cNvPr>
          <p:cNvSpPr txBox="1"/>
          <p:nvPr/>
        </p:nvSpPr>
        <p:spPr>
          <a:xfrm>
            <a:off x="7954821" y="5162726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4C6B7E5-11DE-4892-A4BA-173A3A27EE05}"/>
              </a:ext>
            </a:extLst>
          </p:cNvPr>
          <p:cNvSpPr txBox="1"/>
          <p:nvPr/>
        </p:nvSpPr>
        <p:spPr>
          <a:xfrm>
            <a:off x="7584603" y="410263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8B57D44-E483-4556-A570-1C631A30A43A}"/>
              </a:ext>
            </a:extLst>
          </p:cNvPr>
          <p:cNvSpPr txBox="1"/>
          <p:nvPr/>
        </p:nvSpPr>
        <p:spPr>
          <a:xfrm>
            <a:off x="7676529" y="5161321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2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860F31A-26C1-4734-8F68-7E93CEBEC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643" y="635384"/>
            <a:ext cx="5846981" cy="47470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7086600" y="1182413"/>
            <a:ext cx="452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واستعمل النماذج إذا لزم الأمر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84EDB55-3CDE-4DF9-B001-DE99E58BC77F}"/>
              </a:ext>
            </a:extLst>
          </p:cNvPr>
          <p:cNvSpPr/>
          <p:nvPr/>
        </p:nvSpPr>
        <p:spPr>
          <a:xfrm>
            <a:off x="11212049" y="1845636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EC4BF-9F11-4E33-92E3-668DBAF87A8F}"/>
              </a:ext>
            </a:extLst>
          </p:cNvPr>
          <p:cNvSpPr txBox="1"/>
          <p:nvPr/>
        </p:nvSpPr>
        <p:spPr>
          <a:xfrm>
            <a:off x="9982985" y="1800767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46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B7AC07C-F5FE-4521-9380-ECFC3A6B25B4}"/>
              </a:ext>
            </a:extLst>
          </p:cNvPr>
          <p:cNvCxnSpPr/>
          <p:nvPr/>
        </p:nvCxnSpPr>
        <p:spPr>
          <a:xfrm flipH="1">
            <a:off x="9996149" y="2622239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7FEF140-01A7-4F09-8A30-C3C55BBD47EF}"/>
              </a:ext>
            </a:extLst>
          </p:cNvPr>
          <p:cNvSpPr/>
          <p:nvPr/>
        </p:nvSpPr>
        <p:spPr>
          <a:xfrm>
            <a:off x="6805363" y="1850550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3A39EF-1328-4DA0-BA03-13CF9E8E10BF}"/>
              </a:ext>
            </a:extLst>
          </p:cNvPr>
          <p:cNvSpPr txBox="1"/>
          <p:nvPr/>
        </p:nvSpPr>
        <p:spPr>
          <a:xfrm>
            <a:off x="5576299" y="1805681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590F9FE-DA3E-4DB4-8420-05D641D04D52}"/>
              </a:ext>
            </a:extLst>
          </p:cNvPr>
          <p:cNvCxnSpPr/>
          <p:nvPr/>
        </p:nvCxnSpPr>
        <p:spPr>
          <a:xfrm flipH="1">
            <a:off x="5589463" y="2627153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FB57874-B1C0-4E33-B5B3-0C9B2BF43C31}"/>
              </a:ext>
            </a:extLst>
          </p:cNvPr>
          <p:cNvSpPr/>
          <p:nvPr/>
        </p:nvSpPr>
        <p:spPr>
          <a:xfrm>
            <a:off x="3118958" y="1845636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F6B797-D38F-464C-A34E-4EF4EEDDEF58}"/>
              </a:ext>
            </a:extLst>
          </p:cNvPr>
          <p:cNvSpPr txBox="1"/>
          <p:nvPr/>
        </p:nvSpPr>
        <p:spPr>
          <a:xfrm>
            <a:off x="1889894" y="1800767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05DC852-3D5B-4D78-AFB0-34A58B268571}"/>
              </a:ext>
            </a:extLst>
          </p:cNvPr>
          <p:cNvCxnSpPr/>
          <p:nvPr/>
        </p:nvCxnSpPr>
        <p:spPr>
          <a:xfrm flipH="1">
            <a:off x="1903058" y="2622239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5E1331FC-E08E-462B-AF55-BDBCC298F3D7}"/>
              </a:ext>
            </a:extLst>
          </p:cNvPr>
          <p:cNvSpPr/>
          <p:nvPr/>
        </p:nvSpPr>
        <p:spPr>
          <a:xfrm>
            <a:off x="11212049" y="3627904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3B15BB1-5D46-430F-803A-C4F717943B91}"/>
              </a:ext>
            </a:extLst>
          </p:cNvPr>
          <p:cNvSpPr txBox="1"/>
          <p:nvPr/>
        </p:nvSpPr>
        <p:spPr>
          <a:xfrm>
            <a:off x="1067638" y="3687136"/>
            <a:ext cx="10082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يصل طول أحد أنواع الحشرات العصوية إلى 45 سم . ما طول 3 حشرات من هذا النوع ؟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B1687A3E-E04A-448E-8BC4-380773F6BCEA}"/>
              </a:ext>
            </a:extLst>
          </p:cNvPr>
          <p:cNvGrpSpPr/>
          <p:nvPr/>
        </p:nvGrpSpPr>
        <p:grpSpPr>
          <a:xfrm>
            <a:off x="1067638" y="3256795"/>
            <a:ext cx="2397059" cy="1680043"/>
            <a:chOff x="966035" y="3141839"/>
            <a:chExt cx="2397059" cy="1680043"/>
          </a:xfrm>
        </p:grpSpPr>
        <p:pic>
          <p:nvPicPr>
            <p:cNvPr id="4" name="صورة 3" descr="صورة تحتوي على داخلي, داكن, حشرة&#10;&#10;تم إنشاء الوصف تلقائياً">
              <a:extLst>
                <a:ext uri="{FF2B5EF4-FFF2-40B4-BE49-F238E27FC236}">
                  <a16:creationId xmlns:a16="http://schemas.microsoft.com/office/drawing/2014/main" id="{03B93780-FF14-441E-BE33-6B3DA9C5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73" y="3141839"/>
              <a:ext cx="2362321" cy="1644735"/>
            </a:xfrm>
            <a:prstGeom prst="rect">
              <a:avLst/>
            </a:prstGeom>
          </p:spPr>
        </p:pic>
        <p:cxnSp>
          <p:nvCxnSpPr>
            <p:cNvPr id="20" name="رابط كسهم مستقيم 19">
              <a:extLst>
                <a:ext uri="{FF2B5EF4-FFF2-40B4-BE49-F238E27FC236}">
                  <a16:creationId xmlns:a16="http://schemas.microsoft.com/office/drawing/2014/main" id="{8E05EC92-A436-41A5-9A7B-63F623066774}"/>
                </a:ext>
              </a:extLst>
            </p:cNvPr>
            <p:cNvCxnSpPr>
              <a:cxnSpLocks/>
            </p:cNvCxnSpPr>
            <p:nvPr/>
          </p:nvCxnSpPr>
          <p:spPr>
            <a:xfrm>
              <a:off x="2456631" y="4591050"/>
              <a:ext cx="6519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>
              <a:extLst>
                <a:ext uri="{FF2B5EF4-FFF2-40B4-BE49-F238E27FC236}">
                  <a16:creationId xmlns:a16="http://schemas.microsoft.com/office/drawing/2014/main" id="{4E34A3D1-25F4-48C7-A4F0-883C613F4A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035" y="4591050"/>
              <a:ext cx="6341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3EA71B0-E011-407C-A7A9-53267BB9C7D3}"/>
                </a:ext>
              </a:extLst>
            </p:cNvPr>
            <p:cNvSpPr txBox="1"/>
            <p:nvPr/>
          </p:nvSpPr>
          <p:spPr>
            <a:xfrm>
              <a:off x="1475400" y="4360217"/>
              <a:ext cx="95888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45 سم</a:t>
              </a:r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2422F46-8EBC-4A62-94C7-751A2FDADC9C}"/>
              </a:ext>
            </a:extLst>
          </p:cNvPr>
          <p:cNvSpPr txBox="1"/>
          <p:nvPr/>
        </p:nvSpPr>
        <p:spPr>
          <a:xfrm>
            <a:off x="10538748" y="252726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E9CA554-5EFB-44E9-828B-D938B4BAF2AF}"/>
              </a:ext>
            </a:extLst>
          </p:cNvPr>
          <p:cNvSpPr txBox="1"/>
          <p:nvPr/>
        </p:nvSpPr>
        <p:spPr>
          <a:xfrm>
            <a:off x="10302106" y="1495744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99E61F0-9157-4D5D-80F5-A342679FF6D5}"/>
              </a:ext>
            </a:extLst>
          </p:cNvPr>
          <p:cNvSpPr txBox="1"/>
          <p:nvPr/>
        </p:nvSpPr>
        <p:spPr>
          <a:xfrm>
            <a:off x="10334746" y="2516177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15E40EF-AE2E-498F-8CBE-6D3D9BD4A77F}"/>
              </a:ext>
            </a:extLst>
          </p:cNvPr>
          <p:cNvSpPr txBox="1"/>
          <p:nvPr/>
        </p:nvSpPr>
        <p:spPr>
          <a:xfrm>
            <a:off x="6142109" y="2498460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0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A15C597-AA28-4601-8E09-3C242B147963}"/>
              </a:ext>
            </a:extLst>
          </p:cNvPr>
          <p:cNvSpPr txBox="1"/>
          <p:nvPr/>
        </p:nvSpPr>
        <p:spPr>
          <a:xfrm>
            <a:off x="5905467" y="1466939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DE0DF94-0BEE-47A8-8444-37AA6CF58E5F}"/>
              </a:ext>
            </a:extLst>
          </p:cNvPr>
          <p:cNvSpPr txBox="1"/>
          <p:nvPr/>
        </p:nvSpPr>
        <p:spPr>
          <a:xfrm>
            <a:off x="5938107" y="2487372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F0D172-CC0B-4693-B651-CDC9A3927068}"/>
              </a:ext>
            </a:extLst>
          </p:cNvPr>
          <p:cNvSpPr txBox="1"/>
          <p:nvPr/>
        </p:nvSpPr>
        <p:spPr>
          <a:xfrm>
            <a:off x="2434100" y="252726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7BC80DE-E21C-4983-8BC0-6E03C2E0B8FD}"/>
              </a:ext>
            </a:extLst>
          </p:cNvPr>
          <p:cNvSpPr txBox="1"/>
          <p:nvPr/>
        </p:nvSpPr>
        <p:spPr>
          <a:xfrm>
            <a:off x="1786975" y="2553275"/>
            <a:ext cx="729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27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1399DBE-A0BC-4919-89CC-138B549D4247}"/>
              </a:ext>
            </a:extLst>
          </p:cNvPr>
          <p:cNvSpPr txBox="1"/>
          <p:nvPr/>
        </p:nvSpPr>
        <p:spPr>
          <a:xfrm>
            <a:off x="7541534" y="4377575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45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3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153D52B9-340B-4CA5-8C79-2949F3808A1A}"/>
              </a:ext>
            </a:extLst>
          </p:cNvPr>
          <p:cNvCxnSpPr>
            <a:cxnSpLocks/>
          </p:cNvCxnSpPr>
          <p:nvPr/>
        </p:nvCxnSpPr>
        <p:spPr>
          <a:xfrm flipH="1">
            <a:off x="7328115" y="5267679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7F15EE8-F09B-418E-8C70-6F51E15359C3}"/>
              </a:ext>
            </a:extLst>
          </p:cNvPr>
          <p:cNvSpPr txBox="1"/>
          <p:nvPr/>
        </p:nvSpPr>
        <p:spPr>
          <a:xfrm>
            <a:off x="7954821" y="5162726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336DEB6-A58A-4B61-A2E8-0A97FE341F52}"/>
              </a:ext>
            </a:extLst>
          </p:cNvPr>
          <p:cNvSpPr txBox="1"/>
          <p:nvPr/>
        </p:nvSpPr>
        <p:spPr>
          <a:xfrm>
            <a:off x="7584603" y="4102635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E81146-6924-43FA-8929-3D7A1A8EC3A4}"/>
              </a:ext>
            </a:extLst>
          </p:cNvPr>
          <p:cNvSpPr txBox="1"/>
          <p:nvPr/>
        </p:nvSpPr>
        <p:spPr>
          <a:xfrm>
            <a:off x="7353873" y="5179414"/>
            <a:ext cx="6764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13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2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4238625" y="549556"/>
            <a:ext cx="452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واستعمل النماذج إذا لزم الأمر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84EDB55-3CDE-4DF9-B001-DE99E58BC77F}"/>
              </a:ext>
            </a:extLst>
          </p:cNvPr>
          <p:cNvSpPr/>
          <p:nvPr/>
        </p:nvSpPr>
        <p:spPr>
          <a:xfrm>
            <a:off x="11303248" y="1309965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CEC4BF-9F11-4E33-92E3-668DBAF87A8F}"/>
              </a:ext>
            </a:extLst>
          </p:cNvPr>
          <p:cNvSpPr txBox="1"/>
          <p:nvPr/>
        </p:nvSpPr>
        <p:spPr>
          <a:xfrm>
            <a:off x="10235909" y="1306714"/>
            <a:ext cx="1042987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× 9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7FEF140-01A7-4F09-8A30-C3C55BBD47EF}"/>
              </a:ext>
            </a:extLst>
          </p:cNvPr>
          <p:cNvSpPr/>
          <p:nvPr/>
        </p:nvSpPr>
        <p:spPr>
          <a:xfrm>
            <a:off x="5186811" y="1229348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3A39EF-1328-4DA0-BA03-13CF9E8E10BF}"/>
              </a:ext>
            </a:extLst>
          </p:cNvPr>
          <p:cNvSpPr txBox="1"/>
          <p:nvPr/>
        </p:nvSpPr>
        <p:spPr>
          <a:xfrm>
            <a:off x="4106048" y="1220688"/>
            <a:ext cx="1042987" cy="461665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28 × 4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5E1331FC-E08E-462B-AF55-BDBCC298F3D7}"/>
              </a:ext>
            </a:extLst>
          </p:cNvPr>
          <p:cNvSpPr/>
          <p:nvPr/>
        </p:nvSpPr>
        <p:spPr>
          <a:xfrm>
            <a:off x="11212049" y="3266143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3B15BB1-5D46-430F-803A-C4F717943B91}"/>
              </a:ext>
            </a:extLst>
          </p:cNvPr>
          <p:cNvSpPr txBox="1"/>
          <p:nvPr/>
        </p:nvSpPr>
        <p:spPr>
          <a:xfrm>
            <a:off x="3574863" y="4728318"/>
            <a:ext cx="76180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اكتشف المختلف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أي مسائل الضرب التالية تختلف عن المسائل الثلاث الأخرى ؟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FFDF5B6-BF81-4CF0-8485-9D88BCDA7E63}"/>
              </a:ext>
            </a:extLst>
          </p:cNvPr>
          <p:cNvSpPr/>
          <p:nvPr/>
        </p:nvSpPr>
        <p:spPr>
          <a:xfrm>
            <a:off x="8859546" y="371476"/>
            <a:ext cx="2419350" cy="594941"/>
          </a:xfrm>
          <a:custGeom>
            <a:avLst/>
            <a:gdLst>
              <a:gd name="connsiteX0" fmla="*/ 0 w 2419350"/>
              <a:gd name="connsiteY0" fmla="*/ 297471 h 594941"/>
              <a:gd name="connsiteX1" fmla="*/ 297471 w 2419350"/>
              <a:gd name="connsiteY1" fmla="*/ 0 h 594941"/>
              <a:gd name="connsiteX2" fmla="*/ 2121880 w 2419350"/>
              <a:gd name="connsiteY2" fmla="*/ 0 h 594941"/>
              <a:gd name="connsiteX3" fmla="*/ 2419351 w 2419350"/>
              <a:gd name="connsiteY3" fmla="*/ 297471 h 594941"/>
              <a:gd name="connsiteX4" fmla="*/ 2419350 w 2419350"/>
              <a:gd name="connsiteY4" fmla="*/ 297471 h 594941"/>
              <a:gd name="connsiteX5" fmla="*/ 2121879 w 2419350"/>
              <a:gd name="connsiteY5" fmla="*/ 594942 h 594941"/>
              <a:gd name="connsiteX6" fmla="*/ 297471 w 2419350"/>
              <a:gd name="connsiteY6" fmla="*/ 594941 h 594941"/>
              <a:gd name="connsiteX7" fmla="*/ 0 w 2419350"/>
              <a:gd name="connsiteY7" fmla="*/ 297470 h 594941"/>
              <a:gd name="connsiteX8" fmla="*/ 0 w 2419350"/>
              <a:gd name="connsiteY8" fmla="*/ 297471 h 5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350" h="594941" fill="none" extrusionOk="0">
                <a:moveTo>
                  <a:pt x="0" y="297471"/>
                </a:moveTo>
                <a:cubicBezTo>
                  <a:pt x="-4392" y="134597"/>
                  <a:pt x="149690" y="-15943"/>
                  <a:pt x="297471" y="0"/>
                </a:cubicBezTo>
                <a:cubicBezTo>
                  <a:pt x="833109" y="118580"/>
                  <a:pt x="1873053" y="50622"/>
                  <a:pt x="2121880" y="0"/>
                </a:cubicBezTo>
                <a:cubicBezTo>
                  <a:pt x="2281100" y="-841"/>
                  <a:pt x="2422071" y="158998"/>
                  <a:pt x="2419351" y="297471"/>
                </a:cubicBezTo>
                <a:lnTo>
                  <a:pt x="2419350" y="297471"/>
                </a:lnTo>
                <a:cubicBezTo>
                  <a:pt x="2414044" y="463513"/>
                  <a:pt x="2284971" y="593240"/>
                  <a:pt x="2121879" y="594942"/>
                </a:cubicBezTo>
                <a:cubicBezTo>
                  <a:pt x="1878099" y="744947"/>
                  <a:pt x="573319" y="656575"/>
                  <a:pt x="297471" y="594941"/>
                </a:cubicBezTo>
                <a:cubicBezTo>
                  <a:pt x="143121" y="569276"/>
                  <a:pt x="-6320" y="464116"/>
                  <a:pt x="0" y="297470"/>
                </a:cubicBezTo>
                <a:lnTo>
                  <a:pt x="0" y="297471"/>
                </a:lnTo>
                <a:close/>
              </a:path>
              <a:path w="2419350" h="594941" stroke="0" extrusionOk="0">
                <a:moveTo>
                  <a:pt x="0" y="297471"/>
                </a:moveTo>
                <a:cubicBezTo>
                  <a:pt x="-1766" y="131393"/>
                  <a:pt x="132693" y="-5134"/>
                  <a:pt x="297471" y="0"/>
                </a:cubicBezTo>
                <a:cubicBezTo>
                  <a:pt x="966241" y="-153401"/>
                  <a:pt x="1517780" y="76314"/>
                  <a:pt x="2121880" y="0"/>
                </a:cubicBezTo>
                <a:cubicBezTo>
                  <a:pt x="2289233" y="8283"/>
                  <a:pt x="2420534" y="161938"/>
                  <a:pt x="2419351" y="297471"/>
                </a:cubicBezTo>
                <a:lnTo>
                  <a:pt x="2419350" y="297471"/>
                </a:lnTo>
                <a:cubicBezTo>
                  <a:pt x="2424878" y="460961"/>
                  <a:pt x="2269804" y="600059"/>
                  <a:pt x="2121879" y="594942"/>
                </a:cubicBezTo>
                <a:cubicBezTo>
                  <a:pt x="1613852" y="742605"/>
                  <a:pt x="819444" y="485722"/>
                  <a:pt x="297471" y="594941"/>
                </a:cubicBezTo>
                <a:cubicBezTo>
                  <a:pt x="135705" y="589099"/>
                  <a:pt x="-10943" y="464148"/>
                  <a:pt x="0" y="297470"/>
                </a:cubicBezTo>
                <a:lnTo>
                  <a:pt x="0" y="297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CDB4DB"/>
            </a:solidFill>
            <a:extLst>
              <a:ext uri="{C807C97D-BFC1-408E-A445-0C87EB9F89A2}">
                <ask:lineSketchStyleProps xmlns:ask="http://schemas.microsoft.com/office/drawing/2018/sketchyshapes" sd="3818829315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BC70C8A-F325-40FA-8A02-E6FE5BC6B532}"/>
              </a:ext>
            </a:extLst>
          </p:cNvPr>
          <p:cNvSpPr txBox="1"/>
          <p:nvPr/>
        </p:nvSpPr>
        <p:spPr>
          <a:xfrm>
            <a:off x="5102822" y="3264226"/>
            <a:ext cx="6042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مسألة مفتوحة :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جملتي ضرب يكون ناتج كل منهما 120 .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3E6E514-6143-4B65-BE91-65D08BD14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6" y="2602976"/>
            <a:ext cx="3848521" cy="627103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CDC3FC7D-0607-45AB-B18A-37514977B92D}"/>
              </a:ext>
            </a:extLst>
          </p:cNvPr>
          <p:cNvSpPr/>
          <p:nvPr/>
        </p:nvSpPr>
        <p:spPr>
          <a:xfrm>
            <a:off x="8909747" y="5282240"/>
            <a:ext cx="1179804" cy="433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33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357A179-075E-4E95-A450-D2F94D74353B}"/>
              </a:ext>
            </a:extLst>
          </p:cNvPr>
          <p:cNvSpPr/>
          <p:nvPr/>
        </p:nvSpPr>
        <p:spPr>
          <a:xfrm>
            <a:off x="7449751" y="5282240"/>
            <a:ext cx="1179804" cy="433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23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508F909-061A-4383-874D-AC925BBDEF01}"/>
              </a:ext>
            </a:extLst>
          </p:cNvPr>
          <p:cNvSpPr/>
          <p:nvPr/>
        </p:nvSpPr>
        <p:spPr>
          <a:xfrm>
            <a:off x="5989755" y="5282240"/>
            <a:ext cx="1179804" cy="433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15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386343B-9851-4953-932B-EF98740A1C57}"/>
              </a:ext>
            </a:extLst>
          </p:cNvPr>
          <p:cNvSpPr/>
          <p:nvPr/>
        </p:nvSpPr>
        <p:spPr>
          <a:xfrm>
            <a:off x="4529759" y="5282240"/>
            <a:ext cx="1179804" cy="4331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18</a:t>
            </a:r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9E4199DE-C690-49B9-A4A2-E60D359A26FD}"/>
              </a:ext>
            </a:extLst>
          </p:cNvPr>
          <p:cNvSpPr/>
          <p:nvPr/>
        </p:nvSpPr>
        <p:spPr>
          <a:xfrm>
            <a:off x="11169725" y="4684093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563C09B-8672-48F6-9F1E-63DA392AC9BD}"/>
              </a:ext>
            </a:extLst>
          </p:cNvPr>
          <p:cNvSpPr txBox="1"/>
          <p:nvPr/>
        </p:nvSpPr>
        <p:spPr>
          <a:xfrm>
            <a:off x="8982230" y="1220688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14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9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CC1CA49A-6B55-4F09-8402-1C644F2FDC39}"/>
              </a:ext>
            </a:extLst>
          </p:cNvPr>
          <p:cNvCxnSpPr>
            <a:cxnSpLocks/>
          </p:cNvCxnSpPr>
          <p:nvPr/>
        </p:nvCxnSpPr>
        <p:spPr>
          <a:xfrm flipH="1">
            <a:off x="8975159" y="2132095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2A59FFF-CC69-4EEC-964D-BF591AD75E23}"/>
              </a:ext>
            </a:extLst>
          </p:cNvPr>
          <p:cNvSpPr txBox="1"/>
          <p:nvPr/>
        </p:nvSpPr>
        <p:spPr>
          <a:xfrm>
            <a:off x="9414548" y="2066748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3ABFC65-FCC0-490E-B9C3-A6BA5FC7BA6A}"/>
              </a:ext>
            </a:extLst>
          </p:cNvPr>
          <p:cNvSpPr txBox="1"/>
          <p:nvPr/>
        </p:nvSpPr>
        <p:spPr>
          <a:xfrm>
            <a:off x="9102587" y="976758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3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0081B53-AF68-4018-BD6A-2591D3AFE142}"/>
              </a:ext>
            </a:extLst>
          </p:cNvPr>
          <p:cNvSpPr txBox="1"/>
          <p:nvPr/>
        </p:nvSpPr>
        <p:spPr>
          <a:xfrm>
            <a:off x="8852420" y="2075104"/>
            <a:ext cx="6609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12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3DF471A-E970-49CF-936B-440AB1A910CC}"/>
              </a:ext>
            </a:extLst>
          </p:cNvPr>
          <p:cNvSpPr txBox="1"/>
          <p:nvPr/>
        </p:nvSpPr>
        <p:spPr>
          <a:xfrm>
            <a:off x="3133876" y="1251698"/>
            <a:ext cx="9858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28</a:t>
            </a:r>
          </a:p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4</a:t>
            </a:r>
            <a:endParaRPr lang="ar-SA" sz="28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71B1F9E3-BFBB-43A4-B1E4-33F0F48E10B5}"/>
              </a:ext>
            </a:extLst>
          </p:cNvPr>
          <p:cNvCxnSpPr>
            <a:cxnSpLocks/>
          </p:cNvCxnSpPr>
          <p:nvPr/>
        </p:nvCxnSpPr>
        <p:spPr>
          <a:xfrm flipH="1">
            <a:off x="2920457" y="2141802"/>
            <a:ext cx="1090639" cy="109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82FB8C-CA3A-4519-B186-F808886A5EB4}"/>
              </a:ext>
            </a:extLst>
          </p:cNvPr>
          <p:cNvSpPr txBox="1"/>
          <p:nvPr/>
        </p:nvSpPr>
        <p:spPr>
          <a:xfrm>
            <a:off x="3547163" y="2036849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2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3E9AD32-811C-41AB-86DD-65B387B0B6E1}"/>
              </a:ext>
            </a:extLst>
          </p:cNvPr>
          <p:cNvSpPr txBox="1"/>
          <p:nvPr/>
        </p:nvSpPr>
        <p:spPr>
          <a:xfrm>
            <a:off x="3176945" y="976758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3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504D43B-DF60-4C5A-B1E6-0E64AA4E7143}"/>
              </a:ext>
            </a:extLst>
          </p:cNvPr>
          <p:cNvSpPr txBox="1"/>
          <p:nvPr/>
        </p:nvSpPr>
        <p:spPr>
          <a:xfrm>
            <a:off x="2920457" y="2057122"/>
            <a:ext cx="7063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11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3A3C290-C56C-4EA5-A110-AB9A17062507}"/>
              </a:ext>
            </a:extLst>
          </p:cNvPr>
          <p:cNvSpPr txBox="1"/>
          <p:nvPr/>
        </p:nvSpPr>
        <p:spPr>
          <a:xfrm>
            <a:off x="5888482" y="3833295"/>
            <a:ext cx="32944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 × 24 – 2 × 60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B1982753-5634-4F22-8E25-30344F421B08}"/>
              </a:ext>
            </a:extLst>
          </p:cNvPr>
          <p:cNvSpPr/>
          <p:nvPr/>
        </p:nvSpPr>
        <p:spPr>
          <a:xfrm>
            <a:off x="8982230" y="5234208"/>
            <a:ext cx="1083568" cy="481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C77226D-60CF-4C04-A3DC-2A2758D217F7}"/>
              </a:ext>
            </a:extLst>
          </p:cNvPr>
          <p:cNvSpPr txBox="1"/>
          <p:nvPr/>
        </p:nvSpPr>
        <p:spPr>
          <a:xfrm>
            <a:off x="1285875" y="5807691"/>
            <a:ext cx="69540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لأن إيجاد ناتج الضرب لا يحتاج إلى إعادة التجميع 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5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4F803D-FB07-4956-8E9B-82F10315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9F1095-51C0-4C29-A738-7140AD3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6166"/>
            <a:ext cx="1506246" cy="12049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B412997-C25A-4F21-8278-D3E1ACA26A8B}"/>
              </a:ext>
            </a:extLst>
          </p:cNvPr>
          <p:cNvSpPr/>
          <p:nvPr/>
        </p:nvSpPr>
        <p:spPr>
          <a:xfrm>
            <a:off x="8852875" y="585968"/>
            <a:ext cx="2419350" cy="594941"/>
          </a:xfrm>
          <a:custGeom>
            <a:avLst/>
            <a:gdLst>
              <a:gd name="connsiteX0" fmla="*/ 0 w 2419350"/>
              <a:gd name="connsiteY0" fmla="*/ 297471 h 594941"/>
              <a:gd name="connsiteX1" fmla="*/ 297471 w 2419350"/>
              <a:gd name="connsiteY1" fmla="*/ 0 h 594941"/>
              <a:gd name="connsiteX2" fmla="*/ 2121880 w 2419350"/>
              <a:gd name="connsiteY2" fmla="*/ 0 h 594941"/>
              <a:gd name="connsiteX3" fmla="*/ 2419351 w 2419350"/>
              <a:gd name="connsiteY3" fmla="*/ 297471 h 594941"/>
              <a:gd name="connsiteX4" fmla="*/ 2419350 w 2419350"/>
              <a:gd name="connsiteY4" fmla="*/ 297471 h 594941"/>
              <a:gd name="connsiteX5" fmla="*/ 2121879 w 2419350"/>
              <a:gd name="connsiteY5" fmla="*/ 594942 h 594941"/>
              <a:gd name="connsiteX6" fmla="*/ 297471 w 2419350"/>
              <a:gd name="connsiteY6" fmla="*/ 594941 h 594941"/>
              <a:gd name="connsiteX7" fmla="*/ 0 w 2419350"/>
              <a:gd name="connsiteY7" fmla="*/ 297470 h 594941"/>
              <a:gd name="connsiteX8" fmla="*/ 0 w 2419350"/>
              <a:gd name="connsiteY8" fmla="*/ 297471 h 5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350" h="594941" fill="none" extrusionOk="0">
                <a:moveTo>
                  <a:pt x="0" y="297471"/>
                </a:moveTo>
                <a:cubicBezTo>
                  <a:pt x="-4392" y="134597"/>
                  <a:pt x="149690" y="-15943"/>
                  <a:pt x="297471" y="0"/>
                </a:cubicBezTo>
                <a:cubicBezTo>
                  <a:pt x="833109" y="118580"/>
                  <a:pt x="1873053" y="50622"/>
                  <a:pt x="2121880" y="0"/>
                </a:cubicBezTo>
                <a:cubicBezTo>
                  <a:pt x="2281100" y="-841"/>
                  <a:pt x="2422071" y="158998"/>
                  <a:pt x="2419351" y="297471"/>
                </a:cubicBezTo>
                <a:lnTo>
                  <a:pt x="2419350" y="297471"/>
                </a:lnTo>
                <a:cubicBezTo>
                  <a:pt x="2414044" y="463513"/>
                  <a:pt x="2284971" y="593240"/>
                  <a:pt x="2121879" y="594942"/>
                </a:cubicBezTo>
                <a:cubicBezTo>
                  <a:pt x="1878099" y="744947"/>
                  <a:pt x="573319" y="656575"/>
                  <a:pt x="297471" y="594941"/>
                </a:cubicBezTo>
                <a:cubicBezTo>
                  <a:pt x="143121" y="569276"/>
                  <a:pt x="-6320" y="464116"/>
                  <a:pt x="0" y="297470"/>
                </a:cubicBezTo>
                <a:lnTo>
                  <a:pt x="0" y="297471"/>
                </a:lnTo>
                <a:close/>
              </a:path>
              <a:path w="2419350" h="594941" stroke="0" extrusionOk="0">
                <a:moveTo>
                  <a:pt x="0" y="297471"/>
                </a:moveTo>
                <a:cubicBezTo>
                  <a:pt x="-1766" y="131393"/>
                  <a:pt x="132693" y="-5134"/>
                  <a:pt x="297471" y="0"/>
                </a:cubicBezTo>
                <a:cubicBezTo>
                  <a:pt x="966241" y="-153401"/>
                  <a:pt x="1517780" y="76314"/>
                  <a:pt x="2121880" y="0"/>
                </a:cubicBezTo>
                <a:cubicBezTo>
                  <a:pt x="2289233" y="8283"/>
                  <a:pt x="2420534" y="161938"/>
                  <a:pt x="2419351" y="297471"/>
                </a:cubicBezTo>
                <a:lnTo>
                  <a:pt x="2419350" y="297471"/>
                </a:lnTo>
                <a:cubicBezTo>
                  <a:pt x="2424878" y="460961"/>
                  <a:pt x="2269804" y="600059"/>
                  <a:pt x="2121879" y="594942"/>
                </a:cubicBezTo>
                <a:cubicBezTo>
                  <a:pt x="1613852" y="742605"/>
                  <a:pt x="819444" y="485722"/>
                  <a:pt x="297471" y="594941"/>
                </a:cubicBezTo>
                <a:cubicBezTo>
                  <a:pt x="135705" y="589099"/>
                  <a:pt x="-10943" y="464148"/>
                  <a:pt x="0" y="297470"/>
                </a:cubicBezTo>
                <a:lnTo>
                  <a:pt x="0" y="297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CDB4DB"/>
            </a:solidFill>
            <a:extLst>
              <a:ext uri="{C807C97D-BFC1-408E-A445-0C87EB9F89A2}">
                <ask:lineSketchStyleProps xmlns:ask="http://schemas.microsoft.com/office/drawing/2018/sketchyshapes" sd="3818829315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4" name="صورة 3" descr="صورة تحتوي على نص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0B92982-F29C-4FF6-9999-459FA87D4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r="14922"/>
          <a:stretch/>
        </p:blipFill>
        <p:spPr>
          <a:xfrm>
            <a:off x="3886199" y="1509343"/>
            <a:ext cx="4891485" cy="414337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119FF3F-FEC2-4F26-ACE5-D5DEA34D329B}"/>
              </a:ext>
            </a:extLst>
          </p:cNvPr>
          <p:cNvSpPr txBox="1"/>
          <p:nvPr/>
        </p:nvSpPr>
        <p:spPr>
          <a:xfrm>
            <a:off x="4392320" y="2013811"/>
            <a:ext cx="3238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رقم 8 – 10 – 15 صفحة 33 </a:t>
            </a:r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980EB98-FF5D-4979-BB7E-4088A75BC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542150"/>
            <a:ext cx="1499907" cy="7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7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81895519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470</Words>
  <Application>Microsoft Office PowerPoint</Application>
  <PresentationFormat>شاشة عريضة</PresentationFormat>
  <Paragraphs>156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23</cp:revision>
  <dcterms:created xsi:type="dcterms:W3CDTF">2021-12-14T15:49:57Z</dcterms:created>
  <dcterms:modified xsi:type="dcterms:W3CDTF">2022-12-18T22:28:23Z</dcterms:modified>
</cp:coreProperties>
</file>