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4A5"/>
    <a:srgbClr val="CCC0F2"/>
    <a:srgbClr val="BEF4D5"/>
    <a:srgbClr val="F4B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C00C65-CC0A-4ECD-8199-C95D0FE84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F2B3E3-3D79-4AA3-AAA2-89C964172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652DD8-D34F-44CF-BBAB-CC1EA8DE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E1C5A9-3A91-4315-9A90-E09D24A9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DBFB92-8DA3-43A1-B976-B878579E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082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254C8E-24BC-45AE-8079-43426981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2FFF275-28C9-476F-8BD6-C72A4AA0F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B9DB2CC-9B81-4E3C-8C80-4248C7509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ED247CA-172C-40DA-A4FE-137BA486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A91CC6-5864-46D0-BB9A-89E7DB67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1741F4-0E08-40B0-9229-A472A643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80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BF807-EC8C-4E6B-9648-48E61CE1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8B87AE5-9CFD-4AB1-B7E3-1087A184D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2F2FB2-0E6B-4032-B4D9-F5C62035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1BB730-AEEA-4217-9F81-E8514735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3FFE24-0B96-4581-B56F-A4FD8F10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25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C6F1C25-BBE7-442A-ABBE-54976D727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D08E448-D8C1-4262-9B00-F204E653D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D93499-36AA-4E63-9AB8-490C5260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13E14E-7BC4-4422-83EF-872F4A0E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01EAB4-5432-4694-AEEA-3A826F78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49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C00C65-CC0A-4ECD-8199-C95D0FE84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F2B3E3-3D79-4AA3-AAA2-89C964172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652DD8-D34F-44CF-BBAB-CC1EA8DE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E1C5A9-3A91-4315-9A90-E09D24A9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DBFB92-8DA3-43A1-B976-B878579E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239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AC81F4-CD9C-43F1-9BAD-AF3BF5AC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02A518-A405-48C0-B183-660FB1DF3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56E368-7B99-47D3-A0D7-19F1F057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3E70A2-EB0B-4277-901A-906F22E1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2031F1-1C40-4EE0-B572-11B245B4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676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D2933-3B8D-41E0-A0D7-754790D8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5835F9-AFAF-45CA-982C-D2D6B0224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B05E63-C020-4AB7-8D98-3F43D5A9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0909A9-C0C6-4B86-B1EB-360B780B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FE197D-90AB-4171-9118-AFD62384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938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6A9F05-EBB6-4CED-9B39-658C83B1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5E541D-48D6-4468-8071-A94E0393E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00C16D9-67F9-4925-8F7B-82482AAC9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27EF9C-872E-4287-9865-F001F658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F461C-8E30-4578-9FE1-CFEA2422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028C14-E86E-496D-B9F3-F1DD82D5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1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95D37E-142D-41A9-B821-4C0DE660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CDAB4D-FB80-4B4E-A044-3C5D1556D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1754FD2-A074-4A72-A882-34FC357C2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A3DA914-6AC9-4F68-96FF-E858B514C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30A4EB2-A2AF-42BE-B327-BFBE8F0E0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B64CBB3-2DFA-4EBA-A32E-3C5E9742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70462BF-E54D-4355-884C-B4C55E25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6249858-DD6F-43C5-96D4-C4DD54BE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479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2B9B1C-5BE8-4DD8-95E8-4CEBC556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975F519-AF8F-4CB4-86E8-000F1559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9C97DEA-D032-461D-81BC-616D65EF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AF01C7A-216F-4BF8-A357-583806A7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916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5283A87-EB10-4B44-9C18-1E9E5637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D536D0C-0C85-40AD-BB53-47916A2E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684DD8F-836F-43B9-AFAB-F4ACA3D8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3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06AB46-A0BE-44CE-8B78-CDE09095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40A3AB-9461-47AC-9E16-3EE9F9C4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18E06C3-CF56-47C6-9286-0BB0CC0D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307D52-A9C2-4F0A-A43A-96BE5885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9F73EA-6FF7-4C58-9791-118401B1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2E584C-D7A7-4DA3-AEB6-C9E92EAF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801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F67167-6DFA-4130-9939-72B057F4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9E4209-70C2-4F6C-945F-01A513837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802A2E-CBF6-4741-B91C-5848C5406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71DC9-45D6-423B-B44B-9A3E6504B219}" type="datetimeFigureOut">
              <a:rPr lang="ar-SA" smtClean="0"/>
              <a:t>01/06/44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1004CB-87F3-497E-9712-B82F1FF6A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E184AD-7C64-4D1B-A8A1-FD627B5B4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D49F-6522-477E-9BC6-87A41E38FB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1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741680" y="619124"/>
            <a:ext cx="10901680" cy="5801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14E786FE-5E36-44BE-B1F9-E4C1B0A5D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7112" r="26094" b="61943"/>
          <a:stretch/>
        </p:blipFill>
        <p:spPr>
          <a:xfrm>
            <a:off x="4797107" y="0"/>
            <a:ext cx="3381376" cy="128561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15B64CA-16F7-412E-8B33-C1C366066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69" y="1985940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8BFEF0-A841-4FE9-B09D-A8BA7C29D824}"/>
              </a:ext>
            </a:extLst>
          </p:cNvPr>
          <p:cNvSpPr txBox="1"/>
          <p:nvPr/>
        </p:nvSpPr>
        <p:spPr>
          <a:xfrm>
            <a:off x="6750599" y="2011241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F00F1D4-3CDB-45ED-9E7B-A5048E2CC492}"/>
              </a:ext>
            </a:extLst>
          </p:cNvPr>
          <p:cNvSpPr txBox="1"/>
          <p:nvPr/>
        </p:nvSpPr>
        <p:spPr>
          <a:xfrm>
            <a:off x="4450611" y="5003343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C418841-3B37-42A3-84EE-0776DF499113}"/>
              </a:ext>
            </a:extLst>
          </p:cNvPr>
          <p:cNvSpPr txBox="1"/>
          <p:nvPr/>
        </p:nvSpPr>
        <p:spPr>
          <a:xfrm>
            <a:off x="4903142" y="1285615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57378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741680" y="619124"/>
            <a:ext cx="10901680" cy="5801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14E786FE-5E36-44BE-B1F9-E4C1B0A5D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7112" r="26094" b="61943"/>
          <a:stretch/>
        </p:blipFill>
        <p:spPr>
          <a:xfrm>
            <a:off x="4901882" y="0"/>
            <a:ext cx="3381376" cy="128561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CD51FD6-1032-41FA-B707-EFF57EB6B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5" y="619124"/>
            <a:ext cx="1329956" cy="106396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70C94FE-32E8-4EE6-B133-F75F549BF856}"/>
              </a:ext>
            </a:extLst>
          </p:cNvPr>
          <p:cNvSpPr txBox="1"/>
          <p:nvPr/>
        </p:nvSpPr>
        <p:spPr>
          <a:xfrm>
            <a:off x="8878391" y="700840"/>
            <a:ext cx="25367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3C4FEE-9A90-4620-A425-5AC44BBE44C3}"/>
              </a:ext>
            </a:extLst>
          </p:cNvPr>
          <p:cNvSpPr txBox="1"/>
          <p:nvPr/>
        </p:nvSpPr>
        <p:spPr>
          <a:xfrm>
            <a:off x="5194519" y="1725682"/>
            <a:ext cx="26207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ناتج الضرب :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" name="مستطيل: زاوية واحدة مقصوصة 1">
            <a:extLst>
              <a:ext uri="{FF2B5EF4-FFF2-40B4-BE49-F238E27FC236}">
                <a16:creationId xmlns:a16="http://schemas.microsoft.com/office/drawing/2014/main" id="{4541F54E-5C77-4EE5-97B1-06B90D342C6C}"/>
              </a:ext>
            </a:extLst>
          </p:cNvPr>
          <p:cNvSpPr/>
          <p:nvPr/>
        </p:nvSpPr>
        <p:spPr>
          <a:xfrm>
            <a:off x="7029639" y="2427956"/>
            <a:ext cx="3067050" cy="2002088"/>
          </a:xfrm>
          <a:prstGeom prst="snip1Rect">
            <a:avLst>
              <a:gd name="adj" fmla="val 25984"/>
            </a:avLst>
          </a:prstGeom>
          <a:solidFill>
            <a:srgbClr val="F4BDD5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اوية واحدة مقصوصة 12">
            <a:extLst>
              <a:ext uri="{FF2B5EF4-FFF2-40B4-BE49-F238E27FC236}">
                <a16:creationId xmlns:a16="http://schemas.microsoft.com/office/drawing/2014/main" id="{4AB6C190-144F-4B11-9162-A8DC1BF8C54D}"/>
              </a:ext>
            </a:extLst>
          </p:cNvPr>
          <p:cNvSpPr/>
          <p:nvPr/>
        </p:nvSpPr>
        <p:spPr>
          <a:xfrm flipH="1">
            <a:off x="2808111" y="2427956"/>
            <a:ext cx="3067050" cy="2002088"/>
          </a:xfrm>
          <a:prstGeom prst="snip1Rect">
            <a:avLst>
              <a:gd name="adj" fmla="val 25984"/>
            </a:avLst>
          </a:prstGeom>
          <a:solidFill>
            <a:srgbClr val="CCC0F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845A214-E61A-40BE-AC43-D4F75E1508B5}"/>
              </a:ext>
            </a:extLst>
          </p:cNvPr>
          <p:cNvSpPr txBox="1"/>
          <p:nvPr/>
        </p:nvSpPr>
        <p:spPr>
          <a:xfrm>
            <a:off x="7707798" y="2634758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7     8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0     1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F4138153-9C8C-4A03-B2DD-1EAB77AFA8B8}"/>
              </a:ext>
            </a:extLst>
          </p:cNvPr>
          <p:cNvCxnSpPr>
            <a:cxnSpLocks/>
          </p:cNvCxnSpPr>
          <p:nvPr/>
        </p:nvCxnSpPr>
        <p:spPr>
          <a:xfrm>
            <a:off x="7629182" y="3683401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A7C1A8C-4161-4490-97DC-C799176BC266}"/>
              </a:ext>
            </a:extLst>
          </p:cNvPr>
          <p:cNvSpPr txBox="1"/>
          <p:nvPr/>
        </p:nvSpPr>
        <p:spPr>
          <a:xfrm>
            <a:off x="8473157" y="3631888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EF2CA10-5956-4BD2-A9B2-74A30BA91B24}"/>
              </a:ext>
            </a:extLst>
          </p:cNvPr>
          <p:cNvSpPr txBox="1"/>
          <p:nvPr/>
        </p:nvSpPr>
        <p:spPr>
          <a:xfrm>
            <a:off x="7998242" y="3639357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51D580F-E5EF-4409-A848-91B5A2C101A5}"/>
              </a:ext>
            </a:extLst>
          </p:cNvPr>
          <p:cNvSpPr txBox="1"/>
          <p:nvPr/>
        </p:nvSpPr>
        <p:spPr>
          <a:xfrm>
            <a:off x="7632260" y="3657870"/>
            <a:ext cx="365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D2ADB4F-D0C8-41D5-9B44-A8AB225B00AC}"/>
              </a:ext>
            </a:extLst>
          </p:cNvPr>
          <p:cNvSpPr txBox="1"/>
          <p:nvPr/>
        </p:nvSpPr>
        <p:spPr>
          <a:xfrm>
            <a:off x="3719383" y="2844924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4     3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0     3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1FD5C85F-8836-42CC-BCCE-F6DC580629D1}"/>
              </a:ext>
            </a:extLst>
          </p:cNvPr>
          <p:cNvCxnSpPr>
            <a:cxnSpLocks/>
          </p:cNvCxnSpPr>
          <p:nvPr/>
        </p:nvCxnSpPr>
        <p:spPr>
          <a:xfrm>
            <a:off x="3640767" y="3893567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9324AED-85DF-47F5-A4EB-6602E843FECB}"/>
              </a:ext>
            </a:extLst>
          </p:cNvPr>
          <p:cNvSpPr txBox="1"/>
          <p:nvPr/>
        </p:nvSpPr>
        <p:spPr>
          <a:xfrm>
            <a:off x="4484742" y="3842054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5F29A51-6D15-4151-AF60-02AE04AF65EB}"/>
              </a:ext>
            </a:extLst>
          </p:cNvPr>
          <p:cNvSpPr txBox="1"/>
          <p:nvPr/>
        </p:nvSpPr>
        <p:spPr>
          <a:xfrm>
            <a:off x="4009827" y="3849523"/>
            <a:ext cx="3955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B4BA266-A132-4918-B9E5-B68864B33647}"/>
              </a:ext>
            </a:extLst>
          </p:cNvPr>
          <p:cNvSpPr txBox="1"/>
          <p:nvPr/>
        </p:nvSpPr>
        <p:spPr>
          <a:xfrm>
            <a:off x="3788336" y="2467277"/>
            <a:ext cx="365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22A9FBF-7F77-44A3-BEB9-E74E5952C4B4}"/>
              </a:ext>
            </a:extLst>
          </p:cNvPr>
          <p:cNvSpPr txBox="1"/>
          <p:nvPr/>
        </p:nvSpPr>
        <p:spPr>
          <a:xfrm>
            <a:off x="3256730" y="3868036"/>
            <a:ext cx="7530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31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741680" y="619124"/>
            <a:ext cx="10901680" cy="5801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14E786FE-5E36-44BE-B1F9-E4C1B0A5D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7112" r="26094" b="61943"/>
          <a:stretch/>
        </p:blipFill>
        <p:spPr>
          <a:xfrm>
            <a:off x="4901882" y="0"/>
            <a:ext cx="3381376" cy="128561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12AF979-1FB5-4397-8BCB-8ECBC767E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4" y="753632"/>
            <a:ext cx="1329956" cy="106396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56EE94A-F983-4267-8C33-F8A9CA2F0C37}"/>
              </a:ext>
            </a:extLst>
          </p:cNvPr>
          <p:cNvSpPr txBox="1"/>
          <p:nvPr/>
        </p:nvSpPr>
        <p:spPr>
          <a:xfrm>
            <a:off x="9610725" y="1285615"/>
            <a:ext cx="16128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30011BF-D246-49A8-A801-A36AA91CFB71}"/>
              </a:ext>
            </a:extLst>
          </p:cNvPr>
          <p:cNvSpPr txBox="1"/>
          <p:nvPr/>
        </p:nvSpPr>
        <p:spPr>
          <a:xfrm>
            <a:off x="3196891" y="2106237"/>
            <a:ext cx="67511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تقدير ناتج الضرب 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C2FDB04-4871-4C92-BD7D-F2E84575BEBC}"/>
              </a:ext>
            </a:extLst>
          </p:cNvPr>
          <p:cNvSpPr txBox="1"/>
          <p:nvPr/>
        </p:nvSpPr>
        <p:spPr>
          <a:xfrm>
            <a:off x="9315450" y="3180600"/>
            <a:ext cx="2222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  <a:endParaRPr kumimoji="0" lang="ar-SA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3FF3207-E91A-4E06-96A1-9F0EC46741D2}"/>
              </a:ext>
            </a:extLst>
          </p:cNvPr>
          <p:cNvSpPr txBox="1"/>
          <p:nvPr/>
        </p:nvSpPr>
        <p:spPr>
          <a:xfrm>
            <a:off x="4021394" y="4132582"/>
            <a:ext cx="51021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أقدر ناتج الضرب باستعمال التقريب 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751E1064-D9F5-42AE-B350-31721ABB970B}"/>
              </a:ext>
            </a:extLst>
          </p:cNvPr>
          <p:cNvSpPr/>
          <p:nvPr/>
        </p:nvSpPr>
        <p:spPr>
          <a:xfrm flipH="1">
            <a:off x="1009649" y="5479763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95A0841-9DB2-42A5-B6D8-8B28352D5F59}"/>
              </a:ext>
            </a:extLst>
          </p:cNvPr>
          <p:cNvSpPr txBox="1"/>
          <p:nvPr/>
        </p:nvSpPr>
        <p:spPr>
          <a:xfrm>
            <a:off x="1009649" y="5654101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183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46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741680" y="619124"/>
            <a:ext cx="10901680" cy="5801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14E786FE-5E36-44BE-B1F9-E4C1B0A5D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7112" r="26094" b="61943"/>
          <a:stretch/>
        </p:blipFill>
        <p:spPr>
          <a:xfrm>
            <a:off x="4901882" y="0"/>
            <a:ext cx="3381376" cy="12856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7C782A1-5D86-4BA0-8B9F-E7BC7755A4C5}"/>
              </a:ext>
            </a:extLst>
          </p:cNvPr>
          <p:cNvSpPr txBox="1"/>
          <p:nvPr/>
        </p:nvSpPr>
        <p:spPr>
          <a:xfrm>
            <a:off x="4261232" y="1443751"/>
            <a:ext cx="6172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 القط ينام 12 ساعة يومياً ، فكم ساعة </a:t>
            </a: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تقريباً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ينام في 3 أسابيع ؟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9CBF4C-043C-4220-B3AC-7B652A1CAA4E}"/>
              </a:ext>
            </a:extLst>
          </p:cNvPr>
          <p:cNvSpPr txBox="1"/>
          <p:nvPr/>
        </p:nvSpPr>
        <p:spPr>
          <a:xfrm>
            <a:off x="10224916" y="815647"/>
            <a:ext cx="10763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 </a:t>
            </a:r>
          </a:p>
        </p:txBody>
      </p:sp>
      <p:pic>
        <p:nvPicPr>
          <p:cNvPr id="12" name="صورة 11" descr="صورة تحتوي على نص, دمية, لعبة&#10;&#10;تم إنشاء الوصف تلقائياً">
            <a:extLst>
              <a:ext uri="{FF2B5EF4-FFF2-40B4-BE49-F238E27FC236}">
                <a16:creationId xmlns:a16="http://schemas.microsoft.com/office/drawing/2014/main" id="{697378E3-8C2E-47DA-8E6A-5ADDF8433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6" t="62083" r="36094" b="6417"/>
          <a:stretch/>
        </p:blipFill>
        <p:spPr>
          <a:xfrm>
            <a:off x="9998652" y="2112902"/>
            <a:ext cx="1528854" cy="1143000"/>
          </a:xfrm>
          <a:prstGeom prst="rect">
            <a:avLst/>
          </a:prstGeom>
        </p:spPr>
      </p:pic>
      <p:sp>
        <p:nvSpPr>
          <p:cNvPr id="13" name="فقاعة الكلام: مستطيلة مستديرة الزوايا 12">
            <a:extLst>
              <a:ext uri="{FF2B5EF4-FFF2-40B4-BE49-F238E27FC236}">
                <a16:creationId xmlns:a16="http://schemas.microsoft.com/office/drawing/2014/main" id="{F4A3DE25-53D9-496E-BE07-650509E10846}"/>
              </a:ext>
            </a:extLst>
          </p:cNvPr>
          <p:cNvSpPr/>
          <p:nvPr/>
        </p:nvSpPr>
        <p:spPr>
          <a:xfrm>
            <a:off x="2605087" y="2179577"/>
            <a:ext cx="6981825" cy="1009650"/>
          </a:xfrm>
          <a:custGeom>
            <a:avLst/>
            <a:gdLst>
              <a:gd name="connsiteX0" fmla="*/ 0 w 6981825"/>
              <a:gd name="connsiteY0" fmla="*/ 168278 h 1009650"/>
              <a:gd name="connsiteX1" fmla="*/ 168278 w 6981825"/>
              <a:gd name="connsiteY1" fmla="*/ 0 h 1009650"/>
              <a:gd name="connsiteX2" fmla="*/ 819020 w 6981825"/>
              <a:gd name="connsiteY2" fmla="*/ 0 h 1009650"/>
              <a:gd name="connsiteX3" fmla="*/ 1391673 w 6981825"/>
              <a:gd name="connsiteY3" fmla="*/ 0 h 1009650"/>
              <a:gd name="connsiteX4" fmla="*/ 2042415 w 6981825"/>
              <a:gd name="connsiteY4" fmla="*/ 0 h 1009650"/>
              <a:gd name="connsiteX5" fmla="*/ 2771247 w 6981825"/>
              <a:gd name="connsiteY5" fmla="*/ 0 h 1009650"/>
              <a:gd name="connsiteX6" fmla="*/ 3461033 w 6981825"/>
              <a:gd name="connsiteY6" fmla="*/ 0 h 1009650"/>
              <a:gd name="connsiteX7" fmla="*/ 4072731 w 6981825"/>
              <a:gd name="connsiteY7" fmla="*/ 0 h 1009650"/>
              <a:gd name="connsiteX8" fmla="*/ 4072731 w 6981825"/>
              <a:gd name="connsiteY8" fmla="*/ 0 h 1009650"/>
              <a:gd name="connsiteX9" fmla="*/ 4602186 w 6981825"/>
              <a:gd name="connsiteY9" fmla="*/ 0 h 1009650"/>
              <a:gd name="connsiteX10" fmla="*/ 5131642 w 6981825"/>
              <a:gd name="connsiteY10" fmla="*/ 0 h 1009650"/>
              <a:gd name="connsiteX11" fmla="*/ 5818188 w 6981825"/>
              <a:gd name="connsiteY11" fmla="*/ 0 h 1009650"/>
              <a:gd name="connsiteX12" fmla="*/ 6295960 w 6981825"/>
              <a:gd name="connsiteY12" fmla="*/ 0 h 1009650"/>
              <a:gd name="connsiteX13" fmla="*/ 6813547 w 6981825"/>
              <a:gd name="connsiteY13" fmla="*/ 0 h 1009650"/>
              <a:gd name="connsiteX14" fmla="*/ 6981825 w 6981825"/>
              <a:gd name="connsiteY14" fmla="*/ 168278 h 1009650"/>
              <a:gd name="connsiteX15" fmla="*/ 6981825 w 6981825"/>
              <a:gd name="connsiteY15" fmla="*/ 588963 h 1009650"/>
              <a:gd name="connsiteX16" fmla="*/ 7370433 w 6981825"/>
              <a:gd name="connsiteY16" fmla="*/ 535781 h 1009650"/>
              <a:gd name="connsiteX17" fmla="*/ 6981825 w 6981825"/>
              <a:gd name="connsiteY17" fmla="*/ 841375 h 1009650"/>
              <a:gd name="connsiteX18" fmla="*/ 6981825 w 6981825"/>
              <a:gd name="connsiteY18" fmla="*/ 841372 h 1009650"/>
              <a:gd name="connsiteX19" fmla="*/ 6813547 w 6981825"/>
              <a:gd name="connsiteY19" fmla="*/ 1009650 h 1009650"/>
              <a:gd name="connsiteX20" fmla="*/ 6335775 w 6981825"/>
              <a:gd name="connsiteY20" fmla="*/ 1009650 h 1009650"/>
              <a:gd name="connsiteX21" fmla="*/ 5818188 w 6981825"/>
              <a:gd name="connsiteY21" fmla="*/ 1009650 h 1009650"/>
              <a:gd name="connsiteX22" fmla="*/ 5288733 w 6981825"/>
              <a:gd name="connsiteY22" fmla="*/ 1009650 h 1009650"/>
              <a:gd name="connsiteX23" fmla="*/ 4672005 w 6981825"/>
              <a:gd name="connsiteY23" fmla="*/ 1009650 h 1009650"/>
              <a:gd name="connsiteX24" fmla="*/ 4072731 w 6981825"/>
              <a:gd name="connsiteY24" fmla="*/ 1009650 h 1009650"/>
              <a:gd name="connsiteX25" fmla="*/ 4072731 w 6981825"/>
              <a:gd name="connsiteY25" fmla="*/ 1009650 h 1009650"/>
              <a:gd name="connsiteX26" fmla="*/ 3539122 w 6981825"/>
              <a:gd name="connsiteY26" fmla="*/ 1009650 h 1009650"/>
              <a:gd name="connsiteX27" fmla="*/ 2888380 w 6981825"/>
              <a:gd name="connsiteY27" fmla="*/ 1009650 h 1009650"/>
              <a:gd name="connsiteX28" fmla="*/ 2198594 w 6981825"/>
              <a:gd name="connsiteY28" fmla="*/ 1009650 h 1009650"/>
              <a:gd name="connsiteX29" fmla="*/ 1469762 w 6981825"/>
              <a:gd name="connsiteY29" fmla="*/ 1009650 h 1009650"/>
              <a:gd name="connsiteX30" fmla="*/ 936154 w 6981825"/>
              <a:gd name="connsiteY30" fmla="*/ 1009650 h 1009650"/>
              <a:gd name="connsiteX31" fmla="*/ 168278 w 6981825"/>
              <a:gd name="connsiteY31" fmla="*/ 1009650 h 1009650"/>
              <a:gd name="connsiteX32" fmla="*/ 0 w 6981825"/>
              <a:gd name="connsiteY32" fmla="*/ 841372 h 1009650"/>
              <a:gd name="connsiteX33" fmla="*/ 0 w 6981825"/>
              <a:gd name="connsiteY33" fmla="*/ 841375 h 1009650"/>
              <a:gd name="connsiteX34" fmla="*/ 0 w 6981825"/>
              <a:gd name="connsiteY34" fmla="*/ 588963 h 1009650"/>
              <a:gd name="connsiteX35" fmla="*/ 0 w 6981825"/>
              <a:gd name="connsiteY35" fmla="*/ 588963 h 1009650"/>
              <a:gd name="connsiteX36" fmla="*/ 0 w 6981825"/>
              <a:gd name="connsiteY36" fmla="*/ 168278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81825" h="1009650" fill="none" extrusionOk="0">
                <a:moveTo>
                  <a:pt x="0" y="168278"/>
                </a:moveTo>
                <a:cubicBezTo>
                  <a:pt x="-7650" y="74933"/>
                  <a:pt x="55890" y="-3215"/>
                  <a:pt x="168278" y="0"/>
                </a:cubicBezTo>
                <a:cubicBezTo>
                  <a:pt x="440074" y="-32020"/>
                  <a:pt x="681967" y="32002"/>
                  <a:pt x="819020" y="0"/>
                </a:cubicBezTo>
                <a:cubicBezTo>
                  <a:pt x="956073" y="-32002"/>
                  <a:pt x="1183832" y="-5870"/>
                  <a:pt x="1391673" y="0"/>
                </a:cubicBezTo>
                <a:cubicBezTo>
                  <a:pt x="1599514" y="5870"/>
                  <a:pt x="1835188" y="-19573"/>
                  <a:pt x="2042415" y="0"/>
                </a:cubicBezTo>
                <a:cubicBezTo>
                  <a:pt x="2249642" y="19573"/>
                  <a:pt x="2461504" y="25722"/>
                  <a:pt x="2771247" y="0"/>
                </a:cubicBezTo>
                <a:cubicBezTo>
                  <a:pt x="3080990" y="-25722"/>
                  <a:pt x="3193183" y="-26021"/>
                  <a:pt x="3461033" y="0"/>
                </a:cubicBezTo>
                <a:cubicBezTo>
                  <a:pt x="3728883" y="26021"/>
                  <a:pt x="3911407" y="-20962"/>
                  <a:pt x="4072731" y="0"/>
                </a:cubicBezTo>
                <a:lnTo>
                  <a:pt x="4072731" y="0"/>
                </a:lnTo>
                <a:cubicBezTo>
                  <a:pt x="4237957" y="17292"/>
                  <a:pt x="4488865" y="-17764"/>
                  <a:pt x="4602186" y="0"/>
                </a:cubicBezTo>
                <a:cubicBezTo>
                  <a:pt x="4715508" y="17764"/>
                  <a:pt x="5013035" y="-6373"/>
                  <a:pt x="5131642" y="0"/>
                </a:cubicBezTo>
                <a:cubicBezTo>
                  <a:pt x="5250249" y="6373"/>
                  <a:pt x="5610063" y="-23410"/>
                  <a:pt x="5818188" y="0"/>
                </a:cubicBezTo>
                <a:cubicBezTo>
                  <a:pt x="5944327" y="7879"/>
                  <a:pt x="6069753" y="956"/>
                  <a:pt x="6295960" y="0"/>
                </a:cubicBezTo>
                <a:cubicBezTo>
                  <a:pt x="6522167" y="-956"/>
                  <a:pt x="6594053" y="-18114"/>
                  <a:pt x="6813547" y="0"/>
                </a:cubicBezTo>
                <a:cubicBezTo>
                  <a:pt x="6892375" y="960"/>
                  <a:pt x="6966753" y="62540"/>
                  <a:pt x="6981825" y="168278"/>
                </a:cubicBezTo>
                <a:cubicBezTo>
                  <a:pt x="6968801" y="337371"/>
                  <a:pt x="6979574" y="496071"/>
                  <a:pt x="6981825" y="588963"/>
                </a:cubicBezTo>
                <a:cubicBezTo>
                  <a:pt x="7115584" y="567912"/>
                  <a:pt x="7291476" y="545862"/>
                  <a:pt x="7370433" y="535781"/>
                </a:cubicBezTo>
                <a:cubicBezTo>
                  <a:pt x="7218460" y="666570"/>
                  <a:pt x="7138407" y="742119"/>
                  <a:pt x="6981825" y="841375"/>
                </a:cubicBezTo>
                <a:lnTo>
                  <a:pt x="6981825" y="841372"/>
                </a:lnTo>
                <a:cubicBezTo>
                  <a:pt x="6984566" y="934273"/>
                  <a:pt x="6890897" y="1014355"/>
                  <a:pt x="6813547" y="1009650"/>
                </a:cubicBezTo>
                <a:cubicBezTo>
                  <a:pt x="6580595" y="1005147"/>
                  <a:pt x="6443429" y="986389"/>
                  <a:pt x="6335775" y="1009650"/>
                </a:cubicBezTo>
                <a:cubicBezTo>
                  <a:pt x="6228121" y="1032911"/>
                  <a:pt x="5956410" y="1017710"/>
                  <a:pt x="5818188" y="1009650"/>
                </a:cubicBezTo>
                <a:cubicBezTo>
                  <a:pt x="5674814" y="1000024"/>
                  <a:pt x="5545390" y="989567"/>
                  <a:pt x="5288733" y="1009650"/>
                </a:cubicBezTo>
                <a:cubicBezTo>
                  <a:pt x="5032077" y="1029733"/>
                  <a:pt x="4884401" y="983839"/>
                  <a:pt x="4672005" y="1009650"/>
                </a:cubicBezTo>
                <a:cubicBezTo>
                  <a:pt x="4459609" y="1035461"/>
                  <a:pt x="4274976" y="1001791"/>
                  <a:pt x="4072731" y="1009650"/>
                </a:cubicBezTo>
                <a:lnTo>
                  <a:pt x="4072731" y="1009650"/>
                </a:lnTo>
                <a:cubicBezTo>
                  <a:pt x="3849806" y="1032854"/>
                  <a:pt x="3726927" y="1011578"/>
                  <a:pt x="3539122" y="1009650"/>
                </a:cubicBezTo>
                <a:cubicBezTo>
                  <a:pt x="3351317" y="1007722"/>
                  <a:pt x="3210510" y="1038925"/>
                  <a:pt x="2888380" y="1009650"/>
                </a:cubicBezTo>
                <a:cubicBezTo>
                  <a:pt x="2566250" y="980375"/>
                  <a:pt x="2380956" y="995878"/>
                  <a:pt x="2198594" y="1009650"/>
                </a:cubicBezTo>
                <a:cubicBezTo>
                  <a:pt x="2016232" y="1023422"/>
                  <a:pt x="1630634" y="1033751"/>
                  <a:pt x="1469762" y="1009650"/>
                </a:cubicBezTo>
                <a:cubicBezTo>
                  <a:pt x="1308890" y="985549"/>
                  <a:pt x="1105677" y="1012281"/>
                  <a:pt x="936154" y="1009650"/>
                </a:cubicBezTo>
                <a:cubicBezTo>
                  <a:pt x="766631" y="1007019"/>
                  <a:pt x="406699" y="1044210"/>
                  <a:pt x="168278" y="1009650"/>
                </a:cubicBezTo>
                <a:cubicBezTo>
                  <a:pt x="78492" y="1010631"/>
                  <a:pt x="6919" y="922697"/>
                  <a:pt x="0" y="841372"/>
                </a:cubicBezTo>
                <a:lnTo>
                  <a:pt x="0" y="841375"/>
                </a:lnTo>
                <a:cubicBezTo>
                  <a:pt x="-3039" y="769631"/>
                  <a:pt x="4196" y="702854"/>
                  <a:pt x="0" y="588963"/>
                </a:cubicBezTo>
                <a:lnTo>
                  <a:pt x="0" y="588963"/>
                </a:lnTo>
                <a:cubicBezTo>
                  <a:pt x="-7304" y="401898"/>
                  <a:pt x="-14667" y="351493"/>
                  <a:pt x="0" y="168278"/>
                </a:cubicBezTo>
                <a:close/>
              </a:path>
              <a:path w="6981825" h="1009650" stroke="0" extrusionOk="0">
                <a:moveTo>
                  <a:pt x="0" y="168278"/>
                </a:moveTo>
                <a:cubicBezTo>
                  <a:pt x="-5209" y="82041"/>
                  <a:pt x="69762" y="-4398"/>
                  <a:pt x="168278" y="0"/>
                </a:cubicBezTo>
                <a:cubicBezTo>
                  <a:pt x="383644" y="-27559"/>
                  <a:pt x="497573" y="-6888"/>
                  <a:pt x="819020" y="0"/>
                </a:cubicBezTo>
                <a:cubicBezTo>
                  <a:pt x="1140467" y="6888"/>
                  <a:pt x="1213051" y="-18733"/>
                  <a:pt x="1430718" y="0"/>
                </a:cubicBezTo>
                <a:cubicBezTo>
                  <a:pt x="1648385" y="18733"/>
                  <a:pt x="1941774" y="-28121"/>
                  <a:pt x="2159549" y="0"/>
                </a:cubicBezTo>
                <a:cubicBezTo>
                  <a:pt x="2377324" y="28121"/>
                  <a:pt x="2736294" y="30010"/>
                  <a:pt x="2888380" y="0"/>
                </a:cubicBezTo>
                <a:cubicBezTo>
                  <a:pt x="3040466" y="-30010"/>
                  <a:pt x="3652345" y="36760"/>
                  <a:pt x="4072731" y="0"/>
                </a:cubicBezTo>
                <a:lnTo>
                  <a:pt x="4072731" y="0"/>
                </a:lnTo>
                <a:cubicBezTo>
                  <a:pt x="4191949" y="-26190"/>
                  <a:pt x="4400462" y="1203"/>
                  <a:pt x="4602186" y="0"/>
                </a:cubicBezTo>
                <a:cubicBezTo>
                  <a:pt x="4803910" y="-1203"/>
                  <a:pt x="4959406" y="-939"/>
                  <a:pt x="5201460" y="0"/>
                </a:cubicBezTo>
                <a:cubicBezTo>
                  <a:pt x="5443514" y="939"/>
                  <a:pt x="5640952" y="1168"/>
                  <a:pt x="5818188" y="0"/>
                </a:cubicBezTo>
                <a:cubicBezTo>
                  <a:pt x="6034266" y="2486"/>
                  <a:pt x="6182299" y="-15956"/>
                  <a:pt x="6335775" y="0"/>
                </a:cubicBezTo>
                <a:cubicBezTo>
                  <a:pt x="6489251" y="15956"/>
                  <a:pt x="6616480" y="-18242"/>
                  <a:pt x="6813547" y="0"/>
                </a:cubicBezTo>
                <a:cubicBezTo>
                  <a:pt x="6908924" y="13898"/>
                  <a:pt x="6985041" y="70366"/>
                  <a:pt x="6981825" y="168278"/>
                </a:cubicBezTo>
                <a:cubicBezTo>
                  <a:pt x="6986920" y="276574"/>
                  <a:pt x="6982036" y="407748"/>
                  <a:pt x="6981825" y="588963"/>
                </a:cubicBezTo>
                <a:cubicBezTo>
                  <a:pt x="7082571" y="574924"/>
                  <a:pt x="7199556" y="562786"/>
                  <a:pt x="7370433" y="535781"/>
                </a:cubicBezTo>
                <a:cubicBezTo>
                  <a:pt x="7230016" y="675832"/>
                  <a:pt x="7186390" y="707538"/>
                  <a:pt x="6981825" y="841375"/>
                </a:cubicBezTo>
                <a:lnTo>
                  <a:pt x="6981825" y="841372"/>
                </a:lnTo>
                <a:cubicBezTo>
                  <a:pt x="6980510" y="939636"/>
                  <a:pt x="6906790" y="1012302"/>
                  <a:pt x="6813547" y="1009650"/>
                </a:cubicBezTo>
                <a:cubicBezTo>
                  <a:pt x="6659835" y="1004353"/>
                  <a:pt x="6482035" y="1025788"/>
                  <a:pt x="6335775" y="1009650"/>
                </a:cubicBezTo>
                <a:cubicBezTo>
                  <a:pt x="6189515" y="993512"/>
                  <a:pt x="6031934" y="996062"/>
                  <a:pt x="5818188" y="1009650"/>
                </a:cubicBezTo>
                <a:cubicBezTo>
                  <a:pt x="5623400" y="984380"/>
                  <a:pt x="5433435" y="997640"/>
                  <a:pt x="5288733" y="1009650"/>
                </a:cubicBezTo>
                <a:cubicBezTo>
                  <a:pt x="5144031" y="1021660"/>
                  <a:pt x="4935205" y="1015554"/>
                  <a:pt x="4689459" y="1009650"/>
                </a:cubicBezTo>
                <a:cubicBezTo>
                  <a:pt x="4443713" y="1003746"/>
                  <a:pt x="4282132" y="993100"/>
                  <a:pt x="4072731" y="1009650"/>
                </a:cubicBezTo>
                <a:lnTo>
                  <a:pt x="4072731" y="1009650"/>
                </a:lnTo>
                <a:cubicBezTo>
                  <a:pt x="3958535" y="1022406"/>
                  <a:pt x="3709600" y="1018833"/>
                  <a:pt x="3539122" y="1009650"/>
                </a:cubicBezTo>
                <a:cubicBezTo>
                  <a:pt x="3368644" y="1000467"/>
                  <a:pt x="3117802" y="992530"/>
                  <a:pt x="3005514" y="1009650"/>
                </a:cubicBezTo>
                <a:cubicBezTo>
                  <a:pt x="2893226" y="1026770"/>
                  <a:pt x="2465124" y="1030096"/>
                  <a:pt x="2315727" y="1009650"/>
                </a:cubicBezTo>
                <a:cubicBezTo>
                  <a:pt x="2166330" y="989204"/>
                  <a:pt x="1897000" y="1017588"/>
                  <a:pt x="1782119" y="1009650"/>
                </a:cubicBezTo>
                <a:cubicBezTo>
                  <a:pt x="1667238" y="1001712"/>
                  <a:pt x="1389433" y="989389"/>
                  <a:pt x="1053287" y="1009650"/>
                </a:cubicBezTo>
                <a:cubicBezTo>
                  <a:pt x="717141" y="1029911"/>
                  <a:pt x="452346" y="1000008"/>
                  <a:pt x="168278" y="1009650"/>
                </a:cubicBezTo>
                <a:cubicBezTo>
                  <a:pt x="69582" y="996769"/>
                  <a:pt x="-18186" y="921589"/>
                  <a:pt x="0" y="841372"/>
                </a:cubicBezTo>
                <a:lnTo>
                  <a:pt x="0" y="841375"/>
                </a:lnTo>
                <a:cubicBezTo>
                  <a:pt x="-7502" y="745152"/>
                  <a:pt x="5449" y="662383"/>
                  <a:pt x="0" y="588963"/>
                </a:cubicBezTo>
                <a:lnTo>
                  <a:pt x="0" y="588963"/>
                </a:lnTo>
                <a:cubicBezTo>
                  <a:pt x="11122" y="490316"/>
                  <a:pt x="-13179" y="296789"/>
                  <a:pt x="0" y="1682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2809880">
                  <a:prstGeom prst="wedgeRoundRectCallout">
                    <a:avLst>
                      <a:gd name="adj1" fmla="val 55566"/>
                      <a:gd name="adj2" fmla="val 3066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7B8849B-2328-4C8B-BA3D-F35D1A15A35C}"/>
              </a:ext>
            </a:extLst>
          </p:cNvPr>
          <p:cNvSpPr txBox="1"/>
          <p:nvPr/>
        </p:nvSpPr>
        <p:spPr>
          <a:xfrm>
            <a:off x="3009899" y="2285038"/>
            <a:ext cx="6172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تفيدنا كلمة </a:t>
            </a: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تقريباً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علينا أن </a:t>
            </a: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نقدر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حينما نقدر ناتج ضرب عددين من رقمين فمن المفيد أن تقرب كلا منهما 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37E8479E-22EB-48C0-A169-2B7A3D6C34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1" b="16289"/>
          <a:stretch/>
        </p:blipFill>
        <p:spPr>
          <a:xfrm>
            <a:off x="2330932" y="837057"/>
            <a:ext cx="2365080" cy="1713727"/>
          </a:xfrm>
          <a:prstGeom prst="rect">
            <a:avLst/>
          </a:prstGeom>
        </p:spPr>
      </p:pic>
      <p:pic>
        <p:nvPicPr>
          <p:cNvPr id="17" name="صورة 16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E69810D3-840C-41A0-87EC-2D64E4015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46" y="3225886"/>
            <a:ext cx="3665260" cy="64954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1C890C6-2700-4928-939C-525C557C5CEC}"/>
              </a:ext>
            </a:extLst>
          </p:cNvPr>
          <p:cNvSpPr txBox="1"/>
          <p:nvPr/>
        </p:nvSpPr>
        <p:spPr>
          <a:xfrm>
            <a:off x="2124075" y="3319823"/>
            <a:ext cx="5738171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ينام القط 12 ساعة يومياً ، فكم ساعة تقريباً ينام في 3 أسابيع ؟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CC7D916B-4926-4AC4-AAE3-E9AE44AF4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4" y="753632"/>
            <a:ext cx="1329956" cy="1063965"/>
          </a:xfrm>
          <a:prstGeom prst="rect">
            <a:avLst/>
          </a:prstGeom>
        </p:spPr>
      </p:pic>
      <p:sp>
        <p:nvSpPr>
          <p:cNvPr id="20" name="دمعة 19">
            <a:extLst>
              <a:ext uri="{FF2B5EF4-FFF2-40B4-BE49-F238E27FC236}">
                <a16:creationId xmlns:a16="http://schemas.microsoft.com/office/drawing/2014/main" id="{12CD8A98-A035-4AFA-9172-65C8C7ED53A1}"/>
              </a:ext>
            </a:extLst>
          </p:cNvPr>
          <p:cNvSpPr/>
          <p:nvPr/>
        </p:nvSpPr>
        <p:spPr>
          <a:xfrm flipH="1">
            <a:off x="1009649" y="5479763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A256548-DF5E-4FAA-B226-B0FA179F22A1}"/>
              </a:ext>
            </a:extLst>
          </p:cNvPr>
          <p:cNvSpPr txBox="1"/>
          <p:nvPr/>
        </p:nvSpPr>
        <p:spPr>
          <a:xfrm>
            <a:off x="1009649" y="5654101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183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989E89E-713D-4E60-AFD3-7CB98C8B8CD4}"/>
              </a:ext>
            </a:extLst>
          </p:cNvPr>
          <p:cNvSpPr txBox="1"/>
          <p:nvPr/>
        </p:nvSpPr>
        <p:spPr>
          <a:xfrm>
            <a:off x="6070147" y="3906780"/>
            <a:ext cx="43189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هناك 21 يوم في 3 أسابيع إذن نقدر 12 × 21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488E4F6-121B-4060-97B7-FF7336BCF6EB}"/>
              </a:ext>
            </a:extLst>
          </p:cNvPr>
          <p:cNvSpPr txBox="1"/>
          <p:nvPr/>
        </p:nvSpPr>
        <p:spPr>
          <a:xfrm>
            <a:off x="6544532" y="4400612"/>
            <a:ext cx="43189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 / قرب كل عدد إلى أقرب عشرة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5319AA6-1B92-47EC-B50C-4E0176F892DA}"/>
              </a:ext>
            </a:extLst>
          </p:cNvPr>
          <p:cNvSpPr txBox="1"/>
          <p:nvPr/>
        </p:nvSpPr>
        <p:spPr>
          <a:xfrm>
            <a:off x="5774871" y="4410395"/>
            <a:ext cx="11280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1   2</a:t>
            </a:r>
          </a:p>
          <a:p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   1</a:t>
            </a: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EFB6CD6E-5D7A-42AB-B4A6-40DC224160BE}"/>
              </a:ext>
            </a:extLst>
          </p:cNvPr>
          <p:cNvCxnSpPr/>
          <p:nvPr/>
        </p:nvCxnSpPr>
        <p:spPr>
          <a:xfrm flipH="1">
            <a:off x="5769467" y="5150948"/>
            <a:ext cx="1133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66FCA06F-6419-4F1F-BA71-3D203048AF55}"/>
              </a:ext>
            </a:extLst>
          </p:cNvPr>
          <p:cNvCxnSpPr/>
          <p:nvPr/>
        </p:nvCxnSpPr>
        <p:spPr>
          <a:xfrm flipH="1">
            <a:off x="5094478" y="4627073"/>
            <a:ext cx="674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366CDC6-D9E6-4AB4-86CC-9E0133E0BBAC}"/>
              </a:ext>
            </a:extLst>
          </p:cNvPr>
          <p:cNvSpPr txBox="1"/>
          <p:nvPr/>
        </p:nvSpPr>
        <p:spPr>
          <a:xfrm>
            <a:off x="4031984" y="4424639"/>
            <a:ext cx="11280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0   2</a:t>
            </a:r>
          </a:p>
          <a:p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1</a:t>
            </a:r>
          </a:p>
        </p:txBody>
      </p: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B70A3306-AF3D-42B1-B0F2-7D7BCD181F06}"/>
              </a:ext>
            </a:extLst>
          </p:cNvPr>
          <p:cNvCxnSpPr/>
          <p:nvPr/>
        </p:nvCxnSpPr>
        <p:spPr>
          <a:xfrm flipH="1">
            <a:off x="5171948" y="4998548"/>
            <a:ext cx="6749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3C9B2C3-7075-49BE-B9FB-2FD0231116C6}"/>
              </a:ext>
            </a:extLst>
          </p:cNvPr>
          <p:cNvCxnSpPr/>
          <p:nvPr/>
        </p:nvCxnSpPr>
        <p:spPr>
          <a:xfrm flipH="1">
            <a:off x="4228664" y="5150948"/>
            <a:ext cx="1133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1BF43CCC-C84B-440D-9A6A-EB61CE324363}"/>
              </a:ext>
            </a:extLst>
          </p:cNvPr>
          <p:cNvSpPr/>
          <p:nvPr/>
        </p:nvSpPr>
        <p:spPr>
          <a:xfrm>
            <a:off x="4716421" y="4862277"/>
            <a:ext cx="238125" cy="288668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CD3DC634-1ADF-4141-AA3A-F4EE11E2CEA6}"/>
              </a:ext>
            </a:extLst>
          </p:cNvPr>
          <p:cNvSpPr/>
          <p:nvPr/>
        </p:nvSpPr>
        <p:spPr>
          <a:xfrm>
            <a:off x="4282745" y="4517611"/>
            <a:ext cx="674988" cy="228915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0F4C373-82CC-41EB-9B48-7460C01AAD23}"/>
              </a:ext>
            </a:extLst>
          </p:cNvPr>
          <p:cNvSpPr txBox="1"/>
          <p:nvPr/>
        </p:nvSpPr>
        <p:spPr>
          <a:xfrm>
            <a:off x="4656528" y="5117775"/>
            <a:ext cx="3579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6ADDDB53-E5B5-4E0E-9EEF-B361DF9A7708}"/>
              </a:ext>
            </a:extLst>
          </p:cNvPr>
          <p:cNvSpPr/>
          <p:nvPr/>
        </p:nvSpPr>
        <p:spPr>
          <a:xfrm>
            <a:off x="4338562" y="4854214"/>
            <a:ext cx="238125" cy="288668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AFECB1A-B2A5-4D72-81D1-93C1A16C71DA}"/>
              </a:ext>
            </a:extLst>
          </p:cNvPr>
          <p:cNvSpPr/>
          <p:nvPr/>
        </p:nvSpPr>
        <p:spPr>
          <a:xfrm>
            <a:off x="4282745" y="4482745"/>
            <a:ext cx="680995" cy="288668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D981FBC7-23A2-4E9C-B339-9B5BE7EEA45E}"/>
              </a:ext>
            </a:extLst>
          </p:cNvPr>
          <p:cNvSpPr txBox="1"/>
          <p:nvPr/>
        </p:nvSpPr>
        <p:spPr>
          <a:xfrm>
            <a:off x="4282745" y="5120073"/>
            <a:ext cx="5126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A743CDE-C3EE-40F9-9867-8E7A934104F3}"/>
              </a:ext>
            </a:extLst>
          </p:cNvPr>
          <p:cNvSpPr txBox="1"/>
          <p:nvPr/>
        </p:nvSpPr>
        <p:spPr>
          <a:xfrm>
            <a:off x="7740384" y="4838558"/>
            <a:ext cx="31168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 / اضرب في العشرات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58C9BD9-836A-4093-9AFB-E4642890092A}"/>
              </a:ext>
            </a:extLst>
          </p:cNvPr>
          <p:cNvSpPr txBox="1"/>
          <p:nvPr/>
        </p:nvSpPr>
        <p:spPr>
          <a:xfrm>
            <a:off x="4775847" y="5626885"/>
            <a:ext cx="56396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054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ينام القط 200 ساعة تقريباً في 21 يوما أو في 3 أسابيع .</a:t>
            </a:r>
          </a:p>
        </p:txBody>
      </p:sp>
    </p:spTree>
    <p:extLst>
      <p:ext uri="{BB962C8B-B14F-4D97-AF65-F5344CB8AC3E}">
        <p14:creationId xmlns:p14="http://schemas.microsoft.com/office/powerpoint/2010/main" val="10235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3" grpId="0" animBg="1"/>
      <p:bldP spid="33" grpId="1" animBg="1"/>
      <p:bldP spid="34" grpId="0" animBg="1"/>
      <p:bldP spid="34" grpId="1" animBg="1"/>
      <p:bldP spid="35" grpId="0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741680" y="619124"/>
            <a:ext cx="10901680" cy="5801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14E786FE-5E36-44BE-B1F9-E4C1B0A5D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7112" r="26094" b="61943"/>
          <a:stretch/>
        </p:blipFill>
        <p:spPr>
          <a:xfrm>
            <a:off x="4901882" y="0"/>
            <a:ext cx="3381376" cy="128561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9860F24-9FBE-4158-AE00-0E3C929D1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69" y="1166769"/>
            <a:ext cx="6464632" cy="53977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BA5A805-FF11-4EB7-BAEA-E28B054816F2}"/>
              </a:ext>
            </a:extLst>
          </p:cNvPr>
          <p:cNvSpPr txBox="1"/>
          <p:nvPr/>
        </p:nvSpPr>
        <p:spPr>
          <a:xfrm>
            <a:off x="3987917" y="1765529"/>
            <a:ext cx="74624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 الناتج ، ثم بين إذا كان التقدير أكبر من أم أقل من الإجابة الدقيقة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B38F1B5-075A-4EF3-B39B-9D2E1BC61AD7}"/>
              </a:ext>
            </a:extLst>
          </p:cNvPr>
          <p:cNvSpPr txBox="1"/>
          <p:nvPr/>
        </p:nvSpPr>
        <p:spPr>
          <a:xfrm>
            <a:off x="9358345" y="2450072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4     3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2     1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37CDE56-2196-4A45-B0F8-2B4ED9E2D11E}"/>
              </a:ext>
            </a:extLst>
          </p:cNvPr>
          <p:cNvCxnSpPr>
            <a:cxnSpLocks/>
          </p:cNvCxnSpPr>
          <p:nvPr/>
        </p:nvCxnSpPr>
        <p:spPr>
          <a:xfrm>
            <a:off x="9279729" y="3498715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8D5CF55-1022-4897-8793-E14057A20AEE}"/>
              </a:ext>
            </a:extLst>
          </p:cNvPr>
          <p:cNvSpPr/>
          <p:nvPr/>
        </p:nvSpPr>
        <p:spPr>
          <a:xfrm>
            <a:off x="10897201" y="2365918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80E0759-474D-4937-98B9-5A2490D03F60}"/>
              </a:ext>
            </a:extLst>
          </p:cNvPr>
          <p:cNvSpPr txBox="1"/>
          <p:nvPr/>
        </p:nvSpPr>
        <p:spPr>
          <a:xfrm>
            <a:off x="3704389" y="2534226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7     5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5     2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FA83FCE4-052A-415B-8DD3-FF35D9D2D392}"/>
              </a:ext>
            </a:extLst>
          </p:cNvPr>
          <p:cNvCxnSpPr>
            <a:cxnSpLocks/>
          </p:cNvCxnSpPr>
          <p:nvPr/>
        </p:nvCxnSpPr>
        <p:spPr>
          <a:xfrm>
            <a:off x="3625773" y="3582869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E1A0075-9F04-4A87-856D-288CB43C58BC}"/>
              </a:ext>
            </a:extLst>
          </p:cNvPr>
          <p:cNvSpPr/>
          <p:nvPr/>
        </p:nvSpPr>
        <p:spPr>
          <a:xfrm>
            <a:off x="5243245" y="2450072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CA788AA-8231-4E28-8B16-6B273DFF1651}"/>
              </a:ext>
            </a:extLst>
          </p:cNvPr>
          <p:cNvSpPr txBox="1"/>
          <p:nvPr/>
        </p:nvSpPr>
        <p:spPr>
          <a:xfrm>
            <a:off x="3434798" y="4249360"/>
            <a:ext cx="74624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يجري خالد 25 مكالمة هاتفية كل أسبوع ، فكم مكالمة تقريباً يجري في 52 أسبوعاً ؟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26DB118F-DFBF-4099-BEB3-CB677825927C}"/>
              </a:ext>
            </a:extLst>
          </p:cNvPr>
          <p:cNvSpPr/>
          <p:nvPr/>
        </p:nvSpPr>
        <p:spPr>
          <a:xfrm>
            <a:off x="10927568" y="4230568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AB6A6CB1-3D94-4D66-A712-607F6156C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4" y="753632"/>
            <a:ext cx="1329956" cy="1063965"/>
          </a:xfrm>
          <a:prstGeom prst="rect">
            <a:avLst/>
          </a:prstGeom>
        </p:spPr>
      </p:pic>
      <p:sp>
        <p:nvSpPr>
          <p:cNvPr id="20" name="دمعة 19">
            <a:extLst>
              <a:ext uri="{FF2B5EF4-FFF2-40B4-BE49-F238E27FC236}">
                <a16:creationId xmlns:a16="http://schemas.microsoft.com/office/drawing/2014/main" id="{866CEFE3-8824-4DF8-915F-E53642999986}"/>
              </a:ext>
            </a:extLst>
          </p:cNvPr>
          <p:cNvSpPr/>
          <p:nvPr/>
        </p:nvSpPr>
        <p:spPr>
          <a:xfrm flipH="1">
            <a:off x="1009649" y="5479763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67587AD-AF0B-4D03-A0DE-CEBF8CC05505}"/>
              </a:ext>
            </a:extLst>
          </p:cNvPr>
          <p:cNvSpPr txBox="1"/>
          <p:nvPr/>
        </p:nvSpPr>
        <p:spPr>
          <a:xfrm>
            <a:off x="1009649" y="5654101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183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A2449471-9BE1-47C3-BC7B-719AB099314B}"/>
              </a:ext>
            </a:extLst>
          </p:cNvPr>
          <p:cNvCxnSpPr/>
          <p:nvPr/>
        </p:nvCxnSpPr>
        <p:spPr>
          <a:xfrm flipH="1">
            <a:off x="8747425" y="2713247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4F275A8-29FD-41AA-BB32-F1E51B3E9BA9}"/>
              </a:ext>
            </a:extLst>
          </p:cNvPr>
          <p:cNvSpPr txBox="1"/>
          <p:nvPr/>
        </p:nvSpPr>
        <p:spPr>
          <a:xfrm>
            <a:off x="7526789" y="2484955"/>
            <a:ext cx="11280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0   3</a:t>
            </a:r>
          </a:p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1</a:t>
            </a: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2B612DB9-7E75-4831-BE85-5A7F7C0E8AD1}"/>
              </a:ext>
            </a:extLst>
          </p:cNvPr>
          <p:cNvCxnSpPr/>
          <p:nvPr/>
        </p:nvCxnSpPr>
        <p:spPr>
          <a:xfrm flipH="1">
            <a:off x="8747425" y="3210846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6BD9EE61-189E-4FF2-8C59-2164DE025008}"/>
              </a:ext>
            </a:extLst>
          </p:cNvPr>
          <p:cNvCxnSpPr/>
          <p:nvPr/>
        </p:nvCxnSpPr>
        <p:spPr>
          <a:xfrm flipH="1">
            <a:off x="7526789" y="3498715"/>
            <a:ext cx="1133475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477FECA-4B71-41EE-B049-3BDF159AE5D9}"/>
              </a:ext>
            </a:extLst>
          </p:cNvPr>
          <p:cNvSpPr txBox="1"/>
          <p:nvPr/>
        </p:nvSpPr>
        <p:spPr>
          <a:xfrm>
            <a:off x="8139669" y="3445756"/>
            <a:ext cx="357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276EF4B-A4C8-46C1-9FAA-7913A09492EB}"/>
              </a:ext>
            </a:extLst>
          </p:cNvPr>
          <p:cNvSpPr txBox="1"/>
          <p:nvPr/>
        </p:nvSpPr>
        <p:spPr>
          <a:xfrm>
            <a:off x="7520204" y="3445756"/>
            <a:ext cx="6753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</a:p>
        </p:txBody>
      </p: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1A104F8F-EF3C-4BA4-BB63-6EA41C58F760}"/>
              </a:ext>
            </a:extLst>
          </p:cNvPr>
          <p:cNvCxnSpPr/>
          <p:nvPr/>
        </p:nvCxnSpPr>
        <p:spPr>
          <a:xfrm flipH="1">
            <a:off x="3056268" y="2801475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C31E68D-2697-4406-B7A9-AEA7061D0FD1}"/>
              </a:ext>
            </a:extLst>
          </p:cNvPr>
          <p:cNvSpPr txBox="1"/>
          <p:nvPr/>
        </p:nvSpPr>
        <p:spPr>
          <a:xfrm>
            <a:off x="1835632" y="2573183"/>
            <a:ext cx="11280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0   6</a:t>
            </a:r>
          </a:p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3</a:t>
            </a:r>
          </a:p>
        </p:txBody>
      </p: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49822800-2C06-4FC8-B619-5A30118EF701}"/>
              </a:ext>
            </a:extLst>
          </p:cNvPr>
          <p:cNvCxnSpPr/>
          <p:nvPr/>
        </p:nvCxnSpPr>
        <p:spPr>
          <a:xfrm flipH="1">
            <a:off x="3056268" y="3299074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C19F5AA0-EDE9-41DE-94B0-19FBCED3B155}"/>
              </a:ext>
            </a:extLst>
          </p:cNvPr>
          <p:cNvCxnSpPr/>
          <p:nvPr/>
        </p:nvCxnSpPr>
        <p:spPr>
          <a:xfrm flipH="1">
            <a:off x="1835632" y="3586943"/>
            <a:ext cx="1133475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830CE26-7278-4A4C-92E0-81342A595A6C}"/>
              </a:ext>
            </a:extLst>
          </p:cNvPr>
          <p:cNvSpPr txBox="1"/>
          <p:nvPr/>
        </p:nvSpPr>
        <p:spPr>
          <a:xfrm>
            <a:off x="2448512" y="3533984"/>
            <a:ext cx="357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E1A9794-C5A1-457B-B97C-CCE3894DFBCD}"/>
              </a:ext>
            </a:extLst>
          </p:cNvPr>
          <p:cNvSpPr txBox="1"/>
          <p:nvPr/>
        </p:nvSpPr>
        <p:spPr>
          <a:xfrm>
            <a:off x="1629160" y="3533984"/>
            <a:ext cx="8751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180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148232D-90D5-46BD-852A-023248136909}"/>
              </a:ext>
            </a:extLst>
          </p:cNvPr>
          <p:cNvSpPr txBox="1"/>
          <p:nvPr/>
        </p:nvSpPr>
        <p:spPr>
          <a:xfrm>
            <a:off x="7526789" y="4821679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5     2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2     5</a:t>
            </a: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C55C5A35-4C1D-43A4-9C92-88D9F630C0E0}"/>
              </a:ext>
            </a:extLst>
          </p:cNvPr>
          <p:cNvCxnSpPr>
            <a:cxnSpLocks/>
          </p:cNvCxnSpPr>
          <p:nvPr/>
        </p:nvCxnSpPr>
        <p:spPr>
          <a:xfrm>
            <a:off x="7448173" y="5870322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0D4AFB7A-EB62-4B07-A3B2-F4DB4E467B8F}"/>
              </a:ext>
            </a:extLst>
          </p:cNvPr>
          <p:cNvCxnSpPr/>
          <p:nvPr/>
        </p:nvCxnSpPr>
        <p:spPr>
          <a:xfrm flipH="1">
            <a:off x="6915869" y="5084854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40FF88B-6A13-4241-963B-2904882F9FC1}"/>
              </a:ext>
            </a:extLst>
          </p:cNvPr>
          <p:cNvSpPr txBox="1"/>
          <p:nvPr/>
        </p:nvSpPr>
        <p:spPr>
          <a:xfrm>
            <a:off x="5695233" y="4856562"/>
            <a:ext cx="11280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0   3</a:t>
            </a:r>
          </a:p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5</a:t>
            </a:r>
          </a:p>
        </p:txBody>
      </p: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F3E5498F-58CC-4B44-87DA-2849F2F42FEF}"/>
              </a:ext>
            </a:extLst>
          </p:cNvPr>
          <p:cNvCxnSpPr/>
          <p:nvPr/>
        </p:nvCxnSpPr>
        <p:spPr>
          <a:xfrm flipH="1">
            <a:off x="6915869" y="5582453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B5ADBBB0-F36C-457A-885F-CEEAF2785B35}"/>
              </a:ext>
            </a:extLst>
          </p:cNvPr>
          <p:cNvCxnSpPr/>
          <p:nvPr/>
        </p:nvCxnSpPr>
        <p:spPr>
          <a:xfrm flipH="1">
            <a:off x="5695233" y="5870322"/>
            <a:ext cx="1133475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709F822-BD11-4880-9EA7-1C4D7C62558E}"/>
              </a:ext>
            </a:extLst>
          </p:cNvPr>
          <p:cNvSpPr txBox="1"/>
          <p:nvPr/>
        </p:nvSpPr>
        <p:spPr>
          <a:xfrm>
            <a:off x="6308113" y="5817363"/>
            <a:ext cx="357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DE3FBB0-F5B2-474C-BFDB-BE693EFD50E8}"/>
              </a:ext>
            </a:extLst>
          </p:cNvPr>
          <p:cNvSpPr txBox="1"/>
          <p:nvPr/>
        </p:nvSpPr>
        <p:spPr>
          <a:xfrm>
            <a:off x="5447346" y="5817363"/>
            <a:ext cx="9166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8811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/>
      <p:bldP spid="35" grpId="0"/>
      <p:bldP spid="38" grpId="0"/>
      <p:bldP spid="39" grpId="0"/>
      <p:bldP spid="40" grpId="0"/>
      <p:bldP spid="44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741680" y="619124"/>
            <a:ext cx="10901680" cy="5801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14E786FE-5E36-44BE-B1F9-E4C1B0A5D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7112" r="26094" b="61943"/>
          <a:stretch/>
        </p:blipFill>
        <p:spPr>
          <a:xfrm>
            <a:off x="4901882" y="0"/>
            <a:ext cx="3381376" cy="128561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82F1F98-24B8-4766-95A4-EB234823FEBD}"/>
              </a:ext>
            </a:extLst>
          </p:cNvPr>
          <p:cNvSpPr txBox="1"/>
          <p:nvPr/>
        </p:nvSpPr>
        <p:spPr>
          <a:xfrm>
            <a:off x="3987917" y="1765529"/>
            <a:ext cx="74624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 الناتج ، ثم بين إذا كان التقدير أكبر من أم أقل من الإجابة الدقيقة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374BC8-8302-46D6-914B-0B6631C81E3A}"/>
              </a:ext>
            </a:extLst>
          </p:cNvPr>
          <p:cNvSpPr txBox="1"/>
          <p:nvPr/>
        </p:nvSpPr>
        <p:spPr>
          <a:xfrm>
            <a:off x="9358345" y="2450072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8     2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5     2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497CA01E-0561-41CB-B682-499A4C4B4B1B}"/>
              </a:ext>
            </a:extLst>
          </p:cNvPr>
          <p:cNvCxnSpPr>
            <a:cxnSpLocks/>
          </p:cNvCxnSpPr>
          <p:nvPr/>
        </p:nvCxnSpPr>
        <p:spPr>
          <a:xfrm>
            <a:off x="9279729" y="3498715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335A7EB-FCDF-4C4A-948B-88395D9EBA2E}"/>
              </a:ext>
            </a:extLst>
          </p:cNvPr>
          <p:cNvSpPr/>
          <p:nvPr/>
        </p:nvSpPr>
        <p:spPr>
          <a:xfrm>
            <a:off x="10897201" y="2365918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>
                <a:solidFill>
                  <a:prstClr val="white"/>
                </a:solidFill>
              </a:rPr>
              <a:t>7</a:t>
            </a:r>
            <a:endParaRPr kumimoji="0" lang="ar-S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0D19612-8637-425C-A2B9-CDC7FFD6B997}"/>
              </a:ext>
            </a:extLst>
          </p:cNvPr>
          <p:cNvSpPr txBox="1"/>
          <p:nvPr/>
        </p:nvSpPr>
        <p:spPr>
          <a:xfrm>
            <a:off x="3704389" y="2534226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3     4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4     1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0DDA8D4B-D80C-411B-9920-29B1D177BF3B}"/>
              </a:ext>
            </a:extLst>
          </p:cNvPr>
          <p:cNvCxnSpPr>
            <a:cxnSpLocks/>
          </p:cNvCxnSpPr>
          <p:nvPr/>
        </p:nvCxnSpPr>
        <p:spPr>
          <a:xfrm>
            <a:off x="3625773" y="3582869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91983B10-6DB8-4D54-A967-C2C3AEA593E4}"/>
              </a:ext>
            </a:extLst>
          </p:cNvPr>
          <p:cNvSpPr/>
          <p:nvPr/>
        </p:nvSpPr>
        <p:spPr>
          <a:xfrm>
            <a:off x="5243245" y="2450072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61CAAFA-452E-40D1-8415-66D542C25A15}"/>
              </a:ext>
            </a:extLst>
          </p:cNvPr>
          <p:cNvSpPr txBox="1"/>
          <p:nvPr/>
        </p:nvSpPr>
        <p:spPr>
          <a:xfrm>
            <a:off x="3987917" y="4249360"/>
            <a:ext cx="69092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نوع من الديدان له 750 رجلاً ، كم رجلاً تقريباً لدى 12 دودة من ذلك النوع ؟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03ABA590-93B3-4B01-ADAC-BF40B59EF62A}"/>
              </a:ext>
            </a:extLst>
          </p:cNvPr>
          <p:cNvSpPr/>
          <p:nvPr/>
        </p:nvSpPr>
        <p:spPr>
          <a:xfrm>
            <a:off x="10927568" y="4230568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820112D-91AB-4555-96B0-A29DB4798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90" y="1171921"/>
            <a:ext cx="6413830" cy="5207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1E0E93D-FA83-4CF1-A32A-CFFEF0696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4" y="753632"/>
            <a:ext cx="1329956" cy="1063965"/>
          </a:xfrm>
          <a:prstGeom prst="rect">
            <a:avLst/>
          </a:prstGeom>
        </p:spPr>
      </p:pic>
      <p:sp>
        <p:nvSpPr>
          <p:cNvPr id="18" name="دمعة 17">
            <a:extLst>
              <a:ext uri="{FF2B5EF4-FFF2-40B4-BE49-F238E27FC236}">
                <a16:creationId xmlns:a16="http://schemas.microsoft.com/office/drawing/2014/main" id="{2908C240-520A-4C15-8AA2-14E761611DE4}"/>
              </a:ext>
            </a:extLst>
          </p:cNvPr>
          <p:cNvSpPr/>
          <p:nvPr/>
        </p:nvSpPr>
        <p:spPr>
          <a:xfrm flipH="1">
            <a:off x="1009649" y="5479763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CFC6656-3C91-4AF3-878B-DE01709CE880}"/>
              </a:ext>
            </a:extLst>
          </p:cNvPr>
          <p:cNvSpPr txBox="1"/>
          <p:nvPr/>
        </p:nvSpPr>
        <p:spPr>
          <a:xfrm>
            <a:off x="1009649" y="5654101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183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D4AB3C26-96C1-41DE-9B56-7A5F3B886FA9}"/>
              </a:ext>
            </a:extLst>
          </p:cNvPr>
          <p:cNvCxnSpPr/>
          <p:nvPr/>
        </p:nvCxnSpPr>
        <p:spPr>
          <a:xfrm flipH="1">
            <a:off x="8731210" y="2715162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795A788-4995-4E49-88D9-851A3C035C55}"/>
              </a:ext>
            </a:extLst>
          </p:cNvPr>
          <p:cNvSpPr txBox="1"/>
          <p:nvPr/>
        </p:nvSpPr>
        <p:spPr>
          <a:xfrm>
            <a:off x="7510574" y="2486870"/>
            <a:ext cx="11280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0   3</a:t>
            </a:r>
          </a:p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3</a:t>
            </a:r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9A10CBF3-AB95-4AC3-8555-E5524298106D}"/>
              </a:ext>
            </a:extLst>
          </p:cNvPr>
          <p:cNvCxnSpPr/>
          <p:nvPr/>
        </p:nvCxnSpPr>
        <p:spPr>
          <a:xfrm flipH="1">
            <a:off x="8731210" y="3212761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6D273D30-2DB8-4FAF-BB39-6561B57251CF}"/>
              </a:ext>
            </a:extLst>
          </p:cNvPr>
          <p:cNvCxnSpPr/>
          <p:nvPr/>
        </p:nvCxnSpPr>
        <p:spPr>
          <a:xfrm flipH="1">
            <a:off x="7510574" y="3500630"/>
            <a:ext cx="1133475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B23A36E-076D-4AEC-8CDA-62FE44C986C7}"/>
              </a:ext>
            </a:extLst>
          </p:cNvPr>
          <p:cNvSpPr txBox="1"/>
          <p:nvPr/>
        </p:nvSpPr>
        <p:spPr>
          <a:xfrm>
            <a:off x="8123454" y="3447671"/>
            <a:ext cx="357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22B11F6-A4E2-4F3B-B510-ACBF78B9D203}"/>
              </a:ext>
            </a:extLst>
          </p:cNvPr>
          <p:cNvSpPr txBox="1"/>
          <p:nvPr/>
        </p:nvSpPr>
        <p:spPr>
          <a:xfrm>
            <a:off x="7503989" y="3447671"/>
            <a:ext cx="6753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90</a:t>
            </a: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5BE8A16A-7BDA-4BDE-815C-6827D0BBE18D}"/>
              </a:ext>
            </a:extLst>
          </p:cNvPr>
          <p:cNvCxnSpPr/>
          <p:nvPr/>
        </p:nvCxnSpPr>
        <p:spPr>
          <a:xfrm flipH="1">
            <a:off x="3055153" y="2759113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5961B1B-C617-4ADA-8D02-425B17075A16}"/>
              </a:ext>
            </a:extLst>
          </p:cNvPr>
          <p:cNvSpPr txBox="1"/>
          <p:nvPr/>
        </p:nvSpPr>
        <p:spPr>
          <a:xfrm>
            <a:off x="1834517" y="2530821"/>
            <a:ext cx="11280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0   4</a:t>
            </a:r>
          </a:p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1</a:t>
            </a:r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1B348C95-73F8-4D7A-8BC2-9655012E201D}"/>
              </a:ext>
            </a:extLst>
          </p:cNvPr>
          <p:cNvCxnSpPr/>
          <p:nvPr/>
        </p:nvCxnSpPr>
        <p:spPr>
          <a:xfrm flipH="1">
            <a:off x="3055153" y="3256712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AE98A2FE-31B7-4012-8962-9823075CF2FD}"/>
              </a:ext>
            </a:extLst>
          </p:cNvPr>
          <p:cNvCxnSpPr/>
          <p:nvPr/>
        </p:nvCxnSpPr>
        <p:spPr>
          <a:xfrm flipH="1">
            <a:off x="1834517" y="3544581"/>
            <a:ext cx="1133475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6ED5B81-879E-4C2D-8771-F77B905C0D55}"/>
              </a:ext>
            </a:extLst>
          </p:cNvPr>
          <p:cNvSpPr txBox="1"/>
          <p:nvPr/>
        </p:nvSpPr>
        <p:spPr>
          <a:xfrm>
            <a:off x="2447397" y="3491622"/>
            <a:ext cx="357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7371981-7744-4043-939A-4B98DB451FAF}"/>
              </a:ext>
            </a:extLst>
          </p:cNvPr>
          <p:cNvSpPr txBox="1"/>
          <p:nvPr/>
        </p:nvSpPr>
        <p:spPr>
          <a:xfrm>
            <a:off x="1827932" y="3491622"/>
            <a:ext cx="6753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31D16FC-7670-4731-BE38-653357502341}"/>
              </a:ext>
            </a:extLst>
          </p:cNvPr>
          <p:cNvSpPr txBox="1"/>
          <p:nvPr/>
        </p:nvSpPr>
        <p:spPr>
          <a:xfrm>
            <a:off x="7354658" y="4696319"/>
            <a:ext cx="264241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0     5     7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2     1</a:t>
            </a:r>
          </a:p>
        </p:txBody>
      </p: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436C65BD-258E-4FCC-B48F-FEB07EC22386}"/>
              </a:ext>
            </a:extLst>
          </p:cNvPr>
          <p:cNvCxnSpPr>
            <a:cxnSpLocks/>
          </p:cNvCxnSpPr>
          <p:nvPr/>
        </p:nvCxnSpPr>
        <p:spPr>
          <a:xfrm>
            <a:off x="7431958" y="5762930"/>
            <a:ext cx="23978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D9F9DF20-379B-4DBC-A900-EB6A83C2F238}"/>
              </a:ext>
            </a:extLst>
          </p:cNvPr>
          <p:cNvCxnSpPr/>
          <p:nvPr/>
        </p:nvCxnSpPr>
        <p:spPr>
          <a:xfrm flipH="1">
            <a:off x="6899654" y="4977462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5ECD975-2A7A-4690-A91D-3DEC9F43B376}"/>
              </a:ext>
            </a:extLst>
          </p:cNvPr>
          <p:cNvSpPr txBox="1"/>
          <p:nvPr/>
        </p:nvSpPr>
        <p:spPr>
          <a:xfrm>
            <a:off x="5036490" y="4749170"/>
            <a:ext cx="17705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0   0    8</a:t>
            </a:r>
          </a:p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1</a:t>
            </a:r>
          </a:p>
        </p:txBody>
      </p: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8BCC1BCB-E462-4536-B8E2-BAE2E83DE3CD}"/>
              </a:ext>
            </a:extLst>
          </p:cNvPr>
          <p:cNvCxnSpPr/>
          <p:nvPr/>
        </p:nvCxnSpPr>
        <p:spPr>
          <a:xfrm flipH="1">
            <a:off x="6899654" y="5475061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46444331-1938-498D-AF03-871B4ACC19B0}"/>
              </a:ext>
            </a:extLst>
          </p:cNvPr>
          <p:cNvCxnSpPr>
            <a:cxnSpLocks/>
          </p:cNvCxnSpPr>
          <p:nvPr/>
        </p:nvCxnSpPr>
        <p:spPr>
          <a:xfrm flipH="1">
            <a:off x="5243245" y="5762930"/>
            <a:ext cx="1569249" cy="10607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286C169-8FC1-483C-A93A-DD850C8903A2}"/>
              </a:ext>
            </a:extLst>
          </p:cNvPr>
          <p:cNvSpPr txBox="1"/>
          <p:nvPr/>
        </p:nvSpPr>
        <p:spPr>
          <a:xfrm>
            <a:off x="6291898" y="5709971"/>
            <a:ext cx="357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CB43725-123F-4718-842A-74268ACC61F2}"/>
              </a:ext>
            </a:extLst>
          </p:cNvPr>
          <p:cNvSpPr txBox="1"/>
          <p:nvPr/>
        </p:nvSpPr>
        <p:spPr>
          <a:xfrm>
            <a:off x="5036490" y="5709971"/>
            <a:ext cx="13112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0  0  8</a:t>
            </a:r>
          </a:p>
        </p:txBody>
      </p:sp>
    </p:spTree>
    <p:extLst>
      <p:ext uri="{BB962C8B-B14F-4D97-AF65-F5344CB8AC3E}">
        <p14:creationId xmlns:p14="http://schemas.microsoft.com/office/powerpoint/2010/main" val="23115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7" grpId="0"/>
      <p:bldP spid="30" grpId="0"/>
      <p:bldP spid="31" grpId="0"/>
      <p:bldP spid="32" grpId="0"/>
      <p:bldP spid="35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741680" y="619124"/>
            <a:ext cx="10901680" cy="5801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14E786FE-5E36-44BE-B1F9-E4C1B0A5D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7112" r="26094" b="61943"/>
          <a:stretch/>
        </p:blipFill>
        <p:spPr>
          <a:xfrm>
            <a:off x="4901882" y="0"/>
            <a:ext cx="3381376" cy="128561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9A69343-01C0-43E4-B760-614B728DC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4" y="753632"/>
            <a:ext cx="1329956" cy="106396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CBD017D-A247-4701-AEA3-0E81D2970FF0}"/>
              </a:ext>
            </a:extLst>
          </p:cNvPr>
          <p:cNvSpPr txBox="1"/>
          <p:nvPr/>
        </p:nvSpPr>
        <p:spPr>
          <a:xfrm>
            <a:off x="10381470" y="683487"/>
            <a:ext cx="11115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التقويم 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E833902-F041-4BF5-AA76-9A1A2F677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82" y="1136054"/>
            <a:ext cx="3984513" cy="71121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D1D1D9-2A02-4534-B414-2AFEE70C4A2A}"/>
              </a:ext>
            </a:extLst>
          </p:cNvPr>
          <p:cNvSpPr txBox="1"/>
          <p:nvPr/>
        </p:nvSpPr>
        <p:spPr>
          <a:xfrm>
            <a:off x="2362200" y="1970618"/>
            <a:ext cx="82697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الحس العددي : قدر 51 × 39 و 84 ×45 ، أيهما أقرب إلى الإجابة الدقيقة ؟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B9560A12-85F6-478C-8828-4772119208B7}"/>
              </a:ext>
            </a:extLst>
          </p:cNvPr>
          <p:cNvSpPr/>
          <p:nvPr/>
        </p:nvSpPr>
        <p:spPr>
          <a:xfrm>
            <a:off x="10634358" y="1952105"/>
            <a:ext cx="522752" cy="4747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FC1D9120-2352-4E5D-BB11-FEE262CF59F0}"/>
              </a:ext>
            </a:extLst>
          </p:cNvPr>
          <p:cNvSpPr/>
          <p:nvPr/>
        </p:nvSpPr>
        <p:spPr>
          <a:xfrm flipH="1">
            <a:off x="1009649" y="5479763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BFBCE99-A424-43C7-A6B8-34A8AEBC4571}"/>
              </a:ext>
            </a:extLst>
          </p:cNvPr>
          <p:cNvSpPr txBox="1"/>
          <p:nvPr/>
        </p:nvSpPr>
        <p:spPr>
          <a:xfrm>
            <a:off x="1009649" y="5654101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183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D2C0DC2-8F60-4D68-91F7-05F3BBDF85F0}"/>
              </a:ext>
            </a:extLst>
          </p:cNvPr>
          <p:cNvSpPr txBox="1"/>
          <p:nvPr/>
        </p:nvSpPr>
        <p:spPr>
          <a:xfrm>
            <a:off x="8882623" y="2617188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1     5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9     3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1F566A59-016D-4E1C-92F8-7A94E4C208F4}"/>
              </a:ext>
            </a:extLst>
          </p:cNvPr>
          <p:cNvCxnSpPr>
            <a:cxnSpLocks/>
          </p:cNvCxnSpPr>
          <p:nvPr/>
        </p:nvCxnSpPr>
        <p:spPr>
          <a:xfrm>
            <a:off x="8804007" y="3665831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E0A7B7A2-965F-49A0-B566-3C3DA445848B}"/>
              </a:ext>
            </a:extLst>
          </p:cNvPr>
          <p:cNvCxnSpPr/>
          <p:nvPr/>
        </p:nvCxnSpPr>
        <p:spPr>
          <a:xfrm flipH="1">
            <a:off x="8271703" y="2880363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940F736-0F2F-4673-86AF-467E04DB2797}"/>
              </a:ext>
            </a:extLst>
          </p:cNvPr>
          <p:cNvSpPr txBox="1"/>
          <p:nvPr/>
        </p:nvSpPr>
        <p:spPr>
          <a:xfrm>
            <a:off x="7051067" y="2652071"/>
            <a:ext cx="11280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0   5</a:t>
            </a:r>
          </a:p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4</a:t>
            </a:r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95672755-F360-4108-8203-9A6F84BB0D66}"/>
              </a:ext>
            </a:extLst>
          </p:cNvPr>
          <p:cNvCxnSpPr/>
          <p:nvPr/>
        </p:nvCxnSpPr>
        <p:spPr>
          <a:xfrm flipH="1">
            <a:off x="8271703" y="3377962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87D54411-6C30-4169-9644-A9BA1CEF63DC}"/>
              </a:ext>
            </a:extLst>
          </p:cNvPr>
          <p:cNvCxnSpPr/>
          <p:nvPr/>
        </p:nvCxnSpPr>
        <p:spPr>
          <a:xfrm flipH="1">
            <a:off x="7051067" y="3665831"/>
            <a:ext cx="1133475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5DAC0EC-4816-4ADA-8E4F-BC965197999F}"/>
              </a:ext>
            </a:extLst>
          </p:cNvPr>
          <p:cNvSpPr txBox="1"/>
          <p:nvPr/>
        </p:nvSpPr>
        <p:spPr>
          <a:xfrm>
            <a:off x="7663947" y="3612872"/>
            <a:ext cx="357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5949C77-F2C3-46DC-816C-4106DF3009CC}"/>
              </a:ext>
            </a:extLst>
          </p:cNvPr>
          <p:cNvSpPr txBox="1"/>
          <p:nvPr/>
        </p:nvSpPr>
        <p:spPr>
          <a:xfrm>
            <a:off x="6803180" y="3612872"/>
            <a:ext cx="9166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200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3441A6-8BBE-4EC0-9B67-808CB1963219}"/>
              </a:ext>
            </a:extLst>
          </p:cNvPr>
          <p:cNvSpPr txBox="1"/>
          <p:nvPr/>
        </p:nvSpPr>
        <p:spPr>
          <a:xfrm>
            <a:off x="8946692" y="4284023"/>
            <a:ext cx="16578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4     8</a:t>
            </a:r>
          </a:p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  5     4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B9C3DEFC-9F4C-49CB-9DC1-F533DF750786}"/>
              </a:ext>
            </a:extLst>
          </p:cNvPr>
          <p:cNvCxnSpPr>
            <a:cxnSpLocks/>
          </p:cNvCxnSpPr>
          <p:nvPr/>
        </p:nvCxnSpPr>
        <p:spPr>
          <a:xfrm>
            <a:off x="8868076" y="5332666"/>
            <a:ext cx="161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45144B28-61E9-480E-8836-F66F6A156957}"/>
              </a:ext>
            </a:extLst>
          </p:cNvPr>
          <p:cNvCxnSpPr/>
          <p:nvPr/>
        </p:nvCxnSpPr>
        <p:spPr>
          <a:xfrm flipH="1">
            <a:off x="8335772" y="4547198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64421A7-A9B1-484A-9172-33794C3FFFFC}"/>
              </a:ext>
            </a:extLst>
          </p:cNvPr>
          <p:cNvSpPr txBox="1"/>
          <p:nvPr/>
        </p:nvSpPr>
        <p:spPr>
          <a:xfrm>
            <a:off x="7115136" y="4318906"/>
            <a:ext cx="11280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0   8</a:t>
            </a:r>
          </a:p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×0   5</a:t>
            </a:r>
          </a:p>
        </p:txBody>
      </p: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246F028C-662D-46C0-9382-8AF7328E6BE3}"/>
              </a:ext>
            </a:extLst>
          </p:cNvPr>
          <p:cNvCxnSpPr/>
          <p:nvPr/>
        </p:nvCxnSpPr>
        <p:spPr>
          <a:xfrm flipH="1">
            <a:off x="8335772" y="5044797"/>
            <a:ext cx="674989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666A729A-A72D-407A-B45B-9EC62F2F6FD1}"/>
              </a:ext>
            </a:extLst>
          </p:cNvPr>
          <p:cNvCxnSpPr/>
          <p:nvPr/>
        </p:nvCxnSpPr>
        <p:spPr>
          <a:xfrm flipH="1">
            <a:off x="7115136" y="5332666"/>
            <a:ext cx="1133475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D04A763-BBF6-436A-8616-0F6D95B9C392}"/>
              </a:ext>
            </a:extLst>
          </p:cNvPr>
          <p:cNvSpPr txBox="1"/>
          <p:nvPr/>
        </p:nvSpPr>
        <p:spPr>
          <a:xfrm>
            <a:off x="7728016" y="5279707"/>
            <a:ext cx="3579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2579876-FCFB-4EE0-933D-E49476A9D224}"/>
              </a:ext>
            </a:extLst>
          </p:cNvPr>
          <p:cNvSpPr txBox="1"/>
          <p:nvPr/>
        </p:nvSpPr>
        <p:spPr>
          <a:xfrm>
            <a:off x="6867249" y="5279707"/>
            <a:ext cx="9166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2431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  <p:bldP spid="21" grpId="0"/>
      <p:bldP spid="24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A389A3B-3047-4D0B-8833-86216D873416}"/>
              </a:ext>
            </a:extLst>
          </p:cNvPr>
          <p:cNvSpPr/>
          <p:nvPr/>
        </p:nvSpPr>
        <p:spPr>
          <a:xfrm>
            <a:off x="741680" y="619124"/>
            <a:ext cx="10901680" cy="5801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054A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14E786FE-5E36-44BE-B1F9-E4C1B0A5D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7112" r="26094" b="61943"/>
          <a:stretch/>
        </p:blipFill>
        <p:spPr>
          <a:xfrm>
            <a:off x="4901882" y="0"/>
            <a:ext cx="3381376" cy="128561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557B65-109D-42DF-8DF7-577B9132F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4" y="753632"/>
            <a:ext cx="1329956" cy="106396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47A1ECE-666F-406F-A9F9-1E04DAC8C485}"/>
              </a:ext>
            </a:extLst>
          </p:cNvPr>
          <p:cNvSpPr txBox="1"/>
          <p:nvPr/>
        </p:nvSpPr>
        <p:spPr>
          <a:xfrm>
            <a:off x="2581275" y="1729709"/>
            <a:ext cx="785625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رقم 10 – 11 – 12 – 15 </a:t>
            </a:r>
            <a:r>
              <a:rPr kumimoji="0" lang="ar-SA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صفحة 55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9" name="صورة 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9F196F43-FB0D-4BD5-AEFB-3F6751B98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47" y="4188621"/>
            <a:ext cx="2744411" cy="1364453"/>
          </a:xfrm>
          <a:prstGeom prst="rect">
            <a:avLst/>
          </a:prstGeom>
        </p:spPr>
      </p:pic>
      <p:sp>
        <p:nvSpPr>
          <p:cNvPr id="11" name="دمعة 10">
            <a:extLst>
              <a:ext uri="{FF2B5EF4-FFF2-40B4-BE49-F238E27FC236}">
                <a16:creationId xmlns:a16="http://schemas.microsoft.com/office/drawing/2014/main" id="{3A8EF7F8-A537-4B33-9FD9-C9C7640C7087}"/>
              </a:ext>
            </a:extLst>
          </p:cNvPr>
          <p:cNvSpPr/>
          <p:nvPr/>
        </p:nvSpPr>
        <p:spPr>
          <a:xfrm flipH="1">
            <a:off x="1066799" y="5345255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B34764A-F060-490D-99E9-0FABB0A8DDFC}"/>
              </a:ext>
            </a:extLst>
          </p:cNvPr>
          <p:cNvSpPr txBox="1"/>
          <p:nvPr/>
        </p:nvSpPr>
        <p:spPr>
          <a:xfrm>
            <a:off x="1066799" y="5519593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183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0088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64055079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388</Words>
  <Application>Microsoft Office PowerPoint</Application>
  <PresentationFormat>شاشة عريضة</PresentationFormat>
  <Paragraphs>107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13</cp:revision>
  <dcterms:created xsi:type="dcterms:W3CDTF">2021-12-26T11:32:22Z</dcterms:created>
  <dcterms:modified xsi:type="dcterms:W3CDTF">2022-12-24T20:40:44Z</dcterms:modified>
</cp:coreProperties>
</file>