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98BD4-87D1-45DA-B7DB-50F679F7A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EC71210-9140-4CC8-AB7D-68BC2DFFB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B66011-8624-4C0C-828E-CDED348D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0643-44A0-4EC6-B085-A6145F9D099E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C44F14-7708-4044-97DF-BDB768F4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4F142E-0C2E-4BAE-A3BA-A3ACE279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884-B8B2-42EB-BB10-ECF5DF044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859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075040-4E8A-45C0-B64E-5C023B81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56D8EA-267B-4C48-A786-D1F73EFFD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3E3019-A1DD-4E2B-8DE0-54D968AB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0643-44A0-4EC6-B085-A6145F9D099E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526D11B-C378-46B6-BA1F-77F7D2EB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C8DC6B-AB79-4703-AACA-3FEFFE6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884-B8B2-42EB-BB10-ECF5DF044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409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F41854F-D4A1-4A8C-A212-867EA9286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6589A0E-C3E7-49BF-8245-189D85B0A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9F78B2-A986-493A-B832-7FB79A68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0643-44A0-4EC6-B085-A6145F9D099E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579916-2A25-4E67-B6EC-D6CE1222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E39549-A8FC-45C7-8284-469D4426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884-B8B2-42EB-BB10-ECF5DF044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417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E5A089-08CD-4625-A227-69A8DC62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1C19BB-AD53-4D27-97CB-8A9FBCAAD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ED1334-F0E6-45B2-8A96-51A5ED5D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0643-44A0-4EC6-B085-A6145F9D099E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B68E74-088F-45A1-BC80-9C1A1F19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C8E011-CB8F-49CA-8043-409A34260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884-B8B2-42EB-BB10-ECF5DF044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037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1CA85C-28CD-4520-BB4A-6D87D4C01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0ED6B69-E4AD-4A9C-BC28-F91355D76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193C77-AFA5-4DB6-AE56-5B23E47C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0643-44A0-4EC6-B085-A6145F9D099E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9795C5-051A-4ADB-BF7F-23FD84AE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9FC294-C72D-4EEF-940F-2A965E3CD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884-B8B2-42EB-BB10-ECF5DF044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94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34D304-4AFC-4CC9-A296-4EF014BF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D8E94E-0321-4A00-B4D6-2DC2D50BA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B086440-4276-4606-A4AD-F73046F0E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038BAA2-599F-4151-B5E4-8179A099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0643-44A0-4EC6-B085-A6145F9D099E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07ADFE-5CFA-48C0-981D-2933B1CB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F86763A-2F44-4007-B42D-9270EBF9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884-B8B2-42EB-BB10-ECF5DF044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37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FD915C-08AC-441B-967A-AB1552BFE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54CB503-7358-4649-A17C-63C1C64A8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AD08B64-E4BD-4405-8265-49946E0DB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7983830-7E9B-42FF-8BB8-2457B0875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78E78AB-1A94-4AB8-AA3A-5C6939F49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7B5DCFD-36D7-451E-80B3-B3A5174B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0643-44A0-4EC6-B085-A6145F9D099E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60C721E-3DE7-49FC-9066-3EE1DD7E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717E400-8231-4AE0-AE57-AE587E53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884-B8B2-42EB-BB10-ECF5DF044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446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D7D74B-0D86-4333-864A-B00ACCB9C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3569206-ABE1-4AE7-9684-C11BA33A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0643-44A0-4EC6-B085-A6145F9D099E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91B5FA8-7706-4357-AFD1-B09BE9B9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DE14C54-5D96-4029-AC64-3D0C954F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884-B8B2-42EB-BB10-ECF5DF044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5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7E8BA8C-75AE-49D2-B0CF-C23D1CCD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0643-44A0-4EC6-B085-A6145F9D099E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56D65B4-ADC3-45F9-BDC0-AFD1DDF5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C1889D6-88A1-481F-AB23-54F6DBF9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884-B8B2-42EB-BB10-ECF5DF044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5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70F95E-7569-4E50-962B-88C947C2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1FC0A34-96CD-400E-8B32-CF4EFF1F0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F572D88-D0DF-40C9-A5DA-7633FD406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5FF657-1982-42B1-A50B-C768ED44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0643-44A0-4EC6-B085-A6145F9D099E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643EC1-02FC-4758-8ABD-69A469CC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A0DEAD7-A187-4D1C-9839-19D8DDDF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884-B8B2-42EB-BB10-ECF5DF044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519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361032-6581-4BFD-BC6E-761C1E53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F21F0E0-327E-421B-AD67-52ACA57DF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C9B7470-868F-4698-B2BD-8B9DEE496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5FE346B-FDDE-4FD2-A10E-164D6186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0643-44A0-4EC6-B085-A6145F9D099E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3F52CC-1CD7-4923-96A2-1182BA063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1522A7-6207-4465-B540-00954CFE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3884-B8B2-42EB-BB10-ECF5DF044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608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9CEF6DD-5940-48AC-B220-0858F5D6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B4559AA-1499-4E6B-BEE1-A2A98A008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1EBCBF-AD89-4388-BDBE-6EE89C184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0643-44A0-4EC6-B085-A6145F9D099E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484F0A-7656-4D60-8B49-4779D4014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F8BFE3-449C-403A-B2DC-4FD1629CB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F3884-B8B2-42EB-BB10-ECF5DF044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60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36E4490-E2D6-4E05-8CE0-78FC4B066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76" y="1970800"/>
            <a:ext cx="2129158" cy="170332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4AA280E-FC79-456B-96BB-FB0E88A85218}"/>
              </a:ext>
            </a:extLst>
          </p:cNvPr>
          <p:cNvSpPr txBox="1"/>
          <p:nvPr/>
        </p:nvSpPr>
        <p:spPr>
          <a:xfrm>
            <a:off x="6720661" y="1970800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الرابع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B801D77-9191-488D-9738-ED4F363E8549}"/>
              </a:ext>
            </a:extLst>
          </p:cNvPr>
          <p:cNvSpPr txBox="1"/>
          <p:nvPr/>
        </p:nvSpPr>
        <p:spPr>
          <a:xfrm>
            <a:off x="4362400" y="4913775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078A102-B987-48B6-BAB8-37BAF5361F0E}"/>
              </a:ext>
            </a:extLst>
          </p:cNvPr>
          <p:cNvSpPr txBox="1"/>
          <p:nvPr/>
        </p:nvSpPr>
        <p:spPr>
          <a:xfrm>
            <a:off x="4362400" y="939929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232813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9219366" y="712496"/>
            <a:ext cx="1277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الواجب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6EB695-9967-4E80-A760-4D00B02D8B51}"/>
              </a:ext>
            </a:extLst>
          </p:cNvPr>
          <p:cNvSpPr txBox="1"/>
          <p:nvPr/>
        </p:nvSpPr>
        <p:spPr>
          <a:xfrm>
            <a:off x="3209925" y="1693571"/>
            <a:ext cx="562369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رقم 7  صفحة 25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u="sng" dirty="0">
                <a:solidFill>
                  <a:srgbClr val="FFC000">
                    <a:lumMod val="50000"/>
                  </a:srgb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رقم 15 – 16 صفحة 26</a:t>
            </a:r>
            <a:endParaRPr kumimoji="0" lang="ar-SA" sz="4800" b="0" i="0" u="sng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263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7704875-CDF7-4E97-8AD7-E7D833BE6815}"/>
              </a:ext>
            </a:extLst>
          </p:cNvPr>
          <p:cNvSpPr txBox="1"/>
          <p:nvPr/>
        </p:nvSpPr>
        <p:spPr>
          <a:xfrm>
            <a:off x="5556646" y="795432"/>
            <a:ext cx="21261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نعود بحذر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14E98C0-1418-4954-B583-69A97EB9A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53" y="1328175"/>
            <a:ext cx="1585215" cy="143424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91A24CA-C16A-4501-8440-6D4702586E63}"/>
              </a:ext>
            </a:extLst>
          </p:cNvPr>
          <p:cNvSpPr txBox="1"/>
          <p:nvPr/>
        </p:nvSpPr>
        <p:spPr>
          <a:xfrm>
            <a:off x="9243307" y="2905780"/>
            <a:ext cx="17229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ارتداء الكمامة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ED35729D-C5DA-46D0-AC7E-3CA8E8130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84"/>
          <a:stretch/>
        </p:blipFill>
        <p:spPr>
          <a:xfrm>
            <a:off x="6215022" y="2088093"/>
            <a:ext cx="1319146" cy="1678170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06C8F46-4C1F-4ECB-8696-DC4E9F853AB1}"/>
              </a:ext>
            </a:extLst>
          </p:cNvPr>
          <p:cNvSpPr txBox="1"/>
          <p:nvPr/>
        </p:nvSpPr>
        <p:spPr>
          <a:xfrm>
            <a:off x="5852132" y="3766263"/>
            <a:ext cx="17229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غسل اليدين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6F0BA9D6-451D-4B4F-A11B-5ED8FD05C2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8"/>
          <a:stretch/>
        </p:blipFill>
        <p:spPr>
          <a:xfrm>
            <a:off x="2243964" y="2192963"/>
            <a:ext cx="2707597" cy="3146601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857294C-C899-4BF8-B2D1-2F0A4E4DE917}"/>
              </a:ext>
            </a:extLst>
          </p:cNvPr>
          <p:cNvSpPr txBox="1"/>
          <p:nvPr/>
        </p:nvSpPr>
        <p:spPr>
          <a:xfrm>
            <a:off x="2298118" y="4555175"/>
            <a:ext cx="2057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الحفاظ على التباعد</a:t>
            </a:r>
          </a:p>
        </p:txBody>
      </p:sp>
    </p:spTree>
    <p:extLst>
      <p:ext uri="{BB962C8B-B14F-4D97-AF65-F5344CB8AC3E}">
        <p14:creationId xmlns:p14="http://schemas.microsoft.com/office/powerpoint/2010/main" val="145762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A27BA78D-4F13-4480-BFEA-45C0C672F756}"/>
              </a:ext>
            </a:extLst>
          </p:cNvPr>
          <p:cNvSpPr/>
          <p:nvPr/>
        </p:nvSpPr>
        <p:spPr>
          <a:xfrm>
            <a:off x="7227400" y="2151948"/>
            <a:ext cx="2679821" cy="29337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7543800" y="473194"/>
            <a:ext cx="3281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 :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DC4CC5E-878C-4B3D-AF43-7519EC8B17CB}"/>
              </a:ext>
            </a:extLst>
          </p:cNvPr>
          <p:cNvSpPr txBox="1"/>
          <p:nvPr/>
        </p:nvSpPr>
        <p:spPr>
          <a:xfrm>
            <a:off x="6483625" y="1312571"/>
            <a:ext cx="43420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قرب كل عدد إلى أكبر قيمة منزلية فيه 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22608AE0-0B66-497C-A69F-8D0FDC4285F5}"/>
              </a:ext>
            </a:extLst>
          </p:cNvPr>
          <p:cNvSpPr txBox="1"/>
          <p:nvPr/>
        </p:nvSpPr>
        <p:spPr>
          <a:xfrm>
            <a:off x="8689150" y="2471989"/>
            <a:ext cx="12625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269</a:t>
            </a:r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CC9109D9-96CA-4DD9-B02E-3FACCC66D6CC}"/>
              </a:ext>
            </a:extLst>
          </p:cNvPr>
          <p:cNvSpPr/>
          <p:nvPr/>
        </p:nvSpPr>
        <p:spPr>
          <a:xfrm>
            <a:off x="7249656" y="4719941"/>
            <a:ext cx="2679821" cy="6712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BBA17AA0-EA54-4428-8D48-DE993E8ED5AE}"/>
              </a:ext>
            </a:extLst>
          </p:cNvPr>
          <p:cNvSpPr/>
          <p:nvPr/>
        </p:nvSpPr>
        <p:spPr>
          <a:xfrm>
            <a:off x="3416179" y="2151948"/>
            <a:ext cx="2679821" cy="29337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4E739E2-9A92-4FE9-B1EF-E003BC1D950E}"/>
              </a:ext>
            </a:extLst>
          </p:cNvPr>
          <p:cNvSpPr txBox="1"/>
          <p:nvPr/>
        </p:nvSpPr>
        <p:spPr>
          <a:xfrm>
            <a:off x="4877929" y="2471989"/>
            <a:ext cx="12625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345</a:t>
            </a: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C0E04B88-B709-48A5-8CED-6D15060676B0}"/>
              </a:ext>
            </a:extLst>
          </p:cNvPr>
          <p:cNvSpPr/>
          <p:nvPr/>
        </p:nvSpPr>
        <p:spPr>
          <a:xfrm>
            <a:off x="3438435" y="4719941"/>
            <a:ext cx="2679821" cy="67123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0700472-A6F2-4E1A-AC2C-6DEF247F4E06}"/>
              </a:ext>
            </a:extLst>
          </p:cNvPr>
          <p:cNvSpPr txBox="1"/>
          <p:nvPr/>
        </p:nvSpPr>
        <p:spPr>
          <a:xfrm>
            <a:off x="7780704" y="4766872"/>
            <a:ext cx="16150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البطاقة الأولى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CA3C55E-4ED2-4F31-829D-233A5BF7D698}"/>
              </a:ext>
            </a:extLst>
          </p:cNvPr>
          <p:cNvSpPr txBox="1"/>
          <p:nvPr/>
        </p:nvSpPr>
        <p:spPr>
          <a:xfrm>
            <a:off x="3970841" y="4820915"/>
            <a:ext cx="16150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البطاقة الثانية</a:t>
            </a:r>
          </a:p>
        </p:txBody>
      </p:sp>
    </p:spTree>
    <p:extLst>
      <p:ext uri="{BB962C8B-B14F-4D97-AF65-F5344CB8AC3E}">
        <p14:creationId xmlns:p14="http://schemas.microsoft.com/office/powerpoint/2010/main" val="64018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9182100" y="473194"/>
            <a:ext cx="16435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AD8DB74-A442-481F-8C34-57FBC3E4691E}"/>
              </a:ext>
            </a:extLst>
          </p:cNvPr>
          <p:cNvSpPr txBox="1"/>
          <p:nvPr/>
        </p:nvSpPr>
        <p:spPr>
          <a:xfrm>
            <a:off x="5422005" y="1031495"/>
            <a:ext cx="3429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تقدير ناتج القسمة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3850F6D-946C-4A4B-9C80-9CEE65322AC3}"/>
              </a:ext>
            </a:extLst>
          </p:cNvPr>
          <p:cNvSpPr txBox="1"/>
          <p:nvPr/>
        </p:nvSpPr>
        <p:spPr>
          <a:xfrm>
            <a:off x="9132298" y="2242193"/>
            <a:ext cx="19100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فكرة الدرس 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CCCD705-A53A-4BAB-AD2E-5C3F255AD9FA}"/>
              </a:ext>
            </a:extLst>
          </p:cNvPr>
          <p:cNvSpPr txBox="1"/>
          <p:nvPr/>
        </p:nvSpPr>
        <p:spPr>
          <a:xfrm>
            <a:off x="5895975" y="2779422"/>
            <a:ext cx="23814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أقدر ناتج القسمة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6A8C176-303B-4DDD-B459-9C8A6E00C505}"/>
              </a:ext>
            </a:extLst>
          </p:cNvPr>
          <p:cNvSpPr txBox="1"/>
          <p:nvPr/>
        </p:nvSpPr>
        <p:spPr>
          <a:xfrm>
            <a:off x="9182100" y="3718804"/>
            <a:ext cx="19100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المفردات :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46EC27C-0558-4CBD-A331-DA767AD9A2CC}"/>
              </a:ext>
            </a:extLst>
          </p:cNvPr>
          <p:cNvSpPr txBox="1"/>
          <p:nvPr/>
        </p:nvSpPr>
        <p:spPr>
          <a:xfrm>
            <a:off x="5945777" y="4256033"/>
            <a:ext cx="23814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العددان المتناغمان </a:t>
            </a:r>
          </a:p>
        </p:txBody>
      </p:sp>
    </p:spTree>
    <p:extLst>
      <p:ext uri="{BB962C8B-B14F-4D97-AF65-F5344CB8AC3E}">
        <p14:creationId xmlns:p14="http://schemas.microsoft.com/office/powerpoint/2010/main" val="198285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7543800" y="473194"/>
            <a:ext cx="3281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المفردات: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20BB010-BD70-4021-9D11-5F9CD1B01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634" y="2264360"/>
            <a:ext cx="3500378" cy="2452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0B3FBFA-BD0C-4C46-AA93-DE9B88C3F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607" y="1514475"/>
            <a:ext cx="5495925" cy="3829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441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EBF74F7-A648-4FB3-993A-8066E73B8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602" y="371162"/>
            <a:ext cx="3692126" cy="16637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1B14EF7-3CA2-4D43-8165-723947744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573" y="516058"/>
            <a:ext cx="4652962" cy="1032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C9ECA6D-FBC3-4BF5-9A97-C44F9D1E7FDA}"/>
              </a:ext>
            </a:extLst>
          </p:cNvPr>
          <p:cNvSpPr txBox="1"/>
          <p:nvPr/>
        </p:nvSpPr>
        <p:spPr>
          <a:xfrm>
            <a:off x="8772526" y="2254869"/>
            <a:ext cx="3028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الطريقة الأولى: العددان المتناغمان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406BD4-DF44-4DCC-A8A0-62D1D9CD15DF}"/>
              </a:ext>
            </a:extLst>
          </p:cNvPr>
          <p:cNvSpPr txBox="1"/>
          <p:nvPr/>
        </p:nvSpPr>
        <p:spPr>
          <a:xfrm>
            <a:off x="9498866" y="2685413"/>
            <a:ext cx="13968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 4 6 ÷ 8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4BA0CFD-9A52-415F-84D8-7E05E9A342D4}"/>
              </a:ext>
            </a:extLst>
          </p:cNvPr>
          <p:cNvSpPr/>
          <p:nvPr/>
        </p:nvSpPr>
        <p:spPr>
          <a:xfrm>
            <a:off x="10106025" y="2685413"/>
            <a:ext cx="789703" cy="400453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موصل: على شكل مرفق 5">
            <a:extLst>
              <a:ext uri="{FF2B5EF4-FFF2-40B4-BE49-F238E27FC236}">
                <a16:creationId xmlns:a16="http://schemas.microsoft.com/office/drawing/2014/main" id="{7C31636A-0E50-4560-8DA0-1F8DBB26D5B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106025" y="3081784"/>
            <a:ext cx="697560" cy="250776"/>
          </a:xfrm>
          <a:prstGeom prst="bentConnector3">
            <a:avLst>
              <a:gd name="adj1" fmla="val -52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738ECF3-F739-4D95-BAC1-2BBDF9812E0F}"/>
              </a:ext>
            </a:extLst>
          </p:cNvPr>
          <p:cNvSpPr/>
          <p:nvPr/>
        </p:nvSpPr>
        <p:spPr>
          <a:xfrm>
            <a:off x="7671603" y="3147078"/>
            <a:ext cx="2434422" cy="4616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أقربه إلى أقرب عشرة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F1D35F58-BB45-479E-9A3A-BD89AF4BEA6D}"/>
              </a:ext>
            </a:extLst>
          </p:cNvPr>
          <p:cNvCxnSpPr>
            <a:cxnSpLocks/>
          </p:cNvCxnSpPr>
          <p:nvPr/>
        </p:nvCxnSpPr>
        <p:spPr>
          <a:xfrm>
            <a:off x="10397837" y="3006945"/>
            <a:ext cx="19742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سهم: منحني لأسفل 14">
            <a:extLst>
              <a:ext uri="{FF2B5EF4-FFF2-40B4-BE49-F238E27FC236}">
                <a16:creationId xmlns:a16="http://schemas.microsoft.com/office/drawing/2014/main" id="{E1AE478A-B9D1-435C-AB45-F51A7AFB7001}"/>
              </a:ext>
            </a:extLst>
          </p:cNvPr>
          <p:cNvSpPr/>
          <p:nvPr/>
        </p:nvSpPr>
        <p:spPr>
          <a:xfrm>
            <a:off x="10496549" y="2620124"/>
            <a:ext cx="242335" cy="11063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9CFCD119-4A0B-4C73-B1BC-438E4A79DB2B}"/>
              </a:ext>
            </a:extLst>
          </p:cNvPr>
          <p:cNvSpPr/>
          <p:nvPr/>
        </p:nvSpPr>
        <p:spPr>
          <a:xfrm>
            <a:off x="10646439" y="2730759"/>
            <a:ext cx="157146" cy="2898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32979988-F4C7-44EC-8BDF-8B7896422DF2}"/>
              </a:ext>
            </a:extLst>
          </p:cNvPr>
          <p:cNvSpPr txBox="1"/>
          <p:nvPr/>
        </p:nvSpPr>
        <p:spPr>
          <a:xfrm>
            <a:off x="10023219" y="3794225"/>
            <a:ext cx="3959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61D476F-8BD0-4EAF-8283-95C7F39D50F4}"/>
              </a:ext>
            </a:extLst>
          </p:cNvPr>
          <p:cNvSpPr txBox="1"/>
          <p:nvPr/>
        </p:nvSpPr>
        <p:spPr>
          <a:xfrm>
            <a:off x="10250504" y="3793481"/>
            <a:ext cx="3959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D1CEF98-6983-4AD3-A62B-07E84B6892E8}"/>
              </a:ext>
            </a:extLst>
          </p:cNvPr>
          <p:cNvSpPr txBox="1"/>
          <p:nvPr/>
        </p:nvSpPr>
        <p:spPr>
          <a:xfrm>
            <a:off x="10477789" y="3792737"/>
            <a:ext cx="3959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459ED01-3E90-4D61-B703-8F3DDB4A4E7F}"/>
              </a:ext>
            </a:extLst>
          </p:cNvPr>
          <p:cNvSpPr txBox="1"/>
          <p:nvPr/>
        </p:nvSpPr>
        <p:spPr>
          <a:xfrm>
            <a:off x="9408124" y="3792736"/>
            <a:ext cx="7756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÷ 8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4C6086AA-051E-46C5-8144-B93831D4FB8D}"/>
              </a:ext>
            </a:extLst>
          </p:cNvPr>
          <p:cNvSpPr/>
          <p:nvPr/>
        </p:nvSpPr>
        <p:spPr>
          <a:xfrm>
            <a:off x="10137945" y="3791248"/>
            <a:ext cx="735779" cy="377278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792E54B0-CFF3-47C9-A8F5-8F9F78FC718C}"/>
              </a:ext>
            </a:extLst>
          </p:cNvPr>
          <p:cNvSpPr/>
          <p:nvPr/>
        </p:nvSpPr>
        <p:spPr>
          <a:xfrm>
            <a:off x="9575067" y="3799584"/>
            <a:ext cx="395935" cy="376378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9" name="موصل: على شكل مرفق 38">
            <a:extLst>
              <a:ext uri="{FF2B5EF4-FFF2-40B4-BE49-F238E27FC236}">
                <a16:creationId xmlns:a16="http://schemas.microsoft.com/office/drawing/2014/main" id="{C2E9B08E-EDE3-4BF7-A1BA-E8C0E7E96070}"/>
              </a:ext>
            </a:extLst>
          </p:cNvPr>
          <p:cNvCxnSpPr>
            <a:cxnSpLocks/>
          </p:cNvCxnSpPr>
          <p:nvPr/>
        </p:nvCxnSpPr>
        <p:spPr>
          <a:xfrm rot="10800000" flipV="1">
            <a:off x="9120758" y="4164843"/>
            <a:ext cx="1474504" cy="462371"/>
          </a:xfrm>
          <a:prstGeom prst="bentConnector3">
            <a:avLst>
              <a:gd name="adj1" fmla="val 52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موصل: على شكل مرفق 39">
            <a:extLst>
              <a:ext uri="{FF2B5EF4-FFF2-40B4-BE49-F238E27FC236}">
                <a16:creationId xmlns:a16="http://schemas.microsoft.com/office/drawing/2014/main" id="{CA177EBB-D0E3-443C-B9BE-08F9EE74A4BB}"/>
              </a:ext>
            </a:extLst>
          </p:cNvPr>
          <p:cNvCxnSpPr>
            <a:cxnSpLocks/>
          </p:cNvCxnSpPr>
          <p:nvPr/>
        </p:nvCxnSpPr>
        <p:spPr>
          <a:xfrm rot="10800000" flipV="1">
            <a:off x="9114079" y="4176410"/>
            <a:ext cx="697560" cy="250776"/>
          </a:xfrm>
          <a:prstGeom prst="bentConnector3">
            <a:avLst>
              <a:gd name="adj1" fmla="val -52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AEB7BA23-2622-4BF3-8B78-16D6CABCCE5A}"/>
              </a:ext>
            </a:extLst>
          </p:cNvPr>
          <p:cNvSpPr/>
          <p:nvPr/>
        </p:nvSpPr>
        <p:spPr>
          <a:xfrm>
            <a:off x="6444691" y="4056716"/>
            <a:ext cx="2609307" cy="803562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عددان متناغمان لأنه يسهل قسمتهما ذهنياً</a:t>
            </a:r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959F1DF9-AFC4-4B8C-B848-0A2EFB7E1F8D}"/>
              </a:ext>
            </a:extLst>
          </p:cNvPr>
          <p:cNvSpPr/>
          <p:nvPr/>
        </p:nvSpPr>
        <p:spPr>
          <a:xfrm>
            <a:off x="9675335" y="3810911"/>
            <a:ext cx="212570" cy="3554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1DE3F7C2-7B1A-4CCC-88FD-CFCF728F2D47}"/>
              </a:ext>
            </a:extLst>
          </p:cNvPr>
          <p:cNvSpPr/>
          <p:nvPr/>
        </p:nvSpPr>
        <p:spPr>
          <a:xfrm>
            <a:off x="10172335" y="3789759"/>
            <a:ext cx="395935" cy="3554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35F640B4-4FC3-4163-BADE-5715BF2EEDD9}"/>
              </a:ext>
            </a:extLst>
          </p:cNvPr>
          <p:cNvSpPr txBox="1"/>
          <p:nvPr/>
        </p:nvSpPr>
        <p:spPr>
          <a:xfrm>
            <a:off x="7005123" y="4906445"/>
            <a:ext cx="15224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 × .....   = 64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45D7EAEB-1B69-4E22-82DF-3624A2AAD909}"/>
              </a:ext>
            </a:extLst>
          </p:cNvPr>
          <p:cNvSpPr txBox="1"/>
          <p:nvPr/>
        </p:nvSpPr>
        <p:spPr>
          <a:xfrm flipH="1">
            <a:off x="7764034" y="4860278"/>
            <a:ext cx="2926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lang="ar-SA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8E4B6574-1C18-4939-B1F8-89F930741DDB}"/>
              </a:ext>
            </a:extLst>
          </p:cNvPr>
          <p:cNvSpPr txBox="1"/>
          <p:nvPr/>
        </p:nvSpPr>
        <p:spPr>
          <a:xfrm>
            <a:off x="9282989" y="5172786"/>
            <a:ext cx="15491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 4 6 ÷ 8 =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FB48D1ED-C749-4EF1-9F76-6F34FFBD0300}"/>
              </a:ext>
            </a:extLst>
          </p:cNvPr>
          <p:cNvSpPr txBox="1"/>
          <p:nvPr/>
        </p:nvSpPr>
        <p:spPr>
          <a:xfrm flipH="1">
            <a:off x="7764033" y="4870541"/>
            <a:ext cx="2926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lang="ar-SA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سهم: منحني لأسفل 21">
            <a:extLst>
              <a:ext uri="{FF2B5EF4-FFF2-40B4-BE49-F238E27FC236}">
                <a16:creationId xmlns:a16="http://schemas.microsoft.com/office/drawing/2014/main" id="{069C818C-4672-4D50-9C05-4372E4D19D8A}"/>
              </a:ext>
            </a:extLst>
          </p:cNvPr>
          <p:cNvSpPr/>
          <p:nvPr/>
        </p:nvSpPr>
        <p:spPr>
          <a:xfrm flipH="1" flipV="1">
            <a:off x="9120758" y="5453858"/>
            <a:ext cx="1561677" cy="3664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7547457-97C6-42BE-B0CB-EC13635672F0}"/>
              </a:ext>
            </a:extLst>
          </p:cNvPr>
          <p:cNvSpPr txBox="1"/>
          <p:nvPr/>
        </p:nvSpPr>
        <p:spPr>
          <a:xfrm>
            <a:off x="10419154" y="5170064"/>
            <a:ext cx="4091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D7A4071D-59D8-4B33-83E3-47F4ACE9EFC3}"/>
              </a:ext>
            </a:extLst>
          </p:cNvPr>
          <p:cNvSpPr/>
          <p:nvPr/>
        </p:nvSpPr>
        <p:spPr>
          <a:xfrm>
            <a:off x="8772526" y="5091111"/>
            <a:ext cx="635598" cy="540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A9CB7B73-FE45-4072-9F30-8FD6CD0E5234}"/>
              </a:ext>
            </a:extLst>
          </p:cNvPr>
          <p:cNvCxnSpPr/>
          <p:nvPr/>
        </p:nvCxnSpPr>
        <p:spPr>
          <a:xfrm>
            <a:off x="6000107" y="2361100"/>
            <a:ext cx="0" cy="3786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C354B23-1F43-4D40-8051-1518E4872DCB}"/>
              </a:ext>
            </a:extLst>
          </p:cNvPr>
          <p:cNvSpPr txBox="1"/>
          <p:nvPr/>
        </p:nvSpPr>
        <p:spPr>
          <a:xfrm>
            <a:off x="3139256" y="2361099"/>
            <a:ext cx="2240815" cy="369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الطريقة الثانية: الحقائق الأساسية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C0363EB-9B5B-4B44-B82A-40DF1DC02CB0}"/>
              </a:ext>
            </a:extLst>
          </p:cNvPr>
          <p:cNvSpPr txBox="1"/>
          <p:nvPr/>
        </p:nvSpPr>
        <p:spPr>
          <a:xfrm>
            <a:off x="3681328" y="2868607"/>
            <a:ext cx="13968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 4 6 ÷ 8 </a:t>
            </a: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A3471A2-9CE9-4FD4-B292-0C3C36810C26}"/>
              </a:ext>
            </a:extLst>
          </p:cNvPr>
          <p:cNvSpPr/>
          <p:nvPr/>
        </p:nvSpPr>
        <p:spPr>
          <a:xfrm>
            <a:off x="704729" y="3377910"/>
            <a:ext cx="4829175" cy="4616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الحقيقة الضرب الأساسية التي تفيد في المسألة 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7479453-E306-4EB3-BC37-011EBEFC6D2E}"/>
              </a:ext>
            </a:extLst>
          </p:cNvPr>
          <p:cNvSpPr txBox="1"/>
          <p:nvPr/>
        </p:nvSpPr>
        <p:spPr>
          <a:xfrm>
            <a:off x="3119316" y="4039604"/>
            <a:ext cx="15224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 × 8 = 64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CAD80D0-D7B8-47C9-BD4B-5E4D9B314918}"/>
              </a:ext>
            </a:extLst>
          </p:cNvPr>
          <p:cNvSpPr txBox="1"/>
          <p:nvPr/>
        </p:nvSpPr>
        <p:spPr>
          <a:xfrm>
            <a:off x="2923186" y="4643552"/>
            <a:ext cx="19146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 × 80 = 640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8929B610-7C3E-42F0-B6A9-9EF77B5E4107}"/>
              </a:ext>
            </a:extLst>
          </p:cNvPr>
          <p:cNvSpPr txBox="1"/>
          <p:nvPr/>
        </p:nvSpPr>
        <p:spPr>
          <a:xfrm>
            <a:off x="4530942" y="5223025"/>
            <a:ext cx="7253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: 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8D86979B-B04C-4D1F-988D-3776B3A3536B}"/>
              </a:ext>
            </a:extLst>
          </p:cNvPr>
          <p:cNvSpPr txBox="1"/>
          <p:nvPr/>
        </p:nvSpPr>
        <p:spPr>
          <a:xfrm>
            <a:off x="2767016" y="5631729"/>
            <a:ext cx="22694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640  ÷ 8 = 80</a:t>
            </a:r>
          </a:p>
        </p:txBody>
      </p:sp>
    </p:spTree>
    <p:extLst>
      <p:ext uri="{BB962C8B-B14F-4D97-AF65-F5344CB8AC3E}">
        <p14:creationId xmlns:p14="http://schemas.microsoft.com/office/powerpoint/2010/main" val="41117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022E-16 L 0.09245 0.0388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11601 -0.0074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11" grpId="0" animBg="1"/>
      <p:bldP spid="15" grpId="0" animBg="1"/>
      <p:bldP spid="16" grpId="0" animBg="1"/>
      <p:bldP spid="31" grpId="0"/>
      <p:bldP spid="32" grpId="0"/>
      <p:bldP spid="35" grpId="0"/>
      <p:bldP spid="36" grpId="0"/>
      <p:bldP spid="37" grpId="0" animBg="1"/>
      <p:bldP spid="38" grpId="0" animBg="1"/>
      <p:bldP spid="42" grpId="0" animBg="1"/>
      <p:bldP spid="44" grpId="0" animBg="1"/>
      <p:bldP spid="46" grpId="0" animBg="1"/>
      <p:bldP spid="47" grpId="0"/>
      <p:bldP spid="48" grpId="0"/>
      <p:bldP spid="49" grpId="0"/>
      <p:bldP spid="50" grpId="0"/>
      <p:bldP spid="50" grpId="1"/>
      <p:bldP spid="22" grpId="0" animBg="1"/>
      <p:bldP spid="51" grpId="0"/>
      <p:bldP spid="51" grpId="1"/>
      <p:bldP spid="23" grpId="0" animBg="1"/>
      <p:bldP spid="54" grpId="0"/>
      <p:bldP spid="55" grpId="0" animBg="1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9691696" y="255675"/>
            <a:ext cx="1277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أتأكد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DF77E94-017C-4D2F-B125-B96C847C7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25"/>
          <a:stretch/>
        </p:blipFill>
        <p:spPr>
          <a:xfrm>
            <a:off x="3350494" y="255675"/>
            <a:ext cx="6256317" cy="1127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46A945AA-863C-462A-9FC1-22BA86B879F3}"/>
              </a:ext>
            </a:extLst>
          </p:cNvPr>
          <p:cNvCxnSpPr>
            <a:cxnSpLocks/>
          </p:cNvCxnSpPr>
          <p:nvPr/>
        </p:nvCxnSpPr>
        <p:spPr>
          <a:xfrm>
            <a:off x="6649559" y="905740"/>
            <a:ext cx="0" cy="52811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5D4DF04-399D-4A95-95A8-419295050225}"/>
              </a:ext>
            </a:extLst>
          </p:cNvPr>
          <p:cNvSpPr/>
          <p:nvPr/>
        </p:nvSpPr>
        <p:spPr>
          <a:xfrm>
            <a:off x="7873195" y="1595723"/>
            <a:ext cx="2434422" cy="4616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أقربه إلى أقرب عشرة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25F7C238-9817-4834-901E-C8EB8CF37E7B}"/>
              </a:ext>
            </a:extLst>
          </p:cNvPr>
          <p:cNvSpPr/>
          <p:nvPr/>
        </p:nvSpPr>
        <p:spPr>
          <a:xfrm>
            <a:off x="8377121" y="905740"/>
            <a:ext cx="537875" cy="335156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2829EC16-5B89-4AC8-8D9F-17CBAAEBB033}"/>
              </a:ext>
            </a:extLst>
          </p:cNvPr>
          <p:cNvCxnSpPr>
            <a:cxnSpLocks/>
          </p:cNvCxnSpPr>
          <p:nvPr/>
        </p:nvCxnSpPr>
        <p:spPr>
          <a:xfrm>
            <a:off x="8507981" y="1227271"/>
            <a:ext cx="19742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سهم: منحني لأسفل 31">
            <a:extLst>
              <a:ext uri="{FF2B5EF4-FFF2-40B4-BE49-F238E27FC236}">
                <a16:creationId xmlns:a16="http://schemas.microsoft.com/office/drawing/2014/main" id="{50E607C0-387C-4387-8FEA-D4BE57C39F2D}"/>
              </a:ext>
            </a:extLst>
          </p:cNvPr>
          <p:cNvSpPr/>
          <p:nvPr/>
        </p:nvSpPr>
        <p:spPr>
          <a:xfrm>
            <a:off x="8580518" y="850422"/>
            <a:ext cx="242335" cy="11063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7AD4B5D8-8301-4053-9B3A-DBA55507BC85}"/>
              </a:ext>
            </a:extLst>
          </p:cNvPr>
          <p:cNvSpPr/>
          <p:nvPr/>
        </p:nvSpPr>
        <p:spPr>
          <a:xfrm>
            <a:off x="8682747" y="951085"/>
            <a:ext cx="157146" cy="2898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3910AB22-8930-4EFD-BE1C-2E26FCCC7A99}"/>
              </a:ext>
            </a:extLst>
          </p:cNvPr>
          <p:cNvSpPr txBox="1"/>
          <p:nvPr/>
        </p:nvSpPr>
        <p:spPr>
          <a:xfrm>
            <a:off x="9053104" y="2341561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0B4B0ED-73CD-4BD1-8507-C7CA6193FE70}"/>
              </a:ext>
            </a:extLst>
          </p:cNvPr>
          <p:cNvSpPr txBox="1"/>
          <p:nvPr/>
        </p:nvSpPr>
        <p:spPr>
          <a:xfrm>
            <a:off x="9259123" y="2341561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C02CECCF-A1CF-42C5-BE7A-0E565234C962}"/>
              </a:ext>
            </a:extLst>
          </p:cNvPr>
          <p:cNvSpPr txBox="1"/>
          <p:nvPr/>
        </p:nvSpPr>
        <p:spPr>
          <a:xfrm>
            <a:off x="9522799" y="2350453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231D7E16-00BB-4B6D-A015-37012A1ED42A}"/>
              </a:ext>
            </a:extLst>
          </p:cNvPr>
          <p:cNvSpPr txBox="1"/>
          <p:nvPr/>
        </p:nvSpPr>
        <p:spPr>
          <a:xfrm>
            <a:off x="8730994" y="2350453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÷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732A2A7-07BE-408E-95BB-1A4A0FDB6CC9}"/>
              </a:ext>
            </a:extLst>
          </p:cNvPr>
          <p:cNvSpPr txBox="1"/>
          <p:nvPr/>
        </p:nvSpPr>
        <p:spPr>
          <a:xfrm>
            <a:off x="8414574" y="2359345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50494620-BC36-460F-ABC1-6019D6F45238}"/>
              </a:ext>
            </a:extLst>
          </p:cNvPr>
          <p:cNvSpPr txBox="1"/>
          <p:nvPr/>
        </p:nvSpPr>
        <p:spPr>
          <a:xfrm>
            <a:off x="8088496" y="2359345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9" name="فقاعة التفكير: على شكل سحابة 8">
            <a:extLst>
              <a:ext uri="{FF2B5EF4-FFF2-40B4-BE49-F238E27FC236}">
                <a16:creationId xmlns:a16="http://schemas.microsoft.com/office/drawing/2014/main" id="{674E8B04-0D0B-462E-AC78-3F16725FF0B9}"/>
              </a:ext>
            </a:extLst>
          </p:cNvPr>
          <p:cNvSpPr/>
          <p:nvPr/>
        </p:nvSpPr>
        <p:spPr>
          <a:xfrm>
            <a:off x="6990617" y="3240249"/>
            <a:ext cx="2690699" cy="1339075"/>
          </a:xfrm>
          <a:prstGeom prst="cloudCallout">
            <a:avLst>
              <a:gd name="adj1" fmla="val 65897"/>
              <a:gd name="adj2" fmla="val 3696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91F0D3E-3225-47F0-A9B3-7027B8B5988E}"/>
              </a:ext>
            </a:extLst>
          </p:cNvPr>
          <p:cNvSpPr txBox="1"/>
          <p:nvPr/>
        </p:nvSpPr>
        <p:spPr>
          <a:xfrm>
            <a:off x="7462565" y="3489753"/>
            <a:ext cx="19509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هو العدد الذي اضربه في 4 يكون الناتج 16 ؟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145B0AC-E7C9-490B-A43C-6A4F2CFA2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699" y="4044752"/>
            <a:ext cx="1149624" cy="1044198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91550210-B103-4B0B-BC3B-E00D4AF38E7C}"/>
              </a:ext>
            </a:extLst>
          </p:cNvPr>
          <p:cNvSpPr txBox="1"/>
          <p:nvPr/>
        </p:nvSpPr>
        <p:spPr>
          <a:xfrm>
            <a:off x="7033332" y="4072344"/>
            <a:ext cx="1950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 × ........ = 16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A627662D-7D15-4509-BA57-F4638137897A}"/>
              </a:ext>
            </a:extLst>
          </p:cNvPr>
          <p:cNvSpPr txBox="1"/>
          <p:nvPr/>
        </p:nvSpPr>
        <p:spPr>
          <a:xfrm>
            <a:off x="8026590" y="3985783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C8087431-E150-45A5-AC9D-6E360158C2DE}"/>
              </a:ext>
            </a:extLst>
          </p:cNvPr>
          <p:cNvSpPr txBox="1"/>
          <p:nvPr/>
        </p:nvSpPr>
        <p:spPr>
          <a:xfrm>
            <a:off x="7479300" y="2319675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48" name="سهم: منحني لأسفل 47">
            <a:extLst>
              <a:ext uri="{FF2B5EF4-FFF2-40B4-BE49-F238E27FC236}">
                <a16:creationId xmlns:a16="http://schemas.microsoft.com/office/drawing/2014/main" id="{700611AA-0273-4F6B-BCAE-4AACD413E405}"/>
              </a:ext>
            </a:extLst>
          </p:cNvPr>
          <p:cNvSpPr/>
          <p:nvPr/>
        </p:nvSpPr>
        <p:spPr>
          <a:xfrm flipH="1" flipV="1">
            <a:off x="7892102" y="2657828"/>
            <a:ext cx="1848395" cy="487023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573629B6-5DD5-4300-BBAC-1392CA97CD70}"/>
              </a:ext>
            </a:extLst>
          </p:cNvPr>
          <p:cNvSpPr txBox="1"/>
          <p:nvPr/>
        </p:nvSpPr>
        <p:spPr>
          <a:xfrm>
            <a:off x="7679146" y="2316106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F37DB845-F936-4220-87EE-AB055AAF6C71}"/>
              </a:ext>
            </a:extLst>
          </p:cNvPr>
          <p:cNvSpPr/>
          <p:nvPr/>
        </p:nvSpPr>
        <p:spPr>
          <a:xfrm>
            <a:off x="7600640" y="2373655"/>
            <a:ext cx="537875" cy="335156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E39CE6F9-6B15-46F2-BF44-CF6B88952679}"/>
              </a:ext>
            </a:extLst>
          </p:cNvPr>
          <p:cNvSpPr/>
          <p:nvPr/>
        </p:nvSpPr>
        <p:spPr>
          <a:xfrm>
            <a:off x="8004055" y="3732584"/>
            <a:ext cx="2434422" cy="4616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التحقق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2FA9EB0-F181-4603-AC84-1224027F20C7}"/>
              </a:ext>
            </a:extLst>
          </p:cNvPr>
          <p:cNvSpPr txBox="1"/>
          <p:nvPr/>
        </p:nvSpPr>
        <p:spPr>
          <a:xfrm>
            <a:off x="9053104" y="4792877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40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028BC0B-F90E-4EE6-8A36-9E1747C1B0B7}"/>
              </a:ext>
            </a:extLst>
          </p:cNvPr>
          <p:cNvSpPr txBox="1"/>
          <p:nvPr/>
        </p:nvSpPr>
        <p:spPr>
          <a:xfrm>
            <a:off x="8523571" y="4840826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3EC9D23-B18C-4E22-87DB-E4946A070616}"/>
              </a:ext>
            </a:extLst>
          </p:cNvPr>
          <p:cNvSpPr txBox="1"/>
          <p:nvPr/>
        </p:nvSpPr>
        <p:spPr>
          <a:xfrm>
            <a:off x="8108127" y="4827004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201730E-BCDD-43FF-BE6D-CD360209714E}"/>
              </a:ext>
            </a:extLst>
          </p:cNvPr>
          <p:cNvSpPr txBox="1"/>
          <p:nvPr/>
        </p:nvSpPr>
        <p:spPr>
          <a:xfrm>
            <a:off x="7744535" y="4833915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2C131A3-D431-44A3-893B-0A774935E4C9}"/>
              </a:ext>
            </a:extLst>
          </p:cNvPr>
          <p:cNvSpPr txBox="1"/>
          <p:nvPr/>
        </p:nvSpPr>
        <p:spPr>
          <a:xfrm>
            <a:off x="7276923" y="4848762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16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5490-3BAE-4EAC-9765-46341CF90704}"/>
              </a:ext>
            </a:extLst>
          </p:cNvPr>
          <p:cNvSpPr txBox="1"/>
          <p:nvPr/>
        </p:nvSpPr>
        <p:spPr>
          <a:xfrm>
            <a:off x="7453235" y="4867471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0F31035-38BF-4EE0-9268-0BCFF04E482E}"/>
              </a:ext>
            </a:extLst>
          </p:cNvPr>
          <p:cNvSpPr/>
          <p:nvPr/>
        </p:nvSpPr>
        <p:spPr>
          <a:xfrm>
            <a:off x="3887195" y="1622750"/>
            <a:ext cx="2434422" cy="4616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أقربه إلى أقرب عشرة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7F04F85C-E790-493E-A725-2209FD2D48A4}"/>
              </a:ext>
            </a:extLst>
          </p:cNvPr>
          <p:cNvSpPr txBox="1"/>
          <p:nvPr/>
        </p:nvSpPr>
        <p:spPr>
          <a:xfrm>
            <a:off x="5536135" y="2364763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D8AE8351-E05E-49C9-9A3B-5770201EE340}"/>
              </a:ext>
            </a:extLst>
          </p:cNvPr>
          <p:cNvSpPr txBox="1"/>
          <p:nvPr/>
        </p:nvSpPr>
        <p:spPr>
          <a:xfrm>
            <a:off x="5742154" y="2364763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F9FD7A29-BE2C-4DEC-BCEB-6F21C51A5080}"/>
              </a:ext>
            </a:extLst>
          </p:cNvPr>
          <p:cNvSpPr txBox="1"/>
          <p:nvPr/>
        </p:nvSpPr>
        <p:spPr>
          <a:xfrm>
            <a:off x="6005830" y="2373655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D90C5896-1223-4007-AE64-8050B35FC5A7}"/>
              </a:ext>
            </a:extLst>
          </p:cNvPr>
          <p:cNvSpPr txBox="1"/>
          <p:nvPr/>
        </p:nvSpPr>
        <p:spPr>
          <a:xfrm>
            <a:off x="5214025" y="2373655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÷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ACB2A244-F499-46F6-A94D-B43A7E9ABF53}"/>
              </a:ext>
            </a:extLst>
          </p:cNvPr>
          <p:cNvSpPr txBox="1"/>
          <p:nvPr/>
        </p:nvSpPr>
        <p:spPr>
          <a:xfrm>
            <a:off x="4897605" y="2382547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BCAA58B0-7C8D-4688-8AB7-7EF457927685}"/>
              </a:ext>
            </a:extLst>
          </p:cNvPr>
          <p:cNvSpPr txBox="1"/>
          <p:nvPr/>
        </p:nvSpPr>
        <p:spPr>
          <a:xfrm>
            <a:off x="4571527" y="2382547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3F4DB501-2E6E-4014-AC8B-A97599E0C39F}"/>
              </a:ext>
            </a:extLst>
          </p:cNvPr>
          <p:cNvSpPr txBox="1"/>
          <p:nvPr/>
        </p:nvSpPr>
        <p:spPr>
          <a:xfrm>
            <a:off x="3962331" y="2342877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1FD68137-A82D-4265-87D4-DAB7DD6DD594}"/>
              </a:ext>
            </a:extLst>
          </p:cNvPr>
          <p:cNvSpPr txBox="1"/>
          <p:nvPr/>
        </p:nvSpPr>
        <p:spPr>
          <a:xfrm>
            <a:off x="4162177" y="2339308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9AF06207-1AEE-44D9-8FBD-4929B6933BD9}"/>
              </a:ext>
            </a:extLst>
          </p:cNvPr>
          <p:cNvSpPr/>
          <p:nvPr/>
        </p:nvSpPr>
        <p:spPr>
          <a:xfrm>
            <a:off x="4045210" y="2404815"/>
            <a:ext cx="537875" cy="335156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فقاعة التفكير: على شكل سحابة 67">
            <a:extLst>
              <a:ext uri="{FF2B5EF4-FFF2-40B4-BE49-F238E27FC236}">
                <a16:creationId xmlns:a16="http://schemas.microsoft.com/office/drawing/2014/main" id="{C5CAC6B3-B24F-41EE-8130-7B788D944889}"/>
              </a:ext>
            </a:extLst>
          </p:cNvPr>
          <p:cNvSpPr/>
          <p:nvPr/>
        </p:nvSpPr>
        <p:spPr>
          <a:xfrm>
            <a:off x="2374620" y="2995186"/>
            <a:ext cx="2690699" cy="1339075"/>
          </a:xfrm>
          <a:prstGeom prst="cloudCallout">
            <a:avLst>
              <a:gd name="adj1" fmla="val 65897"/>
              <a:gd name="adj2" fmla="val 3696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F9C5D1BB-62E0-4E46-A891-639DF678148E}"/>
              </a:ext>
            </a:extLst>
          </p:cNvPr>
          <p:cNvSpPr txBox="1"/>
          <p:nvPr/>
        </p:nvSpPr>
        <p:spPr>
          <a:xfrm>
            <a:off x="2846568" y="3244690"/>
            <a:ext cx="19509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هو العدد الذي اضربه في 6 يكون الناتج 42 ؟</a:t>
            </a:r>
          </a:p>
        </p:txBody>
      </p:sp>
      <p:pic>
        <p:nvPicPr>
          <p:cNvPr id="70" name="صورة 69">
            <a:extLst>
              <a:ext uri="{FF2B5EF4-FFF2-40B4-BE49-F238E27FC236}">
                <a16:creationId xmlns:a16="http://schemas.microsoft.com/office/drawing/2014/main" id="{8660A732-31C2-479B-BAAA-02F5B1EF2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02" y="3799689"/>
            <a:ext cx="1149624" cy="1044198"/>
          </a:xfrm>
          <a:prstGeom prst="rect">
            <a:avLst/>
          </a:prstGeom>
        </p:spPr>
      </p:pic>
      <p:sp>
        <p:nvSpPr>
          <p:cNvPr id="71" name="مربع نص 70">
            <a:extLst>
              <a:ext uri="{FF2B5EF4-FFF2-40B4-BE49-F238E27FC236}">
                <a16:creationId xmlns:a16="http://schemas.microsoft.com/office/drawing/2014/main" id="{073A61F3-6DFA-4773-90DC-45FF488C7910}"/>
              </a:ext>
            </a:extLst>
          </p:cNvPr>
          <p:cNvSpPr txBox="1"/>
          <p:nvPr/>
        </p:nvSpPr>
        <p:spPr>
          <a:xfrm>
            <a:off x="2417335" y="3827281"/>
            <a:ext cx="1950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× ........ = 42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A47022A2-A922-4DAE-A747-26C6FC68CFCB}"/>
              </a:ext>
            </a:extLst>
          </p:cNvPr>
          <p:cNvSpPr txBox="1"/>
          <p:nvPr/>
        </p:nvSpPr>
        <p:spPr>
          <a:xfrm>
            <a:off x="3410593" y="3740720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73" name="مستطيل: زوايا مستديرة 72">
            <a:extLst>
              <a:ext uri="{FF2B5EF4-FFF2-40B4-BE49-F238E27FC236}">
                <a16:creationId xmlns:a16="http://schemas.microsoft.com/office/drawing/2014/main" id="{7E2B15A5-6E77-439E-BB3A-89D9AF9473AE}"/>
              </a:ext>
            </a:extLst>
          </p:cNvPr>
          <p:cNvSpPr/>
          <p:nvPr/>
        </p:nvSpPr>
        <p:spPr>
          <a:xfrm>
            <a:off x="3756629" y="3726898"/>
            <a:ext cx="2434422" cy="4616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التحقق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6B543D1C-37FB-497E-9BA5-9926CD65C097}"/>
              </a:ext>
            </a:extLst>
          </p:cNvPr>
          <p:cNvSpPr txBox="1"/>
          <p:nvPr/>
        </p:nvSpPr>
        <p:spPr>
          <a:xfrm>
            <a:off x="4437107" y="4547814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70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A037890F-9B97-4620-B8FD-6C9EADD49F41}"/>
              </a:ext>
            </a:extLst>
          </p:cNvPr>
          <p:cNvSpPr txBox="1"/>
          <p:nvPr/>
        </p:nvSpPr>
        <p:spPr>
          <a:xfrm>
            <a:off x="3907574" y="4595763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9F005D94-2F90-438F-A8DD-C49B9BFEF47D}"/>
              </a:ext>
            </a:extLst>
          </p:cNvPr>
          <p:cNvSpPr txBox="1"/>
          <p:nvPr/>
        </p:nvSpPr>
        <p:spPr>
          <a:xfrm>
            <a:off x="3492130" y="4581941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CEA6B9F2-CF53-42AC-8623-13F0FA066358}"/>
              </a:ext>
            </a:extLst>
          </p:cNvPr>
          <p:cNvSpPr txBox="1"/>
          <p:nvPr/>
        </p:nvSpPr>
        <p:spPr>
          <a:xfrm>
            <a:off x="3128538" y="4588852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C92490B3-8DD6-4BC5-81BF-A6AB1BE359E7}"/>
              </a:ext>
            </a:extLst>
          </p:cNvPr>
          <p:cNvSpPr txBox="1"/>
          <p:nvPr/>
        </p:nvSpPr>
        <p:spPr>
          <a:xfrm>
            <a:off x="2660926" y="4603699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42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F1CB427F-ECF2-466F-A1B4-220C69E91198}"/>
              </a:ext>
            </a:extLst>
          </p:cNvPr>
          <p:cNvSpPr txBox="1"/>
          <p:nvPr/>
        </p:nvSpPr>
        <p:spPr>
          <a:xfrm>
            <a:off x="2837238" y="4622408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384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2" grpId="0" animBg="1"/>
      <p:bldP spid="35" grpId="0" animBg="1"/>
      <p:bldP spid="36" grpId="0"/>
      <p:bldP spid="37" grpId="0"/>
      <p:bldP spid="38" grpId="0"/>
      <p:bldP spid="39" grpId="0"/>
      <p:bldP spid="40" grpId="0"/>
      <p:bldP spid="42" grpId="0"/>
      <p:bldP spid="9" grpId="0" animBg="1"/>
      <p:bldP spid="9" grpId="1" animBg="1"/>
      <p:bldP spid="10" grpId="0" build="allAtOnce"/>
      <p:bldP spid="44" grpId="0" build="allAtOnce"/>
      <p:bldP spid="46" grpId="0" build="allAtOnce"/>
      <p:bldP spid="48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7" grpId="0" animBg="1"/>
      <p:bldP spid="68" grpId="0" animBg="1"/>
      <p:bldP spid="68" grpId="1" animBg="1"/>
      <p:bldP spid="69" grpId="0" build="allAtOnce"/>
      <p:bldP spid="71" grpId="0" build="allAtOnce"/>
      <p:bldP spid="72" grpId="0" build="allAtOnce"/>
      <p:bldP spid="73" grpId="0" animBg="1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9651939" y="274346"/>
            <a:ext cx="1277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أتدرب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AF628EA-9FF2-4F51-805E-2D083E053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792" y="274346"/>
            <a:ext cx="2484521" cy="1045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2D70C33B-BA85-4B1C-A1C8-CE942275CE02}"/>
              </a:ext>
            </a:extLst>
          </p:cNvPr>
          <p:cNvSpPr/>
          <p:nvPr/>
        </p:nvSpPr>
        <p:spPr>
          <a:xfrm>
            <a:off x="7290518" y="2004880"/>
            <a:ext cx="2434422" cy="4616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أقربه إلى أقرب عشرة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0EE9E97-F079-4972-976E-DC221FCC07CC}"/>
              </a:ext>
            </a:extLst>
          </p:cNvPr>
          <p:cNvSpPr txBox="1"/>
          <p:nvPr/>
        </p:nvSpPr>
        <p:spPr>
          <a:xfrm>
            <a:off x="8470427" y="2750718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9AB38C8-8A0E-4ADF-87D5-8BB74B9DAEEE}"/>
              </a:ext>
            </a:extLst>
          </p:cNvPr>
          <p:cNvSpPr txBox="1"/>
          <p:nvPr/>
        </p:nvSpPr>
        <p:spPr>
          <a:xfrm>
            <a:off x="8676446" y="2750718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C0385F3-DFA8-40E5-85D7-497D168F4C90}"/>
              </a:ext>
            </a:extLst>
          </p:cNvPr>
          <p:cNvSpPr txBox="1"/>
          <p:nvPr/>
        </p:nvSpPr>
        <p:spPr>
          <a:xfrm>
            <a:off x="8940122" y="2759610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699FC5D-823A-4492-9666-392FACAE727C}"/>
              </a:ext>
            </a:extLst>
          </p:cNvPr>
          <p:cNvSpPr txBox="1"/>
          <p:nvPr/>
        </p:nvSpPr>
        <p:spPr>
          <a:xfrm>
            <a:off x="8148317" y="2759610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÷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F4E999E-D962-40A8-8A65-44AE8660083C}"/>
              </a:ext>
            </a:extLst>
          </p:cNvPr>
          <p:cNvSpPr txBox="1"/>
          <p:nvPr/>
        </p:nvSpPr>
        <p:spPr>
          <a:xfrm>
            <a:off x="7831897" y="2768502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3455318-3C34-4A7B-AE3B-8AB963504B38}"/>
              </a:ext>
            </a:extLst>
          </p:cNvPr>
          <p:cNvSpPr txBox="1"/>
          <p:nvPr/>
        </p:nvSpPr>
        <p:spPr>
          <a:xfrm>
            <a:off x="7505819" y="2768502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24" name="فقاعة التفكير: على شكل سحابة 23">
            <a:extLst>
              <a:ext uri="{FF2B5EF4-FFF2-40B4-BE49-F238E27FC236}">
                <a16:creationId xmlns:a16="http://schemas.microsoft.com/office/drawing/2014/main" id="{BAA0300D-9CF7-4FE4-AD00-A4BBDBB13AE5}"/>
              </a:ext>
            </a:extLst>
          </p:cNvPr>
          <p:cNvSpPr/>
          <p:nvPr/>
        </p:nvSpPr>
        <p:spPr>
          <a:xfrm>
            <a:off x="6407940" y="3649406"/>
            <a:ext cx="2690699" cy="1339075"/>
          </a:xfrm>
          <a:prstGeom prst="cloudCallout">
            <a:avLst>
              <a:gd name="adj1" fmla="val 65897"/>
              <a:gd name="adj2" fmla="val 3696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E822CC1-0757-4B0F-8675-560462E60C20}"/>
              </a:ext>
            </a:extLst>
          </p:cNvPr>
          <p:cNvSpPr txBox="1"/>
          <p:nvPr/>
        </p:nvSpPr>
        <p:spPr>
          <a:xfrm>
            <a:off x="6879888" y="3898910"/>
            <a:ext cx="19509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هو العدد الذي اضربه في 9 يكون الناتج 81 ؟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26890EF9-2FE1-4F09-9665-F9121FA39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022" y="4453909"/>
            <a:ext cx="1149624" cy="1044198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35D6317A-2C63-4F0F-8EFC-7992E1B13D1E}"/>
              </a:ext>
            </a:extLst>
          </p:cNvPr>
          <p:cNvSpPr txBox="1"/>
          <p:nvPr/>
        </p:nvSpPr>
        <p:spPr>
          <a:xfrm>
            <a:off x="6450655" y="4481501"/>
            <a:ext cx="1950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 × ........ = 81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63E8784-74FE-4852-8D21-76D9E1E9CA8D}"/>
              </a:ext>
            </a:extLst>
          </p:cNvPr>
          <p:cNvSpPr txBox="1"/>
          <p:nvPr/>
        </p:nvSpPr>
        <p:spPr>
          <a:xfrm>
            <a:off x="7443913" y="4394940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5C76696-FA9D-4825-B972-9CCE93EF3A82}"/>
              </a:ext>
            </a:extLst>
          </p:cNvPr>
          <p:cNvSpPr txBox="1"/>
          <p:nvPr/>
        </p:nvSpPr>
        <p:spPr>
          <a:xfrm>
            <a:off x="6896623" y="2728832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38" name="سهم: منحني لأسفل 37">
            <a:extLst>
              <a:ext uri="{FF2B5EF4-FFF2-40B4-BE49-F238E27FC236}">
                <a16:creationId xmlns:a16="http://schemas.microsoft.com/office/drawing/2014/main" id="{73D8F6AC-2400-4D33-AE1F-3A006598873D}"/>
              </a:ext>
            </a:extLst>
          </p:cNvPr>
          <p:cNvSpPr/>
          <p:nvPr/>
        </p:nvSpPr>
        <p:spPr>
          <a:xfrm flipH="1" flipV="1">
            <a:off x="7309425" y="3066985"/>
            <a:ext cx="1848395" cy="487023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ED0D6AC-A8C9-4078-A03E-8D1B1D7FA24F}"/>
              </a:ext>
            </a:extLst>
          </p:cNvPr>
          <p:cNvSpPr txBox="1"/>
          <p:nvPr/>
        </p:nvSpPr>
        <p:spPr>
          <a:xfrm>
            <a:off x="7096469" y="2725263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243102D6-2445-4A00-BF3C-A5BA61421788}"/>
              </a:ext>
            </a:extLst>
          </p:cNvPr>
          <p:cNvSpPr/>
          <p:nvPr/>
        </p:nvSpPr>
        <p:spPr>
          <a:xfrm>
            <a:off x="6956484" y="2751103"/>
            <a:ext cx="537875" cy="335156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8996EB97-529D-4E00-97B0-FF55831C648C}"/>
              </a:ext>
            </a:extLst>
          </p:cNvPr>
          <p:cNvSpPr/>
          <p:nvPr/>
        </p:nvSpPr>
        <p:spPr>
          <a:xfrm>
            <a:off x="7192072" y="3979295"/>
            <a:ext cx="2434422" cy="4616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التحقق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89E3716-21B2-4150-AA0B-50601E26B116}"/>
              </a:ext>
            </a:extLst>
          </p:cNvPr>
          <p:cNvSpPr txBox="1"/>
          <p:nvPr/>
        </p:nvSpPr>
        <p:spPr>
          <a:xfrm>
            <a:off x="8470427" y="5202034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90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589C6701-5448-4E40-9FB4-DE9A35D01D88}"/>
              </a:ext>
            </a:extLst>
          </p:cNvPr>
          <p:cNvSpPr txBox="1"/>
          <p:nvPr/>
        </p:nvSpPr>
        <p:spPr>
          <a:xfrm>
            <a:off x="7940894" y="5249983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3A6D8159-F796-4407-B0F0-79C38885C822}"/>
              </a:ext>
            </a:extLst>
          </p:cNvPr>
          <p:cNvSpPr txBox="1"/>
          <p:nvPr/>
        </p:nvSpPr>
        <p:spPr>
          <a:xfrm>
            <a:off x="7525450" y="5236161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275EEF4-8098-4763-8E30-44154CC7B882}"/>
              </a:ext>
            </a:extLst>
          </p:cNvPr>
          <p:cNvSpPr txBox="1"/>
          <p:nvPr/>
        </p:nvSpPr>
        <p:spPr>
          <a:xfrm>
            <a:off x="7161858" y="5243072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31830C5E-56ED-4E1D-807E-868EAC585562}"/>
              </a:ext>
            </a:extLst>
          </p:cNvPr>
          <p:cNvSpPr txBox="1"/>
          <p:nvPr/>
        </p:nvSpPr>
        <p:spPr>
          <a:xfrm>
            <a:off x="6694246" y="5257919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81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239EDA00-A720-4CE3-B37D-A77E204DEBCC}"/>
              </a:ext>
            </a:extLst>
          </p:cNvPr>
          <p:cNvSpPr txBox="1"/>
          <p:nvPr/>
        </p:nvSpPr>
        <p:spPr>
          <a:xfrm>
            <a:off x="6870558" y="5276628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DD4731B9-A528-401A-82C3-B0B867DB0E97}"/>
              </a:ext>
            </a:extLst>
          </p:cNvPr>
          <p:cNvSpPr txBox="1"/>
          <p:nvPr/>
        </p:nvSpPr>
        <p:spPr>
          <a:xfrm>
            <a:off x="8038747" y="1536056"/>
            <a:ext cx="16131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806 ÷ 9 =</a:t>
            </a:r>
          </a:p>
        </p:txBody>
      </p:sp>
    </p:spTree>
    <p:extLst>
      <p:ext uri="{BB962C8B-B14F-4D97-AF65-F5344CB8AC3E}">
        <p14:creationId xmlns:p14="http://schemas.microsoft.com/office/powerpoint/2010/main" val="28663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/>
      <p:bldP spid="20" grpId="0"/>
      <p:bldP spid="21" grpId="0"/>
      <p:bldP spid="22" grpId="0"/>
      <p:bldP spid="23" grpId="0"/>
      <p:bldP spid="24" grpId="0" animBg="1"/>
      <p:bldP spid="24" grpId="1" animBg="1"/>
      <p:bldP spid="31" grpId="0" build="allAtOnce"/>
      <p:bldP spid="35" grpId="0" build="allAtOnce"/>
      <p:bldP spid="36" grpId="0" build="allAtOnce"/>
      <p:bldP spid="38" grpId="0" animBg="1"/>
      <p:bldP spid="40" grpId="0" animBg="1"/>
      <p:bldP spid="42" grpId="0" animBg="1"/>
      <p:bldP spid="43" grpId="0"/>
      <p:bldP spid="44" grpId="0"/>
      <p:bldP spid="46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8919429" y="521552"/>
            <a:ext cx="17470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التقويم /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7B66885-8889-42CC-85AF-3240848BD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154" y="1352549"/>
            <a:ext cx="3025306" cy="4371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757643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265</Words>
  <Application>Microsoft Office PowerPoint</Application>
  <PresentationFormat>شاشة عريضة</PresentationFormat>
  <Paragraphs>107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13</cp:revision>
  <dcterms:created xsi:type="dcterms:W3CDTF">2022-02-05T20:21:55Z</dcterms:created>
  <dcterms:modified xsi:type="dcterms:W3CDTF">2023-01-09T02:44:16Z</dcterms:modified>
</cp:coreProperties>
</file>