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94" r:id="rId3"/>
    <p:sldId id="262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A5DCF0"/>
    <a:srgbClr val="D8EDEE"/>
    <a:srgbClr val="C641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410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6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6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5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4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5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3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7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9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5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5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F1AC4-FF22-4B18-BE4C-D05D23D08AF1}" type="datetimeFigureOut">
              <a:rPr lang="en-US" smtClean="0"/>
              <a:t>2/26/2023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5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hlinkClick r:id="rId3" action="ppaction://hlinksldjump"/>
            <a:extLst>
              <a:ext uri="{FF2B5EF4-FFF2-40B4-BE49-F238E27FC236}">
                <a16:creationId xmlns:a16="http://schemas.microsoft.com/office/drawing/2014/main" id="{1E7F62E0-9412-4362-9AE3-34823D13A04A}"/>
              </a:ext>
            </a:extLst>
          </p:cNvPr>
          <p:cNvSpPr/>
          <p:nvPr/>
        </p:nvSpPr>
        <p:spPr>
          <a:xfrm>
            <a:off x="1337481" y="4686058"/>
            <a:ext cx="6032310" cy="10940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tx1"/>
                </a:solidFill>
              </a:rPr>
              <a:t>Revision Unit </a:t>
            </a:r>
            <a:r>
              <a:rPr lang="en-US" sz="6600" b="1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39D1413C-D68B-F202-E024-1AE28BB9786C}"/>
              </a:ext>
            </a:extLst>
          </p:cNvPr>
          <p:cNvSpPr txBox="1"/>
          <p:nvPr/>
        </p:nvSpPr>
        <p:spPr>
          <a:xfrm>
            <a:off x="464024" y="6428096"/>
            <a:ext cx="7997588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/>
            <a:r>
              <a:rPr lang="en-US" sz="2800" b="1" dirty="0">
                <a:latin typeface="Congenial Light" panose="02000503040000020004" pitchFamily="2" charset="0"/>
              </a:rPr>
              <a:t>Done By: </a:t>
            </a:r>
            <a:r>
              <a:rPr lang="en-US" sz="2800" b="1" dirty="0" err="1">
                <a:latin typeface="Congenial Light" panose="02000503040000020004" pitchFamily="2" charset="0"/>
              </a:rPr>
              <a:t>Entisar</a:t>
            </a:r>
            <a:r>
              <a:rPr lang="en-US" sz="2800" b="1" dirty="0">
                <a:latin typeface="Congenial Light" panose="02000503040000020004" pitchFamily="2" charset="0"/>
              </a:rPr>
              <a:t> Al-</a:t>
            </a:r>
            <a:r>
              <a:rPr lang="en-US" sz="2800" b="1" dirty="0" err="1">
                <a:latin typeface="Congenial Light" panose="02000503040000020004" pitchFamily="2" charset="0"/>
              </a:rPr>
              <a:t>Obaidallah</a:t>
            </a:r>
            <a:endParaRPr lang="ar-SA" sz="2800" b="1" dirty="0">
              <a:latin typeface="Congenial Light" panose="0200050304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957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146412" y="109379"/>
            <a:ext cx="7601803" cy="138499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Pollution is the ………… of many environment problems</a:t>
            </a:r>
            <a:r>
              <a:rPr lang="en-US" sz="4400" b="1" dirty="0"/>
              <a:t>. </a:t>
            </a:r>
            <a:endParaRPr lang="en-US" sz="6600" b="1" dirty="0"/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285140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4064563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source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grid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organic</a:t>
            </a:r>
          </a:p>
        </p:txBody>
      </p:sp>
    </p:spTree>
    <p:extLst>
      <p:ext uri="{BB962C8B-B14F-4D97-AF65-F5344CB8AC3E}">
        <p14:creationId xmlns:p14="http://schemas.microsoft.com/office/powerpoint/2010/main" val="381500470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091821" y="95733"/>
            <a:ext cx="7765576" cy="1508105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600" b="1" dirty="0"/>
              <a:t>……… food is produced entirely without chemicals. 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270995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105041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organic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bold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42209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3935280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source</a:t>
            </a:r>
          </a:p>
        </p:txBody>
      </p:sp>
    </p:spTree>
    <p:extLst>
      <p:ext uri="{BB962C8B-B14F-4D97-AF65-F5344CB8AC3E}">
        <p14:creationId xmlns:p14="http://schemas.microsoft.com/office/powerpoint/2010/main" val="74430641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1.38889E-6 0.00023 C 0.01354 -0.16482 0.00156 0.00417 1.38889E-6 -0.34676 C -0.00122 -0.6 1.38889E-6 -0.85324 1.38889E-6 -1.10671 L 1.38889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1.38889E-6 0.00023 C 0.01354 -0.16481 0.00156 0.00417 1.38889E-6 -0.34676 C -0.00122 -0.6 1.38889E-6 -0.85324 1.38889E-6 -1.10671 L 1.38889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0.00023 C -0.00174 0.03982 -0.00278 0.07986 -0.00503 0.11991 C -0.00608 0.13773 -0.00816 0.15556 -0.01007 0.17315 C -0.01163 0.18658 -0.0151 0.19977 -0.0151 0.2132 C -0.01684 0.6044 -0.0151 0.99537 -0.0151 1.38658 L -0.0151 1.38681 " pathEditMode="relative" rAng="0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0.00023 C -0.00174 0.03981 -0.00278 0.07986 -0.00503 0.11991 C -0.00608 0.13773 -0.00816 0.15555 -0.01007 0.17315 C -0.01163 0.18657 -0.0151 0.19977 -0.0151 0.21319 C -0.01684 0.6044 -0.0151 0.99537 -0.0151 1.38657 L -0.0151 1.3868 " pathEditMode="relative" rAng="0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119117" y="109380"/>
            <a:ext cx="7792871" cy="83099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The meaning of relying on …..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117421" y="132486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6896844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Depending on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32486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3935280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difficult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large</a:t>
            </a:r>
          </a:p>
        </p:txBody>
      </p:sp>
    </p:spTree>
    <p:extLst>
      <p:ext uri="{BB962C8B-B14F-4D97-AF65-F5344CB8AC3E}">
        <p14:creationId xmlns:p14="http://schemas.microsoft.com/office/powerpoint/2010/main" val="3550583420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078173" y="95732"/>
            <a:ext cx="7888406" cy="92333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The meaning of harsh……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285140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4064563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700" b="1" dirty="0">
                <a:solidFill>
                  <a:schemeClr val="tx1"/>
                </a:solidFill>
              </a:rPr>
              <a:t>difficult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large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strong</a:t>
            </a:r>
          </a:p>
        </p:txBody>
      </p:sp>
    </p:spTree>
    <p:extLst>
      <p:ext uri="{BB962C8B-B14F-4D97-AF65-F5344CB8AC3E}">
        <p14:creationId xmlns:p14="http://schemas.microsoft.com/office/powerpoint/2010/main" val="413878483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078173" y="123027"/>
            <a:ext cx="7820167" cy="92333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The opposite of harmful…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270995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982639" y="2530088"/>
            <a:ext cx="1341219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harmless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useless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42209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3903260" y="2530088"/>
            <a:ext cx="1378424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careless</a:t>
            </a:r>
          </a:p>
        </p:txBody>
      </p:sp>
    </p:spTree>
    <p:extLst>
      <p:ext uri="{BB962C8B-B14F-4D97-AF65-F5344CB8AC3E}">
        <p14:creationId xmlns:p14="http://schemas.microsoft.com/office/powerpoint/2010/main" val="290245168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1.38889E-6 0.00023 C 0.01354 -0.16482 0.00156 0.00417 1.38889E-6 -0.34676 C -0.00122 -0.6 1.38889E-6 -0.85324 1.38889E-6 -1.10671 L 1.38889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1.38889E-6 0.00023 C 0.01354 -0.16481 0.00156 0.00417 1.38889E-6 -0.34676 C -0.00122 -0.6 1.38889E-6 -0.85324 1.38889E-6 -1.10671 L 1.38889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0.00023 C -0.00174 0.03982 -0.00278 0.07986 -0.00503 0.11991 C -0.00608 0.13773 -0.00816 0.15556 -0.01007 0.17315 C -0.01163 0.18658 -0.0151 0.19977 -0.0151 0.2132 C -0.01684 0.6044 -0.0151 0.99537 -0.0151 1.38658 L -0.0151 1.38681 " pathEditMode="relative" rAng="0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0.00023 C -0.00174 0.03981 -0.00278 0.07986 -0.00503 0.11991 C -0.00608 0.13773 -0.00816 0.15555 -0.01007 0.17315 C -0.01163 0.18657 -0.0151 0.19977 -0.0151 0.21319 C -0.01684 0.6044 -0.0151 0.99537 -0.0151 1.38657 L -0.0151 1.3868 " pathEditMode="relative" rAng="0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160060" y="123027"/>
            <a:ext cx="7724633" cy="861774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000" b="1" dirty="0"/>
              <a:t>The opposite of “ glossy”….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117421" y="132486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6896844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matt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32486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3935280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natural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useless</a:t>
            </a:r>
          </a:p>
        </p:txBody>
      </p:sp>
    </p:spTree>
    <p:extLst>
      <p:ext uri="{BB962C8B-B14F-4D97-AF65-F5344CB8AC3E}">
        <p14:creationId xmlns:p14="http://schemas.microsoft.com/office/powerpoint/2010/main" val="280290309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160061" y="245857"/>
            <a:ext cx="7765576" cy="830997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dirty="0"/>
              <a:t>The picture shows…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285140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3957851" y="2530088"/>
            <a:ext cx="1380152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flooding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sinking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diving</a:t>
            </a:r>
          </a:p>
        </p:txBody>
      </p:sp>
      <p:pic>
        <p:nvPicPr>
          <p:cNvPr id="2" name="صورة 1">
            <a:extLst>
              <a:ext uri="{FF2B5EF4-FFF2-40B4-BE49-F238E27FC236}">
                <a16:creationId xmlns:a16="http://schemas.microsoft.com/office/drawing/2014/main" id="{1E0B4828-9671-36EF-2224-594255C2417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61777" y="125162"/>
            <a:ext cx="2307351" cy="139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218257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132764" y="109380"/>
            <a:ext cx="7861111" cy="144655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/>
              <a:t>The picture shows….</a:t>
            </a:r>
          </a:p>
          <a:p>
            <a:endParaRPr lang="en-US" sz="4400" b="1" dirty="0"/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270995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105041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recycle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reorder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42209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3935280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reuse</a:t>
            </a:r>
          </a:p>
        </p:txBody>
      </p:sp>
      <p:pic>
        <p:nvPicPr>
          <p:cNvPr id="2" name="صورة 1">
            <a:extLst>
              <a:ext uri="{FF2B5EF4-FFF2-40B4-BE49-F238E27FC236}">
                <a16:creationId xmlns:a16="http://schemas.microsoft.com/office/drawing/2014/main" id="{0778F554-A75E-DF19-3F21-98E9883C8E0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8364" y="204693"/>
            <a:ext cx="1522853" cy="137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700832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1.38889E-6 0.00023 C 0.01354 -0.16482 0.00156 0.00417 1.38889E-6 -0.34676 C -0.00122 -0.6 1.38889E-6 -0.85324 1.38889E-6 -1.10671 L 1.38889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1.38889E-6 0.00023 C 0.01354 -0.16481 0.00156 0.00417 1.38889E-6 -0.34676 C -0.00122 -0.6 1.38889E-6 -0.85324 1.38889E-6 -1.10671 L 1.38889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0.00023 C -0.00174 0.03982 -0.00278 0.07986 -0.00503 0.11991 C -0.00608 0.13773 -0.00816 0.15556 -0.01007 0.17315 C -0.01163 0.18658 -0.0151 0.19977 -0.0151 0.2132 C -0.01684 0.6044 -0.0151 0.99537 -0.0151 1.38658 L -0.0151 1.38681 " pathEditMode="relative" rAng="0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0.00023 C -0.00174 0.03981 -0.00278 0.07986 -0.00503 0.11991 C -0.00608 0.13773 -0.00816 0.15555 -0.01007 0.17315 C -0.01163 0.18657 -0.0151 0.19977 -0.0151 0.21319 C -0.01684 0.6044 -0.0151 0.99537 -0.0151 1.38657 L -0.0151 1.3868 " pathEditMode="relative" rAng="0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hlinkClick r:id="rId3" action="ppaction://hlinksldjump"/>
            <a:extLst>
              <a:ext uri="{FF2B5EF4-FFF2-40B4-BE49-F238E27FC236}">
                <a16:creationId xmlns:a16="http://schemas.microsoft.com/office/drawing/2014/main" id="{1E7F62E0-9412-4362-9AE3-34823D13A04A}"/>
              </a:ext>
            </a:extLst>
          </p:cNvPr>
          <p:cNvSpPr/>
          <p:nvPr/>
        </p:nvSpPr>
        <p:spPr>
          <a:xfrm>
            <a:off x="3273878" y="4767944"/>
            <a:ext cx="2596243" cy="10940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6600" b="1" dirty="0">
                <a:solidFill>
                  <a:schemeClr val="tx1"/>
                </a:solidFill>
              </a:rPr>
              <a:t>انطلق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040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76944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They enjoy….to music.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117421" y="1393101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6896844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listening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32486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3935280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listens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listen</a:t>
            </a:r>
          </a:p>
        </p:txBody>
      </p:sp>
    </p:spTree>
    <p:extLst>
      <p:ext uri="{BB962C8B-B14F-4D97-AF65-F5344CB8AC3E}">
        <p14:creationId xmlns:p14="http://schemas.microsoft.com/office/powerpoint/2010/main" val="1727910585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120032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/>
              <a:t>Please, remember………..your homework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285140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4064563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to bring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bringing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brings</a:t>
            </a:r>
          </a:p>
        </p:txBody>
      </p:sp>
    </p:spTree>
    <p:extLst>
      <p:ext uri="{BB962C8B-B14F-4D97-AF65-F5344CB8AC3E}">
        <p14:creationId xmlns:p14="http://schemas.microsoft.com/office/powerpoint/2010/main" val="2361316496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228299" y="314096"/>
            <a:ext cx="6823880" cy="769441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Our train………..at 9:00 a.m. 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270995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105041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leaves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leaving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42209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3935280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left</a:t>
            </a:r>
          </a:p>
        </p:txBody>
      </p:sp>
    </p:spTree>
    <p:extLst>
      <p:ext uri="{BB962C8B-B14F-4D97-AF65-F5344CB8AC3E}">
        <p14:creationId xmlns:p14="http://schemas.microsoft.com/office/powerpoint/2010/main" val="165336950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1.38889E-6 0.00023 C 0.01354 -0.16482 0.00156 0.00417 1.38889E-6 -0.34676 C -0.00122 -0.6 1.38889E-6 -0.85324 1.38889E-6 -1.10671 L 1.38889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1.38889E-6 0.00023 C 0.01354 -0.16481 0.00156 0.00417 1.38889E-6 -0.34676 C -0.00122 -0.6 1.38889E-6 -0.85324 1.38889E-6 -1.10671 L 1.38889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0.00023 C -0.00174 0.03982 -0.00278 0.07986 -0.00503 0.11991 C -0.00608 0.13773 -0.00816 0.15556 -0.01007 0.17315 C -0.01163 0.18658 -0.0151 0.19977 -0.0151 0.2132 C -0.01684 0.6044 -0.0151 0.99537 -0.0151 1.38658 L -0.0151 1.38681 " pathEditMode="relative" rAng="0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0.00023 C -0.00174 0.03981 -0.00278 0.07986 -0.00503 0.11991 C -0.00608 0.13773 -0.00816 0.15555 -0.01007 0.17315 C -0.01163 0.18657 -0.0151 0.19977 -0.0151 0.21319 C -0.01684 0.6044 -0.0151 0.99537 -0.0151 1.38657 L -0.0151 1.3868 " pathEditMode="relative" rAng="0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92333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/>
              <a:t>He is …..lunch now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117421" y="132486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6896844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eating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32486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3935280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eats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ate</a:t>
            </a:r>
          </a:p>
        </p:txBody>
      </p:sp>
    </p:spTree>
    <p:extLst>
      <p:ext uri="{BB962C8B-B14F-4D97-AF65-F5344CB8AC3E}">
        <p14:creationId xmlns:p14="http://schemas.microsoft.com/office/powerpoint/2010/main" val="3097946847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255595" y="123028"/>
            <a:ext cx="7342496" cy="144655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If it ….tomorrow, we will stay at home. 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285140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4064563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rains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381149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raining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rain</a:t>
            </a:r>
          </a:p>
        </p:txBody>
      </p:sp>
    </p:spTree>
    <p:extLst>
      <p:ext uri="{BB962C8B-B14F-4D97-AF65-F5344CB8AC3E}">
        <p14:creationId xmlns:p14="http://schemas.microsoft.com/office/powerpoint/2010/main" val="301875684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241945" y="109380"/>
            <a:ext cx="7451678" cy="156966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If Sara doesn't study hard, she may….the exam.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270995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105041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fail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failed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42209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3935280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fails</a:t>
            </a:r>
          </a:p>
        </p:txBody>
      </p:sp>
    </p:spTree>
    <p:extLst>
      <p:ext uri="{BB962C8B-B14F-4D97-AF65-F5344CB8AC3E}">
        <p14:creationId xmlns:p14="http://schemas.microsoft.com/office/powerpoint/2010/main" val="2172679933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1.38889E-6 0.00023 C 0.01354 -0.16482 0.00156 0.00417 1.38889E-6 -0.34676 C -0.00122 -0.6 1.38889E-6 -0.85324 1.38889E-6 -1.10671 L 1.38889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1.38889E-6 0.00023 C 0.01354 -0.16481 0.00156 0.00417 1.38889E-6 -0.34676 C -0.00122 -0.6 1.38889E-6 -0.85324 1.38889E-6 -1.10671 L 1.38889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0.00023 C -0.00174 0.03982 -0.00278 0.07986 -0.00503 0.11991 C -0.00608 0.13773 -0.00816 0.15556 -0.01007 0.17315 C -0.01163 0.18658 -0.0151 0.19977 -0.0151 0.2132 C -0.01684 0.6044 -0.0151 0.99537 -0.0151 1.38658 L -0.0151 1.38681 " pathEditMode="relative" rAng="0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0.00023 C -0.00174 0.03981 -0.00278 0.07986 -0.00503 0.11991 C -0.00608 0.13773 -0.00816 0.15555 -0.01007 0.17315 C -0.01163 0.18657 -0.0151 0.19977 -0.0151 0.21319 C -0.01684 0.6044 -0.0151 0.99537 -0.0151 1.38657 L -0.0151 1.3868 " pathEditMode="relative" rAng="0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091822" y="136675"/>
            <a:ext cx="7670041" cy="110799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	The odd word …..</a:t>
            </a:r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117421" y="132486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6896844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open</a:t>
            </a: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32486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3935280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using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having</a:t>
            </a:r>
          </a:p>
        </p:txBody>
      </p:sp>
    </p:spTree>
    <p:extLst>
      <p:ext uri="{BB962C8B-B14F-4D97-AF65-F5344CB8AC3E}">
        <p14:creationId xmlns:p14="http://schemas.microsoft.com/office/powerpoint/2010/main" val="572501861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</TotalTime>
  <Words>157</Words>
  <Application>Microsoft Office PowerPoint</Application>
  <PresentationFormat>On-screen Show (4:3)</PresentationFormat>
  <Paragraphs>63</Paragraphs>
  <Slides>17</Slides>
  <Notes>0</Notes>
  <HiddenSlides>0</HiddenSlides>
  <MMClips>15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Congenial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Afra Mohammed Salem Mohammed Alkhatri</dc:creator>
  <cp:lastModifiedBy>Saleh Ismaiel Othman Ali</cp:lastModifiedBy>
  <cp:revision>15</cp:revision>
  <dcterms:created xsi:type="dcterms:W3CDTF">2020-04-15T07:38:50Z</dcterms:created>
  <dcterms:modified xsi:type="dcterms:W3CDTF">2023-02-26T21:21:46Z</dcterms:modified>
</cp:coreProperties>
</file>