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57" r:id="rId4"/>
    <p:sldId id="271" r:id="rId5"/>
    <p:sldId id="272" r:id="rId6"/>
    <p:sldId id="279" r:id="rId7"/>
    <p:sldId id="280" r:id="rId8"/>
    <p:sldId id="278" r:id="rId9"/>
    <p:sldId id="274" r:id="rId10"/>
    <p:sldId id="275" r:id="rId11"/>
    <p:sldId id="277" r:id="rId12"/>
    <p:sldId id="276" r:id="rId13"/>
    <p:sldId id="265" r:id="rId14"/>
    <p:sldId id="269" r:id="rId15"/>
    <p:sldId id="273" r:id="rId16"/>
    <p:sldId id="270" r:id="rId17"/>
    <p:sldId id="268" r:id="rId18"/>
    <p:sldId id="264" r:id="rId19"/>
    <p:sldId id="263" r:id="rId20"/>
    <p:sldId id="258" r:id="rId21"/>
    <p:sldId id="260" r:id="rId22"/>
    <p:sldId id="266" r:id="rId23"/>
    <p:sldId id="267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4BB9E90C-CF1C-4FC0-9051-50F514B1BB07}">
          <p14:sldIdLst>
            <p14:sldId id="256"/>
            <p14:sldId id="259"/>
            <p14:sldId id="257"/>
            <p14:sldId id="271"/>
            <p14:sldId id="272"/>
            <p14:sldId id="279"/>
            <p14:sldId id="280"/>
            <p14:sldId id="278"/>
            <p14:sldId id="274"/>
            <p14:sldId id="275"/>
            <p14:sldId id="277"/>
            <p14:sldId id="276"/>
            <p14:sldId id="265"/>
            <p14:sldId id="269"/>
            <p14:sldId id="273"/>
            <p14:sldId id="270"/>
            <p14:sldId id="268"/>
            <p14:sldId id="264"/>
            <p14:sldId id="263"/>
            <p14:sldId id="258"/>
            <p14:sldId id="260"/>
          </p14:sldIdLst>
        </p14:section>
        <p14:section name="مقطع بدون عنوان" id="{49550256-8333-44FB-AAF4-01003CF2BE2F}">
          <p14:sldIdLst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F0AF"/>
    <a:srgbClr val="FFC9DC"/>
    <a:srgbClr val="FF66CC"/>
    <a:srgbClr val="FFABC9"/>
    <a:srgbClr val="FFE1EC"/>
    <a:srgbClr val="FFF6D1"/>
    <a:srgbClr val="FFEB97"/>
    <a:srgbClr val="FFDC47"/>
    <a:srgbClr val="FF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157" d="100"/>
          <a:sy n="157" d="100"/>
        </p:scale>
        <p:origin x="33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DB15C-C94A-448D-ADFA-F69252289E23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7EC4B-2689-4C0A-89CB-D03C40228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5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EC4B-2689-4C0A-89CB-D03C40228A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6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EC4B-2689-4C0A-89CB-D03C40228A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67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77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3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260" y="2724455"/>
            <a:ext cx="8246069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260" y="4098800"/>
            <a:ext cx="8246069" cy="763525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rgbClr val="FF66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5770" y="3793390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91995"/>
            <a:ext cx="8246070" cy="73929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655519"/>
            <a:ext cx="8246070" cy="3054097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29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29" y="1198559"/>
            <a:ext cx="6260905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1044700"/>
            <a:ext cx="8246071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987524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419044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987524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19044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2877160"/>
            <a:ext cx="8246069" cy="1374345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Unit 3</a:t>
            </a:r>
            <a:br>
              <a:rPr lang="en-US" dirty="0"/>
            </a:br>
            <a:r>
              <a:rPr lang="en-US" b="1" dirty="0">
                <a:latin typeface="Arial Nova Cond" panose="020B0506020202020204" pitchFamily="34" charset="0"/>
              </a:rPr>
              <a:t>There is No Place Like Home</a:t>
            </a:r>
            <a:br>
              <a:rPr lang="en-US" b="1" dirty="0">
                <a:latin typeface="Arial Nova Cond" panose="020B0506020202020204" pitchFamily="34" charset="0"/>
              </a:rPr>
            </a:br>
            <a:br>
              <a:rPr lang="en-US" sz="800" b="1" dirty="0">
                <a:latin typeface="Arial Nova Cond" panose="020B0506020202020204" pitchFamily="34" charset="0"/>
              </a:rPr>
            </a:br>
            <a:r>
              <a:rPr lang="en-US" sz="1800" b="1" dirty="0">
                <a:latin typeface="Amasis MT Pro Light" panose="02040304050005020304" pitchFamily="18" charset="0"/>
              </a:rPr>
              <a:t>Conversation+ Listening </a:t>
            </a:r>
            <a:endParaRPr lang="en-US" b="1" dirty="0">
              <a:latin typeface="Amasis MT Pro Light" panose="02040304050005020304" pitchFamily="18" charset="0"/>
            </a:endParaRPr>
          </a:p>
        </p:txBody>
      </p:sp>
      <p:sp>
        <p:nvSpPr>
          <p:cNvPr id="6" name="Google Shape;283;p41">
            <a:extLst>
              <a:ext uri="{FF2B5EF4-FFF2-40B4-BE49-F238E27FC236}">
                <a16:creationId xmlns:a16="http://schemas.microsoft.com/office/drawing/2014/main" id="{44AED912-AB8F-4EBB-B6A0-7B24023ACF8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24705" y="4556915"/>
            <a:ext cx="45288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Handlee" panose="02000000000000000000" pitchFamily="2" charset="0"/>
              </a:rPr>
              <a:t>Done by:</a:t>
            </a:r>
            <a:r>
              <a:rPr lang="en" sz="2000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</a:rPr>
              <a:t>: </a:t>
            </a:r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Handlee" panose="02000000000000000000" pitchFamily="2" charset="0"/>
              </a:rPr>
              <a:t>Entisar Al-Obaidallah</a:t>
            </a:r>
            <a:endParaRPr sz="2000" b="1" dirty="0">
              <a:solidFill>
                <a:schemeClr val="accent2">
                  <a:lumMod val="20000"/>
                  <a:lumOff val="80000"/>
                </a:schemeClr>
              </a:solidFill>
              <a:latin typeface="Handlee" panose="02000000000000000000" pitchFamily="2" charset="0"/>
            </a:endParaRPr>
          </a:p>
        </p:txBody>
      </p:sp>
      <p:grpSp>
        <p:nvGrpSpPr>
          <p:cNvPr id="7" name="11">
            <a:extLst>
              <a:ext uri="{FF2B5EF4-FFF2-40B4-BE49-F238E27FC236}">
                <a16:creationId xmlns:a16="http://schemas.microsoft.com/office/drawing/2014/main" id="{A303D8DE-8225-4384-BDB2-A523E0B06A4B}"/>
              </a:ext>
            </a:extLst>
          </p:cNvPr>
          <p:cNvGrpSpPr/>
          <p:nvPr/>
        </p:nvGrpSpPr>
        <p:grpSpPr>
          <a:xfrm>
            <a:off x="143555" y="128470"/>
            <a:ext cx="2290575" cy="458115"/>
            <a:chOff x="3562350" y="-2391420"/>
            <a:chExt cx="4033224" cy="1060705"/>
          </a:xfrm>
          <a:solidFill>
            <a:srgbClr val="D60093"/>
          </a:solidFill>
        </p:grpSpPr>
        <p:sp>
          <p:nvSpPr>
            <p:cNvPr id="8" name="流程图: 过程 35">
              <a:extLst>
                <a:ext uri="{FF2B5EF4-FFF2-40B4-BE49-F238E27FC236}">
                  <a16:creationId xmlns:a16="http://schemas.microsoft.com/office/drawing/2014/main" id="{E0282FE7-ADCF-4D86-B914-E1BA9069B49C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9" name="等腰三角形 36">
              <a:extLst>
                <a:ext uri="{FF2B5EF4-FFF2-40B4-BE49-F238E27FC236}">
                  <a16:creationId xmlns:a16="http://schemas.microsoft.com/office/drawing/2014/main" id="{A3295065-279A-44AE-A50C-D9926D8F4704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0" name="1">
            <a:extLst>
              <a:ext uri="{FF2B5EF4-FFF2-40B4-BE49-F238E27FC236}">
                <a16:creationId xmlns:a16="http://schemas.microsoft.com/office/drawing/2014/main" id="{BC020A8C-F17C-42A0-BCC4-8C97AA00980D}"/>
              </a:ext>
            </a:extLst>
          </p:cNvPr>
          <p:cNvSpPr txBox="1">
            <a:spLocks/>
          </p:cNvSpPr>
          <p:nvPr/>
        </p:nvSpPr>
        <p:spPr>
          <a:xfrm>
            <a:off x="0" y="128470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Mega Goal 2.2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D774974C-5A68-4C34-8A2F-60E0F3478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6630" r="49085" b="13005"/>
          <a:stretch/>
        </p:blipFill>
        <p:spPr>
          <a:xfrm>
            <a:off x="-9150" y="61472"/>
            <a:ext cx="3961180" cy="5038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901395" cy="1298919"/>
          </a:xfrm>
          <a:prstGeom prst="cloudCallout">
            <a:avLst>
              <a:gd name="adj1" fmla="val 23763"/>
              <a:gd name="adj2" fmla="val 97440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1500" b="1" kern="0" dirty="0">
                <a:solidFill>
                  <a:srgbClr val="D60093"/>
                </a:solidFill>
                <a:latin typeface="Arial"/>
                <a:sym typeface="Arial"/>
              </a:rPr>
              <a:t>Find word that means……</a:t>
            </a:r>
            <a:endParaRPr lang="en-US" sz="1100" b="1" kern="0" dirty="0">
              <a:solidFill>
                <a:srgbClr val="D60093"/>
              </a:solidFill>
              <a:latin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US" sz="1600" b="1" kern="0" dirty="0">
                <a:solidFill>
                  <a:srgbClr val="D60093"/>
                </a:solidFill>
                <a:latin typeface="Handlee" panose="02000000000000000000" pitchFamily="2" charset="0"/>
                <a:cs typeface="Cavolini" panose="03000502040302020204" pitchFamily="66" charset="0"/>
                <a:sym typeface="Arial"/>
              </a:rPr>
              <a:t>not realistic</a:t>
            </a:r>
            <a:endParaRPr lang="en-US" sz="1600" b="1" dirty="0">
              <a:solidFill>
                <a:srgbClr val="D60093"/>
              </a:solidFill>
              <a:latin typeface="+mj-lt"/>
              <a:ea typeface="方正综艺简体" panose="02010601030101010101" pitchFamily="2" charset="-122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4F7DBA0-1CC8-40B3-AE60-1DFCD71711CB}"/>
              </a:ext>
            </a:extLst>
          </p:cNvPr>
          <p:cNvSpPr txBox="1"/>
          <p:nvPr/>
        </p:nvSpPr>
        <p:spPr>
          <a:xfrm>
            <a:off x="1976015" y="2877160"/>
            <a:ext cx="763525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5F7BB714-03CF-C467-6895-F6E82A8D5226}"/>
              </a:ext>
            </a:extLst>
          </p:cNvPr>
          <p:cNvSpPr/>
          <p:nvPr/>
        </p:nvSpPr>
        <p:spPr>
          <a:xfrm>
            <a:off x="4113886" y="2724455"/>
            <a:ext cx="2137870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Out of touch</a:t>
            </a:r>
            <a:endParaRPr lang="ar-SA" b="1" dirty="0"/>
          </a:p>
        </p:txBody>
      </p:sp>
      <p:pic>
        <p:nvPicPr>
          <p:cNvPr id="3" name="Picture 4" descr="Word Search">
            <a:extLst>
              <a:ext uri="{FF2B5EF4-FFF2-40B4-BE49-F238E27FC236}">
                <a16:creationId xmlns:a16="http://schemas.microsoft.com/office/drawing/2014/main" id="{439FD2B0-BA91-FE25-EAE4-00ED20D06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590777" y="128470"/>
            <a:ext cx="1553223" cy="5476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8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3D4ACAB8-7B28-4A9E-9DDA-CE52E7824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6630" r="49085" b="13005"/>
          <a:stretch/>
        </p:blipFill>
        <p:spPr>
          <a:xfrm>
            <a:off x="0" y="1"/>
            <a:ext cx="3961180" cy="5082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748691" cy="1298919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1500" b="1" kern="0" dirty="0">
                <a:solidFill>
                  <a:srgbClr val="D60093"/>
                </a:solidFill>
                <a:latin typeface="Arial"/>
                <a:sym typeface="Arial"/>
              </a:rPr>
              <a:t>Find word that means……</a:t>
            </a:r>
            <a:endParaRPr lang="en-US" sz="1100" b="1" kern="0" dirty="0">
              <a:solidFill>
                <a:srgbClr val="D60093"/>
              </a:solidFill>
              <a:latin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US" sz="1600" b="1" kern="0" dirty="0">
                <a:solidFill>
                  <a:srgbClr val="D60093"/>
                </a:solidFill>
                <a:latin typeface="Handlee" panose="02000000000000000000" pitchFamily="2" charset="0"/>
                <a:cs typeface="Cavolini" panose="03000502040302020204" pitchFamily="66" charset="0"/>
                <a:sym typeface="Arial"/>
              </a:rPr>
              <a:t>thousand</a:t>
            </a:r>
            <a:endParaRPr lang="en-US" sz="1600" b="1" dirty="0">
              <a:solidFill>
                <a:srgbClr val="D60093"/>
              </a:solidFill>
              <a:latin typeface="Calibri"/>
              <a:ea typeface="方正综艺简体" panose="02010601030101010101" pitchFamily="2" charset="-122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1059786" y="3640685"/>
            <a:ext cx="458114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3B601464-7245-CC0D-0E4A-324542EA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590777" y="128470"/>
            <a:ext cx="1553223" cy="5476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856DD865-907F-9FFC-4DC9-9BEF45420416}"/>
              </a:ext>
            </a:extLst>
          </p:cNvPr>
          <p:cNvSpPr/>
          <p:nvPr/>
        </p:nvSpPr>
        <p:spPr>
          <a:xfrm>
            <a:off x="4113885" y="2724455"/>
            <a:ext cx="2137870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grand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1510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230" y="1655520"/>
            <a:ext cx="3512216" cy="947536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1500" b="1" kern="0" dirty="0">
                <a:solidFill>
                  <a:srgbClr val="D60093"/>
                </a:solidFill>
                <a:latin typeface="Arial"/>
                <a:sym typeface="Arial"/>
              </a:rPr>
              <a:t>Find word that means..</a:t>
            </a:r>
            <a:endParaRPr lang="en-US" sz="1100" b="1" kern="0" dirty="0">
              <a:solidFill>
                <a:srgbClr val="D60093"/>
              </a:solidFill>
              <a:latin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US" sz="1600" b="1" kern="0" dirty="0">
                <a:solidFill>
                  <a:srgbClr val="D60093"/>
                </a:solidFill>
                <a:latin typeface="Handlee" panose="02000000000000000000" pitchFamily="2" charset="0"/>
                <a:cs typeface="Cavolini" panose="03000502040302020204" pitchFamily="66" charset="0"/>
                <a:sym typeface="Arial"/>
              </a:rPr>
              <a:t>A large amount of money</a:t>
            </a:r>
            <a:endParaRPr lang="en-US" sz="1600" b="1" dirty="0">
              <a:solidFill>
                <a:srgbClr val="D60093"/>
              </a:solidFill>
              <a:latin typeface="Calibri"/>
              <a:ea typeface="方正综艺简体" panose="02010601030101010101" pitchFamily="2" charset="-122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ACC47FD-C93E-4F3F-9181-1BC44EC51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4" t="16630" r="49085" b="13005"/>
          <a:stretch/>
        </p:blipFill>
        <p:spPr>
          <a:xfrm>
            <a:off x="0" y="0"/>
            <a:ext cx="3961180" cy="5082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2739540" y="3182570"/>
            <a:ext cx="1068935" cy="152705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4A266012-3B69-45EF-8423-68BA9FAF94A7}"/>
              </a:ext>
            </a:extLst>
          </p:cNvPr>
          <p:cNvSpPr txBox="1"/>
          <p:nvPr/>
        </p:nvSpPr>
        <p:spPr>
          <a:xfrm>
            <a:off x="1823311" y="3487980"/>
            <a:ext cx="916230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4" descr="Word Search">
            <a:extLst>
              <a:ext uri="{FF2B5EF4-FFF2-40B4-BE49-F238E27FC236}">
                <a16:creationId xmlns:a16="http://schemas.microsoft.com/office/drawing/2014/main" id="{D7F3C77C-FA3B-FC26-75A0-2976BAE10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590777" y="128470"/>
            <a:ext cx="1553223" cy="5476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D98516F8-A788-07B9-8CA7-2079B5BA943D}"/>
              </a:ext>
            </a:extLst>
          </p:cNvPr>
          <p:cNvSpPr/>
          <p:nvPr/>
        </p:nvSpPr>
        <p:spPr>
          <a:xfrm>
            <a:off x="4113885" y="2724455"/>
            <a:ext cx="2137870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an arm &amp; leg</a:t>
            </a:r>
            <a:endParaRPr lang="ar-SA" b="1" dirty="0"/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CC8C8DC8-A867-196D-4942-2C6B9ED58664}"/>
              </a:ext>
            </a:extLst>
          </p:cNvPr>
          <p:cNvSpPr/>
          <p:nvPr/>
        </p:nvSpPr>
        <p:spPr>
          <a:xfrm>
            <a:off x="4113885" y="2724455"/>
            <a:ext cx="2137870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megabucks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3751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BF7D7C81-95E0-4540-8739-207FF6D5D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53" t="36601" r="11953" b="19477"/>
          <a:stretch/>
        </p:blipFill>
        <p:spPr>
          <a:xfrm>
            <a:off x="3808476" y="1502815"/>
            <a:ext cx="4733854" cy="290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Google Shape;570;p47">
            <a:extLst>
              <a:ext uri="{FF2B5EF4-FFF2-40B4-BE49-F238E27FC236}">
                <a16:creationId xmlns:a16="http://schemas.microsoft.com/office/drawing/2014/main" id="{D88F7027-EB31-45A2-8CAB-C87D47C46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6835" y="281175"/>
            <a:ext cx="6127227" cy="572700"/>
          </a:xfrm>
          <a:prstGeom prst="rect">
            <a:avLst/>
          </a:prstGeom>
          <a:solidFill>
            <a:srgbClr val="FFF0A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D60093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rgbClr val="D60093"/>
                </a:solidFill>
                <a:effectLst/>
              </a:rPr>
              <a:t>Read the words and their meaning:</a:t>
            </a:r>
            <a:endParaRPr sz="2800" b="1" dirty="0">
              <a:solidFill>
                <a:srgbClr val="D60093"/>
              </a:solidFill>
              <a:effectLst/>
            </a:endParaRPr>
          </a:p>
        </p:txBody>
      </p:sp>
      <p:sp>
        <p:nvSpPr>
          <p:cNvPr id="15" name="Google Shape;579;p47">
            <a:extLst>
              <a:ext uri="{FF2B5EF4-FFF2-40B4-BE49-F238E27FC236}">
                <a16:creationId xmlns:a16="http://schemas.microsoft.com/office/drawing/2014/main" id="{DE231E0C-9D67-4793-9FA8-2B483364F653}"/>
              </a:ext>
            </a:extLst>
          </p:cNvPr>
          <p:cNvSpPr/>
          <p:nvPr/>
        </p:nvSpPr>
        <p:spPr>
          <a:xfrm rot="4183063" flipH="1">
            <a:off x="1908085" y="1687634"/>
            <a:ext cx="2218196" cy="749031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74CB535-D498-47BD-A6E1-D044E2124A6B}"/>
              </a:ext>
            </a:extLst>
          </p:cNvPr>
          <p:cNvSpPr txBox="1"/>
          <p:nvPr/>
        </p:nvSpPr>
        <p:spPr>
          <a:xfrm>
            <a:off x="448965" y="3182570"/>
            <a:ext cx="2878068" cy="922096"/>
          </a:xfrm>
          <a:prstGeom prst="wedgeRoundRectCallout">
            <a:avLst>
              <a:gd name="adj1" fmla="val 61148"/>
              <a:gd name="adj2" fmla="val -22104"/>
              <a:gd name="adj3" fmla="val 16667"/>
            </a:avLst>
          </a:prstGeom>
          <a:solidFill>
            <a:srgbClr val="FFEFAB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700" b="1" dirty="0">
                <a:solidFill>
                  <a:srgbClr val="D60093"/>
                </a:solidFill>
                <a:latin typeface="Barlow Semi Condensed ExtraBold" panose="00000906000000000000" pitchFamily="2" charset="0"/>
              </a:rPr>
              <a:t>Ahmed </a:t>
            </a:r>
            <a:r>
              <a:rPr lang="en-US" sz="1700" b="1" dirty="0">
                <a:solidFill>
                  <a:srgbClr val="D60093"/>
                </a:solidFill>
                <a:latin typeface="Footlight MT Light" panose="0204060206030A020304" pitchFamily="18" charset="0"/>
              </a:rPr>
              <a:t>is the one who uses </a:t>
            </a:r>
          </a:p>
          <a:p>
            <a:pPr algn="ctr"/>
            <a:r>
              <a:rPr lang="en-US" sz="1700" b="1" dirty="0">
                <a:solidFill>
                  <a:srgbClr val="D60093"/>
                </a:solidFill>
                <a:latin typeface="Footlight MT Light" panose="0204060206030A020304" pitchFamily="18" charset="0"/>
              </a:rPr>
              <a:t>all of these expressions.</a:t>
            </a:r>
            <a:r>
              <a:rPr lang="en-US" sz="1700" b="1" dirty="0">
                <a:solidFill>
                  <a:srgbClr val="305DBF"/>
                </a:solidFill>
                <a:latin typeface="Footlight MT Light" panose="0204060206030A020304" pitchFamily="18" charset="0"/>
              </a:rPr>
              <a:t> </a:t>
            </a:r>
            <a:endParaRPr lang="ar-SA" sz="1700" b="1" dirty="0">
              <a:solidFill>
                <a:srgbClr val="305DBF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9E9FAB8-41C4-4F87-A58B-CC30FBDD1BD9}"/>
              </a:ext>
            </a:extLst>
          </p:cNvPr>
          <p:cNvSpPr txBox="1"/>
          <p:nvPr/>
        </p:nvSpPr>
        <p:spPr>
          <a:xfrm>
            <a:off x="2281425" y="3335275"/>
            <a:ext cx="6413610" cy="1292662"/>
          </a:xfrm>
          <a:prstGeom prst="rect">
            <a:avLst/>
          </a:prstGeom>
          <a:solidFill>
            <a:srgbClr val="FFF6D1"/>
          </a:solidFill>
          <a:ln w="57150">
            <a:solidFill>
              <a:srgbClr val="FFABC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en-US" sz="600" dirty="0"/>
          </a:p>
          <a:p>
            <a:pPr marL="342900" indent="-342900">
              <a:buAutoNum type="arabicPeriod"/>
            </a:pPr>
            <a:r>
              <a:rPr lang="en-US" dirty="0"/>
              <a:t>He wants a large modern apartment off campus with an extra </a:t>
            </a:r>
          </a:p>
          <a:p>
            <a:r>
              <a:rPr lang="en-US" dirty="0"/>
              <a:t>        bedroom, parking, and a washer and dryer.</a:t>
            </a:r>
          </a:p>
          <a:p>
            <a:r>
              <a:rPr lang="en-US" dirty="0"/>
              <a:t>2. He will not be able to afford an apartment like that.</a:t>
            </a:r>
          </a:p>
          <a:p>
            <a:r>
              <a:rPr lang="en-US" dirty="0"/>
              <a:t>3. He decides to keep living at home for </a:t>
            </a:r>
            <a:r>
              <a:rPr lang="en-US"/>
              <a:t>another year</a:t>
            </a:r>
            <a:endParaRPr lang="ar-SA" sz="1000" dirty="0"/>
          </a:p>
        </p:txBody>
      </p:sp>
      <p:sp>
        <p:nvSpPr>
          <p:cNvPr id="13" name="Google Shape;896;p57">
            <a:extLst>
              <a:ext uri="{FF2B5EF4-FFF2-40B4-BE49-F238E27FC236}">
                <a16:creationId xmlns:a16="http://schemas.microsoft.com/office/drawing/2014/main" id="{516943C6-BB91-407E-94E9-8D95E1FC5A6A}"/>
              </a:ext>
            </a:extLst>
          </p:cNvPr>
          <p:cNvSpPr/>
          <p:nvPr/>
        </p:nvSpPr>
        <p:spPr>
          <a:xfrm rot="10800000">
            <a:off x="448965" y="3335275"/>
            <a:ext cx="1723777" cy="1522813"/>
          </a:xfrm>
          <a:custGeom>
            <a:avLst/>
            <a:gdLst/>
            <a:ahLst/>
            <a:cxnLst/>
            <a:rect l="l" t="t" r="r" b="b"/>
            <a:pathLst>
              <a:path w="24162" h="27090" extrusionOk="0">
                <a:moveTo>
                  <a:pt x="19995" y="577"/>
                </a:moveTo>
                <a:cubicBezTo>
                  <a:pt x="20045" y="577"/>
                  <a:pt x="20096" y="579"/>
                  <a:pt x="20148" y="581"/>
                </a:cubicBezTo>
                <a:cubicBezTo>
                  <a:pt x="22250" y="715"/>
                  <a:pt x="23484" y="2916"/>
                  <a:pt x="23083" y="4818"/>
                </a:cubicBezTo>
                <a:cubicBezTo>
                  <a:pt x="22416" y="8053"/>
                  <a:pt x="19247" y="9221"/>
                  <a:pt x="16245" y="9588"/>
                </a:cubicBezTo>
                <a:cubicBezTo>
                  <a:pt x="16279" y="7553"/>
                  <a:pt x="16412" y="5552"/>
                  <a:pt x="16946" y="3684"/>
                </a:cubicBezTo>
                <a:cubicBezTo>
                  <a:pt x="17335" y="2193"/>
                  <a:pt x="18290" y="577"/>
                  <a:pt x="19995" y="577"/>
                </a:cubicBezTo>
                <a:close/>
                <a:moveTo>
                  <a:pt x="20065" y="0"/>
                </a:moveTo>
                <a:cubicBezTo>
                  <a:pt x="19696" y="0"/>
                  <a:pt x="19310" y="68"/>
                  <a:pt x="18914" y="214"/>
                </a:cubicBezTo>
                <a:cubicBezTo>
                  <a:pt x="15678" y="1415"/>
                  <a:pt x="15845" y="6652"/>
                  <a:pt x="15778" y="9388"/>
                </a:cubicBezTo>
                <a:cubicBezTo>
                  <a:pt x="15778" y="9454"/>
                  <a:pt x="15778" y="9554"/>
                  <a:pt x="15778" y="9655"/>
                </a:cubicBezTo>
                <a:cubicBezTo>
                  <a:pt x="15211" y="9688"/>
                  <a:pt x="14677" y="9721"/>
                  <a:pt x="14177" y="9721"/>
                </a:cubicBezTo>
                <a:cubicBezTo>
                  <a:pt x="14060" y="9723"/>
                  <a:pt x="13942" y="9724"/>
                  <a:pt x="13825" y="9724"/>
                </a:cubicBezTo>
                <a:cubicBezTo>
                  <a:pt x="9923" y="9724"/>
                  <a:pt x="6292" y="8666"/>
                  <a:pt x="2535" y="7953"/>
                </a:cubicBezTo>
                <a:cubicBezTo>
                  <a:pt x="3670" y="7753"/>
                  <a:pt x="4837" y="7486"/>
                  <a:pt x="5938" y="7086"/>
                </a:cubicBezTo>
                <a:cubicBezTo>
                  <a:pt x="6243" y="6994"/>
                  <a:pt x="6157" y="6540"/>
                  <a:pt x="5885" y="6540"/>
                </a:cubicBezTo>
                <a:cubicBezTo>
                  <a:pt x="5860" y="6540"/>
                  <a:pt x="5833" y="6544"/>
                  <a:pt x="5804" y="6552"/>
                </a:cubicBezTo>
                <a:cubicBezTo>
                  <a:pt x="4037" y="7119"/>
                  <a:pt x="2235" y="7520"/>
                  <a:pt x="401" y="7686"/>
                </a:cubicBezTo>
                <a:cubicBezTo>
                  <a:pt x="100" y="7720"/>
                  <a:pt x="0" y="8053"/>
                  <a:pt x="234" y="8220"/>
                </a:cubicBezTo>
                <a:cubicBezTo>
                  <a:pt x="834" y="8620"/>
                  <a:pt x="1368" y="9054"/>
                  <a:pt x="1902" y="9521"/>
                </a:cubicBezTo>
                <a:cubicBezTo>
                  <a:pt x="2569" y="10222"/>
                  <a:pt x="3236" y="10922"/>
                  <a:pt x="3903" y="11623"/>
                </a:cubicBezTo>
                <a:cubicBezTo>
                  <a:pt x="3953" y="11672"/>
                  <a:pt x="4014" y="11693"/>
                  <a:pt x="4076" y="11693"/>
                </a:cubicBezTo>
                <a:cubicBezTo>
                  <a:pt x="4266" y="11693"/>
                  <a:pt x="4462" y="11498"/>
                  <a:pt x="4337" y="11322"/>
                </a:cubicBezTo>
                <a:cubicBezTo>
                  <a:pt x="4303" y="11289"/>
                  <a:pt x="4303" y="11289"/>
                  <a:pt x="4303" y="11256"/>
                </a:cubicBezTo>
                <a:lnTo>
                  <a:pt x="4270" y="11256"/>
                </a:lnTo>
                <a:cubicBezTo>
                  <a:pt x="3570" y="10322"/>
                  <a:pt x="2769" y="9521"/>
                  <a:pt x="1868" y="8754"/>
                </a:cubicBezTo>
                <a:cubicBezTo>
                  <a:pt x="1702" y="8554"/>
                  <a:pt x="1468" y="8320"/>
                  <a:pt x="1301" y="8153"/>
                </a:cubicBezTo>
                <a:lnTo>
                  <a:pt x="1335" y="8153"/>
                </a:lnTo>
                <a:cubicBezTo>
                  <a:pt x="5225" y="9450"/>
                  <a:pt x="9606" y="10284"/>
                  <a:pt x="13763" y="10284"/>
                </a:cubicBezTo>
                <a:cubicBezTo>
                  <a:pt x="14204" y="10284"/>
                  <a:pt x="14643" y="10274"/>
                  <a:pt x="15078" y="10255"/>
                </a:cubicBezTo>
                <a:cubicBezTo>
                  <a:pt x="15278" y="10222"/>
                  <a:pt x="15511" y="10222"/>
                  <a:pt x="15745" y="10188"/>
                </a:cubicBezTo>
                <a:cubicBezTo>
                  <a:pt x="15745" y="12690"/>
                  <a:pt x="15845" y="15159"/>
                  <a:pt x="16012" y="17627"/>
                </a:cubicBezTo>
                <a:cubicBezTo>
                  <a:pt x="16179" y="20396"/>
                  <a:pt x="16245" y="23231"/>
                  <a:pt x="16579" y="26033"/>
                </a:cubicBezTo>
                <a:cubicBezTo>
                  <a:pt x="15645" y="24799"/>
                  <a:pt x="14878" y="23498"/>
                  <a:pt x="14010" y="22197"/>
                </a:cubicBezTo>
                <a:cubicBezTo>
                  <a:pt x="13988" y="22152"/>
                  <a:pt x="13947" y="22134"/>
                  <a:pt x="13904" y="22134"/>
                </a:cubicBezTo>
                <a:cubicBezTo>
                  <a:pt x="13818" y="22134"/>
                  <a:pt x="13721" y="22208"/>
                  <a:pt x="13743" y="22297"/>
                </a:cubicBezTo>
                <a:cubicBezTo>
                  <a:pt x="14444" y="24032"/>
                  <a:pt x="15511" y="25599"/>
                  <a:pt x="16679" y="27000"/>
                </a:cubicBezTo>
                <a:cubicBezTo>
                  <a:pt x="16718" y="27065"/>
                  <a:pt x="16777" y="27090"/>
                  <a:pt x="16838" y="27090"/>
                </a:cubicBezTo>
                <a:cubicBezTo>
                  <a:pt x="16935" y="27090"/>
                  <a:pt x="17038" y="27028"/>
                  <a:pt x="17079" y="26967"/>
                </a:cubicBezTo>
                <a:cubicBezTo>
                  <a:pt x="18013" y="25699"/>
                  <a:pt x="18847" y="24365"/>
                  <a:pt x="19581" y="22964"/>
                </a:cubicBezTo>
                <a:cubicBezTo>
                  <a:pt x="19648" y="22831"/>
                  <a:pt x="19614" y="22697"/>
                  <a:pt x="19481" y="22597"/>
                </a:cubicBezTo>
                <a:cubicBezTo>
                  <a:pt x="19347" y="22497"/>
                  <a:pt x="19214" y="22397"/>
                  <a:pt x="19081" y="22330"/>
                </a:cubicBezTo>
                <a:cubicBezTo>
                  <a:pt x="19046" y="22315"/>
                  <a:pt x="19011" y="22309"/>
                  <a:pt x="18977" y="22309"/>
                </a:cubicBezTo>
                <a:cubicBezTo>
                  <a:pt x="18787" y="22309"/>
                  <a:pt x="18644" y="22527"/>
                  <a:pt x="18814" y="22697"/>
                </a:cubicBezTo>
                <a:cubicBezTo>
                  <a:pt x="19214" y="23164"/>
                  <a:pt x="17880" y="24999"/>
                  <a:pt x="17079" y="26066"/>
                </a:cubicBezTo>
                <a:cubicBezTo>
                  <a:pt x="17079" y="22264"/>
                  <a:pt x="16579" y="18428"/>
                  <a:pt x="16412" y="14625"/>
                </a:cubicBezTo>
                <a:cubicBezTo>
                  <a:pt x="16345" y="13190"/>
                  <a:pt x="16245" y="11689"/>
                  <a:pt x="16245" y="10155"/>
                </a:cubicBezTo>
                <a:cubicBezTo>
                  <a:pt x="19381" y="9788"/>
                  <a:pt x="22750" y="8487"/>
                  <a:pt x="23584" y="5118"/>
                </a:cubicBezTo>
                <a:cubicBezTo>
                  <a:pt x="24162" y="2835"/>
                  <a:pt x="22461" y="0"/>
                  <a:pt x="200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2DE471D-84F3-4F73-B115-FD165970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2" t="53931" r="36891" b="21867"/>
          <a:stretch/>
        </p:blipFill>
        <p:spPr>
          <a:xfrm>
            <a:off x="448965" y="1655520"/>
            <a:ext cx="5802790" cy="144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glow rad="228600">
              <a:srgbClr val="FFF0AF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081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DFD9C506-482F-455A-B5AB-CD6BED59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54" y="586585"/>
            <a:ext cx="6380191" cy="1674791"/>
          </a:xfrm>
          <a:prstGeom prst="rect">
            <a:avLst/>
          </a:prstGeom>
          <a:noFill/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09F402-1ACB-43DF-A46D-221316989A1B}"/>
              </a:ext>
            </a:extLst>
          </p:cNvPr>
          <p:cNvSpPr txBox="1"/>
          <p:nvPr/>
        </p:nvSpPr>
        <p:spPr>
          <a:xfrm>
            <a:off x="3197655" y="2877160"/>
            <a:ext cx="3752127" cy="1261884"/>
          </a:xfrm>
          <a:prstGeom prst="rect">
            <a:avLst/>
          </a:prstGeom>
          <a:solidFill>
            <a:srgbClr val="FFF0AF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66CC"/>
                </a:solidFill>
              </a:rPr>
              <a:t>Phrases used as an </a:t>
            </a:r>
            <a:r>
              <a:rPr lang="en-US" sz="2200" b="1" dirty="0">
                <a:solidFill>
                  <a:srgbClr val="D60093"/>
                </a:solidFill>
              </a:rPr>
              <a:t>introduction to describe </a:t>
            </a:r>
          </a:p>
          <a:p>
            <a:pPr algn="ctr"/>
            <a:r>
              <a:rPr lang="en-US" sz="2000" dirty="0">
                <a:solidFill>
                  <a:srgbClr val="FF66CC"/>
                </a:solidFill>
              </a:rPr>
              <a:t>what you are looking for / seeking</a:t>
            </a:r>
          </a:p>
          <a:p>
            <a:pPr algn="ctr"/>
            <a:endParaRPr lang="ar-SA" sz="1000" dirty="0">
              <a:solidFill>
                <a:srgbClr val="FF66CC"/>
              </a:solidFill>
            </a:endParaRPr>
          </a:p>
        </p:txBody>
      </p:sp>
      <p:pic>
        <p:nvPicPr>
          <p:cNvPr id="19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8C088207-9D2E-42C2-AD9E-78239866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2737573" y="2264237"/>
            <a:ext cx="1016987" cy="10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824;p53">
            <a:extLst>
              <a:ext uri="{FF2B5EF4-FFF2-40B4-BE49-F238E27FC236}">
                <a16:creationId xmlns:a16="http://schemas.microsoft.com/office/drawing/2014/main" id="{B23A3F98-0549-44A2-83FB-ABDFEE532C52}"/>
              </a:ext>
            </a:extLst>
          </p:cNvPr>
          <p:cNvSpPr/>
          <p:nvPr/>
        </p:nvSpPr>
        <p:spPr>
          <a:xfrm rot="4613370">
            <a:off x="7128249" y="2255373"/>
            <a:ext cx="1110349" cy="1427034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97326629-EC3F-4FB0-88A3-21707FC6E9C9}"/>
              </a:ext>
            </a:extLst>
          </p:cNvPr>
          <p:cNvSpPr/>
          <p:nvPr/>
        </p:nvSpPr>
        <p:spPr>
          <a:xfrm>
            <a:off x="2739540" y="1197405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C772EFBD-3DF2-4F8F-A9E8-2D77567B82DC}"/>
              </a:ext>
            </a:extLst>
          </p:cNvPr>
          <p:cNvSpPr/>
          <p:nvPr/>
        </p:nvSpPr>
        <p:spPr>
          <a:xfrm>
            <a:off x="2739540" y="1502815"/>
            <a:ext cx="152705" cy="15270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70AFC273-C02D-40A4-ACE6-4A045D38FAEB}"/>
              </a:ext>
            </a:extLst>
          </p:cNvPr>
          <p:cNvSpPr/>
          <p:nvPr/>
        </p:nvSpPr>
        <p:spPr>
          <a:xfrm>
            <a:off x="2739540" y="1808225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8ECE1227-17C7-4D82-B40E-5E6181FCAFE2}"/>
              </a:ext>
            </a:extLst>
          </p:cNvPr>
          <p:cNvSpPr/>
          <p:nvPr/>
        </p:nvSpPr>
        <p:spPr>
          <a:xfrm>
            <a:off x="5793640" y="1197405"/>
            <a:ext cx="152705" cy="15270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67AC8D47-4B48-4CCD-B0AC-0F90484D5B5B}"/>
              </a:ext>
            </a:extLst>
          </p:cNvPr>
          <p:cNvSpPr/>
          <p:nvPr/>
        </p:nvSpPr>
        <p:spPr>
          <a:xfrm>
            <a:off x="5793640" y="1502815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1DCF4BDE-1839-4B32-8B9C-2A7076A4EBE7}"/>
              </a:ext>
            </a:extLst>
          </p:cNvPr>
          <p:cNvSpPr/>
          <p:nvPr/>
        </p:nvSpPr>
        <p:spPr>
          <a:xfrm>
            <a:off x="5793640" y="1808225"/>
            <a:ext cx="152705" cy="15270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57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DFD9C506-482F-455A-B5AB-CD6BED59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35" y="1655520"/>
            <a:ext cx="6380191" cy="1674791"/>
          </a:xfrm>
          <a:prstGeom prst="rect">
            <a:avLst/>
          </a:prstGeom>
          <a:noFill/>
        </p:spPr>
      </p:pic>
      <p:sp>
        <p:nvSpPr>
          <p:cNvPr id="28" name="Rectangle 161">
            <a:extLst>
              <a:ext uri="{FF2B5EF4-FFF2-40B4-BE49-F238E27FC236}">
                <a16:creationId xmlns:a16="http://schemas.microsoft.com/office/drawing/2014/main" id="{12EBCCB1-D25D-4FED-9178-C2AF0DA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295" y="128470"/>
            <a:ext cx="3742512" cy="1345770"/>
          </a:xfrm>
          <a:prstGeom prst="cloudCallout">
            <a:avLst>
              <a:gd name="adj1" fmla="val -61462"/>
              <a:gd name="adj2" fmla="val 53678"/>
            </a:avLst>
          </a:prstGeom>
          <a:solidFill>
            <a:srgbClr val="FFF0AF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Which expression does 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Hameed use </a:t>
            </a:r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in the conversation? </a:t>
            </a:r>
            <a:endParaRPr lang="zh-CN" altLang="en-US" sz="1600" dirty="0">
              <a:latin typeface="Constantia" panose="02030602050306030303" pitchFamily="18" charset="0"/>
              <a:ea typeface="方正综艺简体" panose="02010601030101010101" pitchFamily="2" charset="-122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22AA8DEE-4CBF-42F5-90EB-DCF285B3D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63"/>
          <a:stretch/>
        </p:blipFill>
        <p:spPr>
          <a:xfrm rot="21227199">
            <a:off x="1266817" y="3426310"/>
            <a:ext cx="4572031" cy="125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806834D-049E-4C06-80B9-9584BAE93E7E}"/>
              </a:ext>
            </a:extLst>
          </p:cNvPr>
          <p:cNvSpPr/>
          <p:nvPr/>
        </p:nvSpPr>
        <p:spPr>
          <a:xfrm>
            <a:off x="5640935" y="2571750"/>
            <a:ext cx="2748690" cy="305410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Google Shape;396;p40">
            <a:extLst>
              <a:ext uri="{FF2B5EF4-FFF2-40B4-BE49-F238E27FC236}">
                <a16:creationId xmlns:a16="http://schemas.microsoft.com/office/drawing/2014/main" id="{4D493E30-B4F2-4E38-95C9-7E3BED17AF6F}"/>
              </a:ext>
            </a:extLst>
          </p:cNvPr>
          <p:cNvSpPr/>
          <p:nvPr/>
        </p:nvSpPr>
        <p:spPr>
          <a:xfrm rot="6871297">
            <a:off x="6291925" y="3088375"/>
            <a:ext cx="1692859" cy="1616597"/>
          </a:xfrm>
          <a:custGeom>
            <a:avLst/>
            <a:gdLst/>
            <a:ahLst/>
            <a:cxnLst/>
            <a:rect l="l" t="t" r="r" b="b"/>
            <a:pathLst>
              <a:path w="25628" h="20173" extrusionOk="0">
                <a:moveTo>
                  <a:pt x="3592" y="1"/>
                </a:moveTo>
                <a:cubicBezTo>
                  <a:pt x="2460" y="1"/>
                  <a:pt x="1336" y="35"/>
                  <a:pt x="234" y="84"/>
                </a:cubicBezTo>
                <a:cubicBezTo>
                  <a:pt x="1" y="84"/>
                  <a:pt x="1" y="418"/>
                  <a:pt x="234" y="418"/>
                </a:cubicBezTo>
                <a:cubicBezTo>
                  <a:pt x="6272" y="585"/>
                  <a:pt x="12777" y="418"/>
                  <a:pt x="17780" y="4387"/>
                </a:cubicBezTo>
                <a:cubicBezTo>
                  <a:pt x="19915" y="6089"/>
                  <a:pt x="21383" y="8357"/>
                  <a:pt x="21916" y="11025"/>
                </a:cubicBezTo>
                <a:cubicBezTo>
                  <a:pt x="22450" y="13594"/>
                  <a:pt x="22317" y="16229"/>
                  <a:pt x="22584" y="18798"/>
                </a:cubicBezTo>
                <a:cubicBezTo>
                  <a:pt x="21750" y="17697"/>
                  <a:pt x="20982" y="16529"/>
                  <a:pt x="20249" y="15329"/>
                </a:cubicBezTo>
                <a:cubicBezTo>
                  <a:pt x="20206" y="15265"/>
                  <a:pt x="20146" y="15238"/>
                  <a:pt x="20088" y="15238"/>
                </a:cubicBezTo>
                <a:cubicBezTo>
                  <a:pt x="19964" y="15238"/>
                  <a:pt x="19847" y="15359"/>
                  <a:pt x="19915" y="15495"/>
                </a:cubicBezTo>
                <a:cubicBezTo>
                  <a:pt x="20716" y="17063"/>
                  <a:pt x="21650" y="18497"/>
                  <a:pt x="22684" y="19865"/>
                </a:cubicBezTo>
                <a:cubicBezTo>
                  <a:pt x="22717" y="19898"/>
                  <a:pt x="22717" y="19898"/>
                  <a:pt x="22717" y="19898"/>
                </a:cubicBezTo>
                <a:cubicBezTo>
                  <a:pt x="22717" y="19932"/>
                  <a:pt x="22717" y="19965"/>
                  <a:pt x="22717" y="19965"/>
                </a:cubicBezTo>
                <a:cubicBezTo>
                  <a:pt x="22744" y="20111"/>
                  <a:pt x="22844" y="20173"/>
                  <a:pt x="22951" y="20173"/>
                </a:cubicBezTo>
                <a:cubicBezTo>
                  <a:pt x="23114" y="20173"/>
                  <a:pt x="23291" y="20032"/>
                  <a:pt x="23251" y="19832"/>
                </a:cubicBezTo>
                <a:cubicBezTo>
                  <a:pt x="23251" y="19798"/>
                  <a:pt x="23251" y="19765"/>
                  <a:pt x="23251" y="19765"/>
                </a:cubicBezTo>
                <a:cubicBezTo>
                  <a:pt x="24018" y="18698"/>
                  <a:pt x="24752" y="17664"/>
                  <a:pt x="25486" y="16629"/>
                </a:cubicBezTo>
                <a:cubicBezTo>
                  <a:pt x="25628" y="16416"/>
                  <a:pt x="25433" y="16220"/>
                  <a:pt x="25237" y="16220"/>
                </a:cubicBezTo>
                <a:cubicBezTo>
                  <a:pt x="25157" y="16220"/>
                  <a:pt x="25077" y="16252"/>
                  <a:pt x="25019" y="16329"/>
                </a:cubicBezTo>
                <a:cubicBezTo>
                  <a:pt x="24385" y="17197"/>
                  <a:pt x="23751" y="18097"/>
                  <a:pt x="23151" y="18964"/>
                </a:cubicBezTo>
                <a:cubicBezTo>
                  <a:pt x="22817" y="15996"/>
                  <a:pt x="23051" y="12993"/>
                  <a:pt x="22283" y="10091"/>
                </a:cubicBezTo>
                <a:cubicBezTo>
                  <a:pt x="21583" y="7523"/>
                  <a:pt x="19982" y="5388"/>
                  <a:pt x="17914" y="3787"/>
                </a:cubicBezTo>
                <a:cubicBezTo>
                  <a:pt x="13828" y="682"/>
                  <a:pt x="8630" y="1"/>
                  <a:pt x="35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9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35C728B-5665-44E7-A523-C8E53FFBD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0" y="1655520"/>
            <a:ext cx="7787955" cy="1679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glow rad="228600">
              <a:srgbClr val="FFDC47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hinkPad T14s Gen 2 (14&amp;quot; Intel) | Super-light, powerful corporate laptop |  Lenovo India">
            <a:extLst>
              <a:ext uri="{FF2B5EF4-FFF2-40B4-BE49-F238E27FC236}">
                <a16:creationId xmlns:a16="http://schemas.microsoft.com/office/drawing/2014/main" id="{59A9B125-D2E4-4DF8-9900-434459E3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5525" y="3616450"/>
            <a:ext cx="2748690" cy="1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to Get Into Northeastern: Admissions Data and Strategies - College  Transitions">
            <a:extLst>
              <a:ext uri="{FF2B5EF4-FFF2-40B4-BE49-F238E27FC236}">
                <a16:creationId xmlns:a16="http://schemas.microsoft.com/office/drawing/2014/main" id="{65FFFCCC-87CC-4C0C-9319-D11F0A700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3640685"/>
            <a:ext cx="2137870" cy="1197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108" name="Picture 12" descr="Have a conversation about dry eye — Dry Eye Foundation">
            <a:extLst>
              <a:ext uri="{FF2B5EF4-FFF2-40B4-BE49-F238E27FC236}">
                <a16:creationId xmlns:a16="http://schemas.microsoft.com/office/drawing/2014/main" id="{FFD7927B-1FDE-4A9F-9609-433479B7C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5" y="3487980"/>
            <a:ext cx="2443280" cy="13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9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A6D8E29-9338-48EB-8057-CC8458BA6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10" t="24860" r="50480" b="15742"/>
          <a:stretch/>
        </p:blipFill>
        <p:spPr>
          <a:xfrm>
            <a:off x="907080" y="1350110"/>
            <a:ext cx="6108200" cy="338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290576F-B6A8-4F81-AC47-56EBBF1AD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39" t="14939" r="11176" b="21370"/>
          <a:stretch/>
        </p:blipFill>
        <p:spPr>
          <a:xfrm>
            <a:off x="6099050" y="433880"/>
            <a:ext cx="2567440" cy="152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G Bk 4 F-SA_'17_1-08">
            <a:hlinkClick r:id="" action="ppaction://media"/>
            <a:extLst>
              <a:ext uri="{FF2B5EF4-FFF2-40B4-BE49-F238E27FC236}">
                <a16:creationId xmlns:a16="http://schemas.microsoft.com/office/drawing/2014/main" id="{73960A08-B342-4555-A940-C84AB26C1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3065" y="128470"/>
            <a:ext cx="763525" cy="76352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4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40311339-902B-47F3-A379-27EA9BFFA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257175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CBCDB629-60E6-430F-BD11-3DDAB630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2724455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D34FA176-F971-425B-AE19-F6529428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287716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23D959C2-9B75-409E-B487-301E484DE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348798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3406DAF3-6F4D-4D4C-AECE-C8AFF916A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409880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2F84983D-B8E1-4627-A522-072CA862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440421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FDAF45BC-5668-45EE-AC8C-5ADC6E7F16B4}"/>
              </a:ext>
            </a:extLst>
          </p:cNvPr>
          <p:cNvSpPr/>
          <p:nvPr/>
        </p:nvSpPr>
        <p:spPr>
          <a:xfrm>
            <a:off x="2739540" y="2419045"/>
            <a:ext cx="2748690" cy="152705"/>
          </a:xfrm>
          <a:prstGeom prst="rect">
            <a:avLst/>
          </a:prstGeom>
          <a:solidFill>
            <a:srgbClr val="FF66CC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4284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2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C1B1D4B1-75D8-4A7F-A5D0-4AC37756D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6" t="21052" r="8235" b="25154"/>
          <a:stretch/>
        </p:blipFill>
        <p:spPr>
          <a:xfrm>
            <a:off x="754375" y="1808225"/>
            <a:ext cx="7768559" cy="2901395"/>
          </a:xfrm>
          <a:prstGeom prst="rect">
            <a:avLst/>
          </a:prstGeom>
          <a:solidFill>
            <a:srgbClr val="FFEB97"/>
          </a:solidFill>
          <a:ln w="88900" cap="sq">
            <a:solidFill>
              <a:srgbClr val="FFABC9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MG Bk 4 F-SA_'17_1-09">
            <a:hlinkClick r:id="" action="ppaction://media"/>
            <a:extLst>
              <a:ext uri="{FF2B5EF4-FFF2-40B4-BE49-F238E27FC236}">
                <a16:creationId xmlns:a16="http://schemas.microsoft.com/office/drawing/2014/main" id="{93E19596-EEB5-4FCA-86B6-7D86AD2E1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7985" y="586585"/>
            <a:ext cx="1221640" cy="91623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512C1C20-8D5F-4005-8E4E-EADF52D8E7A4}"/>
              </a:ext>
            </a:extLst>
          </p:cNvPr>
          <p:cNvSpPr/>
          <p:nvPr/>
        </p:nvSpPr>
        <p:spPr>
          <a:xfrm>
            <a:off x="4113886" y="3182570"/>
            <a:ext cx="610819" cy="305410"/>
          </a:xfrm>
          <a:prstGeom prst="rect">
            <a:avLst/>
          </a:prstGeom>
          <a:solidFill>
            <a:srgbClr val="FFEB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141EA6D-EF25-43DE-AF79-B1DE970FE3EC}"/>
              </a:ext>
            </a:extLst>
          </p:cNvPr>
          <p:cNvSpPr/>
          <p:nvPr/>
        </p:nvSpPr>
        <p:spPr>
          <a:xfrm>
            <a:off x="4266590" y="3487980"/>
            <a:ext cx="610820" cy="152705"/>
          </a:xfrm>
          <a:prstGeom prst="rect">
            <a:avLst/>
          </a:prstGeom>
          <a:solidFill>
            <a:srgbClr val="FFABC9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A6D8C53-3EED-4EBE-BAC3-48B16ED72F4C}"/>
              </a:ext>
            </a:extLst>
          </p:cNvPr>
          <p:cNvSpPr/>
          <p:nvPr/>
        </p:nvSpPr>
        <p:spPr>
          <a:xfrm>
            <a:off x="2434130" y="4404210"/>
            <a:ext cx="610820" cy="152705"/>
          </a:xfrm>
          <a:prstGeom prst="rect">
            <a:avLst/>
          </a:prstGeom>
          <a:solidFill>
            <a:srgbClr val="FFABC9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78698B19-8E0E-46B4-B3BA-8FFEEA0FCBC9}"/>
              </a:ext>
            </a:extLst>
          </p:cNvPr>
          <p:cNvSpPr/>
          <p:nvPr/>
        </p:nvSpPr>
        <p:spPr>
          <a:xfrm>
            <a:off x="5488230" y="3640686"/>
            <a:ext cx="610820" cy="305410"/>
          </a:xfrm>
          <a:prstGeom prst="rect">
            <a:avLst/>
          </a:prstGeom>
          <a:solidFill>
            <a:srgbClr val="FFEB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DBC1C7A-AFD8-4492-B16B-A2D15457E9B7}"/>
              </a:ext>
            </a:extLst>
          </p:cNvPr>
          <p:cNvSpPr/>
          <p:nvPr/>
        </p:nvSpPr>
        <p:spPr>
          <a:xfrm flipV="1">
            <a:off x="3961180" y="4251504"/>
            <a:ext cx="763525" cy="152705"/>
          </a:xfrm>
          <a:prstGeom prst="rect">
            <a:avLst/>
          </a:prstGeom>
          <a:solidFill>
            <a:srgbClr val="FFEB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5B6228D0-75EB-4AA2-A011-96E1A56A9F21}"/>
              </a:ext>
            </a:extLst>
          </p:cNvPr>
          <p:cNvSpPr/>
          <p:nvPr/>
        </p:nvSpPr>
        <p:spPr>
          <a:xfrm>
            <a:off x="4266590" y="3946095"/>
            <a:ext cx="458115" cy="305410"/>
          </a:xfrm>
          <a:prstGeom prst="rect">
            <a:avLst/>
          </a:prstGeom>
          <a:solidFill>
            <a:srgbClr val="FFABC9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AD85CFB-1B32-44A2-8072-AF07D5F87CFD}"/>
              </a:ext>
            </a:extLst>
          </p:cNvPr>
          <p:cNvSpPr/>
          <p:nvPr/>
        </p:nvSpPr>
        <p:spPr>
          <a:xfrm>
            <a:off x="4419296" y="2724455"/>
            <a:ext cx="3054099" cy="305410"/>
          </a:xfrm>
          <a:prstGeom prst="rect">
            <a:avLst/>
          </a:prstGeom>
          <a:solidFill>
            <a:srgbClr val="FF66CC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945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62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39540" y="281175"/>
            <a:ext cx="6260905" cy="572644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Lesson Objectives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86835" y="1350110"/>
            <a:ext cx="6260905" cy="228942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Read</a:t>
            </a:r>
            <a:r>
              <a:rPr lang="en-US" sz="2200" dirty="0"/>
              <a:t> the conversation for specific information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Answer</a:t>
            </a:r>
            <a:r>
              <a:rPr lang="en-US" sz="2200" dirty="0"/>
              <a:t> some questions about the conversation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Match </a:t>
            </a:r>
            <a:r>
              <a:rPr lang="en-US" sz="2200" dirty="0"/>
              <a:t>the new vocabulary with its meaning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Use</a:t>
            </a:r>
            <a:r>
              <a:rPr lang="en-US" sz="2200" dirty="0"/>
              <a:t> the “</a:t>
            </a:r>
            <a:r>
              <a:rPr lang="en-US" sz="2200" b="1" dirty="0"/>
              <a:t>Real </a:t>
            </a:r>
            <a:r>
              <a:rPr lang="en-US" sz="2200" b="1" dirty="0" err="1"/>
              <a:t>Talk”</a:t>
            </a:r>
            <a:r>
              <a:rPr lang="en-US" sz="2200" dirty="0" err="1"/>
              <a:t>in</a:t>
            </a:r>
            <a:r>
              <a:rPr lang="en-US" sz="2200" dirty="0"/>
              <a:t> a sentence.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Stress</a:t>
            </a:r>
            <a:r>
              <a:rPr lang="en-US" sz="2200" dirty="0"/>
              <a:t> on two-syllable nouns and verbs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1B491B0-9B10-4B9C-B2A9-B6C09B066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4" t="27788" r="20168" b="32772"/>
          <a:stretch/>
        </p:blipFill>
        <p:spPr>
          <a:xfrm>
            <a:off x="1212490" y="1808225"/>
            <a:ext cx="6719020" cy="305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5F8F5E50-3F27-4A30-803D-F2D7825E1CE9}"/>
              </a:ext>
            </a:extLst>
          </p:cNvPr>
          <p:cNvSpPr txBox="1"/>
          <p:nvPr/>
        </p:nvSpPr>
        <p:spPr>
          <a:xfrm>
            <a:off x="1976015" y="3029865"/>
            <a:ext cx="76352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92D050"/>
                </a:solidFill>
              </a:rPr>
              <a:t>c</a:t>
            </a:r>
            <a:endParaRPr lang="en-US" sz="1850" b="1" dirty="0">
              <a:solidFill>
                <a:srgbClr val="92D050"/>
              </a:solidFill>
            </a:endParaRPr>
          </a:p>
          <a:p>
            <a:r>
              <a:rPr lang="en-US" sz="1850" b="1" dirty="0">
                <a:solidFill>
                  <a:srgbClr val="FF66CC"/>
                </a:solidFill>
              </a:rPr>
              <a:t>b</a:t>
            </a:r>
          </a:p>
          <a:p>
            <a:r>
              <a:rPr lang="en-US" sz="1850" b="1" dirty="0">
                <a:solidFill>
                  <a:srgbClr val="92D050"/>
                </a:solidFill>
              </a:rPr>
              <a:t>a</a:t>
            </a:r>
          </a:p>
          <a:p>
            <a:r>
              <a:rPr lang="en-US" sz="1850" b="1" dirty="0">
                <a:solidFill>
                  <a:srgbClr val="FF66CC"/>
                </a:solidFill>
              </a:rPr>
              <a:t>e</a:t>
            </a:r>
          </a:p>
          <a:p>
            <a:r>
              <a:rPr lang="en-US" sz="1850" b="1" dirty="0">
                <a:solidFill>
                  <a:srgbClr val="92D05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0423;p62">
            <a:extLst>
              <a:ext uri="{FF2B5EF4-FFF2-40B4-BE49-F238E27FC236}">
                <a16:creationId xmlns:a16="http://schemas.microsoft.com/office/drawing/2014/main" id="{01134832-173F-4764-B473-D70A23A10654}"/>
              </a:ext>
            </a:extLst>
          </p:cNvPr>
          <p:cNvGrpSpPr/>
          <p:nvPr/>
        </p:nvGrpSpPr>
        <p:grpSpPr>
          <a:xfrm>
            <a:off x="448965" y="1502815"/>
            <a:ext cx="4123035" cy="3305715"/>
            <a:chOff x="4950700" y="1463450"/>
            <a:chExt cx="3415375" cy="2631847"/>
          </a:xfrm>
        </p:grpSpPr>
        <p:sp>
          <p:nvSpPr>
            <p:cNvPr id="6" name="Google Shape;20424;p62">
              <a:extLst>
                <a:ext uri="{FF2B5EF4-FFF2-40B4-BE49-F238E27FC236}">
                  <a16:creationId xmlns:a16="http://schemas.microsoft.com/office/drawing/2014/main" id="{A42FA976-7A3A-48A9-9235-2B1C76768848}"/>
                </a:ext>
              </a:extLst>
            </p:cNvPr>
            <p:cNvSpPr/>
            <p:nvPr/>
          </p:nvSpPr>
          <p:spPr>
            <a:xfrm>
              <a:off x="6139250" y="3709550"/>
              <a:ext cx="1038300" cy="385747"/>
            </a:xfrm>
            <a:custGeom>
              <a:avLst/>
              <a:gdLst/>
              <a:ahLst/>
              <a:cxnLst/>
              <a:rect l="l" t="t" r="r" b="b"/>
              <a:pathLst>
                <a:path w="41532" h="16941" extrusionOk="0">
                  <a:moveTo>
                    <a:pt x="41274" y="15204"/>
                  </a:moveTo>
                  <a:cubicBezTo>
                    <a:pt x="41274" y="15204"/>
                    <a:pt x="39506" y="13372"/>
                    <a:pt x="37288" y="11379"/>
                  </a:cubicBezTo>
                  <a:cubicBezTo>
                    <a:pt x="35038" y="9386"/>
                    <a:pt x="35359" y="7940"/>
                    <a:pt x="35359" y="7940"/>
                  </a:cubicBezTo>
                  <a:lnTo>
                    <a:pt x="34781" y="0"/>
                  </a:lnTo>
                  <a:lnTo>
                    <a:pt x="6751" y="0"/>
                  </a:lnTo>
                  <a:lnTo>
                    <a:pt x="6140" y="7940"/>
                  </a:lnTo>
                  <a:cubicBezTo>
                    <a:pt x="6140" y="7940"/>
                    <a:pt x="6461" y="9386"/>
                    <a:pt x="4243" y="11379"/>
                  </a:cubicBezTo>
                  <a:cubicBezTo>
                    <a:pt x="1993" y="13372"/>
                    <a:pt x="258" y="15204"/>
                    <a:pt x="258" y="15204"/>
                  </a:cubicBezTo>
                  <a:cubicBezTo>
                    <a:pt x="65" y="15526"/>
                    <a:pt x="0" y="15912"/>
                    <a:pt x="0" y="16265"/>
                  </a:cubicBezTo>
                  <a:cubicBezTo>
                    <a:pt x="0" y="16908"/>
                    <a:pt x="354" y="16940"/>
                    <a:pt x="1897" y="16940"/>
                  </a:cubicBezTo>
                  <a:lnTo>
                    <a:pt x="39602" y="16940"/>
                  </a:lnTo>
                  <a:cubicBezTo>
                    <a:pt x="41145" y="16940"/>
                    <a:pt x="41531" y="16908"/>
                    <a:pt x="41531" y="16265"/>
                  </a:cubicBezTo>
                  <a:cubicBezTo>
                    <a:pt x="41531" y="15912"/>
                    <a:pt x="41435" y="15526"/>
                    <a:pt x="41274" y="15204"/>
                  </a:cubicBezTo>
                  <a:close/>
                </a:path>
              </a:pathLst>
            </a:custGeom>
            <a:solidFill>
              <a:srgbClr val="FFEB97"/>
            </a:solidFill>
            <a:ln w="381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20425;p62">
              <a:extLst>
                <a:ext uri="{FF2B5EF4-FFF2-40B4-BE49-F238E27FC236}">
                  <a16:creationId xmlns:a16="http://schemas.microsoft.com/office/drawing/2014/main" id="{95BA3D96-1503-4B6D-8161-9B94024BA3CF}"/>
                </a:ext>
              </a:extLst>
            </p:cNvPr>
            <p:cNvSpPr/>
            <p:nvPr/>
          </p:nvSpPr>
          <p:spPr>
            <a:xfrm>
              <a:off x="4950700" y="1463450"/>
              <a:ext cx="3415375" cy="2246100"/>
            </a:xfrm>
            <a:custGeom>
              <a:avLst/>
              <a:gdLst/>
              <a:ahLst/>
              <a:cxnLst/>
              <a:rect l="l" t="t" r="r" b="b"/>
              <a:pathLst>
                <a:path w="136615" h="89844" extrusionOk="0">
                  <a:moveTo>
                    <a:pt x="6912" y="0"/>
                  </a:moveTo>
                  <a:cubicBezTo>
                    <a:pt x="3087" y="0"/>
                    <a:pt x="1" y="3086"/>
                    <a:pt x="1" y="6911"/>
                  </a:cubicBezTo>
                  <a:lnTo>
                    <a:pt x="1" y="82933"/>
                  </a:lnTo>
                  <a:cubicBezTo>
                    <a:pt x="1" y="86758"/>
                    <a:pt x="3087" y="89844"/>
                    <a:pt x="6912" y="89844"/>
                  </a:cubicBezTo>
                  <a:lnTo>
                    <a:pt x="129704" y="89844"/>
                  </a:lnTo>
                  <a:cubicBezTo>
                    <a:pt x="133529" y="89844"/>
                    <a:pt x="136615" y="86758"/>
                    <a:pt x="136615" y="82933"/>
                  </a:cubicBezTo>
                  <a:lnTo>
                    <a:pt x="136615" y="6911"/>
                  </a:lnTo>
                  <a:cubicBezTo>
                    <a:pt x="136615" y="3086"/>
                    <a:pt x="133529" y="0"/>
                    <a:pt x="129704" y="0"/>
                  </a:cubicBezTo>
                  <a:close/>
                </a:path>
              </a:pathLst>
            </a:custGeom>
            <a:solidFill>
              <a:srgbClr val="FFABC9"/>
            </a:solidFill>
            <a:ln w="381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20426;p62">
              <a:extLst>
                <a:ext uri="{FF2B5EF4-FFF2-40B4-BE49-F238E27FC236}">
                  <a16:creationId xmlns:a16="http://schemas.microsoft.com/office/drawing/2014/main" id="{B6389EF7-354B-4A69-8FE6-6EBE841DE1F4}"/>
                </a:ext>
              </a:extLst>
            </p:cNvPr>
            <p:cNvSpPr/>
            <p:nvPr/>
          </p:nvSpPr>
          <p:spPr>
            <a:xfrm>
              <a:off x="4950700" y="1463450"/>
              <a:ext cx="3415375" cy="2021100"/>
            </a:xfrm>
            <a:custGeom>
              <a:avLst/>
              <a:gdLst/>
              <a:ahLst/>
              <a:cxnLst/>
              <a:rect l="l" t="t" r="r" b="b"/>
              <a:pathLst>
                <a:path w="136615" h="80844" extrusionOk="0">
                  <a:moveTo>
                    <a:pt x="6912" y="0"/>
                  </a:moveTo>
                  <a:cubicBezTo>
                    <a:pt x="3087" y="0"/>
                    <a:pt x="1" y="3086"/>
                    <a:pt x="1" y="6911"/>
                  </a:cubicBezTo>
                  <a:lnTo>
                    <a:pt x="1" y="80843"/>
                  </a:lnTo>
                  <a:lnTo>
                    <a:pt x="136615" y="80843"/>
                  </a:lnTo>
                  <a:lnTo>
                    <a:pt x="136615" y="6911"/>
                  </a:lnTo>
                  <a:cubicBezTo>
                    <a:pt x="136615" y="3086"/>
                    <a:pt x="133497" y="0"/>
                    <a:pt x="129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427;p62">
              <a:extLst>
                <a:ext uri="{FF2B5EF4-FFF2-40B4-BE49-F238E27FC236}">
                  <a16:creationId xmlns:a16="http://schemas.microsoft.com/office/drawing/2014/main" id="{2B941B81-6BAE-4028-A7DB-3CB4ECD72F9D}"/>
                </a:ext>
              </a:extLst>
            </p:cNvPr>
            <p:cNvSpPr/>
            <p:nvPr/>
          </p:nvSpPr>
          <p:spPr>
            <a:xfrm>
              <a:off x="5047150" y="1557450"/>
              <a:ext cx="3221700" cy="1848350"/>
            </a:xfrm>
            <a:custGeom>
              <a:avLst/>
              <a:gdLst/>
              <a:ahLst/>
              <a:cxnLst/>
              <a:rect l="l" t="t" r="r" b="b"/>
              <a:pathLst>
                <a:path w="128868" h="73934" extrusionOk="0">
                  <a:moveTo>
                    <a:pt x="0" y="1"/>
                  </a:moveTo>
                  <a:lnTo>
                    <a:pt x="0" y="73933"/>
                  </a:lnTo>
                  <a:lnTo>
                    <a:pt x="128867" y="73933"/>
                  </a:lnTo>
                  <a:lnTo>
                    <a:pt x="1288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428;p62">
              <a:extLst>
                <a:ext uri="{FF2B5EF4-FFF2-40B4-BE49-F238E27FC236}">
                  <a16:creationId xmlns:a16="http://schemas.microsoft.com/office/drawing/2014/main" id="{F4DCFAD7-208A-4AED-A98E-13DF93F6D10D}"/>
                </a:ext>
              </a:extLst>
            </p:cNvPr>
            <p:cNvSpPr/>
            <p:nvPr/>
          </p:nvSpPr>
          <p:spPr>
            <a:xfrm>
              <a:off x="6600525" y="3538375"/>
              <a:ext cx="114925" cy="114925"/>
            </a:xfrm>
            <a:custGeom>
              <a:avLst/>
              <a:gdLst/>
              <a:ahLst/>
              <a:cxnLst/>
              <a:rect l="l" t="t" r="r" b="b"/>
              <a:pathLst>
                <a:path w="4597" h="4597" extrusionOk="0">
                  <a:moveTo>
                    <a:pt x="2315" y="0"/>
                  </a:moveTo>
                  <a:cubicBezTo>
                    <a:pt x="1029" y="0"/>
                    <a:pt x="0" y="1029"/>
                    <a:pt x="0" y="2315"/>
                  </a:cubicBezTo>
                  <a:cubicBezTo>
                    <a:pt x="0" y="3568"/>
                    <a:pt x="1029" y="4597"/>
                    <a:pt x="2315" y="4597"/>
                  </a:cubicBezTo>
                  <a:cubicBezTo>
                    <a:pt x="3568" y="4597"/>
                    <a:pt x="4597" y="3568"/>
                    <a:pt x="4597" y="2315"/>
                  </a:cubicBezTo>
                  <a:cubicBezTo>
                    <a:pt x="4597" y="1029"/>
                    <a:pt x="3568" y="0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0F4109-6ABA-4E20-BD48-DA15F2BF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 bwMode="auto">
          <a:xfrm>
            <a:off x="601670" y="1655520"/>
            <a:ext cx="3817625" cy="223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989;p61">
            <a:extLst>
              <a:ext uri="{FF2B5EF4-FFF2-40B4-BE49-F238E27FC236}">
                <a16:creationId xmlns:a16="http://schemas.microsoft.com/office/drawing/2014/main" id="{7B6A2380-F631-46B3-8DA9-D7D8A3E8D3CF}"/>
              </a:ext>
            </a:extLst>
          </p:cNvPr>
          <p:cNvSpPr/>
          <p:nvPr/>
        </p:nvSpPr>
        <p:spPr>
          <a:xfrm rot="1235378">
            <a:off x="5506158" y="2530711"/>
            <a:ext cx="2367723" cy="2268923"/>
          </a:xfrm>
          <a:custGeom>
            <a:avLst/>
            <a:gdLst/>
            <a:ahLst/>
            <a:cxnLst/>
            <a:rect l="l" t="t" r="r" b="b"/>
            <a:pathLst>
              <a:path w="22978" h="20892" extrusionOk="0">
                <a:moveTo>
                  <a:pt x="12419" y="528"/>
                </a:moveTo>
                <a:cubicBezTo>
                  <a:pt x="13277" y="528"/>
                  <a:pt x="14150" y="1096"/>
                  <a:pt x="14736" y="1683"/>
                </a:cubicBezTo>
                <a:cubicBezTo>
                  <a:pt x="16370" y="3384"/>
                  <a:pt x="16971" y="5919"/>
                  <a:pt x="17004" y="8388"/>
                </a:cubicBezTo>
                <a:cubicBezTo>
                  <a:pt x="16946" y="8389"/>
                  <a:pt x="16888" y="8390"/>
                  <a:pt x="16829" y="8390"/>
                </a:cubicBezTo>
                <a:cubicBezTo>
                  <a:pt x="15487" y="8390"/>
                  <a:pt x="14149" y="8021"/>
                  <a:pt x="12935" y="7253"/>
                </a:cubicBezTo>
                <a:cubicBezTo>
                  <a:pt x="11567" y="6353"/>
                  <a:pt x="10433" y="4918"/>
                  <a:pt x="10399" y="3251"/>
                </a:cubicBezTo>
                <a:cubicBezTo>
                  <a:pt x="10366" y="2350"/>
                  <a:pt x="10666" y="1282"/>
                  <a:pt x="11500" y="782"/>
                </a:cubicBezTo>
                <a:cubicBezTo>
                  <a:pt x="11795" y="604"/>
                  <a:pt x="12106" y="528"/>
                  <a:pt x="12419" y="528"/>
                </a:cubicBezTo>
                <a:close/>
                <a:moveTo>
                  <a:pt x="12521" y="1"/>
                </a:moveTo>
                <a:cubicBezTo>
                  <a:pt x="11419" y="1"/>
                  <a:pt x="10445" y="678"/>
                  <a:pt x="10066" y="1816"/>
                </a:cubicBezTo>
                <a:cubicBezTo>
                  <a:pt x="9532" y="3384"/>
                  <a:pt x="10099" y="5119"/>
                  <a:pt x="11133" y="6319"/>
                </a:cubicBezTo>
                <a:cubicBezTo>
                  <a:pt x="12572" y="8078"/>
                  <a:pt x="14655" y="8825"/>
                  <a:pt x="16735" y="8825"/>
                </a:cubicBezTo>
                <a:cubicBezTo>
                  <a:pt x="16825" y="8825"/>
                  <a:pt x="16915" y="8824"/>
                  <a:pt x="17004" y="8821"/>
                </a:cubicBezTo>
                <a:lnTo>
                  <a:pt x="17004" y="8821"/>
                </a:lnTo>
                <a:cubicBezTo>
                  <a:pt x="17004" y="9955"/>
                  <a:pt x="16904" y="11089"/>
                  <a:pt x="16737" y="12090"/>
                </a:cubicBezTo>
                <a:cubicBezTo>
                  <a:pt x="16204" y="15126"/>
                  <a:pt x="14803" y="18328"/>
                  <a:pt x="11867" y="19662"/>
                </a:cubicBezTo>
                <a:cubicBezTo>
                  <a:pt x="10867" y="20127"/>
                  <a:pt x="9848" y="20336"/>
                  <a:pt x="8846" y="20336"/>
                </a:cubicBezTo>
                <a:cubicBezTo>
                  <a:pt x="6039" y="20336"/>
                  <a:pt x="3363" y="18697"/>
                  <a:pt x="1593" y="16460"/>
                </a:cubicBezTo>
                <a:lnTo>
                  <a:pt x="1593" y="16460"/>
                </a:lnTo>
                <a:cubicBezTo>
                  <a:pt x="2861" y="16927"/>
                  <a:pt x="4128" y="17394"/>
                  <a:pt x="5429" y="17794"/>
                </a:cubicBezTo>
                <a:cubicBezTo>
                  <a:pt x="5450" y="17800"/>
                  <a:pt x="5470" y="17803"/>
                  <a:pt x="5488" y="17803"/>
                </a:cubicBezTo>
                <a:cubicBezTo>
                  <a:pt x="5673" y="17803"/>
                  <a:pt x="5712" y="17518"/>
                  <a:pt x="5529" y="17427"/>
                </a:cubicBezTo>
                <a:cubicBezTo>
                  <a:pt x="4062" y="16794"/>
                  <a:pt x="2527" y="16293"/>
                  <a:pt x="1026" y="15726"/>
                </a:cubicBezTo>
                <a:cubicBezTo>
                  <a:pt x="1026" y="15693"/>
                  <a:pt x="993" y="15659"/>
                  <a:pt x="993" y="15659"/>
                </a:cubicBezTo>
                <a:cubicBezTo>
                  <a:pt x="926" y="15570"/>
                  <a:pt x="830" y="15526"/>
                  <a:pt x="743" y="15526"/>
                </a:cubicBezTo>
                <a:cubicBezTo>
                  <a:pt x="700" y="15526"/>
                  <a:pt x="659" y="15537"/>
                  <a:pt x="626" y="15559"/>
                </a:cubicBezTo>
                <a:cubicBezTo>
                  <a:pt x="559" y="15526"/>
                  <a:pt x="459" y="15493"/>
                  <a:pt x="392" y="15459"/>
                </a:cubicBezTo>
                <a:cubicBezTo>
                  <a:pt x="369" y="15451"/>
                  <a:pt x="345" y="15448"/>
                  <a:pt x="321" y="15448"/>
                </a:cubicBezTo>
                <a:cubicBezTo>
                  <a:pt x="148" y="15448"/>
                  <a:pt x="0" y="15650"/>
                  <a:pt x="59" y="15826"/>
                </a:cubicBezTo>
                <a:cubicBezTo>
                  <a:pt x="426" y="17094"/>
                  <a:pt x="659" y="18495"/>
                  <a:pt x="1193" y="19729"/>
                </a:cubicBezTo>
                <a:cubicBezTo>
                  <a:pt x="1224" y="19803"/>
                  <a:pt x="1279" y="19833"/>
                  <a:pt x="1338" y="19833"/>
                </a:cubicBezTo>
                <a:cubicBezTo>
                  <a:pt x="1467" y="19833"/>
                  <a:pt x="1616" y="19689"/>
                  <a:pt x="1593" y="19529"/>
                </a:cubicBezTo>
                <a:cubicBezTo>
                  <a:pt x="1460" y="18461"/>
                  <a:pt x="1093" y="17394"/>
                  <a:pt x="759" y="16327"/>
                </a:cubicBezTo>
                <a:lnTo>
                  <a:pt x="759" y="16327"/>
                </a:lnTo>
                <a:cubicBezTo>
                  <a:pt x="2658" y="18964"/>
                  <a:pt x="5620" y="20892"/>
                  <a:pt x="8821" y="20892"/>
                </a:cubicBezTo>
                <a:cubicBezTo>
                  <a:pt x="9669" y="20892"/>
                  <a:pt x="10534" y="20756"/>
                  <a:pt x="11400" y="20463"/>
                </a:cubicBezTo>
                <a:cubicBezTo>
                  <a:pt x="15103" y="19195"/>
                  <a:pt x="16837" y="15326"/>
                  <a:pt x="17338" y="11690"/>
                </a:cubicBezTo>
                <a:cubicBezTo>
                  <a:pt x="17471" y="10823"/>
                  <a:pt x="17538" y="9822"/>
                  <a:pt x="17538" y="8754"/>
                </a:cubicBezTo>
                <a:cubicBezTo>
                  <a:pt x="19506" y="8554"/>
                  <a:pt x="21441" y="7687"/>
                  <a:pt x="22875" y="6286"/>
                </a:cubicBezTo>
                <a:cubicBezTo>
                  <a:pt x="22978" y="6157"/>
                  <a:pt x="22882" y="6009"/>
                  <a:pt x="22757" y="6009"/>
                </a:cubicBezTo>
                <a:cubicBezTo>
                  <a:pt x="22720" y="6009"/>
                  <a:pt x="22680" y="6022"/>
                  <a:pt x="22642" y="6053"/>
                </a:cubicBezTo>
                <a:cubicBezTo>
                  <a:pt x="21207" y="7353"/>
                  <a:pt x="19406" y="8187"/>
                  <a:pt x="17538" y="8354"/>
                </a:cubicBezTo>
                <a:cubicBezTo>
                  <a:pt x="17438" y="5085"/>
                  <a:pt x="16537" y="1449"/>
                  <a:pt x="13602" y="215"/>
                </a:cubicBezTo>
                <a:cubicBezTo>
                  <a:pt x="13238" y="70"/>
                  <a:pt x="12873" y="1"/>
                  <a:pt x="125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39;p60">
            <a:extLst>
              <a:ext uri="{FF2B5EF4-FFF2-40B4-BE49-F238E27FC236}">
                <a16:creationId xmlns:a16="http://schemas.microsoft.com/office/drawing/2014/main" id="{E7A65CCD-DDB9-4D98-8115-BDBAA3A6747F}"/>
              </a:ext>
            </a:extLst>
          </p:cNvPr>
          <p:cNvSpPr txBox="1">
            <a:spLocks/>
          </p:cNvSpPr>
          <p:nvPr/>
        </p:nvSpPr>
        <p:spPr>
          <a:xfrm>
            <a:off x="4877410" y="1655520"/>
            <a:ext cx="39065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3862759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ontent Placeholder 3">
            <a:extLst>
              <a:ext uri="{FF2B5EF4-FFF2-40B4-BE49-F238E27FC236}">
                <a16:creationId xmlns:a16="http://schemas.microsoft.com/office/drawing/2014/main" id="{B2B5BA2A-6158-4B04-A419-D8E039CD4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965" y="433880"/>
            <a:ext cx="427574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>
                    <a:lumMod val="95000"/>
                  </a:schemeClr>
                </a:solidFill>
              </a:rPr>
              <a:t>  Homework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!!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0209618-B1D3-44B3-A3EE-47526FA46A38}"/>
              </a:ext>
            </a:extLst>
          </p:cNvPr>
          <p:cNvSpPr txBox="1">
            <a:spLocks/>
          </p:cNvSpPr>
          <p:nvPr/>
        </p:nvSpPr>
        <p:spPr>
          <a:xfrm>
            <a:off x="907080" y="2877160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workbook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 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(101)</a:t>
            </a:r>
            <a:r>
              <a:rPr lang="en-US" sz="2400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exercise 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</a:t>
            </a:r>
            <a:r>
              <a:rPr lang="en-US" sz="2400" b="1" dirty="0" err="1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C1D9E-58E4-1997-EACE-E00B0E833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835636" y="1619421"/>
            <a:ext cx="2453164" cy="2919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9872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p Of Coffee, Tulips, Have A Nice Day Massage Stock Photo, Picture And  Royalty Free Image. Image 80161611.">
            <a:extLst>
              <a:ext uri="{FF2B5EF4-FFF2-40B4-BE49-F238E27FC236}">
                <a16:creationId xmlns:a16="http://schemas.microsoft.com/office/drawing/2014/main" id="{EE7A12E0-0E93-40E0-B806-A364DF1BB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14560" b="-1"/>
          <a:stretch/>
        </p:blipFill>
        <p:spPr bwMode="auto">
          <a:xfrm>
            <a:off x="448965" y="1044700"/>
            <a:ext cx="4038600" cy="3394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3" name="Content Placeholder 3">
            <a:extLst>
              <a:ext uri="{FF2B5EF4-FFF2-40B4-BE49-F238E27FC236}">
                <a16:creationId xmlns:a16="http://schemas.microsoft.com/office/drawing/2014/main" id="{B2B5BA2A-6158-4B04-A419-D8E039CD4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705" y="1808225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>
                    <a:lumMod val="95000"/>
                  </a:schemeClr>
                </a:solidFill>
              </a:rPr>
              <a:t>  Thanks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71246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61">
            <a:extLst>
              <a:ext uri="{FF2B5EF4-FFF2-40B4-BE49-F238E27FC236}">
                <a16:creationId xmlns:a16="http://schemas.microsoft.com/office/drawing/2014/main" id="{12E0CF07-E913-4ECD-9056-030962C12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3640" y="1350110"/>
            <a:ext cx="3206805" cy="1275493"/>
          </a:xfrm>
          <a:prstGeom prst="cloudCallout">
            <a:avLst>
              <a:gd name="adj1" fmla="val -62925"/>
              <a:gd name="adj2" fmla="val 1708"/>
            </a:avLst>
          </a:prstGeom>
          <a:solidFill>
            <a:schemeClr val="bg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5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Where do college and university students in Saudi Arabia live?</a:t>
            </a:r>
          </a:p>
        </p:txBody>
      </p:sp>
      <p:sp>
        <p:nvSpPr>
          <p:cNvPr id="12" name="Rectangle 161">
            <a:extLst>
              <a:ext uri="{FF2B5EF4-FFF2-40B4-BE49-F238E27FC236}">
                <a16:creationId xmlns:a16="http://schemas.microsoft.com/office/drawing/2014/main" id="{A81227E9-2375-49D7-8605-4781CDED6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3640" y="2724455"/>
            <a:ext cx="3211072" cy="1275493"/>
          </a:xfrm>
          <a:prstGeom prst="cloudCallout">
            <a:avLst>
              <a:gd name="adj1" fmla="val -49326"/>
              <a:gd name="adj2" fmla="val -56416"/>
            </a:avLst>
          </a:prstGeom>
          <a:solidFill>
            <a:schemeClr val="bg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5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Where do they live if they come from another town or city?</a:t>
            </a:r>
          </a:p>
        </p:txBody>
      </p:sp>
      <p:sp>
        <p:nvSpPr>
          <p:cNvPr id="13" name="Rectangle 161">
            <a:extLst>
              <a:ext uri="{FF2B5EF4-FFF2-40B4-BE49-F238E27FC236}">
                <a16:creationId xmlns:a16="http://schemas.microsoft.com/office/drawing/2014/main" id="{CE097A24-C2BA-4AEB-A03C-FD760D113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080" y="1350110"/>
            <a:ext cx="2443280" cy="596153"/>
          </a:xfrm>
          <a:prstGeom prst="cloudCallout">
            <a:avLst>
              <a:gd name="adj1" fmla="val 60217"/>
              <a:gd name="adj2" fmla="val 27033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With their families</a:t>
            </a:r>
          </a:p>
        </p:txBody>
      </p:sp>
      <p:sp>
        <p:nvSpPr>
          <p:cNvPr id="14" name="Rectangle 161">
            <a:extLst>
              <a:ext uri="{FF2B5EF4-FFF2-40B4-BE49-F238E27FC236}">
                <a16:creationId xmlns:a16="http://schemas.microsoft.com/office/drawing/2014/main" id="{9D5B966C-E0BB-4961-A436-103CD213F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60" y="2113635"/>
            <a:ext cx="2901395" cy="1345770"/>
          </a:xfrm>
          <a:prstGeom prst="cloudCallout">
            <a:avLst>
              <a:gd name="adj1" fmla="val 60342"/>
              <a:gd name="adj2" fmla="val -34758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in an won apartment</a:t>
            </a:r>
          </a:p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Or on campus in dormitories</a:t>
            </a:r>
            <a:r>
              <a:rPr lang="en-US" sz="15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25F545F-3D45-43EE-90C0-E4CEE5218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17"/>
          <a:stretch/>
        </p:blipFill>
        <p:spPr>
          <a:xfrm>
            <a:off x="3503065" y="1535139"/>
            <a:ext cx="2187405" cy="3616449"/>
          </a:xfrm>
          <a:prstGeom prst="rect">
            <a:avLst/>
          </a:prstGeom>
        </p:spPr>
      </p:pic>
      <p:pic>
        <p:nvPicPr>
          <p:cNvPr id="16" name="Picture 6" descr="Apartment Background Stock Illustrations – 217,357 Apartment Background  Stock Illustrations, Vectors &amp; Clipart - Dreamstime">
            <a:extLst>
              <a:ext uri="{FF2B5EF4-FFF2-40B4-BE49-F238E27FC236}">
                <a16:creationId xmlns:a16="http://schemas.microsoft.com/office/drawing/2014/main" id="{D4FBABDC-01D3-4CCD-9622-A1C90A85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418" l="4500" r="95625">
                        <a14:foregroundMark x1="25000" y1="21940" x2="25000" y2="21940"/>
                        <a14:foregroundMark x1="23750" y1="21642" x2="23750" y2="21642"/>
                        <a14:foregroundMark x1="20125" y1="22985" x2="20125" y2="22985"/>
                        <a14:foregroundMark x1="17625" y1="24776" x2="17625" y2="2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275"/>
            <a:ext cx="1985165" cy="16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udent University Housing Dormitory College PNG, Clipart, Apartment,  Bedroom, Celebrities, Cheap, Dormitory Free PNG Download">
            <a:extLst>
              <a:ext uri="{FF2B5EF4-FFF2-40B4-BE49-F238E27FC236}">
                <a16:creationId xmlns:a16="http://schemas.microsoft.com/office/drawing/2014/main" id="{498A5D4B-EA39-4C0D-AFBD-4C6665A56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6291" y1="36531" x2="96291" y2="36531"/>
                        <a14:foregroundMark x1="95467" y1="32657" x2="95467" y2="32657"/>
                        <a14:foregroundMark x1="39011" y1="11993" x2="39011" y2="11993"/>
                        <a14:foregroundMark x1="21016" y1="17159" x2="21016" y2="17159"/>
                        <a14:foregroundMark x1="7555" y1="38376" x2="8516" y2="38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10" y="3487980"/>
            <a:ext cx="1985165" cy="140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11">
            <a:extLst>
              <a:ext uri="{FF2B5EF4-FFF2-40B4-BE49-F238E27FC236}">
                <a16:creationId xmlns:a16="http://schemas.microsoft.com/office/drawing/2014/main" id="{580855E1-7243-4C5F-AA08-AC1F75CB8287}"/>
              </a:ext>
            </a:extLst>
          </p:cNvPr>
          <p:cNvGrpSpPr/>
          <p:nvPr/>
        </p:nvGrpSpPr>
        <p:grpSpPr>
          <a:xfrm>
            <a:off x="143555" y="128470"/>
            <a:ext cx="3114922" cy="539712"/>
            <a:chOff x="3562350" y="-2391420"/>
            <a:chExt cx="4033224" cy="1060705"/>
          </a:xfrm>
          <a:solidFill>
            <a:srgbClr val="D60093"/>
          </a:solidFill>
        </p:grpSpPr>
        <p:sp>
          <p:nvSpPr>
            <p:cNvPr id="19" name="流程图: 过程 35">
              <a:extLst>
                <a:ext uri="{FF2B5EF4-FFF2-40B4-BE49-F238E27FC236}">
                  <a16:creationId xmlns:a16="http://schemas.microsoft.com/office/drawing/2014/main" id="{0A7B73AB-E14D-49F3-AFCE-40F54591406E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0" name="等腰三角形 36">
              <a:extLst>
                <a:ext uri="{FF2B5EF4-FFF2-40B4-BE49-F238E27FC236}">
                  <a16:creationId xmlns:a16="http://schemas.microsoft.com/office/drawing/2014/main" id="{53EF4A85-C61B-4586-BE4E-3D2DB1797B59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1" name="1">
            <a:extLst>
              <a:ext uri="{FF2B5EF4-FFF2-40B4-BE49-F238E27FC236}">
                <a16:creationId xmlns:a16="http://schemas.microsoft.com/office/drawing/2014/main" id="{955E03C7-601F-420E-A0B3-A8AE61D799F6}"/>
              </a:ext>
            </a:extLst>
          </p:cNvPr>
          <p:cNvSpPr txBox="1">
            <a:spLocks/>
          </p:cNvSpPr>
          <p:nvPr/>
        </p:nvSpPr>
        <p:spPr>
          <a:xfrm>
            <a:off x="0" y="128470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32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ckwith Hall - Floor Plans | Lake Michigan College">
            <a:extLst>
              <a:ext uri="{FF2B5EF4-FFF2-40B4-BE49-F238E27FC236}">
                <a16:creationId xmlns:a16="http://schemas.microsoft.com/office/drawing/2014/main" id="{2D2C2237-5F56-41DF-A3E9-DBEFA42C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59" y="1197405"/>
            <a:ext cx="4387295" cy="25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وسيلة شرح على شكل سحابة 10">
            <a:extLst>
              <a:ext uri="{FF2B5EF4-FFF2-40B4-BE49-F238E27FC236}">
                <a16:creationId xmlns:a16="http://schemas.microsoft.com/office/drawing/2014/main" id="{DD556C82-EABC-45CC-8D45-764A5B28370A}"/>
              </a:ext>
            </a:extLst>
          </p:cNvPr>
          <p:cNvSpPr/>
          <p:nvPr/>
        </p:nvSpPr>
        <p:spPr>
          <a:xfrm>
            <a:off x="3503065" y="128470"/>
            <a:ext cx="4886560" cy="843320"/>
          </a:xfrm>
          <a:prstGeom prst="cloudCallout">
            <a:avLst>
              <a:gd name="adj1" fmla="val -48303"/>
              <a:gd name="adj2" fmla="val 62434"/>
            </a:avLst>
          </a:prstGeom>
          <a:solidFill>
            <a:srgbClr val="FFF0AF"/>
          </a:solidFill>
          <a:ln w="38100">
            <a:solidFill>
              <a:srgbClr val="FFAB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srgbClr val="FF66CC"/>
                </a:solidFill>
                <a:latin typeface="MyriadPro-Bold" panose="020B0703030403020204" pitchFamily="34" charset="0"/>
              </a:rPr>
              <a:t>Which </a:t>
            </a:r>
            <a:r>
              <a:rPr lang="en-US" b="1" dirty="0">
                <a:solidFill>
                  <a:srgbClr val="FF66CC"/>
                </a:solidFill>
                <a:latin typeface="MyriadPro-Bold" panose="020B0703030403020204" pitchFamily="34" charset="0"/>
              </a:rPr>
              <a:t>Saudi university </a:t>
            </a:r>
            <a:r>
              <a:rPr lang="en-US" dirty="0">
                <a:solidFill>
                  <a:srgbClr val="FF66CC"/>
                </a:solidFill>
                <a:latin typeface="MyriadPro-Bold" panose="020B0703030403020204" pitchFamily="34" charset="0"/>
              </a:rPr>
              <a:t>has dormitory buildings for students?</a:t>
            </a:r>
            <a:endParaRPr lang="ar-SA" dirty="0">
              <a:solidFill>
                <a:srgbClr val="FF66CC"/>
              </a:solidFill>
              <a:latin typeface="MyriadPro-Bold" panose="020B0703030403020204" pitchFamily="34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36985D0-D0C7-45B1-962D-DA2C3E17E0CD}"/>
              </a:ext>
            </a:extLst>
          </p:cNvPr>
          <p:cNvSpPr/>
          <p:nvPr/>
        </p:nvSpPr>
        <p:spPr>
          <a:xfrm>
            <a:off x="1976015" y="4098800"/>
            <a:ext cx="7024429" cy="763525"/>
          </a:xfrm>
          <a:prstGeom prst="wedgeRoundRectCallout">
            <a:avLst>
              <a:gd name="adj1" fmla="val -55113"/>
              <a:gd name="adj2" fmla="val 19226"/>
              <a:gd name="adj3" fmla="val 16667"/>
            </a:avLst>
          </a:prstGeom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600" dirty="0"/>
              <a:t>King Faisal University , King Abdul Aziz University, Um Al-</a:t>
            </a:r>
            <a:r>
              <a:rPr lang="en-US" sz="1600" dirty="0" err="1"/>
              <a:t>Qura</a:t>
            </a:r>
            <a:r>
              <a:rPr lang="en-US" sz="1600" dirty="0"/>
              <a:t> University, King Saud University , Jizan University, Tabuk University and Princess Norah University </a:t>
            </a:r>
          </a:p>
        </p:txBody>
      </p:sp>
    </p:spTree>
    <p:extLst>
      <p:ext uri="{BB962C8B-B14F-4D97-AF65-F5344CB8AC3E}">
        <p14:creationId xmlns:p14="http://schemas.microsoft.com/office/powerpoint/2010/main" val="20786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G Bk 4 F-SA__16_1-07">
            <a:hlinkClick r:id="" action="ppaction://media"/>
            <a:extLst>
              <a:ext uri="{FF2B5EF4-FFF2-40B4-BE49-F238E27FC236}">
                <a16:creationId xmlns:a16="http://schemas.microsoft.com/office/drawing/2014/main" id="{98BD9321-E70F-4338-BE56-5A652E09B1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9050" y="3946095"/>
            <a:ext cx="762305" cy="76352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0FB8907-AA48-4759-A990-78DD460F9A4E}"/>
              </a:ext>
            </a:extLst>
          </p:cNvPr>
          <p:cNvSpPr/>
          <p:nvPr/>
        </p:nvSpPr>
        <p:spPr>
          <a:xfrm>
            <a:off x="4419295" y="1350110"/>
            <a:ext cx="4428445" cy="76352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2000" b="1" dirty="0"/>
              <a:t>Listen</a:t>
            </a:r>
            <a:r>
              <a:rPr lang="en-US" dirty="0"/>
              <a:t> to a student talking about where he’s going to live when he starts college. </a:t>
            </a:r>
          </a:p>
        </p:txBody>
      </p:sp>
      <p:pic>
        <p:nvPicPr>
          <p:cNvPr id="16" name="Picture 4" descr="Cute Headphones Emoji Sticker">
            <a:extLst>
              <a:ext uri="{FF2B5EF4-FFF2-40B4-BE49-F238E27FC236}">
                <a16:creationId xmlns:a16="http://schemas.microsoft.com/office/drawing/2014/main" id="{3A8CC682-76D5-4A82-B629-9DFF1320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5" y="2266340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AB55418-72AD-4406-AA18-E92930003E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54" t="16630" r="49085" b="13005"/>
          <a:stretch/>
        </p:blipFill>
        <p:spPr>
          <a:xfrm>
            <a:off x="0" y="-61473"/>
            <a:ext cx="396118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830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0FB8907-AA48-4759-A990-78DD460F9A4E}"/>
              </a:ext>
            </a:extLst>
          </p:cNvPr>
          <p:cNvSpPr/>
          <p:nvPr/>
        </p:nvSpPr>
        <p:spPr>
          <a:xfrm>
            <a:off x="4419295" y="128470"/>
            <a:ext cx="442844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D60093"/>
          </a:solidFill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bg1"/>
                </a:solidFill>
              </a:rPr>
              <a:t>How many persons are there in this conversation?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C9640BF2-2996-4659-878C-53BE7EBA9923}"/>
              </a:ext>
            </a:extLst>
          </p:cNvPr>
          <p:cNvSpPr/>
          <p:nvPr/>
        </p:nvSpPr>
        <p:spPr>
          <a:xfrm>
            <a:off x="4419295" y="1808225"/>
            <a:ext cx="3970330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D60093"/>
          </a:solidFill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are they?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B5D75965-6BED-4A2D-BE51-34811B4A9695}"/>
              </a:ext>
            </a:extLst>
          </p:cNvPr>
          <p:cNvSpPr/>
          <p:nvPr/>
        </p:nvSpPr>
        <p:spPr>
          <a:xfrm>
            <a:off x="4419295" y="3487980"/>
            <a:ext cx="3970330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D60093"/>
          </a:solidFill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What are they talking about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CD182FB3-A51C-4DEA-A36F-32F9A7432BF5}"/>
              </a:ext>
            </a:extLst>
          </p:cNvPr>
          <p:cNvSpPr/>
          <p:nvPr/>
        </p:nvSpPr>
        <p:spPr>
          <a:xfrm>
            <a:off x="4419295" y="891995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FF0AF"/>
          </a:solidFill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D60093"/>
                </a:solidFill>
              </a:rPr>
              <a:t>Two persons</a:t>
            </a:r>
            <a:endParaRPr lang="en-US" sz="1600" b="1" dirty="0">
              <a:solidFill>
                <a:srgbClr val="D60093"/>
              </a:solidFill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10D8D202-90F8-49E6-A64D-4D2BC04F1FC9}"/>
              </a:ext>
            </a:extLst>
          </p:cNvPr>
          <p:cNvSpPr/>
          <p:nvPr/>
        </p:nvSpPr>
        <p:spPr>
          <a:xfrm>
            <a:off x="4572000" y="2571750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FF0AF"/>
          </a:solidFill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D60093"/>
                </a:solidFill>
              </a:rPr>
              <a:t>Ahmed &amp; Hameed</a:t>
            </a:r>
            <a:endParaRPr lang="en-US" sz="1600" b="1" dirty="0">
              <a:solidFill>
                <a:srgbClr val="D60093"/>
              </a:solidFill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68403DB7-A160-4D6A-B5A5-FD9CC057FA25}"/>
              </a:ext>
            </a:extLst>
          </p:cNvPr>
          <p:cNvSpPr/>
          <p:nvPr/>
        </p:nvSpPr>
        <p:spPr>
          <a:xfrm>
            <a:off x="4877410" y="4251505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FF0AF"/>
          </a:solidFill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D60093"/>
                </a:solidFill>
              </a:rPr>
              <a:t>Where university student live</a:t>
            </a:r>
            <a:endParaRPr lang="en-US" sz="1600" b="1" dirty="0">
              <a:solidFill>
                <a:srgbClr val="D60093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8060CF2-C9F5-4743-BA30-2BB485EB3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6630" r="49085" b="13005"/>
          <a:stretch/>
        </p:blipFill>
        <p:spPr>
          <a:xfrm>
            <a:off x="47444" y="19675"/>
            <a:ext cx="396118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122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ord-search · GitHub Topics · GitHub">
            <a:extLst>
              <a:ext uri="{FF2B5EF4-FFF2-40B4-BE49-F238E27FC236}">
                <a16:creationId xmlns:a16="http://schemas.microsoft.com/office/drawing/2014/main" id="{30998B3A-F4FC-BD24-26F1-52F06F0D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25" y="1502815"/>
            <a:ext cx="4651513" cy="2872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251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748692" cy="1345770"/>
          </a:xfrm>
          <a:prstGeom prst="cloudCallout">
            <a:avLst>
              <a:gd name="adj1" fmla="val 25246"/>
              <a:gd name="adj2" fmla="val 86065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1500" b="1" kern="0" dirty="0">
                <a:solidFill>
                  <a:srgbClr val="D60093"/>
                </a:solidFill>
                <a:latin typeface="Arial"/>
                <a:sym typeface="Arial"/>
              </a:rPr>
              <a:t>Find word that means……</a:t>
            </a:r>
            <a:endParaRPr lang="en-US" sz="1100" b="1" kern="0" dirty="0">
              <a:solidFill>
                <a:srgbClr val="D60093"/>
              </a:solidFill>
              <a:latin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US" sz="1600" b="1" kern="0" dirty="0">
                <a:solidFill>
                  <a:srgbClr val="D60093"/>
                </a:solidFill>
                <a:latin typeface="Handlee" panose="02000000000000000000" pitchFamily="2" charset="0"/>
                <a:cs typeface="Cavolini" panose="03000502040302020204" pitchFamily="66" charset="0"/>
                <a:sym typeface="Arial"/>
              </a:rPr>
              <a:t>great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A9CAD7F-605A-430D-A09A-B3AE34208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4" t="16630" r="49085" b="13005"/>
          <a:stretch/>
        </p:blipFill>
        <p:spPr>
          <a:xfrm>
            <a:off x="0" y="-61473"/>
            <a:ext cx="396118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1059786" y="1350110"/>
            <a:ext cx="458114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E7BC7E4A-7F75-76F0-1C0B-47CC500C98AF}"/>
              </a:ext>
            </a:extLst>
          </p:cNvPr>
          <p:cNvSpPr/>
          <p:nvPr/>
        </p:nvSpPr>
        <p:spPr>
          <a:xfrm>
            <a:off x="4266590" y="2724455"/>
            <a:ext cx="1985165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Cool</a:t>
            </a:r>
            <a:endParaRPr lang="ar-SA" b="1" dirty="0"/>
          </a:p>
        </p:txBody>
      </p:sp>
      <p:pic>
        <p:nvPicPr>
          <p:cNvPr id="3" name="Picture 4" descr="Word Search">
            <a:extLst>
              <a:ext uri="{FF2B5EF4-FFF2-40B4-BE49-F238E27FC236}">
                <a16:creationId xmlns:a16="http://schemas.microsoft.com/office/drawing/2014/main" id="{8F8992B5-150F-A4DA-6C97-C8592C1DC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590777" y="128470"/>
            <a:ext cx="1553223" cy="5476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502815"/>
            <a:ext cx="2748691" cy="1298919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1500" b="1" kern="0" dirty="0">
                <a:solidFill>
                  <a:srgbClr val="D60093"/>
                </a:solidFill>
                <a:latin typeface="Arial"/>
                <a:sym typeface="Arial"/>
              </a:rPr>
              <a:t>Find word that means……</a:t>
            </a:r>
            <a:endParaRPr lang="en-US" sz="1100" b="1" kern="0" dirty="0">
              <a:solidFill>
                <a:srgbClr val="D60093"/>
              </a:solidFill>
              <a:latin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en-US" sz="1600" b="1" kern="0" dirty="0">
                <a:solidFill>
                  <a:srgbClr val="D60093"/>
                </a:solidFill>
                <a:latin typeface="Handlee" panose="02000000000000000000" pitchFamily="2" charset="0"/>
                <a:cs typeface="Cavolini" panose="03000502040302020204" pitchFamily="66" charset="0"/>
                <a:sym typeface="Arial"/>
              </a:rPr>
              <a:t>Stop for a moment</a:t>
            </a:r>
            <a:endParaRPr lang="en-US" sz="1600" b="1" dirty="0">
              <a:solidFill>
                <a:srgbClr val="D60093"/>
              </a:solidFill>
              <a:latin typeface="+mj-lt"/>
              <a:ea typeface="方正综艺简体" panose="02010601030101010101" pitchFamily="2" charset="-122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A8970E8-1634-4704-8CD6-2001F5DF8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4" t="16630" r="49085" b="13005"/>
          <a:stretch/>
        </p:blipFill>
        <p:spPr>
          <a:xfrm>
            <a:off x="0" y="-1"/>
            <a:ext cx="3961180" cy="5082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1059786" y="2419045"/>
            <a:ext cx="610819" cy="152705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CD1F84EF-6BFC-4D7F-DDD3-CBD1CC48C75C}"/>
              </a:ext>
            </a:extLst>
          </p:cNvPr>
          <p:cNvSpPr/>
          <p:nvPr/>
        </p:nvSpPr>
        <p:spPr>
          <a:xfrm>
            <a:off x="4266590" y="2724455"/>
            <a:ext cx="1985165" cy="763525"/>
          </a:xfrm>
          <a:prstGeom prst="cloudCallout">
            <a:avLst>
              <a:gd name="adj1" fmla="val 60789"/>
              <a:gd name="adj2" fmla="val 3612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hold on</a:t>
            </a:r>
            <a:endParaRPr lang="ar-SA" b="1" dirty="0"/>
          </a:p>
        </p:txBody>
      </p:sp>
      <p:pic>
        <p:nvPicPr>
          <p:cNvPr id="3" name="Picture 4" descr="Word Search">
            <a:extLst>
              <a:ext uri="{FF2B5EF4-FFF2-40B4-BE49-F238E27FC236}">
                <a16:creationId xmlns:a16="http://schemas.microsoft.com/office/drawing/2014/main" id="{85E1F329-C001-21D2-DC2B-9E1D9C2CB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590777" y="128470"/>
            <a:ext cx="1553223" cy="5476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8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345</Words>
  <Application>Microsoft Office PowerPoint</Application>
  <PresentationFormat>On-screen Show (16:9)</PresentationFormat>
  <Paragraphs>67</Paragraphs>
  <Slides>23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Amasis MT Pro Light</vt:lpstr>
      <vt:lpstr>Arial</vt:lpstr>
      <vt:lpstr>Arial Nova Cond</vt:lpstr>
      <vt:lpstr>Barlow Semi Condensed ExtraBold</vt:lpstr>
      <vt:lpstr>Calibri</vt:lpstr>
      <vt:lpstr>Constantia</vt:lpstr>
      <vt:lpstr>David</vt:lpstr>
      <vt:lpstr>Footlight MT Light</vt:lpstr>
      <vt:lpstr>Handlee</vt:lpstr>
      <vt:lpstr>MyriadPro-Bold</vt:lpstr>
      <vt:lpstr>Wingdings</vt:lpstr>
      <vt:lpstr>Office Theme</vt:lpstr>
      <vt:lpstr>Unit 3 There is No Place Like Home  Conversation+ Listening </vt:lpstr>
      <vt:lpstr>Lesson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Read the words and their meaning: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Saleh Ismaiel Othman Ali</cp:lastModifiedBy>
  <cp:revision>174</cp:revision>
  <dcterms:created xsi:type="dcterms:W3CDTF">2013-08-21T19:17:07Z</dcterms:created>
  <dcterms:modified xsi:type="dcterms:W3CDTF">2023-02-26T20:59:12Z</dcterms:modified>
</cp:coreProperties>
</file>