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0"/>
  </p:notesMasterIdLst>
  <p:sldIdLst>
    <p:sldId id="273" r:id="rId2"/>
    <p:sldId id="379" r:id="rId3"/>
    <p:sldId id="360" r:id="rId4"/>
    <p:sldId id="258" r:id="rId5"/>
    <p:sldId id="350" r:id="rId6"/>
    <p:sldId id="385" r:id="rId7"/>
    <p:sldId id="386" r:id="rId8"/>
    <p:sldId id="380" r:id="rId9"/>
    <p:sldId id="388" r:id="rId10"/>
    <p:sldId id="387" r:id="rId11"/>
    <p:sldId id="390" r:id="rId12"/>
    <p:sldId id="394" r:id="rId13"/>
    <p:sldId id="391" r:id="rId14"/>
    <p:sldId id="389" r:id="rId15"/>
    <p:sldId id="392" r:id="rId16"/>
    <p:sldId id="393" r:id="rId17"/>
    <p:sldId id="396" r:id="rId18"/>
    <p:sldId id="397" r:id="rId19"/>
    <p:sldId id="398" r:id="rId20"/>
    <p:sldId id="395" r:id="rId21"/>
    <p:sldId id="399" r:id="rId22"/>
    <p:sldId id="400" r:id="rId23"/>
    <p:sldId id="402" r:id="rId24"/>
    <p:sldId id="401" r:id="rId25"/>
    <p:sldId id="403" r:id="rId26"/>
    <p:sldId id="404" r:id="rId27"/>
    <p:sldId id="405" r:id="rId28"/>
    <p:sldId id="384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5"/>
            <p14:sldId id="386"/>
            <p14:sldId id="380"/>
            <p14:sldId id="388"/>
            <p14:sldId id="387"/>
            <p14:sldId id="390"/>
            <p14:sldId id="394"/>
            <p14:sldId id="391"/>
            <p14:sldId id="389"/>
            <p14:sldId id="392"/>
            <p14:sldId id="393"/>
            <p14:sldId id="396"/>
            <p14:sldId id="397"/>
            <p14:sldId id="398"/>
            <p14:sldId id="395"/>
            <p14:sldId id="399"/>
            <p14:sldId id="400"/>
            <p14:sldId id="402"/>
            <p14:sldId id="401"/>
            <p14:sldId id="403"/>
            <p14:sldId id="404"/>
            <p14:sldId id="405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F3"/>
    <a:srgbClr val="DC9FD0"/>
    <a:srgbClr val="DCC9CB"/>
    <a:srgbClr val="DCD2C0"/>
    <a:srgbClr val="FAF2FF"/>
    <a:srgbClr val="FFF1DA"/>
    <a:srgbClr val="FFF8F2"/>
    <a:srgbClr val="FFFFBA"/>
    <a:srgbClr val="FFFD78"/>
    <a:srgbClr val="DC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93428"/>
  </p:normalViewPr>
  <p:slideViewPr>
    <p:cSldViewPr snapToGrid="0" snapToObjects="1">
      <p:cViewPr varScale="1">
        <p:scale>
          <a:sx n="120" d="100"/>
          <a:sy n="120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030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67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37.png"/><Relationship Id="rId7" Type="http://schemas.openxmlformats.org/officeDocument/2006/relationships/image" Target="../media/image49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37.png"/><Relationship Id="rId7" Type="http://schemas.openxmlformats.org/officeDocument/2006/relationships/image" Target="../media/image49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Relationship Id="rId9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37.png"/><Relationship Id="rId7" Type="http://schemas.openxmlformats.org/officeDocument/2006/relationships/image" Target="../media/image49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7.png"/><Relationship Id="rId7" Type="http://schemas.openxmlformats.org/officeDocument/2006/relationships/image" Target="../media/image5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37.png"/><Relationship Id="rId7" Type="http://schemas.openxmlformats.org/officeDocument/2006/relationships/image" Target="../media/image5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2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3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5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6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7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>
            <a:extLst>
              <a:ext uri="{FF2B5EF4-FFF2-40B4-BE49-F238E27FC236}">
                <a16:creationId xmlns:a16="http://schemas.microsoft.com/office/drawing/2014/main" id="{BC246FEC-F9BD-1A8B-8EC3-FDC2EFF1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12" y="171806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6">
            <a:extLst>
              <a:ext uri="{FF2B5EF4-FFF2-40B4-BE49-F238E27FC236}">
                <a16:creationId xmlns:a16="http://schemas.microsoft.com/office/drawing/2014/main" id="{D59428F8-4436-33A3-3C8E-3CAD4D28E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264" y="854020"/>
            <a:ext cx="435610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/>
              <a:t>مثل البيانات في الجدول بالقطاعات الدائرية :</a:t>
            </a: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CD77299E-1CB7-E1FF-6C2B-CAD05E395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036" y="1610944"/>
            <a:ext cx="4464050" cy="5003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49491764-278B-9D9F-AD68-773671D1C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61" y="1753819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قطاع مكة المكرمة =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20C3D4EB-5FF5-C54B-60A5-6D903E46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811" y="1753819"/>
            <a:ext cx="19446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٠.٢٥٥ × ٣٦٠ </a:t>
            </a:r>
            <a:r>
              <a:rPr lang="ar-SA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3" name="Text Box 50">
            <a:extLst>
              <a:ext uri="{FF2B5EF4-FFF2-40B4-BE49-F238E27FC236}">
                <a16:creationId xmlns:a16="http://schemas.microsoft.com/office/drawing/2014/main" id="{4AF6D786-895A-692E-73ED-838C9B753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886" y="1753819"/>
            <a:ext cx="684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٩٢</a:t>
            </a:r>
            <a:endParaRPr lang="en-US" altLang="en-US"/>
          </a:p>
        </p:txBody>
      </p:sp>
      <p:sp>
        <p:nvSpPr>
          <p:cNvPr id="14" name="Text Box 51">
            <a:extLst>
              <a:ext uri="{FF2B5EF4-FFF2-40B4-BE49-F238E27FC236}">
                <a16:creationId xmlns:a16="http://schemas.microsoft.com/office/drawing/2014/main" id="{F269D801-BEB9-F3AF-536D-A81262868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811" y="2438031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قطاع الرياض =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6" name="Text Box 52">
            <a:extLst>
              <a:ext uri="{FF2B5EF4-FFF2-40B4-BE49-F238E27FC236}">
                <a16:creationId xmlns:a16="http://schemas.microsoft.com/office/drawing/2014/main" id="{4A98E7B6-35E0-7F91-B5E6-56A362421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074" y="2438031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٠.٢٥ × ٣٦٠ </a:t>
            </a:r>
            <a:r>
              <a:rPr lang="ar-SA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7" name="Text Box 53">
            <a:extLst>
              <a:ext uri="{FF2B5EF4-FFF2-40B4-BE49-F238E27FC236}">
                <a16:creationId xmlns:a16="http://schemas.microsoft.com/office/drawing/2014/main" id="{2BC1401D-6D46-20FE-117A-608E0F996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249" y="2438031"/>
            <a:ext cx="684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٩٠</a:t>
            </a:r>
            <a:endParaRPr lang="en-US" altLang="en-US"/>
          </a:p>
        </p:txBody>
      </p:sp>
      <p:sp>
        <p:nvSpPr>
          <p:cNvPr id="18" name="Text Box 54">
            <a:extLst>
              <a:ext uri="{FF2B5EF4-FFF2-40B4-BE49-F238E27FC236}">
                <a16:creationId xmlns:a16="http://schemas.microsoft.com/office/drawing/2014/main" id="{82C5B9A5-6855-5340-6851-E46C8A8B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811" y="3195269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قطاع الشرقية =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9" name="Text Box 55">
            <a:extLst>
              <a:ext uri="{FF2B5EF4-FFF2-40B4-BE49-F238E27FC236}">
                <a16:creationId xmlns:a16="http://schemas.microsoft.com/office/drawing/2014/main" id="{7B6B46B5-4DBA-B050-9AD1-400B7E31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661" y="3195269"/>
            <a:ext cx="198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٠.١٥١ × ٣٦٠ </a:t>
            </a:r>
            <a:r>
              <a:rPr lang="ar-SA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0" name="Text Box 56">
            <a:extLst>
              <a:ext uri="{FF2B5EF4-FFF2-40B4-BE49-F238E27FC236}">
                <a16:creationId xmlns:a16="http://schemas.microsoft.com/office/drawing/2014/main" id="{838EEEFD-8AD5-652F-4A5F-ABAA95F02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249" y="3195269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٥٤ْ</a:t>
            </a:r>
            <a:endParaRPr lang="en-US" altLang="en-US"/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21E2348B-71E6-37C4-C9F3-EEB26696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811" y="3914406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قطاع عسير =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22" name="Text Box 58">
            <a:extLst>
              <a:ext uri="{FF2B5EF4-FFF2-40B4-BE49-F238E27FC236}">
                <a16:creationId xmlns:a16="http://schemas.microsoft.com/office/drawing/2014/main" id="{A10087ED-7F8D-3CE2-6BB4-660D5E2A7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949" y="3914406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٠.٠٧ × ٣٦٠ </a:t>
            </a:r>
            <a:r>
              <a:rPr lang="ar-SA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3" name="Text Box 59">
            <a:extLst>
              <a:ext uri="{FF2B5EF4-FFF2-40B4-BE49-F238E27FC236}">
                <a16:creationId xmlns:a16="http://schemas.microsoft.com/office/drawing/2014/main" id="{277616B1-31B7-79C0-5D2B-01522F71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636" y="3914406"/>
            <a:ext cx="684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٢٥</a:t>
            </a:r>
            <a:endParaRPr lang="en-US" altLang="en-US"/>
          </a:p>
        </p:txBody>
      </p:sp>
      <p:sp>
        <p:nvSpPr>
          <p:cNvPr id="24" name="Text Box 60">
            <a:extLst>
              <a:ext uri="{FF2B5EF4-FFF2-40B4-BE49-F238E27FC236}">
                <a16:creationId xmlns:a16="http://schemas.microsoft.com/office/drawing/2014/main" id="{CCED5444-A65E-DB53-A4AF-EF2F0716E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061" y="4562106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قطاع المدينة المنورة =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25" name="Text Box 61">
            <a:extLst>
              <a:ext uri="{FF2B5EF4-FFF2-40B4-BE49-F238E27FC236}">
                <a16:creationId xmlns:a16="http://schemas.microsoft.com/office/drawing/2014/main" id="{4287B72F-A543-029B-B169-F24EF307E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611" y="4562106"/>
            <a:ext cx="1804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٠.٠٦٦ × ٣٦٠ </a:t>
            </a:r>
            <a:r>
              <a:rPr lang="ar-SA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6" name="Text Box 62">
            <a:extLst>
              <a:ext uri="{FF2B5EF4-FFF2-40B4-BE49-F238E27FC236}">
                <a16:creationId xmlns:a16="http://schemas.microsoft.com/office/drawing/2014/main" id="{C95F700F-EF71-F7DD-5CB5-2535E4388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499" y="4562106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٢٤</a:t>
            </a:r>
            <a:endParaRPr lang="en-US" altLang="en-US"/>
          </a:p>
        </p:txBody>
      </p:sp>
      <p:sp>
        <p:nvSpPr>
          <p:cNvPr id="27" name="Text Box 63">
            <a:extLst>
              <a:ext uri="{FF2B5EF4-FFF2-40B4-BE49-F238E27FC236}">
                <a16:creationId xmlns:a16="http://schemas.microsoft.com/office/drawing/2014/main" id="{CA44823B-7BAB-C48D-D0F2-3F249A523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811" y="5246319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قطاع جازان =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28" name="Text Box 64">
            <a:extLst>
              <a:ext uri="{FF2B5EF4-FFF2-40B4-BE49-F238E27FC236}">
                <a16:creationId xmlns:a16="http://schemas.microsoft.com/office/drawing/2014/main" id="{13DC5068-C197-4D26-012B-AB0E6962C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949" y="5246319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٠.٠٥ × ٣٦٠ </a:t>
            </a:r>
            <a:r>
              <a:rPr lang="ar-SA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9" name="Text Box 65">
            <a:extLst>
              <a:ext uri="{FF2B5EF4-FFF2-40B4-BE49-F238E27FC236}">
                <a16:creationId xmlns:a16="http://schemas.microsoft.com/office/drawing/2014/main" id="{C164E1E1-4882-FBB9-B55B-8C1E7C216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636" y="5246319"/>
            <a:ext cx="684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١٨</a:t>
            </a:r>
            <a:endParaRPr lang="en-US" altLang="en-US"/>
          </a:p>
        </p:txBody>
      </p:sp>
      <p:sp>
        <p:nvSpPr>
          <p:cNvPr id="30" name="Text Box 66">
            <a:extLst>
              <a:ext uri="{FF2B5EF4-FFF2-40B4-BE49-F238E27FC236}">
                <a16:creationId xmlns:a16="http://schemas.microsoft.com/office/drawing/2014/main" id="{6E065791-E8BD-A1B3-9C45-42FE1CF2A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61" y="5965456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قطاع </a:t>
            </a:r>
            <a:r>
              <a:rPr lang="ar-SA" altLang="en-US" dirty="0" err="1">
                <a:solidFill>
                  <a:srgbClr val="C00000"/>
                </a:solidFill>
              </a:rPr>
              <a:t>ياقي</a:t>
            </a:r>
            <a:r>
              <a:rPr lang="ar-SA" altLang="en-US" dirty="0">
                <a:solidFill>
                  <a:srgbClr val="C00000"/>
                </a:solidFill>
              </a:rPr>
              <a:t> المناطق =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31" name="Text Box 67">
            <a:extLst>
              <a:ext uri="{FF2B5EF4-FFF2-40B4-BE49-F238E27FC236}">
                <a16:creationId xmlns:a16="http://schemas.microsoft.com/office/drawing/2014/main" id="{04C51B4F-B92E-6D2B-027A-16D4EF860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811" y="5965456"/>
            <a:ext cx="1873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٠.١٥٨ × ٣٦٠ </a:t>
            </a:r>
            <a:r>
              <a:rPr lang="ar-SA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2" name="Text Box 68">
            <a:extLst>
              <a:ext uri="{FF2B5EF4-FFF2-40B4-BE49-F238E27FC236}">
                <a16:creationId xmlns:a16="http://schemas.microsoft.com/office/drawing/2014/main" id="{F5EB064C-3230-06E1-A572-456C92CE6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449" y="5965456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٥٧</a:t>
            </a:r>
            <a:endParaRPr lang="en-US" altLang="en-US"/>
          </a:p>
        </p:txBody>
      </p:sp>
      <p:sp>
        <p:nvSpPr>
          <p:cNvPr id="33" name="PubPieSlice">
            <a:extLst>
              <a:ext uri="{FF2B5EF4-FFF2-40B4-BE49-F238E27FC236}">
                <a16:creationId xmlns:a16="http://schemas.microsoft.com/office/drawing/2014/main" id="{5B71970A-DC17-29E8-718F-F948FC59062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6324" y="3519119"/>
            <a:ext cx="3057525" cy="3059112"/>
          </a:xfrm>
          <a:custGeom>
            <a:avLst/>
            <a:gdLst>
              <a:gd name="T0" fmla="*/ 3057383 w 21600"/>
              <a:gd name="T1" fmla="*/ 1538337 h 21600"/>
              <a:gd name="T2" fmla="*/ 1528763 w 21600"/>
              <a:gd name="T3" fmla="*/ 1529556 h 21600"/>
              <a:gd name="T4" fmla="*/ 1838478 w 21600"/>
              <a:gd name="T5" fmla="*/ 31582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862"/>
                </a:moveTo>
                <a:cubicBezTo>
                  <a:pt x="21599" y="10841"/>
                  <a:pt x="21600" y="10820"/>
                  <a:pt x="21600" y="10800"/>
                </a:cubicBezTo>
                <a:cubicBezTo>
                  <a:pt x="21600" y="5678"/>
                  <a:pt x="18003" y="1261"/>
                  <a:pt x="12987" y="223"/>
                </a:cubicBezTo>
                <a:lnTo>
                  <a:pt x="10800" y="10800"/>
                </a:lnTo>
                <a:lnTo>
                  <a:pt x="21599" y="1086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4" name="PubPieSlice">
            <a:extLst>
              <a:ext uri="{FF2B5EF4-FFF2-40B4-BE49-F238E27FC236}">
                <a16:creationId xmlns:a16="http://schemas.microsoft.com/office/drawing/2014/main" id="{6D98653B-A783-A8EA-8CAA-65251487B6C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4736" y="3519119"/>
            <a:ext cx="3057525" cy="3059112"/>
          </a:xfrm>
          <a:custGeom>
            <a:avLst/>
            <a:gdLst>
              <a:gd name="T0" fmla="*/ 1828853 w 21600"/>
              <a:gd name="T1" fmla="*/ 29741 h 21600"/>
              <a:gd name="T2" fmla="*/ 1528763 w 21600"/>
              <a:gd name="T3" fmla="*/ 1529556 h 21600"/>
              <a:gd name="T4" fmla="*/ 75730 w 21600"/>
              <a:gd name="T5" fmla="*/ 105383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2919" y="210"/>
                </a:moveTo>
                <a:cubicBezTo>
                  <a:pt x="12221" y="70"/>
                  <a:pt x="11511" y="0"/>
                  <a:pt x="10800" y="0"/>
                </a:cubicBezTo>
                <a:cubicBezTo>
                  <a:pt x="6129" y="0"/>
                  <a:pt x="1988" y="3002"/>
                  <a:pt x="535" y="7441"/>
                </a:cubicBezTo>
                <a:lnTo>
                  <a:pt x="10800" y="10800"/>
                </a:lnTo>
                <a:lnTo>
                  <a:pt x="12919" y="21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 dirty="0"/>
          </a:p>
        </p:txBody>
      </p:sp>
      <p:sp>
        <p:nvSpPr>
          <p:cNvPr id="35" name="PubPieSlice">
            <a:extLst>
              <a:ext uri="{FF2B5EF4-FFF2-40B4-BE49-F238E27FC236}">
                <a16:creationId xmlns:a16="http://schemas.microsoft.com/office/drawing/2014/main" id="{8B38D5A6-C178-CC4F-2149-E7B8906842F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4736" y="3519119"/>
            <a:ext cx="3057525" cy="3059112"/>
          </a:xfrm>
          <a:custGeom>
            <a:avLst/>
            <a:gdLst>
              <a:gd name="T0" fmla="*/ 78561 w 21600"/>
              <a:gd name="T1" fmla="*/ 1045338 h 21600"/>
              <a:gd name="T2" fmla="*/ 1528763 w 21600"/>
              <a:gd name="T3" fmla="*/ 1529556 h 21600"/>
              <a:gd name="T4" fmla="*/ 304479 w 21600"/>
              <a:gd name="T5" fmla="*/ 2445590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555" y="7381"/>
                </a:moveTo>
                <a:cubicBezTo>
                  <a:pt x="187" y="8483"/>
                  <a:pt x="0" y="9637"/>
                  <a:pt x="0" y="10799"/>
                </a:cubicBezTo>
                <a:cubicBezTo>
                  <a:pt x="0" y="13131"/>
                  <a:pt x="754" y="15400"/>
                  <a:pt x="2151" y="17267"/>
                </a:cubicBezTo>
                <a:lnTo>
                  <a:pt x="10800" y="10800"/>
                </a:lnTo>
                <a:lnTo>
                  <a:pt x="555" y="7381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6" name="PubPieSlice">
            <a:extLst>
              <a:ext uri="{FF2B5EF4-FFF2-40B4-BE49-F238E27FC236}">
                <a16:creationId xmlns:a16="http://schemas.microsoft.com/office/drawing/2014/main" id="{F0DCE9F9-BFF2-30C0-5204-1F22C5B5806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4736" y="3519119"/>
            <a:ext cx="3057525" cy="3059112"/>
          </a:xfrm>
          <a:custGeom>
            <a:avLst/>
            <a:gdLst>
              <a:gd name="T0" fmla="*/ 282396 w 21600"/>
              <a:gd name="T1" fmla="*/ 2415282 h 21600"/>
              <a:gd name="T2" fmla="*/ 1528763 w 21600"/>
              <a:gd name="T3" fmla="*/ 1529556 h 21600"/>
              <a:gd name="T4" fmla="*/ 973312 w 21600"/>
              <a:gd name="T5" fmla="*/ 2954592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995" y="17053"/>
                </a:moveTo>
                <a:cubicBezTo>
                  <a:pt x="3215" y="18772"/>
                  <a:pt x="4912" y="20096"/>
                  <a:pt x="6876" y="20861"/>
                </a:cubicBezTo>
                <a:lnTo>
                  <a:pt x="10800" y="10800"/>
                </a:lnTo>
                <a:lnTo>
                  <a:pt x="1995" y="17053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7" name="PubPieSlice">
            <a:extLst>
              <a:ext uri="{FF2B5EF4-FFF2-40B4-BE49-F238E27FC236}">
                <a16:creationId xmlns:a16="http://schemas.microsoft.com/office/drawing/2014/main" id="{6484638C-E3DE-4AC3-2ADB-A00A519BE7A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4736" y="3519119"/>
            <a:ext cx="3057525" cy="3059112"/>
          </a:xfrm>
          <a:custGeom>
            <a:avLst/>
            <a:gdLst>
              <a:gd name="T0" fmla="*/ 976143 w 21600"/>
              <a:gd name="T1" fmla="*/ 2955584 h 21600"/>
              <a:gd name="T2" fmla="*/ 1528763 w 21600"/>
              <a:gd name="T3" fmla="*/ 1529556 h 21600"/>
              <a:gd name="T4" fmla="*/ 1620771 w 21600"/>
              <a:gd name="T5" fmla="*/ 3056279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6895" y="20869"/>
                </a:moveTo>
                <a:cubicBezTo>
                  <a:pt x="8140" y="21352"/>
                  <a:pt x="9464" y="21599"/>
                  <a:pt x="10800" y="21599"/>
                </a:cubicBezTo>
                <a:cubicBezTo>
                  <a:pt x="11016" y="21599"/>
                  <a:pt x="11233" y="21593"/>
                  <a:pt x="11450" y="21580"/>
                </a:cubicBezTo>
                <a:lnTo>
                  <a:pt x="10800" y="10800"/>
                </a:lnTo>
                <a:lnTo>
                  <a:pt x="6895" y="20869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8" name="PubPieSlice">
            <a:extLst>
              <a:ext uri="{FF2B5EF4-FFF2-40B4-BE49-F238E27FC236}">
                <a16:creationId xmlns:a16="http://schemas.microsoft.com/office/drawing/2014/main" id="{397C5ADF-C02C-87FC-FE5A-E73AF6059FE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4736" y="3519119"/>
            <a:ext cx="3057525" cy="3059112"/>
          </a:xfrm>
          <a:custGeom>
            <a:avLst/>
            <a:gdLst>
              <a:gd name="T0" fmla="*/ 1602936 w 21600"/>
              <a:gd name="T1" fmla="*/ 3057271 h 21600"/>
              <a:gd name="T2" fmla="*/ 1528763 w 21600"/>
              <a:gd name="T3" fmla="*/ 1529556 h 21600"/>
              <a:gd name="T4" fmla="*/ 2159094 w 21600"/>
              <a:gd name="T5" fmla="*/ 292286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1324" y="21587"/>
                </a:moveTo>
                <a:cubicBezTo>
                  <a:pt x="12681" y="21521"/>
                  <a:pt x="14015" y="21199"/>
                  <a:pt x="15253" y="20639"/>
                </a:cubicBezTo>
                <a:lnTo>
                  <a:pt x="10800" y="10800"/>
                </a:lnTo>
                <a:lnTo>
                  <a:pt x="11324" y="21587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9" name="PubPieSlice">
            <a:extLst>
              <a:ext uri="{FF2B5EF4-FFF2-40B4-BE49-F238E27FC236}">
                <a16:creationId xmlns:a16="http://schemas.microsoft.com/office/drawing/2014/main" id="{76B2BD4F-F876-EDF8-7B88-8564EA01B35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4736" y="3519119"/>
            <a:ext cx="3057525" cy="3059112"/>
          </a:xfrm>
          <a:custGeom>
            <a:avLst/>
            <a:gdLst>
              <a:gd name="T0" fmla="*/ 2149044 w 21600"/>
              <a:gd name="T1" fmla="*/ 2927400 h 21600"/>
              <a:gd name="T2" fmla="*/ 1528763 w 21600"/>
              <a:gd name="T3" fmla="*/ 1529556 h 21600"/>
              <a:gd name="T4" fmla="*/ 3057383 w 21600"/>
              <a:gd name="T5" fmla="*/ 1543860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5182" y="20670"/>
                </a:moveTo>
                <a:cubicBezTo>
                  <a:pt x="19051" y="18953"/>
                  <a:pt x="21559" y="15133"/>
                  <a:pt x="21599" y="10901"/>
                </a:cubicBezTo>
                <a:lnTo>
                  <a:pt x="10800" y="10800"/>
                </a:lnTo>
                <a:lnTo>
                  <a:pt x="15182" y="20670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0" name="Group 43">
            <a:extLst>
              <a:ext uri="{FF2B5EF4-FFF2-40B4-BE49-F238E27FC236}">
                <a16:creationId xmlns:a16="http://schemas.microsoft.com/office/drawing/2014/main" id="{76A37E09-9827-74EB-293B-36265696719C}"/>
              </a:ext>
            </a:extLst>
          </p:cNvPr>
          <p:cNvGrpSpPr>
            <a:grpSpLocks/>
          </p:cNvGrpSpPr>
          <p:nvPr/>
        </p:nvGrpSpPr>
        <p:grpSpPr bwMode="auto">
          <a:xfrm>
            <a:off x="2490686" y="3925519"/>
            <a:ext cx="858838" cy="588962"/>
            <a:chOff x="2109" y="2205"/>
            <a:chExt cx="567" cy="559"/>
          </a:xfrm>
        </p:grpSpPr>
        <p:sp>
          <p:nvSpPr>
            <p:cNvPr id="41" name="Text Box 44">
              <a:extLst>
                <a:ext uri="{FF2B5EF4-FFF2-40B4-BE49-F238E27FC236}">
                  <a16:creationId xmlns:a16="http://schemas.microsoft.com/office/drawing/2014/main" id="{FB4BC7B7-7BB2-2C08-1F61-62F421B62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مكة</a:t>
              </a:r>
              <a:endParaRPr lang="en-US" altLang="en-US"/>
            </a:p>
          </p:txBody>
        </p:sp>
        <p:sp>
          <p:nvSpPr>
            <p:cNvPr id="42" name="Text Box 45">
              <a:extLst>
                <a:ext uri="{FF2B5EF4-FFF2-40B4-BE49-F238E27FC236}">
                  <a16:creationId xmlns:a16="http://schemas.microsoft.com/office/drawing/2014/main" id="{757A046E-6337-4EBF-38CB-A980C1F9E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dirty="0"/>
                <a:t>٢٢.٥٪</a:t>
              </a:r>
            </a:p>
          </p:txBody>
        </p:sp>
      </p:grpSp>
      <p:grpSp>
        <p:nvGrpSpPr>
          <p:cNvPr id="43" name="Group 79">
            <a:extLst>
              <a:ext uri="{FF2B5EF4-FFF2-40B4-BE49-F238E27FC236}">
                <a16:creationId xmlns:a16="http://schemas.microsoft.com/office/drawing/2014/main" id="{83A9EA0F-4319-59DB-C43A-3B965041A3D3}"/>
              </a:ext>
            </a:extLst>
          </p:cNvPr>
          <p:cNvGrpSpPr>
            <a:grpSpLocks/>
          </p:cNvGrpSpPr>
          <p:nvPr/>
        </p:nvGrpSpPr>
        <p:grpSpPr bwMode="auto">
          <a:xfrm>
            <a:off x="3763861" y="4125544"/>
            <a:ext cx="858838" cy="588962"/>
            <a:chOff x="2109" y="2205"/>
            <a:chExt cx="567" cy="559"/>
          </a:xfrm>
        </p:grpSpPr>
        <p:sp>
          <p:nvSpPr>
            <p:cNvPr id="44" name="Text Box 80">
              <a:extLst>
                <a:ext uri="{FF2B5EF4-FFF2-40B4-BE49-F238E27FC236}">
                  <a16:creationId xmlns:a16="http://schemas.microsoft.com/office/drawing/2014/main" id="{606C9E75-325B-E18F-0861-97540937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الرياض</a:t>
              </a:r>
              <a:endParaRPr lang="en-US" altLang="en-US"/>
            </a:p>
          </p:txBody>
        </p:sp>
        <p:sp>
          <p:nvSpPr>
            <p:cNvPr id="45" name="Text Box 81">
              <a:extLst>
                <a:ext uri="{FF2B5EF4-FFF2-40B4-BE49-F238E27FC236}">
                  <a16:creationId xmlns:a16="http://schemas.microsoft.com/office/drawing/2014/main" id="{48CEEF36-912C-C09A-1B73-0890674C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dirty="0"/>
                <a:t>٢٥٪</a:t>
              </a:r>
            </a:p>
          </p:txBody>
        </p:sp>
      </p:grpSp>
      <p:grpSp>
        <p:nvGrpSpPr>
          <p:cNvPr id="46" name="Group 82">
            <a:extLst>
              <a:ext uri="{FF2B5EF4-FFF2-40B4-BE49-F238E27FC236}">
                <a16:creationId xmlns:a16="http://schemas.microsoft.com/office/drawing/2014/main" id="{4389D500-B972-673A-E437-DBAC47B74257}"/>
              </a:ext>
            </a:extLst>
          </p:cNvPr>
          <p:cNvGrpSpPr>
            <a:grpSpLocks/>
          </p:cNvGrpSpPr>
          <p:nvPr/>
        </p:nvGrpSpPr>
        <p:grpSpPr bwMode="auto">
          <a:xfrm>
            <a:off x="1982686" y="4887544"/>
            <a:ext cx="858838" cy="588962"/>
            <a:chOff x="2109" y="2205"/>
            <a:chExt cx="567" cy="559"/>
          </a:xfrm>
        </p:grpSpPr>
        <p:sp>
          <p:nvSpPr>
            <p:cNvPr id="47" name="Text Box 83">
              <a:extLst>
                <a:ext uri="{FF2B5EF4-FFF2-40B4-BE49-F238E27FC236}">
                  <a16:creationId xmlns:a16="http://schemas.microsoft.com/office/drawing/2014/main" id="{7B29521D-E70E-6979-7BFD-51EEFE87A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الشرقية</a:t>
              </a:r>
              <a:endParaRPr lang="en-US" altLang="en-US"/>
            </a:p>
          </p:txBody>
        </p:sp>
        <p:sp>
          <p:nvSpPr>
            <p:cNvPr id="48" name="Text Box 84">
              <a:extLst>
                <a:ext uri="{FF2B5EF4-FFF2-40B4-BE49-F238E27FC236}">
                  <a16:creationId xmlns:a16="http://schemas.microsoft.com/office/drawing/2014/main" id="{023F126E-6F62-9B90-3AF9-F28041E3E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١٥.١٪</a:t>
              </a:r>
            </a:p>
          </p:txBody>
        </p:sp>
      </p:grpSp>
      <p:grpSp>
        <p:nvGrpSpPr>
          <p:cNvPr id="49" name="Group 85">
            <a:extLst>
              <a:ext uri="{FF2B5EF4-FFF2-40B4-BE49-F238E27FC236}">
                <a16:creationId xmlns:a16="http://schemas.microsoft.com/office/drawing/2014/main" id="{55D3CAB2-3B2A-9B8F-782B-FD9027C07E15}"/>
              </a:ext>
            </a:extLst>
          </p:cNvPr>
          <p:cNvGrpSpPr>
            <a:grpSpLocks/>
          </p:cNvGrpSpPr>
          <p:nvPr/>
        </p:nvGrpSpPr>
        <p:grpSpPr bwMode="auto">
          <a:xfrm>
            <a:off x="2270024" y="5595569"/>
            <a:ext cx="858837" cy="588962"/>
            <a:chOff x="2109" y="2205"/>
            <a:chExt cx="567" cy="559"/>
          </a:xfrm>
        </p:grpSpPr>
        <p:sp>
          <p:nvSpPr>
            <p:cNvPr id="50" name="Text Box 86">
              <a:extLst>
                <a:ext uri="{FF2B5EF4-FFF2-40B4-BE49-F238E27FC236}">
                  <a16:creationId xmlns:a16="http://schemas.microsoft.com/office/drawing/2014/main" id="{68F77BCC-1355-FD08-92B3-55E0744DA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عسير</a:t>
              </a:r>
              <a:endParaRPr lang="en-US" altLang="en-US"/>
            </a:p>
          </p:txBody>
        </p:sp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44EF7AAD-1DE3-934F-CFC4-E9C0C56C2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٧٪</a:t>
              </a:r>
            </a:p>
          </p:txBody>
        </p:sp>
      </p:grpSp>
      <p:grpSp>
        <p:nvGrpSpPr>
          <p:cNvPr id="52" name="Group 88">
            <a:extLst>
              <a:ext uri="{FF2B5EF4-FFF2-40B4-BE49-F238E27FC236}">
                <a16:creationId xmlns:a16="http://schemas.microsoft.com/office/drawing/2014/main" id="{A80BCB10-46C2-931F-2029-021C63B07F48}"/>
              </a:ext>
            </a:extLst>
          </p:cNvPr>
          <p:cNvGrpSpPr>
            <a:grpSpLocks/>
          </p:cNvGrpSpPr>
          <p:nvPr/>
        </p:nvGrpSpPr>
        <p:grpSpPr bwMode="auto">
          <a:xfrm>
            <a:off x="2766911" y="5895606"/>
            <a:ext cx="858838" cy="588963"/>
            <a:chOff x="2109" y="2205"/>
            <a:chExt cx="567" cy="559"/>
          </a:xfrm>
        </p:grpSpPr>
        <p:sp>
          <p:nvSpPr>
            <p:cNvPr id="53" name="Text Box 89">
              <a:extLst>
                <a:ext uri="{FF2B5EF4-FFF2-40B4-BE49-F238E27FC236}">
                  <a16:creationId xmlns:a16="http://schemas.microsoft.com/office/drawing/2014/main" id="{27B05C03-5BA1-23E5-401D-A3650B38D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المدينة</a:t>
              </a:r>
              <a:endParaRPr lang="en-US" altLang="en-US"/>
            </a:p>
          </p:txBody>
        </p:sp>
        <p:sp>
          <p:nvSpPr>
            <p:cNvPr id="54" name="Text Box 90">
              <a:extLst>
                <a:ext uri="{FF2B5EF4-FFF2-40B4-BE49-F238E27FC236}">
                  <a16:creationId xmlns:a16="http://schemas.microsoft.com/office/drawing/2014/main" id="{320B4269-95FD-7466-5655-7A0111496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٦.٦٪</a:t>
              </a:r>
            </a:p>
          </p:txBody>
        </p:sp>
      </p:grpSp>
      <p:grpSp>
        <p:nvGrpSpPr>
          <p:cNvPr id="55" name="Group 91">
            <a:extLst>
              <a:ext uri="{FF2B5EF4-FFF2-40B4-BE49-F238E27FC236}">
                <a16:creationId xmlns:a16="http://schemas.microsoft.com/office/drawing/2014/main" id="{4FA092F9-6850-E037-514D-292237CE90BE}"/>
              </a:ext>
            </a:extLst>
          </p:cNvPr>
          <p:cNvGrpSpPr>
            <a:grpSpLocks/>
          </p:cNvGrpSpPr>
          <p:nvPr/>
        </p:nvGrpSpPr>
        <p:grpSpPr bwMode="auto">
          <a:xfrm>
            <a:off x="3286024" y="5930531"/>
            <a:ext cx="858837" cy="588963"/>
            <a:chOff x="2109" y="2205"/>
            <a:chExt cx="567" cy="559"/>
          </a:xfrm>
        </p:grpSpPr>
        <p:sp>
          <p:nvSpPr>
            <p:cNvPr id="56" name="Text Box 92">
              <a:extLst>
                <a:ext uri="{FF2B5EF4-FFF2-40B4-BE49-F238E27FC236}">
                  <a16:creationId xmlns:a16="http://schemas.microsoft.com/office/drawing/2014/main" id="{DD1E614D-B29E-0470-1672-F26F30A5A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جازان</a:t>
              </a:r>
              <a:endParaRPr lang="en-US" altLang="en-US"/>
            </a:p>
          </p:txBody>
        </p:sp>
        <p:sp>
          <p:nvSpPr>
            <p:cNvPr id="57" name="Text Box 93">
              <a:extLst>
                <a:ext uri="{FF2B5EF4-FFF2-40B4-BE49-F238E27FC236}">
                  <a16:creationId xmlns:a16="http://schemas.microsoft.com/office/drawing/2014/main" id="{29B6F9C5-CFCC-CC62-CA54-C669D6C76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٥٪</a:t>
              </a:r>
            </a:p>
          </p:txBody>
        </p:sp>
      </p:grpSp>
      <p:grpSp>
        <p:nvGrpSpPr>
          <p:cNvPr id="58" name="Group 94">
            <a:extLst>
              <a:ext uri="{FF2B5EF4-FFF2-40B4-BE49-F238E27FC236}">
                <a16:creationId xmlns:a16="http://schemas.microsoft.com/office/drawing/2014/main" id="{181BC2A2-657A-AAF1-2C5B-422BD8D6F7BE}"/>
              </a:ext>
            </a:extLst>
          </p:cNvPr>
          <p:cNvGrpSpPr>
            <a:grpSpLocks/>
          </p:cNvGrpSpPr>
          <p:nvPr/>
        </p:nvGrpSpPr>
        <p:grpSpPr bwMode="auto">
          <a:xfrm>
            <a:off x="3952774" y="5147894"/>
            <a:ext cx="858837" cy="895350"/>
            <a:chOff x="2109" y="2205"/>
            <a:chExt cx="567" cy="848"/>
          </a:xfrm>
        </p:grpSpPr>
        <p:sp>
          <p:nvSpPr>
            <p:cNvPr id="59" name="Text Box 95">
              <a:extLst>
                <a:ext uri="{FF2B5EF4-FFF2-40B4-BE49-F238E27FC236}">
                  <a16:creationId xmlns:a16="http://schemas.microsoft.com/office/drawing/2014/main" id="{57548977-ABF5-59F2-F3FF-D0FBC9A76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باقي المناطق</a:t>
              </a:r>
              <a:endParaRPr lang="en-US" altLang="en-US"/>
            </a:p>
          </p:txBody>
        </p:sp>
        <p:sp>
          <p:nvSpPr>
            <p:cNvPr id="60" name="Text Box 96">
              <a:extLst>
                <a:ext uri="{FF2B5EF4-FFF2-40B4-BE49-F238E27FC236}">
                  <a16:creationId xmlns:a16="http://schemas.microsoft.com/office/drawing/2014/main" id="{88C41D29-7B02-8283-8017-FC2263F78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/>
                <a:t>١٥.٨٪</a:t>
              </a:r>
            </a:p>
          </p:txBody>
        </p:sp>
      </p:grpSp>
      <p:sp>
        <p:nvSpPr>
          <p:cNvPr id="61" name="Text Box 97">
            <a:extLst>
              <a:ext uri="{FF2B5EF4-FFF2-40B4-BE49-F238E27FC236}">
                <a16:creationId xmlns:a16="http://schemas.microsoft.com/office/drawing/2014/main" id="{74DC4495-ED21-42B0-35D0-7414B9EC7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224" y="3050806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توزيع السكان في مناطق المملكة</a:t>
            </a:r>
            <a:endParaRPr lang="en-US" altLang="en-US"/>
          </a:p>
        </p:txBody>
      </p:sp>
      <p:sp>
        <p:nvSpPr>
          <p:cNvPr id="62" name="Oval 98">
            <a:extLst>
              <a:ext uri="{FF2B5EF4-FFF2-40B4-BE49-F238E27FC236}">
                <a16:creationId xmlns:a16="http://schemas.microsoft.com/office/drawing/2014/main" id="{2A927D64-CF40-3EB1-DF50-2060C6B7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736" y="3519119"/>
            <a:ext cx="3060700" cy="30591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pic>
        <p:nvPicPr>
          <p:cNvPr id="63" name="Picture 99">
            <a:extLst>
              <a:ext uri="{FF2B5EF4-FFF2-40B4-BE49-F238E27FC236}">
                <a16:creationId xmlns:a16="http://schemas.microsoft.com/office/drawing/2014/main" id="{CC160338-10BC-10F4-D89E-8C9D45CE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620" y="1713891"/>
            <a:ext cx="1654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502FC9C4-AA11-C37D-7CA2-589D8F89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36" y="139331"/>
            <a:ext cx="25923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62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65967" y="28290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6169" y="-480121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773125" y="174027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AC007-21D6-B1CB-8807-F7BFB1822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86" y="469396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AC45548-C7C0-52D4-1ADE-E5FF7320D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790" y="1089406"/>
            <a:ext cx="5488235" cy="107950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/>
              <a:t>يمثل الجدول النسب المئوية لكمية البضائع في مستودعات شركة</a:t>
            </a:r>
          </a:p>
          <a:p>
            <a:pPr eaLnBrk="1" hangingPunct="1"/>
            <a:r>
              <a:rPr lang="ar-SA" altLang="en-US"/>
              <a:t> ، مثل هذه البيانات بالقطاعت الدائرية .</a:t>
            </a:r>
            <a:endParaRPr lang="en-US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87D28E9-A525-2B8A-4CBF-91BE6A3E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62" y="333001"/>
            <a:ext cx="242411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مجموعة 48">
            <a:extLst>
              <a:ext uri="{FF2B5EF4-FFF2-40B4-BE49-F238E27FC236}">
                <a16:creationId xmlns:a16="http://schemas.microsoft.com/office/drawing/2014/main" id="{F203A764-2492-E184-9097-F351FAF865CE}"/>
              </a:ext>
            </a:extLst>
          </p:cNvPr>
          <p:cNvGrpSpPr/>
          <p:nvPr/>
        </p:nvGrpSpPr>
        <p:grpSpPr>
          <a:xfrm>
            <a:off x="9010118" y="2294519"/>
            <a:ext cx="2034712" cy="681038"/>
            <a:chOff x="4788024" y="4421981"/>
            <a:chExt cx="2034712" cy="681038"/>
          </a:xfrm>
        </p:grpSpPr>
        <p:grpSp>
          <p:nvGrpSpPr>
            <p:cNvPr id="17" name="Group 101">
              <a:extLst>
                <a:ext uri="{FF2B5EF4-FFF2-40B4-BE49-F238E27FC236}">
                  <a16:creationId xmlns:a16="http://schemas.microsoft.com/office/drawing/2014/main" id="{FC72AFC9-5260-083F-ABA2-64BC19748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7" y="4421981"/>
              <a:ext cx="738189" cy="681038"/>
              <a:chOff x="3372" y="1960"/>
              <a:chExt cx="465" cy="429"/>
            </a:xfrm>
          </p:grpSpPr>
          <p:sp>
            <p:nvSpPr>
              <p:cNvPr id="19" name="Text Box 102">
                <a:extLst>
                  <a:ext uri="{FF2B5EF4-FFF2-40B4-BE49-F238E27FC236}">
                    <a16:creationId xmlns:a16="http://schemas.microsoft.com/office/drawing/2014/main" id="{A6A15EC1-9F48-8B88-C988-3F3526F720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4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٢٦.٢</a:t>
                </a:r>
                <a:endParaRPr lang="en-US" sz="2000" b="1" dirty="0"/>
              </a:p>
            </p:txBody>
          </p:sp>
          <p:sp>
            <p:nvSpPr>
              <p:cNvPr id="20" name="Line 103">
                <a:extLst>
                  <a:ext uri="{FF2B5EF4-FFF2-40B4-BE49-F238E27FC236}">
                    <a16:creationId xmlns:a16="http://schemas.microsoft.com/office/drawing/2014/main" id="{449D6F30-EBA8-DA0C-8D0E-37C267689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Text Box 104">
                <a:extLst>
                  <a:ext uri="{FF2B5EF4-FFF2-40B4-BE49-F238E27FC236}">
                    <a16:creationId xmlns:a16="http://schemas.microsoft.com/office/drawing/2014/main" id="{99FF687F-24D1-399F-E6BC-784574285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F4EE82B6-5E9B-D7A6-5F6B-692FC4AF0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22" name="Text Box 8">
            <a:extLst>
              <a:ext uri="{FF2B5EF4-FFF2-40B4-BE49-F238E27FC236}">
                <a16:creationId xmlns:a16="http://schemas.microsoft.com/office/drawing/2014/main" id="{ED63DA16-710D-AD63-E2F8-842380E00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035" y="2428171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baseline="30000" dirty="0">
                <a:solidFill>
                  <a:srgbClr val="C00000"/>
                </a:solidFill>
              </a:rPr>
              <a:t>٥</a:t>
            </a:r>
            <a:r>
              <a:rPr lang="ar-SA" sz="2000" b="1" dirty="0">
                <a:solidFill>
                  <a:srgbClr val="C00000"/>
                </a:solidFill>
              </a:rPr>
              <a:t>٩٤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23" name="مجموعة 55">
            <a:extLst>
              <a:ext uri="{FF2B5EF4-FFF2-40B4-BE49-F238E27FC236}">
                <a16:creationId xmlns:a16="http://schemas.microsoft.com/office/drawing/2014/main" id="{942170B2-8ADB-5085-BB9F-8E4B48FC5B02}"/>
              </a:ext>
            </a:extLst>
          </p:cNvPr>
          <p:cNvGrpSpPr/>
          <p:nvPr/>
        </p:nvGrpSpPr>
        <p:grpSpPr>
          <a:xfrm>
            <a:off x="9010118" y="3013582"/>
            <a:ext cx="1944221" cy="681038"/>
            <a:chOff x="4788024" y="4421981"/>
            <a:chExt cx="1944221" cy="681038"/>
          </a:xfrm>
        </p:grpSpPr>
        <p:grpSp>
          <p:nvGrpSpPr>
            <p:cNvPr id="24" name="Group 101">
              <a:extLst>
                <a:ext uri="{FF2B5EF4-FFF2-40B4-BE49-F238E27FC236}">
                  <a16:creationId xmlns:a16="http://schemas.microsoft.com/office/drawing/2014/main" id="{66135159-A784-C4EE-81D7-F432A8E5E4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6" name="Text Box 102">
                <a:extLst>
                  <a:ext uri="{FF2B5EF4-FFF2-40B4-BE49-F238E27FC236}">
                    <a16:creationId xmlns:a16="http://schemas.microsoft.com/office/drawing/2014/main" id="{5F74D55E-2485-A3B2-1AF0-A0EC55D37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٥</a:t>
                </a:r>
                <a:endParaRPr lang="en-US" sz="2000" b="1" dirty="0"/>
              </a:p>
            </p:txBody>
          </p:sp>
          <p:sp>
            <p:nvSpPr>
              <p:cNvPr id="27" name="Line 103">
                <a:extLst>
                  <a:ext uri="{FF2B5EF4-FFF2-40B4-BE49-F238E27FC236}">
                    <a16:creationId xmlns:a16="http://schemas.microsoft.com/office/drawing/2014/main" id="{5EF0E039-82A1-9062-7C9B-3C8EB1290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104">
                <a:extLst>
                  <a:ext uri="{FF2B5EF4-FFF2-40B4-BE49-F238E27FC236}">
                    <a16:creationId xmlns:a16="http://schemas.microsoft.com/office/drawing/2014/main" id="{B3C7B80C-5D0E-9AA1-8A34-18D184C38C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68B9FF5A-4377-709B-1507-55B212B1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29" name="Text Box 8">
            <a:extLst>
              <a:ext uri="{FF2B5EF4-FFF2-40B4-BE49-F238E27FC236}">
                <a16:creationId xmlns:a16="http://schemas.microsoft.com/office/drawing/2014/main" id="{DE980DD3-132C-C138-A761-7ECB876D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035" y="3147234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baseline="30000" dirty="0">
                <a:solidFill>
                  <a:srgbClr val="C00000"/>
                </a:solidFill>
              </a:rPr>
              <a:t>٥</a:t>
            </a:r>
            <a:r>
              <a:rPr lang="ar-SA" sz="2000" b="1" dirty="0">
                <a:solidFill>
                  <a:srgbClr val="C00000"/>
                </a:solidFill>
              </a:rPr>
              <a:t>١٨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0" name="مجموعة 62">
            <a:extLst>
              <a:ext uri="{FF2B5EF4-FFF2-40B4-BE49-F238E27FC236}">
                <a16:creationId xmlns:a16="http://schemas.microsoft.com/office/drawing/2014/main" id="{0CB714BC-9C22-D5F0-5127-32548034C1F2}"/>
              </a:ext>
            </a:extLst>
          </p:cNvPr>
          <p:cNvGrpSpPr/>
          <p:nvPr/>
        </p:nvGrpSpPr>
        <p:grpSpPr>
          <a:xfrm>
            <a:off x="9010118" y="3700696"/>
            <a:ext cx="2034712" cy="681038"/>
            <a:chOff x="4788024" y="4421981"/>
            <a:chExt cx="2034712" cy="681038"/>
          </a:xfrm>
        </p:grpSpPr>
        <p:grpSp>
          <p:nvGrpSpPr>
            <p:cNvPr id="31" name="Group 101">
              <a:extLst>
                <a:ext uri="{FF2B5EF4-FFF2-40B4-BE49-F238E27FC236}">
                  <a16:creationId xmlns:a16="http://schemas.microsoft.com/office/drawing/2014/main" id="{9F66F9B8-DBA5-8FCF-B1FD-6C8BE17C8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7" y="4421981"/>
              <a:ext cx="738189" cy="681038"/>
              <a:chOff x="3372" y="1960"/>
              <a:chExt cx="465" cy="429"/>
            </a:xfrm>
          </p:grpSpPr>
          <p:sp>
            <p:nvSpPr>
              <p:cNvPr id="33" name="Text Box 102">
                <a:extLst>
                  <a:ext uri="{FF2B5EF4-FFF2-40B4-BE49-F238E27FC236}">
                    <a16:creationId xmlns:a16="http://schemas.microsoft.com/office/drawing/2014/main" id="{67F70D14-C89C-B458-B00B-2BC5ED77A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4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٢.٤</a:t>
                </a:r>
                <a:endParaRPr lang="en-US" sz="2000" b="1" dirty="0"/>
              </a:p>
            </p:txBody>
          </p:sp>
          <p:sp>
            <p:nvSpPr>
              <p:cNvPr id="34" name="Line 103">
                <a:extLst>
                  <a:ext uri="{FF2B5EF4-FFF2-40B4-BE49-F238E27FC236}">
                    <a16:creationId xmlns:a16="http://schemas.microsoft.com/office/drawing/2014/main" id="{6A5C138E-9BA3-3F33-042C-74C24133A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Text Box 104">
                <a:extLst>
                  <a:ext uri="{FF2B5EF4-FFF2-40B4-BE49-F238E27FC236}">
                    <a16:creationId xmlns:a16="http://schemas.microsoft.com/office/drawing/2014/main" id="{D2775514-C8A2-C5FB-87DA-2201F8B903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32" name="Text Box 8">
              <a:extLst>
                <a:ext uri="{FF2B5EF4-FFF2-40B4-BE49-F238E27FC236}">
                  <a16:creationId xmlns:a16="http://schemas.microsoft.com/office/drawing/2014/main" id="{F53F9B60-3D54-E4EA-8B81-670FBCCF1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36" name="Text Box 8">
            <a:extLst>
              <a:ext uri="{FF2B5EF4-FFF2-40B4-BE49-F238E27FC236}">
                <a16:creationId xmlns:a16="http://schemas.microsoft.com/office/drawing/2014/main" id="{46AE4756-EDE5-9CC6-1E79-995309C6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035" y="3834348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baseline="30000" dirty="0">
                <a:solidFill>
                  <a:srgbClr val="C00000"/>
                </a:solidFill>
              </a:rPr>
              <a:t>٥</a:t>
            </a:r>
            <a:r>
              <a:rPr lang="ar-SA" sz="2000" b="1" dirty="0">
                <a:solidFill>
                  <a:srgbClr val="C00000"/>
                </a:solidFill>
              </a:rPr>
              <a:t>٩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7" name="مجموعة 69">
            <a:extLst>
              <a:ext uri="{FF2B5EF4-FFF2-40B4-BE49-F238E27FC236}">
                <a16:creationId xmlns:a16="http://schemas.microsoft.com/office/drawing/2014/main" id="{D3E8DAE2-E94F-12E2-AB96-C24739401D1E}"/>
              </a:ext>
            </a:extLst>
          </p:cNvPr>
          <p:cNvGrpSpPr/>
          <p:nvPr/>
        </p:nvGrpSpPr>
        <p:grpSpPr>
          <a:xfrm>
            <a:off x="9005526" y="4332180"/>
            <a:ext cx="2034712" cy="681038"/>
            <a:chOff x="4788024" y="4421981"/>
            <a:chExt cx="2034712" cy="681038"/>
          </a:xfrm>
        </p:grpSpPr>
        <p:grpSp>
          <p:nvGrpSpPr>
            <p:cNvPr id="38" name="Group 101">
              <a:extLst>
                <a:ext uri="{FF2B5EF4-FFF2-40B4-BE49-F238E27FC236}">
                  <a16:creationId xmlns:a16="http://schemas.microsoft.com/office/drawing/2014/main" id="{CA4D50F3-666C-BF46-65B1-267B9E4BC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7" y="4421981"/>
              <a:ext cx="738189" cy="681038"/>
              <a:chOff x="3372" y="1960"/>
              <a:chExt cx="465" cy="429"/>
            </a:xfrm>
          </p:grpSpPr>
          <p:sp>
            <p:nvSpPr>
              <p:cNvPr id="40" name="Text Box 102">
                <a:extLst>
                  <a:ext uri="{FF2B5EF4-FFF2-40B4-BE49-F238E27FC236}">
                    <a16:creationId xmlns:a16="http://schemas.microsoft.com/office/drawing/2014/main" id="{5496A476-309C-D848-3E19-C2895D037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4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٤.٢</a:t>
                </a:r>
                <a:endParaRPr lang="en-US" sz="2000" b="1" dirty="0"/>
              </a:p>
            </p:txBody>
          </p:sp>
          <p:sp>
            <p:nvSpPr>
              <p:cNvPr id="41" name="Line 103">
                <a:extLst>
                  <a:ext uri="{FF2B5EF4-FFF2-40B4-BE49-F238E27FC236}">
                    <a16:creationId xmlns:a16="http://schemas.microsoft.com/office/drawing/2014/main" id="{DFA3DB04-E1E1-3442-1311-3EF9D6CF7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Text Box 104">
                <a:extLst>
                  <a:ext uri="{FF2B5EF4-FFF2-40B4-BE49-F238E27FC236}">
                    <a16:creationId xmlns:a16="http://schemas.microsoft.com/office/drawing/2014/main" id="{F94ECB04-3B8C-7E78-9BE4-EC7075B9C0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39" name="Text Box 8">
              <a:extLst>
                <a:ext uri="{FF2B5EF4-FFF2-40B4-BE49-F238E27FC236}">
                  <a16:creationId xmlns:a16="http://schemas.microsoft.com/office/drawing/2014/main" id="{27F7756F-5EB7-93A6-A4B4-3BCBD0D46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43" name="Text Box 8">
            <a:extLst>
              <a:ext uri="{FF2B5EF4-FFF2-40B4-BE49-F238E27FC236}">
                <a16:creationId xmlns:a16="http://schemas.microsoft.com/office/drawing/2014/main" id="{F4A046ED-3A2B-45E7-9D44-B1A02229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443" y="4465832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baseline="30000" dirty="0">
                <a:solidFill>
                  <a:srgbClr val="C00000"/>
                </a:solidFill>
              </a:rPr>
              <a:t>٥</a:t>
            </a:r>
            <a:r>
              <a:rPr lang="ar-SA" sz="2000" b="1" dirty="0">
                <a:solidFill>
                  <a:srgbClr val="C00000"/>
                </a:solidFill>
              </a:rPr>
              <a:t>١٥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0" name="Text Box 97">
            <a:extLst>
              <a:ext uri="{FF2B5EF4-FFF2-40B4-BE49-F238E27FC236}">
                <a16:creationId xmlns:a16="http://schemas.microsoft.com/office/drawing/2014/main" id="{112CC308-F5D5-4667-9FBE-72E9A78EB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892" y="2674861"/>
            <a:ext cx="22830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600" b="1" dirty="0">
                <a:solidFill>
                  <a:srgbClr val="C00000"/>
                </a:solidFill>
              </a:rPr>
              <a:t>مجموع النسب في الجدول يجب أن تكون ١٠٠٪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pSp>
        <p:nvGrpSpPr>
          <p:cNvPr id="69" name="مجموعة 69">
            <a:extLst>
              <a:ext uri="{FF2B5EF4-FFF2-40B4-BE49-F238E27FC236}">
                <a16:creationId xmlns:a16="http://schemas.microsoft.com/office/drawing/2014/main" id="{22E149C4-1B0B-DEBC-5ABD-9A407F2113AD}"/>
              </a:ext>
            </a:extLst>
          </p:cNvPr>
          <p:cNvGrpSpPr/>
          <p:nvPr/>
        </p:nvGrpSpPr>
        <p:grpSpPr>
          <a:xfrm>
            <a:off x="9115932" y="5004829"/>
            <a:ext cx="2034712" cy="681038"/>
            <a:chOff x="4788024" y="4421981"/>
            <a:chExt cx="2034712" cy="681038"/>
          </a:xfrm>
        </p:grpSpPr>
        <p:grpSp>
          <p:nvGrpSpPr>
            <p:cNvPr id="70" name="Group 101">
              <a:extLst>
                <a:ext uri="{FF2B5EF4-FFF2-40B4-BE49-F238E27FC236}">
                  <a16:creationId xmlns:a16="http://schemas.microsoft.com/office/drawing/2014/main" id="{41BF48E6-4DF2-89D5-255D-CB58AB93F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7" y="4421981"/>
              <a:ext cx="738189" cy="681038"/>
              <a:chOff x="3372" y="1960"/>
              <a:chExt cx="465" cy="429"/>
            </a:xfrm>
          </p:grpSpPr>
          <p:sp>
            <p:nvSpPr>
              <p:cNvPr id="72" name="Text Box 102">
                <a:extLst>
                  <a:ext uri="{FF2B5EF4-FFF2-40B4-BE49-F238E27FC236}">
                    <a16:creationId xmlns:a16="http://schemas.microsoft.com/office/drawing/2014/main" id="{1F0CA370-07E9-B564-6287-52C3EEB4C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4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٥٢.٦</a:t>
                </a:r>
                <a:endParaRPr lang="en-US" sz="2000" b="1" dirty="0"/>
              </a:p>
            </p:txBody>
          </p:sp>
          <p:sp>
            <p:nvSpPr>
              <p:cNvPr id="73" name="Line 103">
                <a:extLst>
                  <a:ext uri="{FF2B5EF4-FFF2-40B4-BE49-F238E27FC236}">
                    <a16:creationId xmlns:a16="http://schemas.microsoft.com/office/drawing/2014/main" id="{DB1C9F7B-5F3D-8BE5-8B5F-D94642FC3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" name="Text Box 104">
                <a:extLst>
                  <a:ext uri="{FF2B5EF4-FFF2-40B4-BE49-F238E27FC236}">
                    <a16:creationId xmlns:a16="http://schemas.microsoft.com/office/drawing/2014/main" id="{06794476-CF5E-AC44-E742-C4D8F140D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71" name="Text Box 8">
              <a:extLst>
                <a:ext uri="{FF2B5EF4-FFF2-40B4-BE49-F238E27FC236}">
                  <a16:creationId xmlns:a16="http://schemas.microsoft.com/office/drawing/2014/main" id="{494E9349-50F9-C1E2-2AD2-9C54CBAB8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75" name="Text Box 8">
            <a:extLst>
              <a:ext uri="{FF2B5EF4-FFF2-40B4-BE49-F238E27FC236}">
                <a16:creationId xmlns:a16="http://schemas.microsoft.com/office/drawing/2014/main" id="{97A96D1D-5593-12AB-8F1D-0EA22F376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849" y="5138481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baseline="30000" dirty="0">
                <a:solidFill>
                  <a:srgbClr val="C00000"/>
                </a:solidFill>
              </a:rPr>
              <a:t>٥</a:t>
            </a:r>
            <a:r>
              <a:rPr lang="ar-SA" sz="2000" b="1" dirty="0">
                <a:solidFill>
                  <a:srgbClr val="C00000"/>
                </a:solidFill>
              </a:rPr>
              <a:t>١٨٩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76" name="مجموعة 69">
            <a:extLst>
              <a:ext uri="{FF2B5EF4-FFF2-40B4-BE49-F238E27FC236}">
                <a16:creationId xmlns:a16="http://schemas.microsoft.com/office/drawing/2014/main" id="{F8E57D17-A4C5-D37A-1CDD-2939F6C1BFBE}"/>
              </a:ext>
            </a:extLst>
          </p:cNvPr>
          <p:cNvGrpSpPr/>
          <p:nvPr/>
        </p:nvGrpSpPr>
        <p:grpSpPr>
          <a:xfrm>
            <a:off x="9175313" y="5685867"/>
            <a:ext cx="2034712" cy="681038"/>
            <a:chOff x="4788024" y="4421981"/>
            <a:chExt cx="2034712" cy="681038"/>
          </a:xfrm>
        </p:grpSpPr>
        <p:grpSp>
          <p:nvGrpSpPr>
            <p:cNvPr id="77" name="Group 101">
              <a:extLst>
                <a:ext uri="{FF2B5EF4-FFF2-40B4-BE49-F238E27FC236}">
                  <a16:creationId xmlns:a16="http://schemas.microsoft.com/office/drawing/2014/main" id="{A1160586-93D7-E9B7-68DD-481BBBB13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7" y="4421981"/>
              <a:ext cx="738189" cy="681038"/>
              <a:chOff x="3372" y="1960"/>
              <a:chExt cx="465" cy="429"/>
            </a:xfrm>
          </p:grpSpPr>
          <p:sp>
            <p:nvSpPr>
              <p:cNvPr id="79" name="Text Box 102">
                <a:extLst>
                  <a:ext uri="{FF2B5EF4-FFF2-40B4-BE49-F238E27FC236}">
                    <a16:creationId xmlns:a16="http://schemas.microsoft.com/office/drawing/2014/main" id="{768ECF00-F2F3-8F5F-20F1-743105A97F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4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٩.٦</a:t>
                </a:r>
                <a:endParaRPr lang="en-US" sz="2000" b="1" dirty="0"/>
              </a:p>
            </p:txBody>
          </p:sp>
          <p:sp>
            <p:nvSpPr>
              <p:cNvPr id="80" name="Line 103">
                <a:extLst>
                  <a:ext uri="{FF2B5EF4-FFF2-40B4-BE49-F238E27FC236}">
                    <a16:creationId xmlns:a16="http://schemas.microsoft.com/office/drawing/2014/main" id="{613400B9-11B8-737D-491E-139CE6037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" name="Text Box 104">
                <a:extLst>
                  <a:ext uri="{FF2B5EF4-FFF2-40B4-BE49-F238E27FC236}">
                    <a16:creationId xmlns:a16="http://schemas.microsoft.com/office/drawing/2014/main" id="{813C2F29-5161-2E1F-3F2A-6BEB80252F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78" name="Text Box 8">
              <a:extLst>
                <a:ext uri="{FF2B5EF4-FFF2-40B4-BE49-F238E27FC236}">
                  <a16:creationId xmlns:a16="http://schemas.microsoft.com/office/drawing/2014/main" id="{9C31E2ED-5606-34BA-AB13-F629689CB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82" name="Text Box 8">
            <a:extLst>
              <a:ext uri="{FF2B5EF4-FFF2-40B4-BE49-F238E27FC236}">
                <a16:creationId xmlns:a16="http://schemas.microsoft.com/office/drawing/2014/main" id="{4BA588C5-B129-1143-FC43-1F2F2B6C8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230" y="5819519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baseline="30000" dirty="0">
                <a:solidFill>
                  <a:srgbClr val="C00000"/>
                </a:solidFill>
              </a:rPr>
              <a:t>٥</a:t>
            </a:r>
            <a:r>
              <a:rPr lang="ar-SA" sz="2000" b="1" dirty="0">
                <a:solidFill>
                  <a:srgbClr val="C00000"/>
                </a:solidFill>
              </a:rPr>
              <a:t>٣٥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3" name="Text Box 97">
            <a:extLst>
              <a:ext uri="{FF2B5EF4-FFF2-40B4-BE49-F238E27FC236}">
                <a16:creationId xmlns:a16="http://schemas.microsoft.com/office/drawing/2014/main" id="{834D6EFD-9C61-6083-9F6E-3790D035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203" y="2217483"/>
            <a:ext cx="263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العاب  الترفيهية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84" name="مجموعة 76">
            <a:extLst>
              <a:ext uri="{FF2B5EF4-FFF2-40B4-BE49-F238E27FC236}">
                <a16:creationId xmlns:a16="http://schemas.microsoft.com/office/drawing/2014/main" id="{D027F76F-F58E-5909-6284-42EBA9910DAB}"/>
              </a:ext>
            </a:extLst>
          </p:cNvPr>
          <p:cNvGrpSpPr/>
          <p:nvPr/>
        </p:nvGrpSpPr>
        <p:grpSpPr>
          <a:xfrm>
            <a:off x="4141454" y="3252920"/>
            <a:ext cx="3060700" cy="3059112"/>
            <a:chOff x="323850" y="3573463"/>
            <a:chExt cx="3060700" cy="3059112"/>
          </a:xfrm>
        </p:grpSpPr>
        <p:sp>
          <p:nvSpPr>
            <p:cNvPr id="85" name="Oval 98">
              <a:extLst>
                <a:ext uri="{FF2B5EF4-FFF2-40B4-BE49-F238E27FC236}">
                  <a16:creationId xmlns:a16="http://schemas.microsoft.com/office/drawing/2014/main" id="{28945677-9213-49B4-2A13-FB16BB4CB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573463"/>
              <a:ext cx="3060700" cy="305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6" name="Text Box 8">
              <a:extLst>
                <a:ext uri="{FF2B5EF4-FFF2-40B4-BE49-F238E27FC236}">
                  <a16:creationId xmlns:a16="http://schemas.microsoft.com/office/drawing/2014/main" id="{69EBB7AE-E3AE-DFA4-E77C-FB3886D26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599" y="4892984"/>
              <a:ext cx="398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•</a:t>
              </a:r>
              <a:endParaRPr lang="en-US" sz="2000" b="1" dirty="0"/>
            </a:p>
          </p:txBody>
        </p:sp>
      </p:grpSp>
      <p:sp>
        <p:nvSpPr>
          <p:cNvPr id="87" name="دائري 82">
            <a:extLst>
              <a:ext uri="{FF2B5EF4-FFF2-40B4-BE49-F238E27FC236}">
                <a16:creationId xmlns:a16="http://schemas.microsoft.com/office/drawing/2014/main" id="{6560C8B6-8D24-9DDD-BF9A-98765FD090C5}"/>
              </a:ext>
            </a:extLst>
          </p:cNvPr>
          <p:cNvSpPr/>
          <p:nvPr/>
        </p:nvSpPr>
        <p:spPr>
          <a:xfrm rot="15645303">
            <a:off x="4155978" y="3256597"/>
            <a:ext cx="3060000" cy="3060000"/>
          </a:xfrm>
          <a:prstGeom prst="pie">
            <a:avLst>
              <a:gd name="adj1" fmla="val 20935231"/>
              <a:gd name="adj2" fmla="val 396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8" name="دائري 87">
            <a:extLst>
              <a:ext uri="{FF2B5EF4-FFF2-40B4-BE49-F238E27FC236}">
                <a16:creationId xmlns:a16="http://schemas.microsoft.com/office/drawing/2014/main" id="{2BDBE5B2-C380-F005-5C3B-2BB619ACF620}"/>
              </a:ext>
            </a:extLst>
          </p:cNvPr>
          <p:cNvSpPr/>
          <p:nvPr/>
        </p:nvSpPr>
        <p:spPr>
          <a:xfrm rot="18153213">
            <a:off x="4158052" y="3265235"/>
            <a:ext cx="3060000" cy="3048293"/>
          </a:xfrm>
          <a:prstGeom prst="pie">
            <a:avLst>
              <a:gd name="adj1" fmla="val 5471921"/>
              <a:gd name="adj2" fmla="val 168804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9" name="دائري 88">
            <a:extLst>
              <a:ext uri="{FF2B5EF4-FFF2-40B4-BE49-F238E27FC236}">
                <a16:creationId xmlns:a16="http://schemas.microsoft.com/office/drawing/2014/main" id="{E0173536-A218-6592-64F8-A86B76AE2140}"/>
              </a:ext>
            </a:extLst>
          </p:cNvPr>
          <p:cNvSpPr/>
          <p:nvPr/>
        </p:nvSpPr>
        <p:spPr>
          <a:xfrm>
            <a:off x="4137037" y="3237680"/>
            <a:ext cx="3060000" cy="3060000"/>
          </a:xfrm>
          <a:prstGeom prst="pie">
            <a:avLst>
              <a:gd name="adj1" fmla="val 69094"/>
              <a:gd name="adj2" fmla="val 200241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94" name="Group 188">
            <a:extLst>
              <a:ext uri="{FF2B5EF4-FFF2-40B4-BE49-F238E27FC236}">
                <a16:creationId xmlns:a16="http://schemas.microsoft.com/office/drawing/2014/main" id="{EC6DDC90-4B47-4213-4139-BF823CFC9B4B}"/>
              </a:ext>
            </a:extLst>
          </p:cNvPr>
          <p:cNvGrpSpPr>
            <a:grpSpLocks/>
          </p:cNvGrpSpPr>
          <p:nvPr/>
        </p:nvGrpSpPr>
        <p:grpSpPr bwMode="auto">
          <a:xfrm>
            <a:off x="4500907" y="4999732"/>
            <a:ext cx="1001220" cy="658500"/>
            <a:chOff x="2060" y="2205"/>
            <a:chExt cx="661" cy="625"/>
          </a:xfrm>
        </p:grpSpPr>
        <p:sp>
          <p:nvSpPr>
            <p:cNvPr id="95" name="Text Box 44">
              <a:extLst>
                <a:ext uri="{FF2B5EF4-FFF2-40B4-BE49-F238E27FC236}">
                  <a16:creationId xmlns:a16="http://schemas.microsoft.com/office/drawing/2014/main" id="{D5F43F48-FAC6-DA31-E59C-24749E520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الرياض</a:t>
              </a:r>
              <a:endParaRPr lang="en-US" sz="2000" b="1" dirty="0"/>
            </a:p>
          </p:txBody>
        </p:sp>
        <p:sp>
          <p:nvSpPr>
            <p:cNvPr id="96" name="Text Box 45">
              <a:extLst>
                <a:ext uri="{FF2B5EF4-FFF2-40B4-BE49-F238E27FC236}">
                  <a16:creationId xmlns:a16="http://schemas.microsoft.com/office/drawing/2014/main" id="{0C5426CE-ADA6-0BDA-298F-4881D61F2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٥٢.٦٪</a:t>
              </a:r>
            </a:p>
          </p:txBody>
        </p:sp>
      </p:grpSp>
      <p:sp>
        <p:nvSpPr>
          <p:cNvPr id="104" name="دائري 82">
            <a:extLst>
              <a:ext uri="{FF2B5EF4-FFF2-40B4-BE49-F238E27FC236}">
                <a16:creationId xmlns:a16="http://schemas.microsoft.com/office/drawing/2014/main" id="{41E56E1F-BECC-F6DC-D38B-2327A592D937}"/>
              </a:ext>
            </a:extLst>
          </p:cNvPr>
          <p:cNvSpPr/>
          <p:nvPr/>
        </p:nvSpPr>
        <p:spPr>
          <a:xfrm rot="19185284">
            <a:off x="4137039" y="3243894"/>
            <a:ext cx="3060000" cy="3060000"/>
          </a:xfrm>
          <a:prstGeom prst="pie">
            <a:avLst>
              <a:gd name="adj1" fmla="val 18517744"/>
              <a:gd name="adj2" fmla="val 247290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2" name="دائري 82">
            <a:extLst>
              <a:ext uri="{FF2B5EF4-FFF2-40B4-BE49-F238E27FC236}">
                <a16:creationId xmlns:a16="http://schemas.microsoft.com/office/drawing/2014/main" id="{D6CBCED9-677E-EE1A-CC9D-F39AD5AA02E8}"/>
              </a:ext>
            </a:extLst>
          </p:cNvPr>
          <p:cNvSpPr/>
          <p:nvPr/>
        </p:nvSpPr>
        <p:spPr>
          <a:xfrm rot="14282867">
            <a:off x="4151535" y="3249350"/>
            <a:ext cx="3060000" cy="3060000"/>
          </a:xfrm>
          <a:prstGeom prst="pie">
            <a:avLst>
              <a:gd name="adj1" fmla="val 62803"/>
              <a:gd name="adj2" fmla="val 67664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4" name="دائري 89">
            <a:extLst>
              <a:ext uri="{FF2B5EF4-FFF2-40B4-BE49-F238E27FC236}">
                <a16:creationId xmlns:a16="http://schemas.microsoft.com/office/drawing/2014/main" id="{1C8DACB5-EF67-7FD7-9D6A-DF0933C67F8E}"/>
              </a:ext>
            </a:extLst>
          </p:cNvPr>
          <p:cNvSpPr/>
          <p:nvPr/>
        </p:nvSpPr>
        <p:spPr>
          <a:xfrm rot="5825575">
            <a:off x="4154832" y="3257050"/>
            <a:ext cx="3060000" cy="3044600"/>
          </a:xfrm>
          <a:prstGeom prst="pie">
            <a:avLst>
              <a:gd name="adj1" fmla="val 7477768"/>
              <a:gd name="adj2" fmla="val 847970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97" name="Group 43">
            <a:extLst>
              <a:ext uri="{FF2B5EF4-FFF2-40B4-BE49-F238E27FC236}">
                <a16:creationId xmlns:a16="http://schemas.microsoft.com/office/drawing/2014/main" id="{A52C8EFA-6945-39A6-3F57-609F893F4F24}"/>
              </a:ext>
            </a:extLst>
          </p:cNvPr>
          <p:cNvGrpSpPr>
            <a:grpSpLocks/>
          </p:cNvGrpSpPr>
          <p:nvPr/>
        </p:nvGrpSpPr>
        <p:grpSpPr bwMode="auto">
          <a:xfrm>
            <a:off x="5901567" y="3900721"/>
            <a:ext cx="1001220" cy="596337"/>
            <a:chOff x="2060" y="2205"/>
            <a:chExt cx="661" cy="566"/>
          </a:xfrm>
        </p:grpSpPr>
        <p:sp>
          <p:nvSpPr>
            <p:cNvPr id="98" name="Text Box 44">
              <a:extLst>
                <a:ext uri="{FF2B5EF4-FFF2-40B4-BE49-F238E27FC236}">
                  <a16:creationId xmlns:a16="http://schemas.microsoft.com/office/drawing/2014/main" id="{D61B2942-3309-F9E1-64B9-474F7018D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1600" b="1" dirty="0"/>
                <a:t>جدة</a:t>
              </a:r>
              <a:endParaRPr lang="en-US" sz="1600" b="1" dirty="0"/>
            </a:p>
          </p:txBody>
        </p:sp>
        <p:sp>
          <p:nvSpPr>
            <p:cNvPr id="99" name="Text Box 45">
              <a:extLst>
                <a:ext uri="{FF2B5EF4-FFF2-40B4-BE49-F238E27FC236}">
                  <a16:creationId xmlns:a16="http://schemas.microsoft.com/office/drawing/2014/main" id="{3762E041-1AAA-6FBC-65E1-D8CC86FDD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٢٦.٢٪</a:t>
              </a:r>
            </a:p>
          </p:txBody>
        </p:sp>
      </p:grpSp>
      <p:grpSp>
        <p:nvGrpSpPr>
          <p:cNvPr id="91" name="Group 43">
            <a:extLst>
              <a:ext uri="{FF2B5EF4-FFF2-40B4-BE49-F238E27FC236}">
                <a16:creationId xmlns:a16="http://schemas.microsoft.com/office/drawing/2014/main" id="{E9D8FDD8-02C0-9411-B680-ECFAECA9E179}"/>
              </a:ext>
            </a:extLst>
          </p:cNvPr>
          <p:cNvGrpSpPr>
            <a:grpSpLocks/>
          </p:cNvGrpSpPr>
          <p:nvPr/>
        </p:nvGrpSpPr>
        <p:grpSpPr bwMode="auto">
          <a:xfrm rot="21107008">
            <a:off x="5020601" y="3380929"/>
            <a:ext cx="858838" cy="627946"/>
            <a:chOff x="2109" y="2205"/>
            <a:chExt cx="567" cy="596"/>
          </a:xfrm>
        </p:grpSpPr>
        <p:sp>
          <p:nvSpPr>
            <p:cNvPr id="92" name="Text Box 44">
              <a:extLst>
                <a:ext uri="{FF2B5EF4-FFF2-40B4-BE49-F238E27FC236}">
                  <a16:creationId xmlns:a16="http://schemas.microsoft.com/office/drawing/2014/main" id="{2E92D1DB-3630-A973-4954-E0BCF8D73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480"/>
              <a:ext cx="567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1600" b="1" dirty="0"/>
                <a:t>تبوك</a:t>
              </a:r>
              <a:endParaRPr lang="en-US" sz="1600" b="1" dirty="0"/>
            </a:p>
          </p:txBody>
        </p:sp>
        <p:sp>
          <p:nvSpPr>
            <p:cNvPr id="93" name="Text Box 45">
              <a:extLst>
                <a:ext uri="{FF2B5EF4-FFF2-40B4-BE49-F238E27FC236}">
                  <a16:creationId xmlns:a16="http://schemas.microsoft.com/office/drawing/2014/main" id="{2A153E9E-6659-65D4-DFF8-9DB6E6DEF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٥٪</a:t>
              </a:r>
            </a:p>
          </p:txBody>
        </p:sp>
      </p:grpSp>
      <p:grpSp>
        <p:nvGrpSpPr>
          <p:cNvPr id="115" name="Group 43">
            <a:extLst>
              <a:ext uri="{FF2B5EF4-FFF2-40B4-BE49-F238E27FC236}">
                <a16:creationId xmlns:a16="http://schemas.microsoft.com/office/drawing/2014/main" id="{B64DD33E-667A-795B-4D33-12BE3F7FD142}"/>
              </a:ext>
            </a:extLst>
          </p:cNvPr>
          <p:cNvGrpSpPr>
            <a:grpSpLocks/>
          </p:cNvGrpSpPr>
          <p:nvPr/>
        </p:nvGrpSpPr>
        <p:grpSpPr bwMode="auto">
          <a:xfrm rot="21107008">
            <a:off x="4541371" y="2817287"/>
            <a:ext cx="858838" cy="627946"/>
            <a:chOff x="2109" y="2205"/>
            <a:chExt cx="567" cy="596"/>
          </a:xfrm>
        </p:grpSpPr>
        <p:sp>
          <p:nvSpPr>
            <p:cNvPr id="116" name="Text Box 44">
              <a:extLst>
                <a:ext uri="{FF2B5EF4-FFF2-40B4-BE49-F238E27FC236}">
                  <a16:creationId xmlns:a16="http://schemas.microsoft.com/office/drawing/2014/main" id="{BC9E3AEB-15F2-10B7-3D0E-073D0BB53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480"/>
              <a:ext cx="567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1600" b="1" dirty="0"/>
                <a:t>ابها</a:t>
              </a:r>
              <a:endParaRPr lang="en-US" sz="1600" b="1" dirty="0"/>
            </a:p>
          </p:txBody>
        </p:sp>
        <p:sp>
          <p:nvSpPr>
            <p:cNvPr id="117" name="Text Box 45">
              <a:extLst>
                <a:ext uri="{FF2B5EF4-FFF2-40B4-BE49-F238E27FC236}">
                  <a16:creationId xmlns:a16="http://schemas.microsoft.com/office/drawing/2014/main" id="{E1D5BEEC-A466-94BC-6F6E-3DBAB31B9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٢.٤٪</a:t>
              </a:r>
            </a:p>
          </p:txBody>
        </p:sp>
      </p:grpSp>
      <p:grpSp>
        <p:nvGrpSpPr>
          <p:cNvPr id="118" name="Group 43">
            <a:extLst>
              <a:ext uri="{FF2B5EF4-FFF2-40B4-BE49-F238E27FC236}">
                <a16:creationId xmlns:a16="http://schemas.microsoft.com/office/drawing/2014/main" id="{887E3B87-5213-6804-09AA-A7D26FFB0E02}"/>
              </a:ext>
            </a:extLst>
          </p:cNvPr>
          <p:cNvGrpSpPr>
            <a:grpSpLocks/>
          </p:cNvGrpSpPr>
          <p:nvPr/>
        </p:nvGrpSpPr>
        <p:grpSpPr bwMode="auto">
          <a:xfrm rot="19160742">
            <a:off x="4429347" y="3607265"/>
            <a:ext cx="858838" cy="627946"/>
            <a:chOff x="2109" y="2205"/>
            <a:chExt cx="567" cy="596"/>
          </a:xfrm>
        </p:grpSpPr>
        <p:sp>
          <p:nvSpPr>
            <p:cNvPr id="119" name="Text Box 44">
              <a:extLst>
                <a:ext uri="{FF2B5EF4-FFF2-40B4-BE49-F238E27FC236}">
                  <a16:creationId xmlns:a16="http://schemas.microsoft.com/office/drawing/2014/main" id="{FFF06F4F-A015-2400-9341-75CFB068C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480"/>
              <a:ext cx="567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1600" b="1" dirty="0"/>
                <a:t>نجران</a:t>
              </a:r>
              <a:endParaRPr lang="en-US" sz="1600" b="1" dirty="0"/>
            </a:p>
          </p:txBody>
        </p:sp>
        <p:sp>
          <p:nvSpPr>
            <p:cNvPr id="120" name="Text Box 45">
              <a:extLst>
                <a:ext uri="{FF2B5EF4-FFF2-40B4-BE49-F238E27FC236}">
                  <a16:creationId xmlns:a16="http://schemas.microsoft.com/office/drawing/2014/main" id="{C7019211-6A50-F100-58B4-69A02B7CB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٤.٢٪</a:t>
              </a:r>
            </a:p>
          </p:txBody>
        </p:sp>
      </p:grpSp>
      <p:grpSp>
        <p:nvGrpSpPr>
          <p:cNvPr id="121" name="Group 188">
            <a:extLst>
              <a:ext uri="{FF2B5EF4-FFF2-40B4-BE49-F238E27FC236}">
                <a16:creationId xmlns:a16="http://schemas.microsoft.com/office/drawing/2014/main" id="{40693EC8-BE9B-345D-CF23-99CAF916155C}"/>
              </a:ext>
            </a:extLst>
          </p:cNvPr>
          <p:cNvGrpSpPr>
            <a:grpSpLocks/>
          </p:cNvGrpSpPr>
          <p:nvPr/>
        </p:nvGrpSpPr>
        <p:grpSpPr bwMode="auto">
          <a:xfrm>
            <a:off x="6132356" y="4703957"/>
            <a:ext cx="1001220" cy="658500"/>
            <a:chOff x="2060" y="2205"/>
            <a:chExt cx="661" cy="625"/>
          </a:xfrm>
        </p:grpSpPr>
        <p:sp>
          <p:nvSpPr>
            <p:cNvPr id="122" name="Text Box 44">
              <a:extLst>
                <a:ext uri="{FF2B5EF4-FFF2-40B4-BE49-F238E27FC236}">
                  <a16:creationId xmlns:a16="http://schemas.microsoft.com/office/drawing/2014/main" id="{92DE061E-8044-BFA6-2E43-0DBE73EB1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الدمام</a:t>
              </a:r>
              <a:endParaRPr lang="en-US" sz="2000" b="1" dirty="0"/>
            </a:p>
          </p:txBody>
        </p:sp>
        <p:sp>
          <p:nvSpPr>
            <p:cNvPr id="123" name="Text Box 45">
              <a:extLst>
                <a:ext uri="{FF2B5EF4-FFF2-40B4-BE49-F238E27FC236}">
                  <a16:creationId xmlns:a16="http://schemas.microsoft.com/office/drawing/2014/main" id="{7ACBE6B9-8441-B0C7-C8F2-732CE3CD5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٩.٦٪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85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29" grpId="0"/>
      <p:bldP spid="36" grpId="0"/>
      <p:bldP spid="43" grpId="0"/>
      <p:bldP spid="60" grpId="0"/>
      <p:bldP spid="75" grpId="0"/>
      <p:bldP spid="82" grpId="0"/>
      <p:bldP spid="83" grpId="0"/>
      <p:bldP spid="87" grpId="0" animBg="1"/>
      <p:bldP spid="88" grpId="0" animBg="1"/>
      <p:bldP spid="89" grpId="0" animBg="1"/>
      <p:bldP spid="104" grpId="0" animBg="1"/>
      <p:bldP spid="112" grpId="0" animBg="1"/>
      <p:bldP spid="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DD50D27-A886-8EB2-A384-804B4E63B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843" y="1557509"/>
            <a:ext cx="4356100" cy="594571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/>
              <a:t>مثل البيانات في الجدول بالقطاعات الدائرية :</a:t>
            </a: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CE05E9-83A7-83AA-7BB3-1A674CE7B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456" y="2665455"/>
            <a:ext cx="4603594" cy="324050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3B41905-9BBC-A266-3617-C9FEB7F4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918" y="2763268"/>
            <a:ext cx="216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مرة أو أكثر في اليوم =</a:t>
            </a:r>
            <a:endParaRPr lang="en-US" altLang="en-US" dirty="0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81F97F9B-2730-9F58-9838-A3A540A46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018" y="3412556"/>
            <a:ext cx="237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عدة مرات في الأسبوع =</a:t>
            </a:r>
            <a:endParaRPr lang="en-US" altLang="en-US"/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F2639CC-448A-9400-A65F-FAA06EECD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06" y="4060256"/>
            <a:ext cx="2197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عدة مرات في الشهر =</a:t>
            </a:r>
            <a:endParaRPr lang="en-US" altLang="en-US"/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A4548BF-B620-F2AA-333A-056B4DB3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356" y="4817493"/>
            <a:ext cx="2089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عدة مرات في السنة =</a:t>
            </a:r>
            <a:endParaRPr lang="en-US" altLang="en-US"/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A7A98F5E-EC37-D36C-465A-39CA6051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303" y="5441353"/>
            <a:ext cx="1296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غير متأكد =</a:t>
            </a:r>
            <a:endParaRPr lang="en-US" altLang="en-US" dirty="0"/>
          </a:p>
        </p:txBody>
      </p:sp>
      <p:pic>
        <p:nvPicPr>
          <p:cNvPr id="26" name="Picture 62">
            <a:extLst>
              <a:ext uri="{FF2B5EF4-FFF2-40B4-BE49-F238E27FC236}">
                <a16:creationId xmlns:a16="http://schemas.microsoft.com/office/drawing/2014/main" id="{C241BFCB-0A7C-FEDF-0587-2D677EC96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81" y="712218"/>
            <a:ext cx="281146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مجموعة 48">
            <a:extLst>
              <a:ext uri="{FF2B5EF4-FFF2-40B4-BE49-F238E27FC236}">
                <a16:creationId xmlns:a16="http://schemas.microsoft.com/office/drawing/2014/main" id="{60B32735-8B0A-09A4-B503-2A7D6B5C6F46}"/>
              </a:ext>
            </a:extLst>
          </p:cNvPr>
          <p:cNvGrpSpPr/>
          <p:nvPr/>
        </p:nvGrpSpPr>
        <p:grpSpPr>
          <a:xfrm>
            <a:off x="6584453" y="2665455"/>
            <a:ext cx="2034712" cy="681038"/>
            <a:chOff x="4788024" y="4421981"/>
            <a:chExt cx="2034712" cy="681038"/>
          </a:xfrm>
        </p:grpSpPr>
        <p:grpSp>
          <p:nvGrpSpPr>
            <p:cNvPr id="28" name="Group 101">
              <a:extLst>
                <a:ext uri="{FF2B5EF4-FFF2-40B4-BE49-F238E27FC236}">
                  <a16:creationId xmlns:a16="http://schemas.microsoft.com/office/drawing/2014/main" id="{9B9365CD-FF4E-385F-C65E-79472655C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7" y="4421981"/>
              <a:ext cx="738189" cy="681038"/>
              <a:chOff x="3372" y="1960"/>
              <a:chExt cx="465" cy="429"/>
            </a:xfrm>
          </p:grpSpPr>
          <p:sp>
            <p:nvSpPr>
              <p:cNvPr id="30" name="Text Box 102">
                <a:extLst>
                  <a:ext uri="{FF2B5EF4-FFF2-40B4-BE49-F238E27FC236}">
                    <a16:creationId xmlns:a16="http://schemas.microsoft.com/office/drawing/2014/main" id="{BEF8D556-218B-4E3F-62D7-5FAF6953C0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4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٣٢</a:t>
                </a:r>
                <a:endParaRPr lang="en-US" sz="2000" b="1" dirty="0"/>
              </a:p>
            </p:txBody>
          </p:sp>
          <p:sp>
            <p:nvSpPr>
              <p:cNvPr id="31" name="Line 103">
                <a:extLst>
                  <a:ext uri="{FF2B5EF4-FFF2-40B4-BE49-F238E27FC236}">
                    <a16:creationId xmlns:a16="http://schemas.microsoft.com/office/drawing/2014/main" id="{787642B8-3284-D9C4-D9DE-B38460442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104">
                <a:extLst>
                  <a:ext uri="{FF2B5EF4-FFF2-40B4-BE49-F238E27FC236}">
                    <a16:creationId xmlns:a16="http://schemas.microsoft.com/office/drawing/2014/main" id="{50EBFEBC-F1F9-ECAC-468B-6C20587C1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888E9C47-6237-9688-FCCF-63EE08006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33" name="Text Box 8">
            <a:extLst>
              <a:ext uri="{FF2B5EF4-FFF2-40B4-BE49-F238E27FC236}">
                <a16:creationId xmlns:a16="http://schemas.microsoft.com/office/drawing/2014/main" id="{E0A16AFD-1682-0F0F-8499-16748508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370" y="2799107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baseline="30000" dirty="0">
                <a:solidFill>
                  <a:srgbClr val="C00000"/>
                </a:solidFill>
              </a:rPr>
              <a:t>٥</a:t>
            </a:r>
            <a:r>
              <a:rPr lang="ar-SA" sz="2000" b="1" dirty="0">
                <a:solidFill>
                  <a:srgbClr val="C00000"/>
                </a:solidFill>
              </a:rPr>
              <a:t>١١٥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4" name="مجموعة 55">
            <a:extLst>
              <a:ext uri="{FF2B5EF4-FFF2-40B4-BE49-F238E27FC236}">
                <a16:creationId xmlns:a16="http://schemas.microsoft.com/office/drawing/2014/main" id="{6209A26A-532C-0159-13C6-48D44D717A86}"/>
              </a:ext>
            </a:extLst>
          </p:cNvPr>
          <p:cNvGrpSpPr/>
          <p:nvPr/>
        </p:nvGrpSpPr>
        <p:grpSpPr>
          <a:xfrm>
            <a:off x="6584453" y="3384518"/>
            <a:ext cx="1944221" cy="681038"/>
            <a:chOff x="4788024" y="4421981"/>
            <a:chExt cx="1944221" cy="681038"/>
          </a:xfrm>
        </p:grpSpPr>
        <p:grpSp>
          <p:nvGrpSpPr>
            <p:cNvPr id="35" name="Group 101">
              <a:extLst>
                <a:ext uri="{FF2B5EF4-FFF2-40B4-BE49-F238E27FC236}">
                  <a16:creationId xmlns:a16="http://schemas.microsoft.com/office/drawing/2014/main" id="{E2AEFCE8-BB81-03D8-1F70-71C594079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7" name="Text Box 102">
                <a:extLst>
                  <a:ext uri="{FF2B5EF4-FFF2-40B4-BE49-F238E27FC236}">
                    <a16:creationId xmlns:a16="http://schemas.microsoft.com/office/drawing/2014/main" id="{3F36AC15-EA40-C071-B673-6BF0A50DC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٣٣</a:t>
                </a:r>
                <a:endParaRPr lang="en-US" sz="2000" b="1" dirty="0"/>
              </a:p>
            </p:txBody>
          </p:sp>
          <p:sp>
            <p:nvSpPr>
              <p:cNvPr id="38" name="Line 103">
                <a:extLst>
                  <a:ext uri="{FF2B5EF4-FFF2-40B4-BE49-F238E27FC236}">
                    <a16:creationId xmlns:a16="http://schemas.microsoft.com/office/drawing/2014/main" id="{D6EA505A-4F56-5246-BBB4-8D994B56B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Text Box 104">
                <a:extLst>
                  <a:ext uri="{FF2B5EF4-FFF2-40B4-BE49-F238E27FC236}">
                    <a16:creationId xmlns:a16="http://schemas.microsoft.com/office/drawing/2014/main" id="{44D3F0DF-7D39-B938-4611-B29A3E6D48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95CDFFF3-8B65-08DB-6521-29B3D2D72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40" name="Text Box 8">
            <a:extLst>
              <a:ext uri="{FF2B5EF4-FFF2-40B4-BE49-F238E27FC236}">
                <a16:creationId xmlns:a16="http://schemas.microsoft.com/office/drawing/2014/main" id="{A88D5AA5-2FFD-B0D5-E24F-FAD9929EF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370" y="3518170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baseline="30000" dirty="0">
                <a:solidFill>
                  <a:srgbClr val="C00000"/>
                </a:solidFill>
              </a:rPr>
              <a:t>٥</a:t>
            </a:r>
            <a:r>
              <a:rPr lang="ar-SA" sz="2000" b="1" dirty="0">
                <a:solidFill>
                  <a:srgbClr val="C00000"/>
                </a:solidFill>
              </a:rPr>
              <a:t>١١٩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41" name="مجموعة 62">
            <a:extLst>
              <a:ext uri="{FF2B5EF4-FFF2-40B4-BE49-F238E27FC236}">
                <a16:creationId xmlns:a16="http://schemas.microsoft.com/office/drawing/2014/main" id="{527225D2-B5B9-12E5-F099-621AFFFB9B58}"/>
              </a:ext>
            </a:extLst>
          </p:cNvPr>
          <p:cNvGrpSpPr/>
          <p:nvPr/>
        </p:nvGrpSpPr>
        <p:grpSpPr>
          <a:xfrm>
            <a:off x="6584453" y="4071632"/>
            <a:ext cx="2034712" cy="681038"/>
            <a:chOff x="4788024" y="4421981"/>
            <a:chExt cx="2034712" cy="681038"/>
          </a:xfrm>
        </p:grpSpPr>
        <p:grpSp>
          <p:nvGrpSpPr>
            <p:cNvPr id="42" name="Group 101">
              <a:extLst>
                <a:ext uri="{FF2B5EF4-FFF2-40B4-BE49-F238E27FC236}">
                  <a16:creationId xmlns:a16="http://schemas.microsoft.com/office/drawing/2014/main" id="{A120F0AD-C3BB-FB69-85FF-957CF5FEC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7" y="4421981"/>
              <a:ext cx="738189" cy="681038"/>
              <a:chOff x="3372" y="1960"/>
              <a:chExt cx="465" cy="429"/>
            </a:xfrm>
          </p:grpSpPr>
          <p:sp>
            <p:nvSpPr>
              <p:cNvPr id="44" name="Text Box 102">
                <a:extLst>
                  <a:ext uri="{FF2B5EF4-FFF2-40B4-BE49-F238E27FC236}">
                    <a16:creationId xmlns:a16="http://schemas.microsoft.com/office/drawing/2014/main" id="{9331E5A4-F36F-BF0F-83AC-27D6941B0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4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١٥</a:t>
                </a:r>
                <a:endParaRPr lang="en-US" sz="2000" b="1" dirty="0"/>
              </a:p>
            </p:txBody>
          </p:sp>
          <p:sp>
            <p:nvSpPr>
              <p:cNvPr id="45" name="Line 103">
                <a:extLst>
                  <a:ext uri="{FF2B5EF4-FFF2-40B4-BE49-F238E27FC236}">
                    <a16:creationId xmlns:a16="http://schemas.microsoft.com/office/drawing/2014/main" id="{1D5B179D-18D2-1267-61FA-1B2A781F7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Text Box 104">
                <a:extLst>
                  <a:ext uri="{FF2B5EF4-FFF2-40B4-BE49-F238E27FC236}">
                    <a16:creationId xmlns:a16="http://schemas.microsoft.com/office/drawing/2014/main" id="{679B572C-DE48-AB27-3FA3-25FFD9DDD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43" name="Text Box 8">
              <a:extLst>
                <a:ext uri="{FF2B5EF4-FFF2-40B4-BE49-F238E27FC236}">
                  <a16:creationId xmlns:a16="http://schemas.microsoft.com/office/drawing/2014/main" id="{4D156105-B4AD-C6FA-D7E8-40668AB41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47" name="Text Box 8">
            <a:extLst>
              <a:ext uri="{FF2B5EF4-FFF2-40B4-BE49-F238E27FC236}">
                <a16:creationId xmlns:a16="http://schemas.microsoft.com/office/drawing/2014/main" id="{4EF01124-C8FC-AEC0-E881-DDD8604A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370" y="4205284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baseline="30000" dirty="0">
                <a:solidFill>
                  <a:srgbClr val="C00000"/>
                </a:solidFill>
              </a:rPr>
              <a:t>٥</a:t>
            </a:r>
            <a:r>
              <a:rPr lang="ar-SA" sz="2000" b="1" dirty="0">
                <a:solidFill>
                  <a:srgbClr val="C00000"/>
                </a:solidFill>
              </a:rPr>
              <a:t>٥٤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48" name="مجموعة 69">
            <a:extLst>
              <a:ext uri="{FF2B5EF4-FFF2-40B4-BE49-F238E27FC236}">
                <a16:creationId xmlns:a16="http://schemas.microsoft.com/office/drawing/2014/main" id="{0CF15799-52E1-DA20-DF16-09B19E45D88D}"/>
              </a:ext>
            </a:extLst>
          </p:cNvPr>
          <p:cNvGrpSpPr/>
          <p:nvPr/>
        </p:nvGrpSpPr>
        <p:grpSpPr>
          <a:xfrm>
            <a:off x="6579861" y="4703116"/>
            <a:ext cx="2034712" cy="681038"/>
            <a:chOff x="4788024" y="4421981"/>
            <a:chExt cx="2034712" cy="681038"/>
          </a:xfrm>
        </p:grpSpPr>
        <p:grpSp>
          <p:nvGrpSpPr>
            <p:cNvPr id="49" name="Group 101">
              <a:extLst>
                <a:ext uri="{FF2B5EF4-FFF2-40B4-BE49-F238E27FC236}">
                  <a16:creationId xmlns:a16="http://schemas.microsoft.com/office/drawing/2014/main" id="{4CD28FEA-4482-7403-29D3-5788468BA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7" y="4421981"/>
              <a:ext cx="738189" cy="681038"/>
              <a:chOff x="3372" y="1960"/>
              <a:chExt cx="465" cy="429"/>
            </a:xfrm>
          </p:grpSpPr>
          <p:sp>
            <p:nvSpPr>
              <p:cNvPr id="51" name="Text Box 102">
                <a:extLst>
                  <a:ext uri="{FF2B5EF4-FFF2-40B4-BE49-F238E27FC236}">
                    <a16:creationId xmlns:a16="http://schemas.microsoft.com/office/drawing/2014/main" id="{624A516B-DC52-9ACF-951D-49302CE31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4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١٩</a:t>
                </a:r>
                <a:endParaRPr lang="en-US" sz="2000" b="1" dirty="0"/>
              </a:p>
            </p:txBody>
          </p:sp>
          <p:sp>
            <p:nvSpPr>
              <p:cNvPr id="52" name="Line 103">
                <a:extLst>
                  <a:ext uri="{FF2B5EF4-FFF2-40B4-BE49-F238E27FC236}">
                    <a16:creationId xmlns:a16="http://schemas.microsoft.com/office/drawing/2014/main" id="{39EB6A87-598C-22D5-7769-F5468E287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Text Box 104">
                <a:extLst>
                  <a:ext uri="{FF2B5EF4-FFF2-40B4-BE49-F238E27FC236}">
                    <a16:creationId xmlns:a16="http://schemas.microsoft.com/office/drawing/2014/main" id="{E3F5721C-FB28-A7DE-5D03-560283D4BD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50" name="Text Box 8">
              <a:extLst>
                <a:ext uri="{FF2B5EF4-FFF2-40B4-BE49-F238E27FC236}">
                  <a16:creationId xmlns:a16="http://schemas.microsoft.com/office/drawing/2014/main" id="{6745860F-70C6-0FF5-2A4E-05BD7B2C2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54" name="Text Box 8">
            <a:extLst>
              <a:ext uri="{FF2B5EF4-FFF2-40B4-BE49-F238E27FC236}">
                <a16:creationId xmlns:a16="http://schemas.microsoft.com/office/drawing/2014/main" id="{C6DCB7C8-63B6-1016-02DE-4F3487BBF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778" y="4836768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baseline="30000" dirty="0">
                <a:solidFill>
                  <a:srgbClr val="C00000"/>
                </a:solidFill>
              </a:rPr>
              <a:t>٥</a:t>
            </a:r>
            <a:r>
              <a:rPr lang="ar-SA" sz="2000" b="1" dirty="0">
                <a:solidFill>
                  <a:srgbClr val="C00000"/>
                </a:solidFill>
              </a:rPr>
              <a:t>٦٨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55" name="مجموعة 69">
            <a:extLst>
              <a:ext uri="{FF2B5EF4-FFF2-40B4-BE49-F238E27FC236}">
                <a16:creationId xmlns:a16="http://schemas.microsoft.com/office/drawing/2014/main" id="{9E7536F9-8CA2-AEAC-40C3-D972F1FE3C42}"/>
              </a:ext>
            </a:extLst>
          </p:cNvPr>
          <p:cNvGrpSpPr/>
          <p:nvPr/>
        </p:nvGrpSpPr>
        <p:grpSpPr>
          <a:xfrm>
            <a:off x="6690267" y="5375765"/>
            <a:ext cx="2034712" cy="681038"/>
            <a:chOff x="4788024" y="4421981"/>
            <a:chExt cx="2034712" cy="681038"/>
          </a:xfrm>
        </p:grpSpPr>
        <p:grpSp>
          <p:nvGrpSpPr>
            <p:cNvPr id="56" name="Group 101">
              <a:extLst>
                <a:ext uri="{FF2B5EF4-FFF2-40B4-BE49-F238E27FC236}">
                  <a16:creationId xmlns:a16="http://schemas.microsoft.com/office/drawing/2014/main" id="{7AEBF16D-433A-98F4-E172-04CD3AA56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7" y="4421981"/>
              <a:ext cx="738189" cy="681038"/>
              <a:chOff x="3372" y="1960"/>
              <a:chExt cx="465" cy="429"/>
            </a:xfrm>
          </p:grpSpPr>
          <p:sp>
            <p:nvSpPr>
              <p:cNvPr id="58" name="Text Box 102">
                <a:extLst>
                  <a:ext uri="{FF2B5EF4-FFF2-40B4-BE49-F238E27FC236}">
                    <a16:creationId xmlns:a16="http://schemas.microsoft.com/office/drawing/2014/main" id="{B90DFAD4-75F6-4176-1495-EB0D1CC47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4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</a:t>
                </a:r>
                <a:endParaRPr lang="en-US" sz="2000" b="1" dirty="0"/>
              </a:p>
            </p:txBody>
          </p:sp>
          <p:sp>
            <p:nvSpPr>
              <p:cNvPr id="59" name="Line 103">
                <a:extLst>
                  <a:ext uri="{FF2B5EF4-FFF2-40B4-BE49-F238E27FC236}">
                    <a16:creationId xmlns:a16="http://schemas.microsoft.com/office/drawing/2014/main" id="{DABEE3BC-14FE-D111-0900-1AB241FAE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Text Box 104">
                <a:extLst>
                  <a:ext uri="{FF2B5EF4-FFF2-40B4-BE49-F238E27FC236}">
                    <a16:creationId xmlns:a16="http://schemas.microsoft.com/office/drawing/2014/main" id="{1E469565-56F5-0470-4848-E9FA099E1C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57" name="Text Box 8">
              <a:extLst>
                <a:ext uri="{FF2B5EF4-FFF2-40B4-BE49-F238E27FC236}">
                  <a16:creationId xmlns:a16="http://schemas.microsoft.com/office/drawing/2014/main" id="{4A3E8DBA-7EF3-8533-F0DB-54B2D2F86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61" name="Text Box 8">
            <a:extLst>
              <a:ext uri="{FF2B5EF4-FFF2-40B4-BE49-F238E27FC236}">
                <a16:creationId xmlns:a16="http://schemas.microsoft.com/office/drawing/2014/main" id="{7EE4EA03-6292-6D47-C90B-E80C10263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184" y="5509417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baseline="30000" dirty="0">
                <a:solidFill>
                  <a:srgbClr val="C00000"/>
                </a:solidFill>
              </a:rPr>
              <a:t>٥</a:t>
            </a:r>
            <a:r>
              <a:rPr lang="ar-SA" sz="2000" b="1" dirty="0">
                <a:solidFill>
                  <a:srgbClr val="C00000"/>
                </a:solidFill>
              </a:rPr>
              <a:t>٤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1C06FF93-9B6A-4304-8D64-D652973A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3" y="151396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58">
            <a:extLst>
              <a:ext uri="{FF2B5EF4-FFF2-40B4-BE49-F238E27FC236}">
                <a16:creationId xmlns:a16="http://schemas.microsoft.com/office/drawing/2014/main" id="{00007081-0CDF-C4A0-3252-7B3CF3C7F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53" y="357199"/>
            <a:ext cx="27368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PubPieSlice">
            <a:extLst>
              <a:ext uri="{FF2B5EF4-FFF2-40B4-BE49-F238E27FC236}">
                <a16:creationId xmlns:a16="http://schemas.microsoft.com/office/drawing/2014/main" id="{B609386A-3B6C-FBF7-9064-192EE4A8C1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84503" y="3489337"/>
            <a:ext cx="3057525" cy="3059112"/>
          </a:xfrm>
          <a:custGeom>
            <a:avLst/>
            <a:gdLst>
              <a:gd name="G0" fmla="+- 0 0 0"/>
              <a:gd name="G1" fmla="sin 10800 21873"/>
              <a:gd name="G2" fmla="cos 10800 21873"/>
              <a:gd name="G3" fmla="sin 10800 -7545030"/>
              <a:gd name="G4" fmla="cos 10800 -754503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9 w 21600"/>
              <a:gd name="T1" fmla="*/ 10862 h 21600"/>
              <a:gd name="T2" fmla="*/ 10800 w 21600"/>
              <a:gd name="T3" fmla="*/ 10800 h 21600"/>
              <a:gd name="T4" fmla="*/ 6213 w 21600"/>
              <a:gd name="T5" fmla="*/ 1022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9" y="10862"/>
                </a:moveTo>
                <a:cubicBezTo>
                  <a:pt x="21599" y="10841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9214" y="0"/>
                  <a:pt x="7648" y="349"/>
                  <a:pt x="6213" y="1022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PubPieSlice">
            <a:extLst>
              <a:ext uri="{FF2B5EF4-FFF2-40B4-BE49-F238E27FC236}">
                <a16:creationId xmlns:a16="http://schemas.microsoft.com/office/drawing/2014/main" id="{D08A07AD-14F3-891B-34F4-4523A66D24B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82915" y="3489337"/>
            <a:ext cx="3057525" cy="3059112"/>
          </a:xfrm>
          <a:custGeom>
            <a:avLst/>
            <a:gdLst>
              <a:gd name="G0" fmla="+- 0 0 0"/>
              <a:gd name="G1" fmla="sin 10800 -7562807"/>
              <a:gd name="G2" fmla="cos 10800 -7562807"/>
              <a:gd name="G3" fmla="sin 10800 8243855"/>
              <a:gd name="G4" fmla="cos 10800 824385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6167 w 21600"/>
              <a:gd name="T1" fmla="*/ 1043 h 21600"/>
              <a:gd name="T2" fmla="*/ 10800 w 21600"/>
              <a:gd name="T3" fmla="*/ 10800 h 21600"/>
              <a:gd name="T4" fmla="*/ 4483 w 21600"/>
              <a:gd name="T5" fmla="*/ 1956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6167" y="1043"/>
                </a:moveTo>
                <a:cubicBezTo>
                  <a:pt x="2400" y="2832"/>
                  <a:pt x="0" y="6630"/>
                  <a:pt x="0" y="10799"/>
                </a:cubicBezTo>
                <a:cubicBezTo>
                  <a:pt x="0" y="14270"/>
                  <a:pt x="1667" y="17529"/>
                  <a:pt x="4483" y="1955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PubPieSlice">
            <a:extLst>
              <a:ext uri="{FF2B5EF4-FFF2-40B4-BE49-F238E27FC236}">
                <a16:creationId xmlns:a16="http://schemas.microsoft.com/office/drawing/2014/main" id="{E6E084ED-3E33-38F5-9B42-C9482305EA1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82915" y="3489337"/>
            <a:ext cx="3057525" cy="3059112"/>
          </a:xfrm>
          <a:custGeom>
            <a:avLst/>
            <a:gdLst>
              <a:gd name="G0" fmla="+- 0 0 0"/>
              <a:gd name="G1" fmla="sin 10800 8346850"/>
              <a:gd name="G2" fmla="cos 10800 8346850"/>
              <a:gd name="G3" fmla="sin 10800 4762404"/>
              <a:gd name="G4" fmla="cos 10800 4762404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4245 w 21600"/>
              <a:gd name="T1" fmla="*/ 19383 h 21600"/>
              <a:gd name="T2" fmla="*/ 10800 w 21600"/>
              <a:gd name="T3" fmla="*/ 10800 h 21600"/>
              <a:gd name="T4" fmla="*/ 14017 w 21600"/>
              <a:gd name="T5" fmla="*/ 21109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4244" y="19383"/>
                </a:moveTo>
                <a:cubicBezTo>
                  <a:pt x="6127" y="20821"/>
                  <a:pt x="8430" y="21599"/>
                  <a:pt x="10800" y="21599"/>
                </a:cubicBezTo>
                <a:cubicBezTo>
                  <a:pt x="11891" y="21599"/>
                  <a:pt x="12975" y="21434"/>
                  <a:pt x="14017" y="2110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PubPieSlice">
            <a:extLst>
              <a:ext uri="{FF2B5EF4-FFF2-40B4-BE49-F238E27FC236}">
                <a16:creationId xmlns:a16="http://schemas.microsoft.com/office/drawing/2014/main" id="{C497269F-0880-C10F-D2D8-1DAF728DD54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82915" y="3489337"/>
            <a:ext cx="3057525" cy="3059112"/>
          </a:xfrm>
          <a:custGeom>
            <a:avLst/>
            <a:gdLst>
              <a:gd name="G0" fmla="+- 0 0 0"/>
              <a:gd name="G1" fmla="sin 10800 4852777"/>
              <a:gd name="G2" fmla="cos 10800 4852777"/>
              <a:gd name="G3" fmla="sin 10800 302084"/>
              <a:gd name="G4" fmla="cos 10800 302084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3768 w 21600"/>
              <a:gd name="T1" fmla="*/ 21184 h 21600"/>
              <a:gd name="T2" fmla="*/ 10800 w 21600"/>
              <a:gd name="T3" fmla="*/ 10800 h 21600"/>
              <a:gd name="T4" fmla="*/ 21565 w 21600"/>
              <a:gd name="T5" fmla="*/ 11667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3768" y="21184"/>
                </a:moveTo>
                <a:cubicBezTo>
                  <a:pt x="18096" y="19946"/>
                  <a:pt x="21203" y="16154"/>
                  <a:pt x="21565" y="11667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PubPieSlice">
            <a:extLst>
              <a:ext uri="{FF2B5EF4-FFF2-40B4-BE49-F238E27FC236}">
                <a16:creationId xmlns:a16="http://schemas.microsoft.com/office/drawing/2014/main" id="{0CCC962A-A400-D61A-E5F1-B384F17BD7F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82915" y="3489337"/>
            <a:ext cx="3057525" cy="3059112"/>
          </a:xfrm>
          <a:custGeom>
            <a:avLst/>
            <a:gdLst>
              <a:gd name="G0" fmla="+- 0 0 0"/>
              <a:gd name="G1" fmla="sin 10800 311596"/>
              <a:gd name="G2" fmla="cos 10800 311596"/>
              <a:gd name="G3" fmla="sin 10800 35458"/>
              <a:gd name="G4" fmla="cos 10800 35458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62 w 21600"/>
              <a:gd name="T1" fmla="*/ 11695 h 21600"/>
              <a:gd name="T2" fmla="*/ 10800 w 21600"/>
              <a:gd name="T3" fmla="*/ 10800 h 21600"/>
              <a:gd name="T4" fmla="*/ 21599 w 21600"/>
              <a:gd name="T5" fmla="*/ 1090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62" y="11695"/>
                </a:moveTo>
                <a:cubicBezTo>
                  <a:pt x="21584" y="11430"/>
                  <a:pt x="21597" y="11166"/>
                  <a:pt x="21599" y="10901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" name="Group 34">
            <a:extLst>
              <a:ext uri="{FF2B5EF4-FFF2-40B4-BE49-F238E27FC236}">
                <a16:creationId xmlns:a16="http://schemas.microsoft.com/office/drawing/2014/main" id="{B767B524-A33F-ECD5-EBAE-A696E936C668}"/>
              </a:ext>
            </a:extLst>
          </p:cNvPr>
          <p:cNvGrpSpPr>
            <a:grpSpLocks/>
          </p:cNvGrpSpPr>
          <p:nvPr/>
        </p:nvGrpSpPr>
        <p:grpSpPr bwMode="auto">
          <a:xfrm>
            <a:off x="3094215" y="3740162"/>
            <a:ext cx="858838" cy="1198562"/>
            <a:chOff x="2109" y="2205"/>
            <a:chExt cx="567" cy="1137"/>
          </a:xfrm>
        </p:grpSpPr>
        <p:sp>
          <p:nvSpPr>
            <p:cNvPr id="70" name="Text Box 35">
              <a:extLst>
                <a:ext uri="{FF2B5EF4-FFF2-40B4-BE49-F238E27FC236}">
                  <a16:creationId xmlns:a16="http://schemas.microsoft.com/office/drawing/2014/main" id="{01D00725-F2F4-2624-9D97-4E115B091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/>
                <a:t>مرة أو أكثر في اليوم</a:t>
              </a:r>
              <a:endParaRPr lang="en-US" altLang="en-US"/>
            </a:p>
          </p:txBody>
        </p:sp>
        <p:sp>
          <p:nvSpPr>
            <p:cNvPr id="71" name="Text Box 36">
              <a:extLst>
                <a:ext uri="{FF2B5EF4-FFF2-40B4-BE49-F238E27FC236}">
                  <a16:creationId xmlns:a16="http://schemas.microsoft.com/office/drawing/2014/main" id="{F9AB05AE-0845-C902-1F48-6FD13BD5B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٣٢٪</a:t>
              </a:r>
            </a:p>
          </p:txBody>
        </p:sp>
      </p:grpSp>
      <p:grpSp>
        <p:nvGrpSpPr>
          <p:cNvPr id="72" name="Group 37">
            <a:extLst>
              <a:ext uri="{FF2B5EF4-FFF2-40B4-BE49-F238E27FC236}">
                <a16:creationId xmlns:a16="http://schemas.microsoft.com/office/drawing/2014/main" id="{919149EA-94C0-4C23-7574-A51930AA071C}"/>
              </a:ext>
            </a:extLst>
          </p:cNvPr>
          <p:cNvGrpSpPr>
            <a:grpSpLocks/>
          </p:cNvGrpSpPr>
          <p:nvPr/>
        </p:nvGrpSpPr>
        <p:grpSpPr bwMode="auto">
          <a:xfrm>
            <a:off x="1870253" y="4137037"/>
            <a:ext cx="858837" cy="1503362"/>
            <a:chOff x="2109" y="2205"/>
            <a:chExt cx="567" cy="1426"/>
          </a:xfrm>
        </p:grpSpPr>
        <p:sp>
          <p:nvSpPr>
            <p:cNvPr id="73" name="Text Box 38">
              <a:extLst>
                <a:ext uri="{FF2B5EF4-FFF2-40B4-BE49-F238E27FC236}">
                  <a16:creationId xmlns:a16="http://schemas.microsoft.com/office/drawing/2014/main" id="{8BBDD677-E335-1CD4-DD08-132E71140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1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/>
                <a:t>عدة مرات في الأسبوع</a:t>
              </a:r>
              <a:endParaRPr lang="en-US" altLang="en-US"/>
            </a:p>
          </p:txBody>
        </p:sp>
        <p:sp>
          <p:nvSpPr>
            <p:cNvPr id="74" name="Text Box 39">
              <a:extLst>
                <a:ext uri="{FF2B5EF4-FFF2-40B4-BE49-F238E27FC236}">
                  <a16:creationId xmlns:a16="http://schemas.microsoft.com/office/drawing/2014/main" id="{3652DDEE-9FE9-92E1-5FF4-7D0B8A521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٣٣٪</a:t>
              </a:r>
            </a:p>
          </p:txBody>
        </p:sp>
      </p:grpSp>
      <p:grpSp>
        <p:nvGrpSpPr>
          <p:cNvPr id="75" name="Group 46">
            <a:extLst>
              <a:ext uri="{FF2B5EF4-FFF2-40B4-BE49-F238E27FC236}">
                <a16:creationId xmlns:a16="http://schemas.microsoft.com/office/drawing/2014/main" id="{C21399DE-4C3F-86EC-A391-89F440AACD38}"/>
              </a:ext>
            </a:extLst>
          </p:cNvPr>
          <p:cNvGrpSpPr>
            <a:grpSpLocks/>
          </p:cNvGrpSpPr>
          <p:nvPr/>
        </p:nvGrpSpPr>
        <p:grpSpPr bwMode="auto">
          <a:xfrm>
            <a:off x="2517953" y="5314962"/>
            <a:ext cx="968375" cy="1198562"/>
            <a:chOff x="2109" y="2205"/>
            <a:chExt cx="567" cy="1137"/>
          </a:xfrm>
        </p:grpSpPr>
        <p:sp>
          <p:nvSpPr>
            <p:cNvPr id="76" name="Text Box 47">
              <a:extLst>
                <a:ext uri="{FF2B5EF4-FFF2-40B4-BE49-F238E27FC236}">
                  <a16:creationId xmlns:a16="http://schemas.microsoft.com/office/drawing/2014/main" id="{B2DDCD38-D03D-74F9-C1E6-A176B2A85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/>
                <a:t>عدة مرات في الشهر</a:t>
              </a:r>
              <a:endParaRPr lang="en-US" altLang="en-US"/>
            </a:p>
          </p:txBody>
        </p:sp>
        <p:sp>
          <p:nvSpPr>
            <p:cNvPr id="77" name="Text Box 48">
              <a:extLst>
                <a:ext uri="{FF2B5EF4-FFF2-40B4-BE49-F238E27FC236}">
                  <a16:creationId xmlns:a16="http://schemas.microsoft.com/office/drawing/2014/main" id="{DC5D4A99-E1D8-27A2-6DC3-F193A5F43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١٥٪</a:t>
              </a:r>
            </a:p>
          </p:txBody>
        </p:sp>
      </p:grpSp>
      <p:grpSp>
        <p:nvGrpSpPr>
          <p:cNvPr id="78" name="Group 49">
            <a:extLst>
              <a:ext uri="{FF2B5EF4-FFF2-40B4-BE49-F238E27FC236}">
                <a16:creationId xmlns:a16="http://schemas.microsoft.com/office/drawing/2014/main" id="{7F2F0548-F7AA-3064-8DE7-D4B60C3081EB}"/>
              </a:ext>
            </a:extLst>
          </p:cNvPr>
          <p:cNvGrpSpPr>
            <a:grpSpLocks/>
          </p:cNvGrpSpPr>
          <p:nvPr/>
        </p:nvGrpSpPr>
        <p:grpSpPr bwMode="auto">
          <a:xfrm>
            <a:off x="3275190" y="5187962"/>
            <a:ext cx="1111250" cy="893762"/>
            <a:chOff x="2109" y="2205"/>
            <a:chExt cx="567" cy="848"/>
          </a:xfrm>
        </p:grpSpPr>
        <p:sp>
          <p:nvSpPr>
            <p:cNvPr id="79" name="Text Box 50">
              <a:extLst>
                <a:ext uri="{FF2B5EF4-FFF2-40B4-BE49-F238E27FC236}">
                  <a16:creationId xmlns:a16="http://schemas.microsoft.com/office/drawing/2014/main" id="{FC6F9067-E194-EDBD-E7F9-1FA2BC683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/>
                <a:t>عدة مرات في السنة</a:t>
              </a:r>
              <a:endParaRPr lang="en-US" altLang="en-US"/>
            </a:p>
          </p:txBody>
        </p:sp>
        <p:sp>
          <p:nvSpPr>
            <p:cNvPr id="80" name="Text Box 51">
              <a:extLst>
                <a:ext uri="{FF2B5EF4-FFF2-40B4-BE49-F238E27FC236}">
                  <a16:creationId xmlns:a16="http://schemas.microsoft.com/office/drawing/2014/main" id="{F221F6EF-371A-6CA4-835C-9D69A34BF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١٩٪</a:t>
              </a:r>
            </a:p>
          </p:txBody>
        </p:sp>
      </p:grpSp>
      <p:sp>
        <p:nvSpPr>
          <p:cNvPr id="81" name="Text Box 55">
            <a:extLst>
              <a:ext uri="{FF2B5EF4-FFF2-40B4-BE49-F238E27FC236}">
                <a16:creationId xmlns:a16="http://schemas.microsoft.com/office/drawing/2014/main" id="{E459695F-8E9E-EC19-65EA-6E42FDD0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403" y="3057537"/>
            <a:ext cx="3024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ممارسة التمارين الرياضية</a:t>
            </a:r>
            <a:endParaRPr lang="en-US" altLang="en-US" dirty="0"/>
          </a:p>
        </p:txBody>
      </p:sp>
      <p:sp>
        <p:nvSpPr>
          <p:cNvPr id="82" name="Oval 56">
            <a:extLst>
              <a:ext uri="{FF2B5EF4-FFF2-40B4-BE49-F238E27FC236}">
                <a16:creationId xmlns:a16="http://schemas.microsoft.com/office/drawing/2014/main" id="{473209B1-73C3-271B-5EE0-13616EE94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915" y="3489337"/>
            <a:ext cx="3060700" cy="30591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" name="Group 61">
            <a:extLst>
              <a:ext uri="{FF2B5EF4-FFF2-40B4-BE49-F238E27FC236}">
                <a16:creationId xmlns:a16="http://schemas.microsoft.com/office/drawing/2014/main" id="{41D6C730-8785-9EBE-C6AD-835F30CA9940}"/>
              </a:ext>
            </a:extLst>
          </p:cNvPr>
          <p:cNvGrpSpPr>
            <a:grpSpLocks/>
          </p:cNvGrpSpPr>
          <p:nvPr/>
        </p:nvGrpSpPr>
        <p:grpSpPr bwMode="auto">
          <a:xfrm>
            <a:off x="4499153" y="4611699"/>
            <a:ext cx="1074737" cy="893763"/>
            <a:chOff x="2041" y="2954"/>
            <a:chExt cx="677" cy="563"/>
          </a:xfrm>
        </p:grpSpPr>
        <p:grpSp>
          <p:nvGrpSpPr>
            <p:cNvPr id="84" name="Group 52">
              <a:extLst>
                <a:ext uri="{FF2B5EF4-FFF2-40B4-BE49-F238E27FC236}">
                  <a16:creationId xmlns:a16="http://schemas.microsoft.com/office/drawing/2014/main" id="{7F55A3F0-C69B-72AD-9736-5048578D8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7" y="2954"/>
              <a:ext cx="541" cy="563"/>
              <a:chOff x="2109" y="2205"/>
              <a:chExt cx="567" cy="848"/>
            </a:xfrm>
          </p:grpSpPr>
          <p:sp>
            <p:nvSpPr>
              <p:cNvPr id="86" name="Text Box 53">
                <a:extLst>
                  <a:ext uri="{FF2B5EF4-FFF2-40B4-BE49-F238E27FC236}">
                    <a16:creationId xmlns:a16="http://schemas.microsoft.com/office/drawing/2014/main" id="{587128D4-932C-D55E-2753-C07B6190B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387"/>
                <a:ext cx="567" cy="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/>
                  <a:t>غير متأكد</a:t>
                </a:r>
                <a:endParaRPr lang="en-US" altLang="en-US"/>
              </a:p>
            </p:txBody>
          </p:sp>
          <p:sp>
            <p:nvSpPr>
              <p:cNvPr id="87" name="Text Box 54">
                <a:extLst>
                  <a:ext uri="{FF2B5EF4-FFF2-40B4-BE49-F238E27FC236}">
                    <a16:creationId xmlns:a16="http://schemas.microsoft.com/office/drawing/2014/main" id="{0DBE8DAB-2C7A-AB92-FCE3-AFE3D55CF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05"/>
                <a:ext cx="567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٤٪</a:t>
                </a:r>
              </a:p>
            </p:txBody>
          </p:sp>
        </p:grpSp>
        <p:sp>
          <p:nvSpPr>
            <p:cNvPr id="85" name="Line 60">
              <a:extLst>
                <a:ext uri="{FF2B5EF4-FFF2-40B4-BE49-F238E27FC236}">
                  <a16:creationId xmlns:a16="http://schemas.microsoft.com/office/drawing/2014/main" id="{86CFE5BF-9406-81C0-2838-5DDB6EE57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1" y="324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315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7" grpId="0"/>
      <p:bldP spid="20" grpId="0"/>
      <p:bldP spid="23" grpId="0"/>
      <p:bldP spid="33" grpId="0"/>
      <p:bldP spid="40" grpId="0"/>
      <p:bldP spid="47" grpId="0"/>
      <p:bldP spid="54" grpId="0"/>
      <p:bldP spid="61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D16161-82A5-AE00-6264-985C6D2E2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70" y="-65466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A5BC26-D28A-7E32-1861-5251207E8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857" y="462378"/>
            <a:ext cx="5148262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/>
              <a:t>مثل البيانات المعطاة في المدرج للتكراري بالقطاعات الدائرية .</a:t>
            </a:r>
            <a:endParaRPr lang="en-US" altLang="en-US"/>
          </a:p>
        </p:txBody>
      </p:sp>
      <p:pic>
        <p:nvPicPr>
          <p:cNvPr id="5" name="Picture 55">
            <a:extLst>
              <a:ext uri="{FF2B5EF4-FFF2-40B4-BE49-F238E27FC236}">
                <a16:creationId xmlns:a16="http://schemas.microsoft.com/office/drawing/2014/main" id="{B825D87B-CEF0-92C2-0C4A-0FE33D19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67" y="1546359"/>
            <a:ext cx="1654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96">
            <a:extLst>
              <a:ext uri="{FF2B5EF4-FFF2-40B4-BE49-F238E27FC236}">
                <a16:creationId xmlns:a16="http://schemas.microsoft.com/office/drawing/2014/main" id="{3DFF05AE-2CE8-F9A9-1412-B40AE1591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293946"/>
            <a:ext cx="37084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" name="Text Box 57">
            <a:extLst>
              <a:ext uri="{FF2B5EF4-FFF2-40B4-BE49-F238E27FC236}">
                <a16:creationId xmlns:a16="http://schemas.microsoft.com/office/drawing/2014/main" id="{7D4B0F18-2FC4-3390-3E0A-ADD77797B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1330459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/>
              <a:t>١ – ٧ </a:t>
            </a:r>
            <a:endParaRPr lang="en-US" altLang="en-US" dirty="0"/>
          </a:p>
        </p:txBody>
      </p:sp>
      <p:sp>
        <p:nvSpPr>
          <p:cNvPr id="13" name="Text Box 58">
            <a:extLst>
              <a:ext uri="{FF2B5EF4-FFF2-40B4-BE49-F238E27FC236}">
                <a16:creationId xmlns:a16="http://schemas.microsoft.com/office/drawing/2014/main" id="{6278D20E-D526-BC8F-8854-36846B713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1346334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١٤ ÷ ٢٦ = 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61">
            <a:extLst>
              <a:ext uri="{FF2B5EF4-FFF2-40B4-BE49-F238E27FC236}">
                <a16:creationId xmlns:a16="http://schemas.microsoft.com/office/drawing/2014/main" id="{B9D098C4-E929-800B-3397-E7D6B65C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3" y="1346334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٠.٥٣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63">
            <a:extLst>
              <a:ext uri="{FF2B5EF4-FFF2-40B4-BE49-F238E27FC236}">
                <a16:creationId xmlns:a16="http://schemas.microsoft.com/office/drawing/2014/main" id="{DCC33B13-B3C0-34F0-2B99-A82E6D2B7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38" y="1690821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٠.٥٣ × ٣٦٠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65">
            <a:extLst>
              <a:ext uri="{FF2B5EF4-FFF2-40B4-BE49-F238E27FC236}">
                <a16:creationId xmlns:a16="http://schemas.microsoft.com/office/drawing/2014/main" id="{86D9F9AF-D98D-DFE9-7D18-D5A1D070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038" y="1689234"/>
            <a:ext cx="792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١٩١</a:t>
            </a:r>
            <a:endParaRPr lang="en-US" altLang="en-US" dirty="0"/>
          </a:p>
        </p:txBody>
      </p:sp>
      <p:sp>
        <p:nvSpPr>
          <p:cNvPr id="18" name="Line 97">
            <a:extLst>
              <a:ext uri="{FF2B5EF4-FFF2-40B4-BE49-F238E27FC236}">
                <a16:creationId xmlns:a16="http://schemas.microsoft.com/office/drawing/2014/main" id="{3FA914A2-D33F-EE73-4D5E-D66885B22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1200" y="153207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Rectangle 98">
            <a:extLst>
              <a:ext uri="{FF2B5EF4-FFF2-40B4-BE49-F238E27FC236}">
                <a16:creationId xmlns:a16="http://schemas.microsoft.com/office/drawing/2014/main" id="{4E03B1BC-DF5A-7C72-AD1B-73FAA898B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2163896"/>
            <a:ext cx="37084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20" name="Text Box 99">
            <a:extLst>
              <a:ext uri="{FF2B5EF4-FFF2-40B4-BE49-F238E27FC236}">
                <a16:creationId xmlns:a16="http://schemas.microsoft.com/office/drawing/2014/main" id="{3FDA8C88-F8B9-64F2-BFB9-DD9497C79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2200409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٨ – ١٤ </a:t>
            </a:r>
            <a:endParaRPr lang="en-US" altLang="en-US"/>
          </a:p>
        </p:txBody>
      </p:sp>
      <p:sp>
        <p:nvSpPr>
          <p:cNvPr id="21" name="Text Box 100">
            <a:extLst>
              <a:ext uri="{FF2B5EF4-FFF2-40B4-BE49-F238E27FC236}">
                <a16:creationId xmlns:a16="http://schemas.microsoft.com/office/drawing/2014/main" id="{1FFCDB86-AEE7-CCB6-F304-D53A9DD3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2216284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٦ ÷ ٢٦ = 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 Box 101">
            <a:extLst>
              <a:ext uri="{FF2B5EF4-FFF2-40B4-BE49-F238E27FC236}">
                <a16:creationId xmlns:a16="http://schemas.microsoft.com/office/drawing/2014/main" id="{67BA9A5E-17D9-578F-2DCE-A89B8479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2216284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٠.٢٣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102">
            <a:extLst>
              <a:ext uri="{FF2B5EF4-FFF2-40B4-BE49-F238E27FC236}">
                <a16:creationId xmlns:a16="http://schemas.microsoft.com/office/drawing/2014/main" id="{B2FE792E-8440-2B06-4F6A-F32B44EC5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38" y="2560771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٠.٢٣ × ٣٦٠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103">
            <a:extLst>
              <a:ext uri="{FF2B5EF4-FFF2-40B4-BE49-F238E27FC236}">
                <a16:creationId xmlns:a16="http://schemas.microsoft.com/office/drawing/2014/main" id="{A9D17C97-BAB6-FB85-6F5C-6BE5059DE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2559184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٨٣</a:t>
            </a:r>
            <a:endParaRPr lang="en-US" altLang="en-US" dirty="0"/>
          </a:p>
        </p:txBody>
      </p:sp>
      <p:sp>
        <p:nvSpPr>
          <p:cNvPr id="25" name="Line 104">
            <a:extLst>
              <a:ext uri="{FF2B5EF4-FFF2-40B4-BE49-F238E27FC236}">
                <a16:creationId xmlns:a16="http://schemas.microsoft.com/office/drawing/2014/main" id="{2F816955-65A5-3A0E-D477-EB4141D82E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1200" y="240202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6" name="Rectangle 105">
            <a:extLst>
              <a:ext uri="{FF2B5EF4-FFF2-40B4-BE49-F238E27FC236}">
                <a16:creationId xmlns:a16="http://schemas.microsoft.com/office/drawing/2014/main" id="{6BB2833F-A680-0023-66C8-EFED6109E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3051309"/>
            <a:ext cx="37084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27" name="Text Box 106">
            <a:extLst>
              <a:ext uri="{FF2B5EF4-FFF2-40B4-BE49-F238E27FC236}">
                <a16:creationId xmlns:a16="http://schemas.microsoft.com/office/drawing/2014/main" id="{13B3895B-2D3A-5CF9-ECDA-495104E9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3087821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١٥ – ٢١ </a:t>
            </a:r>
            <a:endParaRPr lang="en-US" altLang="en-US"/>
          </a:p>
        </p:txBody>
      </p:sp>
      <p:sp>
        <p:nvSpPr>
          <p:cNvPr id="28" name="Text Box 107">
            <a:extLst>
              <a:ext uri="{FF2B5EF4-FFF2-40B4-BE49-F238E27FC236}">
                <a16:creationId xmlns:a16="http://schemas.microsoft.com/office/drawing/2014/main" id="{5AE132C2-7EF9-A353-7834-0CF3CFEE0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3103696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٢ ÷ ٢٦ = 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08">
            <a:extLst>
              <a:ext uri="{FF2B5EF4-FFF2-40B4-BE49-F238E27FC236}">
                <a16:creationId xmlns:a16="http://schemas.microsoft.com/office/drawing/2014/main" id="{A3F5C0B4-7729-B108-553C-E8BBFE0F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103696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٠.٠٨</a:t>
            </a:r>
          </a:p>
        </p:txBody>
      </p:sp>
      <p:sp>
        <p:nvSpPr>
          <p:cNvPr id="30" name="Text Box 109">
            <a:extLst>
              <a:ext uri="{FF2B5EF4-FFF2-40B4-BE49-F238E27FC236}">
                <a16:creationId xmlns:a16="http://schemas.microsoft.com/office/drawing/2014/main" id="{91C8FC6F-77F1-73BD-00F3-1B205BF9B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38" y="3448184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٠.٠٨ × ٣٦٠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110">
            <a:extLst>
              <a:ext uri="{FF2B5EF4-FFF2-40B4-BE49-F238E27FC236}">
                <a16:creationId xmlns:a16="http://schemas.microsoft.com/office/drawing/2014/main" id="{A10835D4-81C5-0DDE-65FD-CC378FE97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3446596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/>
              <a:t> </a:t>
            </a:r>
            <a:r>
              <a:rPr lang="ar-SA" altLang="en-US" baseline="30000" dirty="0"/>
              <a:t>٥</a:t>
            </a:r>
            <a:r>
              <a:rPr lang="ar-SA" altLang="en-US" dirty="0"/>
              <a:t>٢٩</a:t>
            </a:r>
            <a:endParaRPr lang="en-US" altLang="en-US" dirty="0"/>
          </a:p>
        </p:txBody>
      </p:sp>
      <p:sp>
        <p:nvSpPr>
          <p:cNvPr id="32" name="Line 111">
            <a:extLst>
              <a:ext uri="{FF2B5EF4-FFF2-40B4-BE49-F238E27FC236}">
                <a16:creationId xmlns:a16="http://schemas.microsoft.com/office/drawing/2014/main" id="{88C9D05A-809B-C4FC-BB2C-322EC64C0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1200" y="3289434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3" name="Rectangle 112">
            <a:extLst>
              <a:ext uri="{FF2B5EF4-FFF2-40B4-BE49-F238E27FC236}">
                <a16:creationId xmlns:a16="http://schemas.microsoft.com/office/drawing/2014/main" id="{D30F03A2-B391-F12C-8F54-2AE9DF8C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3935546"/>
            <a:ext cx="37084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34" name="Text Box 113">
            <a:extLst>
              <a:ext uri="{FF2B5EF4-FFF2-40B4-BE49-F238E27FC236}">
                <a16:creationId xmlns:a16="http://schemas.microsoft.com/office/drawing/2014/main" id="{A32B80B9-359D-2CFA-32FF-959111B69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3972059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٢٢ – ٢٨ </a:t>
            </a:r>
            <a:endParaRPr lang="en-US" altLang="en-US"/>
          </a:p>
        </p:txBody>
      </p:sp>
      <p:sp>
        <p:nvSpPr>
          <p:cNvPr id="35" name="Text Box 114">
            <a:extLst>
              <a:ext uri="{FF2B5EF4-FFF2-40B4-BE49-F238E27FC236}">
                <a16:creationId xmlns:a16="http://schemas.microsoft.com/office/drawing/2014/main" id="{EC99CB94-D0C2-AD58-346B-C28FEFA4E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3987934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٢ ÷ ٢٦ = 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115">
            <a:extLst>
              <a:ext uri="{FF2B5EF4-FFF2-40B4-BE49-F238E27FC236}">
                <a16:creationId xmlns:a16="http://schemas.microsoft.com/office/drawing/2014/main" id="{22638851-E578-A7A0-9452-EDAFC10FB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987934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٠.٠٨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116">
            <a:extLst>
              <a:ext uri="{FF2B5EF4-FFF2-40B4-BE49-F238E27FC236}">
                <a16:creationId xmlns:a16="http://schemas.microsoft.com/office/drawing/2014/main" id="{09A58966-E572-282B-06FD-C646A39C7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38" y="4332421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٠.٠٤ × ٣٦٠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 Box 117">
            <a:extLst>
              <a:ext uri="{FF2B5EF4-FFF2-40B4-BE49-F238E27FC236}">
                <a16:creationId xmlns:a16="http://schemas.microsoft.com/office/drawing/2014/main" id="{5A4C6746-37A0-85F4-1FC2-0570CCC2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4330834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/>
              <a:t> </a:t>
            </a:r>
            <a:r>
              <a:rPr lang="ar-SA" altLang="en-US" baseline="30000" dirty="0"/>
              <a:t>٥</a:t>
            </a:r>
            <a:r>
              <a:rPr lang="ar-SA" altLang="en-US" dirty="0"/>
              <a:t>٢٩</a:t>
            </a:r>
            <a:endParaRPr lang="en-US" altLang="en-US" dirty="0"/>
          </a:p>
        </p:txBody>
      </p:sp>
      <p:sp>
        <p:nvSpPr>
          <p:cNvPr id="39" name="Line 118">
            <a:extLst>
              <a:ext uri="{FF2B5EF4-FFF2-40B4-BE49-F238E27FC236}">
                <a16:creationId xmlns:a16="http://schemas.microsoft.com/office/drawing/2014/main" id="{F445ADB9-05D3-2006-0629-25561AD8EE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1200" y="417367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" name="Rectangle 119">
            <a:extLst>
              <a:ext uri="{FF2B5EF4-FFF2-40B4-BE49-F238E27FC236}">
                <a16:creationId xmlns:a16="http://schemas.microsoft.com/office/drawing/2014/main" id="{CD11D8F7-94DE-589A-D3F0-97EC7DB1C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4815021"/>
            <a:ext cx="37084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41" name="Text Box 120">
            <a:extLst>
              <a:ext uri="{FF2B5EF4-FFF2-40B4-BE49-F238E27FC236}">
                <a16:creationId xmlns:a16="http://schemas.microsoft.com/office/drawing/2014/main" id="{2E7BEA90-F043-8DB5-DA4A-F1D802CC6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4851534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٢٩ – ٣٥ </a:t>
            </a:r>
            <a:endParaRPr lang="en-US" altLang="en-US"/>
          </a:p>
        </p:txBody>
      </p:sp>
      <p:sp>
        <p:nvSpPr>
          <p:cNvPr id="42" name="Text Box 121">
            <a:extLst>
              <a:ext uri="{FF2B5EF4-FFF2-40B4-BE49-F238E27FC236}">
                <a16:creationId xmlns:a16="http://schemas.microsoft.com/office/drawing/2014/main" id="{EDD7963C-89DE-4C23-2AD2-36A6BBB3D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4867409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١ ÷ ٢٦ = 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" name="Text Box 122">
            <a:extLst>
              <a:ext uri="{FF2B5EF4-FFF2-40B4-BE49-F238E27FC236}">
                <a16:creationId xmlns:a16="http://schemas.microsoft.com/office/drawing/2014/main" id="{7751E42C-E7A9-30C0-B679-52CFFAF8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4867409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٠.٠٤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Text Box 123">
            <a:extLst>
              <a:ext uri="{FF2B5EF4-FFF2-40B4-BE49-F238E27FC236}">
                <a16:creationId xmlns:a16="http://schemas.microsoft.com/office/drawing/2014/main" id="{5881D9AB-E7CE-4F1D-6C85-5B4EA3B2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38" y="5211896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٠.٠٤ × ٣٦٠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" name="Text Box 124">
            <a:extLst>
              <a:ext uri="{FF2B5EF4-FFF2-40B4-BE49-F238E27FC236}">
                <a16:creationId xmlns:a16="http://schemas.microsoft.com/office/drawing/2014/main" id="{24E2DC07-D545-1C10-B77A-13706A25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5210309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١٤</a:t>
            </a:r>
            <a:endParaRPr lang="en-US" altLang="en-US" dirty="0"/>
          </a:p>
        </p:txBody>
      </p:sp>
      <p:sp>
        <p:nvSpPr>
          <p:cNvPr id="46" name="Line 125">
            <a:extLst>
              <a:ext uri="{FF2B5EF4-FFF2-40B4-BE49-F238E27FC236}">
                <a16:creationId xmlns:a16="http://schemas.microsoft.com/office/drawing/2014/main" id="{05A613A4-A5D0-11AE-C678-500DA97E40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1200" y="5053146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7" name="Rectangle 126">
            <a:extLst>
              <a:ext uri="{FF2B5EF4-FFF2-40B4-BE49-F238E27FC236}">
                <a16:creationId xmlns:a16="http://schemas.microsoft.com/office/drawing/2014/main" id="{90815D47-0324-B9CC-51E8-F43077B37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5713546"/>
            <a:ext cx="37084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48" name="Text Box 127">
            <a:extLst>
              <a:ext uri="{FF2B5EF4-FFF2-40B4-BE49-F238E27FC236}">
                <a16:creationId xmlns:a16="http://schemas.microsoft.com/office/drawing/2014/main" id="{5A1C8F84-E581-4E50-6752-0F3BBF8A2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5750059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٣٦ – ٤٢ </a:t>
            </a:r>
            <a:endParaRPr lang="en-US" altLang="en-US"/>
          </a:p>
        </p:txBody>
      </p:sp>
      <p:sp>
        <p:nvSpPr>
          <p:cNvPr id="49" name="Text Box 128">
            <a:extLst>
              <a:ext uri="{FF2B5EF4-FFF2-40B4-BE49-F238E27FC236}">
                <a16:creationId xmlns:a16="http://schemas.microsoft.com/office/drawing/2014/main" id="{80330B10-9F57-645A-46BC-70D9ECA6B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5765934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١ ÷ ٢٦ = 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Text Box 129">
            <a:extLst>
              <a:ext uri="{FF2B5EF4-FFF2-40B4-BE49-F238E27FC236}">
                <a16:creationId xmlns:a16="http://schemas.microsoft.com/office/drawing/2014/main" id="{AF9F6888-843F-47E3-533B-8AB703AC9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5765934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٠.٠٤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" name="Text Box 130">
            <a:extLst>
              <a:ext uri="{FF2B5EF4-FFF2-40B4-BE49-F238E27FC236}">
                <a16:creationId xmlns:a16="http://schemas.microsoft.com/office/drawing/2014/main" id="{2CC8AE04-A633-3F43-FBA0-035BF6EF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38" y="6110421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٠.٠٤ × ٣٦٠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" name="Text Box 131">
            <a:extLst>
              <a:ext uri="{FF2B5EF4-FFF2-40B4-BE49-F238E27FC236}">
                <a16:creationId xmlns:a16="http://schemas.microsoft.com/office/drawing/2014/main" id="{15FE4A31-43B4-CED6-E690-F60DF989A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6108834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١٤ْ</a:t>
            </a:r>
            <a:endParaRPr lang="en-US" altLang="en-US" dirty="0"/>
          </a:p>
        </p:txBody>
      </p:sp>
      <p:sp>
        <p:nvSpPr>
          <p:cNvPr id="53" name="Line 132">
            <a:extLst>
              <a:ext uri="{FF2B5EF4-FFF2-40B4-BE49-F238E27FC236}">
                <a16:creationId xmlns:a16="http://schemas.microsoft.com/office/drawing/2014/main" id="{8ACF43CD-63F3-39EC-3347-F446A840DC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1200" y="595167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4" name="Rectangle 154">
            <a:extLst>
              <a:ext uri="{FF2B5EF4-FFF2-40B4-BE49-F238E27FC236}">
                <a16:creationId xmlns:a16="http://schemas.microsoft.com/office/drawing/2014/main" id="{64152FB9-1202-F0CC-F471-EF02D7362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-110991"/>
            <a:ext cx="2879725" cy="6477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1800"/>
              <a:t>المجموع</a:t>
            </a:r>
          </a:p>
          <a:p>
            <a:pPr algn="ctr" eaLnBrk="1" hangingPunct="1"/>
            <a:r>
              <a:rPr lang="ar-SA" altLang="en-US" sz="1800"/>
              <a:t>١٤ + ٦ + ٢ + ٢ + ١ + ١ = ٢٦</a:t>
            </a:r>
            <a:endParaRPr lang="en-US" altLang="en-US" sz="1800" b="0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3D6E81F9-FE08-6361-5307-F7244CB2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631959"/>
            <a:ext cx="24669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>
            <a:extLst>
              <a:ext uri="{FF2B5EF4-FFF2-40B4-BE49-F238E27FC236}">
                <a16:creationId xmlns:a16="http://schemas.microsoft.com/office/drawing/2014/main" id="{83A21FB2-1E26-B491-B5AE-F2057836E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960821"/>
            <a:ext cx="33321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8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  <p:bldP spid="14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8" grpId="0"/>
      <p:bldP spid="49" grpId="0"/>
      <p:bldP spid="50" grpId="0"/>
      <p:bldP spid="51" grpId="0"/>
      <p:bldP spid="52" grpId="0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47103" y="49145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3955" y="-4911046"/>
            <a:ext cx="518999" cy="10630808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79399" y="190236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C710E3DD-8E28-4E55-7AA7-908DC80D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61" y="-126881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3">
            <a:extLst>
              <a:ext uri="{FF2B5EF4-FFF2-40B4-BE49-F238E27FC236}">
                <a16:creationId xmlns:a16="http://schemas.microsoft.com/office/drawing/2014/main" id="{EB10C22F-CEC8-658C-2508-1EA6B1D39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898" y="532725"/>
            <a:ext cx="5327650" cy="8286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/>
              <a:t>يمثل الجدول عدد قوارير الماء المنتجة من احد المصانع</a:t>
            </a:r>
          </a:p>
          <a:p>
            <a:pPr eaLnBrk="1" hangingPunct="1"/>
            <a:r>
              <a:rPr lang="ar-SA" altLang="en-US"/>
              <a:t> مثل هذه البيانات بالقطاعت الدائرية .</a:t>
            </a:r>
            <a:endParaRPr lang="en-US" altLang="en-US"/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BEE09FFC-CD36-8EAC-B543-9FC561452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848" y="1505862"/>
            <a:ext cx="52197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65" name="Text Box 58">
            <a:extLst>
              <a:ext uri="{FF2B5EF4-FFF2-40B4-BE49-F238E27FC236}">
                <a16:creationId xmlns:a16="http://schemas.microsoft.com/office/drawing/2014/main" id="{5B7D3BAF-610D-C235-B0CB-B9957C66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536" y="15423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رمضان </a:t>
            </a:r>
            <a:endParaRPr lang="en-US" altLang="en-US"/>
          </a:p>
        </p:txBody>
      </p:sp>
      <p:sp>
        <p:nvSpPr>
          <p:cNvPr id="66" name="Text Box 59">
            <a:extLst>
              <a:ext uri="{FF2B5EF4-FFF2-40B4-BE49-F238E27FC236}">
                <a16:creationId xmlns:a16="http://schemas.microsoft.com/office/drawing/2014/main" id="{54CD7603-AF34-EB62-DA89-DBA5D91A1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648" y="1558250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٢٧١٣٧٠٠٠ ÷ ٤٣٩٢٨٠٠٠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" name="Text Box 60">
            <a:extLst>
              <a:ext uri="{FF2B5EF4-FFF2-40B4-BE49-F238E27FC236}">
                <a16:creationId xmlns:a16="http://schemas.microsoft.com/office/drawing/2014/main" id="{B4379870-E1B6-490B-40E7-781B0C5C9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873" y="1558250"/>
            <a:ext cx="1082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٠.٦١٧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61">
            <a:extLst>
              <a:ext uri="{FF2B5EF4-FFF2-40B4-BE49-F238E27FC236}">
                <a16:creationId xmlns:a16="http://schemas.microsoft.com/office/drawing/2014/main" id="{E0421571-073D-7E2C-2C74-340078E9A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886" y="1902737"/>
            <a:ext cx="1873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/>
              <a:t>٠.٦١٧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" name="Text Box 62">
            <a:extLst>
              <a:ext uri="{FF2B5EF4-FFF2-40B4-BE49-F238E27FC236}">
                <a16:creationId xmlns:a16="http://schemas.microsoft.com/office/drawing/2014/main" id="{8FE3B478-D3FB-DB71-F6B5-9534D89C4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061" y="1901150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٢٢٢</a:t>
            </a:r>
            <a:endParaRPr lang="en-US" altLang="en-US" dirty="0"/>
          </a:p>
        </p:txBody>
      </p:sp>
      <p:sp>
        <p:nvSpPr>
          <p:cNvPr id="70" name="Line 63">
            <a:extLst>
              <a:ext uri="{FF2B5EF4-FFF2-40B4-BE49-F238E27FC236}">
                <a16:creationId xmlns:a16="http://schemas.microsoft.com/office/drawing/2014/main" id="{D479D7D2-EEE4-4287-89BD-C27DB8A092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6248" y="1743987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Text Box 100">
            <a:extLst>
              <a:ext uri="{FF2B5EF4-FFF2-40B4-BE49-F238E27FC236}">
                <a16:creationId xmlns:a16="http://schemas.microsoft.com/office/drawing/2014/main" id="{D258665B-D402-A632-C7BC-223371458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648" y="2188487"/>
            <a:ext cx="1225550" cy="40011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المجموع</a:t>
            </a:r>
            <a:endParaRPr lang="en-US" altLang="en-US"/>
          </a:p>
        </p:txBody>
      </p:sp>
      <p:sp>
        <p:nvSpPr>
          <p:cNvPr id="72" name="Text Box 101">
            <a:extLst>
              <a:ext uri="{FF2B5EF4-FFF2-40B4-BE49-F238E27FC236}">
                <a16:creationId xmlns:a16="http://schemas.microsoft.com/office/drawing/2014/main" id="{4C832260-EC1D-A225-2886-6D41FE943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223" y="2188487"/>
            <a:ext cx="1368425" cy="4000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٤٣٩٢٨٠٠٠</a:t>
            </a:r>
            <a:endParaRPr lang="en-US" altLang="en-US"/>
          </a:p>
        </p:txBody>
      </p:sp>
      <p:sp>
        <p:nvSpPr>
          <p:cNvPr id="73" name="Rectangle 102">
            <a:extLst>
              <a:ext uri="{FF2B5EF4-FFF2-40B4-BE49-F238E27FC236}">
                <a16:creationId xmlns:a16="http://schemas.microsoft.com/office/drawing/2014/main" id="{12FEDAF4-FFC4-C5F9-4E9C-7035F9F2A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848" y="2367875"/>
            <a:ext cx="52197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74" name="Text Box 103">
            <a:extLst>
              <a:ext uri="{FF2B5EF4-FFF2-40B4-BE49-F238E27FC236}">
                <a16:creationId xmlns:a16="http://schemas.microsoft.com/office/drawing/2014/main" id="{B218394E-5AA7-E34C-7766-76FF31C6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536" y="2404387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/>
              <a:t>شوال </a:t>
            </a:r>
            <a:endParaRPr lang="en-US" altLang="en-US" dirty="0"/>
          </a:p>
        </p:txBody>
      </p:sp>
      <p:sp>
        <p:nvSpPr>
          <p:cNvPr id="75" name="Text Box 104">
            <a:extLst>
              <a:ext uri="{FF2B5EF4-FFF2-40B4-BE49-F238E27FC236}">
                <a16:creationId xmlns:a16="http://schemas.microsoft.com/office/drawing/2014/main" id="{B95F0CF9-865F-080F-77B8-EA036DDB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648" y="2420262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٨٢٦٤٠٠٠ ÷ ٤٣٩٢٨٠٠٠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" name="Text Box 105">
            <a:extLst>
              <a:ext uri="{FF2B5EF4-FFF2-40B4-BE49-F238E27FC236}">
                <a16:creationId xmlns:a16="http://schemas.microsoft.com/office/drawing/2014/main" id="{AD3CA966-5CCA-E0A7-566F-AE6D66E7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336" y="2420262"/>
            <a:ext cx="1082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٠.١٨٨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7" name="Text Box 106">
            <a:extLst>
              <a:ext uri="{FF2B5EF4-FFF2-40B4-BE49-F238E27FC236}">
                <a16:creationId xmlns:a16="http://schemas.microsoft.com/office/drawing/2014/main" id="{7E30C77E-42AF-2C78-5AEA-6C319E270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886" y="2764750"/>
            <a:ext cx="1873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/>
              <a:t>٠.١٨٨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8" name="Text Box 107">
            <a:extLst>
              <a:ext uri="{FF2B5EF4-FFF2-40B4-BE49-F238E27FC236}">
                <a16:creationId xmlns:a16="http://schemas.microsoft.com/office/drawing/2014/main" id="{FFD2D76D-610C-D1A7-7061-370200FA6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086" y="2763162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٦٨</a:t>
            </a:r>
            <a:endParaRPr lang="en-US" altLang="en-US" dirty="0"/>
          </a:p>
        </p:txBody>
      </p:sp>
      <p:sp>
        <p:nvSpPr>
          <p:cNvPr id="79" name="Line 108">
            <a:extLst>
              <a:ext uri="{FF2B5EF4-FFF2-40B4-BE49-F238E27FC236}">
                <a16:creationId xmlns:a16="http://schemas.microsoft.com/office/drawing/2014/main" id="{08DC3800-B1EB-B4FE-340A-0E6808D699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6248" y="2606000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0" name="Rectangle 109">
            <a:extLst>
              <a:ext uri="{FF2B5EF4-FFF2-40B4-BE49-F238E27FC236}">
                <a16:creationId xmlns:a16="http://schemas.microsoft.com/office/drawing/2014/main" id="{CE929515-EA24-745C-6FAF-BA426F58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848" y="3234650"/>
            <a:ext cx="52197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81" name="Text Box 110">
            <a:extLst>
              <a:ext uri="{FF2B5EF4-FFF2-40B4-BE49-F238E27FC236}">
                <a16:creationId xmlns:a16="http://schemas.microsoft.com/office/drawing/2014/main" id="{F91244FE-7B2E-81EC-5FD3-A56859035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536" y="3271162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/>
              <a:t>ذو القعدة</a:t>
            </a:r>
            <a:endParaRPr lang="en-US" altLang="en-US" dirty="0"/>
          </a:p>
        </p:txBody>
      </p:sp>
      <p:sp>
        <p:nvSpPr>
          <p:cNvPr id="82" name="Text Box 111">
            <a:extLst>
              <a:ext uri="{FF2B5EF4-FFF2-40B4-BE49-F238E27FC236}">
                <a16:creationId xmlns:a16="http://schemas.microsoft.com/office/drawing/2014/main" id="{1DF3502B-1065-A066-4718-FBD3B0E0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648" y="3287037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٢٧٧٤٠٠٠ ÷ ٤٣٩٢٨٠٠٠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3" name="Text Box 112">
            <a:extLst>
              <a:ext uri="{FF2B5EF4-FFF2-40B4-BE49-F238E27FC236}">
                <a16:creationId xmlns:a16="http://schemas.microsoft.com/office/drawing/2014/main" id="{3D44164F-59DA-E09A-E9DE-27C6AA67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773" y="3287037"/>
            <a:ext cx="1011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٠.٠٦٣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4" name="Text Box 113">
            <a:extLst>
              <a:ext uri="{FF2B5EF4-FFF2-40B4-BE49-F238E27FC236}">
                <a16:creationId xmlns:a16="http://schemas.microsoft.com/office/drawing/2014/main" id="{8EE43348-BD07-95E6-34C0-B3285F4AA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886" y="3631525"/>
            <a:ext cx="1873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/>
              <a:t>٠.٠٦٣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5" name="Text Box 114">
            <a:extLst>
              <a:ext uri="{FF2B5EF4-FFF2-40B4-BE49-F238E27FC236}">
                <a16:creationId xmlns:a16="http://schemas.microsoft.com/office/drawing/2014/main" id="{0C496295-A467-AD48-D1BB-1A9F20510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086" y="3629937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٢٣</a:t>
            </a:r>
            <a:endParaRPr lang="en-US" altLang="en-US" dirty="0"/>
          </a:p>
        </p:txBody>
      </p:sp>
      <p:sp>
        <p:nvSpPr>
          <p:cNvPr id="86" name="Line 115">
            <a:extLst>
              <a:ext uri="{FF2B5EF4-FFF2-40B4-BE49-F238E27FC236}">
                <a16:creationId xmlns:a16="http://schemas.microsoft.com/office/drawing/2014/main" id="{E6B8FE11-1EF2-C4F7-685D-AFF04518F4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6248" y="3472775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Rectangle 116">
            <a:extLst>
              <a:ext uri="{FF2B5EF4-FFF2-40B4-BE49-F238E27FC236}">
                <a16:creationId xmlns:a16="http://schemas.microsoft.com/office/drawing/2014/main" id="{33E71713-FAB7-8A1C-D100-3BE63ACC8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848" y="4096662"/>
            <a:ext cx="52197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88" name="Text Box 117">
            <a:extLst>
              <a:ext uri="{FF2B5EF4-FFF2-40B4-BE49-F238E27FC236}">
                <a16:creationId xmlns:a16="http://schemas.microsoft.com/office/drawing/2014/main" id="{909331F1-9CF8-C6E1-015F-1C0E3245E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536" y="41331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/>
              <a:t>ذو الحجة</a:t>
            </a:r>
            <a:endParaRPr lang="en-US" altLang="en-US" dirty="0"/>
          </a:p>
        </p:txBody>
      </p:sp>
      <p:sp>
        <p:nvSpPr>
          <p:cNvPr id="89" name="Text Box 118">
            <a:extLst>
              <a:ext uri="{FF2B5EF4-FFF2-40B4-BE49-F238E27FC236}">
                <a16:creationId xmlns:a16="http://schemas.microsoft.com/office/drawing/2014/main" id="{A3F74782-074A-D861-5A54-BB6917C79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648" y="4149050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٢٨١٨٠٠٠ ÷ ٤٣٩٢٨٠٠٠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0" name="Text Box 119">
            <a:extLst>
              <a:ext uri="{FF2B5EF4-FFF2-40B4-BE49-F238E27FC236}">
                <a16:creationId xmlns:a16="http://schemas.microsoft.com/office/drawing/2014/main" id="{C112B7CA-40BA-B60F-09D5-194ED7262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673" y="4149050"/>
            <a:ext cx="1012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٠.٠٦٤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" name="Text Box 120">
            <a:extLst>
              <a:ext uri="{FF2B5EF4-FFF2-40B4-BE49-F238E27FC236}">
                <a16:creationId xmlns:a16="http://schemas.microsoft.com/office/drawing/2014/main" id="{7FD63314-69C3-9AE4-4880-C1A7C52EC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886" y="4493537"/>
            <a:ext cx="1873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/>
              <a:t>٠.٠٦٤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" name="Text Box 121">
            <a:extLst>
              <a:ext uri="{FF2B5EF4-FFF2-40B4-BE49-F238E27FC236}">
                <a16:creationId xmlns:a16="http://schemas.microsoft.com/office/drawing/2014/main" id="{029EB8D4-6230-830C-ED74-C670E8B42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086" y="4491950"/>
            <a:ext cx="792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٢٣</a:t>
            </a:r>
            <a:endParaRPr lang="en-US" altLang="en-US" dirty="0"/>
          </a:p>
        </p:txBody>
      </p:sp>
      <p:sp>
        <p:nvSpPr>
          <p:cNvPr id="93" name="Line 122">
            <a:extLst>
              <a:ext uri="{FF2B5EF4-FFF2-40B4-BE49-F238E27FC236}">
                <a16:creationId xmlns:a16="http://schemas.microsoft.com/office/drawing/2014/main" id="{E01174DF-CF55-5D7F-C7E5-55B80053E3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6248" y="4334787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4" name="Rectangle 123">
            <a:extLst>
              <a:ext uri="{FF2B5EF4-FFF2-40B4-BE49-F238E27FC236}">
                <a16:creationId xmlns:a16="http://schemas.microsoft.com/office/drawing/2014/main" id="{840FF7E6-8B6C-9E3F-AA80-1038ED7DF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848" y="4961850"/>
            <a:ext cx="52197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95" name="Text Box 124">
            <a:extLst>
              <a:ext uri="{FF2B5EF4-FFF2-40B4-BE49-F238E27FC236}">
                <a16:creationId xmlns:a16="http://schemas.microsoft.com/office/drawing/2014/main" id="{404E719E-CD64-EA35-DD5A-2D03F0F2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536" y="4998362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/>
              <a:t>محرم </a:t>
            </a:r>
            <a:endParaRPr lang="en-US" altLang="en-US" dirty="0"/>
          </a:p>
        </p:txBody>
      </p:sp>
      <p:sp>
        <p:nvSpPr>
          <p:cNvPr id="96" name="Text Box 125">
            <a:extLst>
              <a:ext uri="{FF2B5EF4-FFF2-40B4-BE49-F238E27FC236}">
                <a16:creationId xmlns:a16="http://schemas.microsoft.com/office/drawing/2014/main" id="{C24BA0D7-00ED-0BB7-40DC-5607944C7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648" y="5014237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١٧٠٠٠٠٠ ÷ ٤٣٩٢٨٠٠٠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7" name="Text Box 126">
            <a:extLst>
              <a:ext uri="{FF2B5EF4-FFF2-40B4-BE49-F238E27FC236}">
                <a16:creationId xmlns:a16="http://schemas.microsoft.com/office/drawing/2014/main" id="{42051794-FC7B-BCF9-2924-B6F6C581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073" y="5014237"/>
            <a:ext cx="1004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٠.٠٣٨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8" name="Text Box 127">
            <a:extLst>
              <a:ext uri="{FF2B5EF4-FFF2-40B4-BE49-F238E27FC236}">
                <a16:creationId xmlns:a16="http://schemas.microsoft.com/office/drawing/2014/main" id="{14862472-EB3B-28B9-72B0-59376A01C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836" y="5358725"/>
            <a:ext cx="1765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/>
              <a:t>٠.٠٣٨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9" name="Text Box 128">
            <a:extLst>
              <a:ext uri="{FF2B5EF4-FFF2-40B4-BE49-F238E27FC236}">
                <a16:creationId xmlns:a16="http://schemas.microsoft.com/office/drawing/2014/main" id="{64E71EAB-4A57-445B-3715-776A5811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523" y="5357137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١٤</a:t>
            </a:r>
            <a:endParaRPr lang="en-US" altLang="en-US" dirty="0"/>
          </a:p>
        </p:txBody>
      </p:sp>
      <p:sp>
        <p:nvSpPr>
          <p:cNvPr id="100" name="Line 129">
            <a:extLst>
              <a:ext uri="{FF2B5EF4-FFF2-40B4-BE49-F238E27FC236}">
                <a16:creationId xmlns:a16="http://schemas.microsoft.com/office/drawing/2014/main" id="{0F8FE9C8-9E5E-D956-096B-85F5C39B8C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6248" y="5199975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1" name="Rectangle 130">
            <a:extLst>
              <a:ext uri="{FF2B5EF4-FFF2-40B4-BE49-F238E27FC236}">
                <a16:creationId xmlns:a16="http://schemas.microsoft.com/office/drawing/2014/main" id="{5743B257-9F2F-562C-82FB-381EDCBA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848" y="5823862"/>
            <a:ext cx="5219700" cy="755650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02" name="Text Box 131">
            <a:extLst>
              <a:ext uri="{FF2B5EF4-FFF2-40B4-BE49-F238E27FC236}">
                <a16:creationId xmlns:a16="http://schemas.microsoft.com/office/drawing/2014/main" id="{DB0FCEF0-33D6-8516-29EC-B738DDCC2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536" y="58603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/>
              <a:t>صفر </a:t>
            </a:r>
            <a:endParaRPr lang="en-US" altLang="en-US" dirty="0"/>
          </a:p>
        </p:txBody>
      </p:sp>
      <p:sp>
        <p:nvSpPr>
          <p:cNvPr id="103" name="Text Box 132">
            <a:extLst>
              <a:ext uri="{FF2B5EF4-FFF2-40B4-BE49-F238E27FC236}">
                <a16:creationId xmlns:a16="http://schemas.microsoft.com/office/drawing/2014/main" id="{3C0F0189-A764-F0F6-9623-6EF1A6EC7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648" y="5876250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١٢٣٥٠٠٠ ÷ ٤٣٩٢٨٠٠٠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4" name="Text Box 133">
            <a:extLst>
              <a:ext uri="{FF2B5EF4-FFF2-40B4-BE49-F238E27FC236}">
                <a16:creationId xmlns:a16="http://schemas.microsoft.com/office/drawing/2014/main" id="{E8839317-F4DC-D869-AB0B-8AF64C35D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498" y="5876250"/>
            <a:ext cx="94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٠.٠٢٨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5" name="Text Box 134">
            <a:extLst>
              <a:ext uri="{FF2B5EF4-FFF2-40B4-BE49-F238E27FC236}">
                <a16:creationId xmlns:a16="http://schemas.microsoft.com/office/drawing/2014/main" id="{1B2462B1-B87E-B1B6-6FAB-EDC72E5A6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523" y="6220737"/>
            <a:ext cx="2233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٠.٠٢٨ × ٣٦٠ =</a:t>
            </a:r>
            <a:endParaRPr lang="ar-SA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6" name="Text Box 135">
            <a:extLst>
              <a:ext uri="{FF2B5EF4-FFF2-40B4-BE49-F238E27FC236}">
                <a16:creationId xmlns:a16="http://schemas.microsoft.com/office/drawing/2014/main" id="{4BF56F73-759D-00EA-B156-41D68D957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523" y="6219150"/>
            <a:ext cx="7921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/>
              <a:t> </a:t>
            </a:r>
            <a:r>
              <a:rPr lang="ar-SA" altLang="en-US" baseline="30000" dirty="0"/>
              <a:t>٥</a:t>
            </a:r>
            <a:r>
              <a:rPr lang="ar-SA" altLang="en-US" dirty="0"/>
              <a:t>١٠</a:t>
            </a:r>
            <a:endParaRPr lang="en-US" altLang="en-US" dirty="0"/>
          </a:p>
        </p:txBody>
      </p:sp>
      <p:sp>
        <p:nvSpPr>
          <p:cNvPr id="107" name="Line 136">
            <a:extLst>
              <a:ext uri="{FF2B5EF4-FFF2-40B4-BE49-F238E27FC236}">
                <a16:creationId xmlns:a16="http://schemas.microsoft.com/office/drawing/2014/main" id="{62A3BAAA-3DED-C72C-9177-AA84BB88DB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6248" y="6061987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09" name="Picture 2">
            <a:extLst>
              <a:ext uri="{FF2B5EF4-FFF2-40B4-BE49-F238E27FC236}">
                <a16:creationId xmlns:a16="http://schemas.microsoft.com/office/drawing/2014/main" id="{7E3DED18-702D-6A0F-BE02-57A268B7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61" y="50125"/>
            <a:ext cx="25987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" name="مجموعة 76">
            <a:extLst>
              <a:ext uri="{FF2B5EF4-FFF2-40B4-BE49-F238E27FC236}">
                <a16:creationId xmlns:a16="http://schemas.microsoft.com/office/drawing/2014/main" id="{72202A51-24A1-2ADF-4635-10C820817717}"/>
              </a:ext>
            </a:extLst>
          </p:cNvPr>
          <p:cNvGrpSpPr/>
          <p:nvPr/>
        </p:nvGrpSpPr>
        <p:grpSpPr>
          <a:xfrm>
            <a:off x="1077336" y="3514470"/>
            <a:ext cx="3060700" cy="3059112"/>
            <a:chOff x="323850" y="3573463"/>
            <a:chExt cx="3060700" cy="3059112"/>
          </a:xfrm>
        </p:grpSpPr>
        <p:sp>
          <p:nvSpPr>
            <p:cNvPr id="134" name="Oval 98">
              <a:extLst>
                <a:ext uri="{FF2B5EF4-FFF2-40B4-BE49-F238E27FC236}">
                  <a16:creationId xmlns:a16="http://schemas.microsoft.com/office/drawing/2014/main" id="{55A48F0E-A410-E51B-B566-412A3D161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573463"/>
              <a:ext cx="3060700" cy="305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5" name="Text Box 8">
              <a:extLst>
                <a:ext uri="{FF2B5EF4-FFF2-40B4-BE49-F238E27FC236}">
                  <a16:creationId xmlns:a16="http://schemas.microsoft.com/office/drawing/2014/main" id="{508F85FC-3D6E-A00C-DDE1-EAEB489FF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599" y="4892984"/>
              <a:ext cx="398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•</a:t>
              </a:r>
              <a:endParaRPr lang="en-US" sz="2000" b="1" dirty="0"/>
            </a:p>
          </p:txBody>
        </p:sp>
      </p:grpSp>
      <p:sp>
        <p:nvSpPr>
          <p:cNvPr id="142" name="دائري 82">
            <a:extLst>
              <a:ext uri="{FF2B5EF4-FFF2-40B4-BE49-F238E27FC236}">
                <a16:creationId xmlns:a16="http://schemas.microsoft.com/office/drawing/2014/main" id="{2E366ECB-F918-EA77-B47C-84CC02C581E1}"/>
              </a:ext>
            </a:extLst>
          </p:cNvPr>
          <p:cNvSpPr/>
          <p:nvPr/>
        </p:nvSpPr>
        <p:spPr>
          <a:xfrm rot="19185284">
            <a:off x="1072921" y="3515884"/>
            <a:ext cx="3060000" cy="3060000"/>
          </a:xfrm>
          <a:prstGeom prst="pie">
            <a:avLst>
              <a:gd name="adj1" fmla="val 10631075"/>
              <a:gd name="adj2" fmla="val 2472903"/>
            </a:avLst>
          </a:prstGeom>
          <a:solidFill>
            <a:srgbClr val="FFE7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6" name="Text Box 44">
            <a:extLst>
              <a:ext uri="{FF2B5EF4-FFF2-40B4-BE49-F238E27FC236}">
                <a16:creationId xmlns:a16="http://schemas.microsoft.com/office/drawing/2014/main" id="{90596B8F-A120-469E-BB9C-5C0BDA8447AD}"/>
              </a:ext>
            </a:extLst>
          </p:cNvPr>
          <p:cNvSpPr txBox="1">
            <a:spLocks noChangeArrowheads="1"/>
          </p:cNvSpPr>
          <p:nvPr/>
        </p:nvSpPr>
        <p:spPr bwMode="auto">
          <a:xfrm rot="20640863">
            <a:off x="1837675" y="4395793"/>
            <a:ext cx="1001220" cy="33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600" b="1" dirty="0"/>
              <a:t>رمضان</a:t>
            </a:r>
            <a:endParaRPr lang="en-US" sz="1600" b="1" dirty="0"/>
          </a:p>
        </p:txBody>
      </p:sp>
      <p:sp>
        <p:nvSpPr>
          <p:cNvPr id="136" name="دائري 82">
            <a:extLst>
              <a:ext uri="{FF2B5EF4-FFF2-40B4-BE49-F238E27FC236}">
                <a16:creationId xmlns:a16="http://schemas.microsoft.com/office/drawing/2014/main" id="{1AF9819D-41B2-FD81-EB82-D43571B32605}"/>
              </a:ext>
            </a:extLst>
          </p:cNvPr>
          <p:cNvSpPr/>
          <p:nvPr/>
        </p:nvSpPr>
        <p:spPr>
          <a:xfrm rot="6485082">
            <a:off x="1058640" y="3530842"/>
            <a:ext cx="3060000" cy="3060000"/>
          </a:xfrm>
          <a:prstGeom prst="pie">
            <a:avLst>
              <a:gd name="adj1" fmla="val 19460094"/>
              <a:gd name="adj2" fmla="val 1690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3" name="دائري 82">
            <a:extLst>
              <a:ext uri="{FF2B5EF4-FFF2-40B4-BE49-F238E27FC236}">
                <a16:creationId xmlns:a16="http://schemas.microsoft.com/office/drawing/2014/main" id="{2A5DBBB0-B113-3C6F-CEB9-C7FE3FA6FAFD}"/>
              </a:ext>
            </a:extLst>
          </p:cNvPr>
          <p:cNvSpPr/>
          <p:nvPr/>
        </p:nvSpPr>
        <p:spPr>
          <a:xfrm rot="3146491">
            <a:off x="1056455" y="3504045"/>
            <a:ext cx="3060000" cy="3060000"/>
          </a:xfrm>
          <a:prstGeom prst="pie">
            <a:avLst>
              <a:gd name="adj1" fmla="val 21372634"/>
              <a:gd name="adj2" fmla="val 116270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4" name="دائري 89">
            <a:extLst>
              <a:ext uri="{FF2B5EF4-FFF2-40B4-BE49-F238E27FC236}">
                <a16:creationId xmlns:a16="http://schemas.microsoft.com/office/drawing/2014/main" id="{38655DC2-2793-9DAA-9BB7-C39327A76BFF}"/>
              </a:ext>
            </a:extLst>
          </p:cNvPr>
          <p:cNvSpPr/>
          <p:nvPr/>
        </p:nvSpPr>
        <p:spPr>
          <a:xfrm rot="16200000">
            <a:off x="1094102" y="3521282"/>
            <a:ext cx="3060000" cy="3044600"/>
          </a:xfrm>
          <a:prstGeom prst="pie">
            <a:avLst>
              <a:gd name="adj1" fmla="val 7038166"/>
              <a:gd name="adj2" fmla="val 847970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38" name="دائري 88">
            <a:extLst>
              <a:ext uri="{FF2B5EF4-FFF2-40B4-BE49-F238E27FC236}">
                <a16:creationId xmlns:a16="http://schemas.microsoft.com/office/drawing/2014/main" id="{DB00A8F2-C158-970E-2FE4-3E9AB67D5DA3}"/>
              </a:ext>
            </a:extLst>
          </p:cNvPr>
          <p:cNvSpPr/>
          <p:nvPr/>
        </p:nvSpPr>
        <p:spPr>
          <a:xfrm rot="19908844">
            <a:off x="1050386" y="3537291"/>
            <a:ext cx="3060000" cy="3060000"/>
          </a:xfrm>
          <a:prstGeom prst="pie">
            <a:avLst>
              <a:gd name="adj1" fmla="val 1668940"/>
              <a:gd name="adj2" fmla="val 23901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61" name="دائري 88">
            <a:extLst>
              <a:ext uri="{FF2B5EF4-FFF2-40B4-BE49-F238E27FC236}">
                <a16:creationId xmlns:a16="http://schemas.microsoft.com/office/drawing/2014/main" id="{690CAD05-0527-0542-5BBB-6A1FF8F47599}"/>
              </a:ext>
            </a:extLst>
          </p:cNvPr>
          <p:cNvSpPr/>
          <p:nvPr/>
        </p:nvSpPr>
        <p:spPr>
          <a:xfrm rot="20967895">
            <a:off x="1079755" y="3564257"/>
            <a:ext cx="3060000" cy="3060000"/>
          </a:xfrm>
          <a:prstGeom prst="pie">
            <a:avLst>
              <a:gd name="adj1" fmla="val 1285369"/>
              <a:gd name="adj2" fmla="val 218743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9" name="Text Box 44">
            <a:extLst>
              <a:ext uri="{FF2B5EF4-FFF2-40B4-BE49-F238E27FC236}">
                <a16:creationId xmlns:a16="http://schemas.microsoft.com/office/drawing/2014/main" id="{09F482F2-D52F-999E-EEA0-44CF047DF877}"/>
              </a:ext>
            </a:extLst>
          </p:cNvPr>
          <p:cNvSpPr txBox="1">
            <a:spLocks noChangeArrowheads="1"/>
          </p:cNvSpPr>
          <p:nvPr/>
        </p:nvSpPr>
        <p:spPr bwMode="auto">
          <a:xfrm rot="21107008">
            <a:off x="1890711" y="5938064"/>
            <a:ext cx="858838" cy="33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600" b="1" dirty="0"/>
              <a:t>شوال</a:t>
            </a:r>
            <a:endParaRPr lang="en-US" sz="1600" b="1" dirty="0"/>
          </a:p>
        </p:txBody>
      </p:sp>
      <p:sp>
        <p:nvSpPr>
          <p:cNvPr id="152" name="Text Box 44">
            <a:extLst>
              <a:ext uri="{FF2B5EF4-FFF2-40B4-BE49-F238E27FC236}">
                <a16:creationId xmlns:a16="http://schemas.microsoft.com/office/drawing/2014/main" id="{D2E36E0C-CF66-C8CD-BCBA-8C3E594E8E86}"/>
              </a:ext>
            </a:extLst>
          </p:cNvPr>
          <p:cNvSpPr txBox="1">
            <a:spLocks noChangeArrowheads="1"/>
          </p:cNvSpPr>
          <p:nvPr/>
        </p:nvSpPr>
        <p:spPr bwMode="auto">
          <a:xfrm rot="3659986">
            <a:off x="2602293" y="5826607"/>
            <a:ext cx="10552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600" b="1" dirty="0"/>
              <a:t>ذو القعدة</a:t>
            </a:r>
            <a:endParaRPr lang="en-US" sz="1600" b="1" dirty="0"/>
          </a:p>
        </p:txBody>
      </p:sp>
      <p:sp>
        <p:nvSpPr>
          <p:cNvPr id="155" name="Text Box 44">
            <a:extLst>
              <a:ext uri="{FF2B5EF4-FFF2-40B4-BE49-F238E27FC236}">
                <a16:creationId xmlns:a16="http://schemas.microsoft.com/office/drawing/2014/main" id="{88DEA149-542B-9BE0-9745-8384C2042D2F}"/>
              </a:ext>
            </a:extLst>
          </p:cNvPr>
          <p:cNvSpPr txBox="1">
            <a:spLocks noChangeArrowheads="1"/>
          </p:cNvSpPr>
          <p:nvPr/>
        </p:nvSpPr>
        <p:spPr bwMode="auto">
          <a:xfrm rot="2366836">
            <a:off x="2989180" y="5640732"/>
            <a:ext cx="858838" cy="33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600" b="1" dirty="0"/>
              <a:t>ذو الحجة</a:t>
            </a:r>
            <a:endParaRPr lang="en-US" sz="1600" b="1" dirty="0"/>
          </a:p>
        </p:txBody>
      </p:sp>
      <p:sp>
        <p:nvSpPr>
          <p:cNvPr id="158" name="Text Box 44">
            <a:extLst>
              <a:ext uri="{FF2B5EF4-FFF2-40B4-BE49-F238E27FC236}">
                <a16:creationId xmlns:a16="http://schemas.microsoft.com/office/drawing/2014/main" id="{A9D3BEF8-DCED-9050-C5EF-0DF9B1227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977" y="5267945"/>
            <a:ext cx="1001220" cy="40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محرم</a:t>
            </a:r>
            <a:endParaRPr lang="en-US" sz="2000" b="1" dirty="0"/>
          </a:p>
        </p:txBody>
      </p:sp>
      <p:sp>
        <p:nvSpPr>
          <p:cNvPr id="140" name="Text Box 44">
            <a:extLst>
              <a:ext uri="{FF2B5EF4-FFF2-40B4-BE49-F238E27FC236}">
                <a16:creationId xmlns:a16="http://schemas.microsoft.com/office/drawing/2014/main" id="{C23D32A6-8DEF-ECF9-E532-D46B633D6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090" y="4949882"/>
            <a:ext cx="1001220" cy="40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صفر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6068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800" decel="100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/>
      <p:bldP spid="66" grpId="0"/>
      <p:bldP spid="67" grpId="0"/>
      <p:bldP spid="68" grpId="0"/>
      <p:bldP spid="69" grpId="0"/>
      <p:bldP spid="71" grpId="0" animBg="1"/>
      <p:bldP spid="72" grpId="0" animBg="1"/>
      <p:bldP spid="74" grpId="0"/>
      <p:bldP spid="75" grpId="0"/>
      <p:bldP spid="76" grpId="0"/>
      <p:bldP spid="77" grpId="0"/>
      <p:bldP spid="78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  <p:bldP spid="92" grpId="0"/>
      <p:bldP spid="95" grpId="0"/>
      <p:bldP spid="96" grpId="0"/>
      <p:bldP spid="97" grpId="0"/>
      <p:bldP spid="98" grpId="0"/>
      <p:bldP spid="99" grpId="0"/>
      <p:bldP spid="102" grpId="0"/>
      <p:bldP spid="103" grpId="0"/>
      <p:bldP spid="104" grpId="0"/>
      <p:bldP spid="105" grpId="0"/>
      <p:bldP spid="106" grpId="0"/>
      <p:bldP spid="142" grpId="0" animBg="1"/>
      <p:bldP spid="146" grpId="0"/>
      <p:bldP spid="136" grpId="0" animBg="1"/>
      <p:bldP spid="143" grpId="0" animBg="1"/>
      <p:bldP spid="144" grpId="0" animBg="1"/>
      <p:bldP spid="138" grpId="0" animBg="1"/>
      <p:bldP spid="161" grpId="0" animBg="1"/>
      <p:bldP spid="149" grpId="0"/>
      <p:bldP spid="152" grpId="0"/>
      <p:bldP spid="155" grpId="0"/>
      <p:bldP spid="158" grpId="0"/>
      <p:bldP spid="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325A46-6DA3-483C-7936-AF98A3320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17" y="177954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D671B7-052C-4C66-4389-2A3E22EA7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455" y="754217"/>
            <a:ext cx="6119812" cy="8286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/>
              <a:t>استعمل الشكل المجاور لتصف كيف تمضي سارة ساعات يومها كاملا .</a:t>
            </a:r>
            <a:endParaRPr lang="en-US" altLang="en-US"/>
          </a:p>
        </p:txBody>
      </p:sp>
      <p:pic>
        <p:nvPicPr>
          <p:cNvPr id="5" name="Picture 82">
            <a:extLst>
              <a:ext uri="{FF2B5EF4-FFF2-40B4-BE49-F238E27FC236}">
                <a16:creationId xmlns:a16="http://schemas.microsoft.com/office/drawing/2014/main" id="{CE893C15-D6BE-A192-1C20-80597732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55" y="2049617"/>
            <a:ext cx="3276600" cy="34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3">
            <a:extLst>
              <a:ext uri="{FF2B5EF4-FFF2-40B4-BE49-F238E27FC236}">
                <a16:creationId xmlns:a16="http://schemas.microsoft.com/office/drawing/2014/main" id="{AC51304A-F195-32A3-DB70-7764E6A4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692" y="2287310"/>
            <a:ext cx="1654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85">
            <a:extLst>
              <a:ext uri="{FF2B5EF4-FFF2-40B4-BE49-F238E27FC236}">
                <a16:creationId xmlns:a16="http://schemas.microsoft.com/office/drawing/2014/main" id="{9EFB466E-1353-0E11-50CB-03272536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567" y="2194079"/>
            <a:ext cx="5219700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6">
            <a:extLst>
              <a:ext uri="{FF2B5EF4-FFF2-40B4-BE49-F238E27FC236}">
                <a16:creationId xmlns:a16="http://schemas.microsoft.com/office/drawing/2014/main" id="{82ECAE4A-0210-1DB6-7FFB-0C618867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842" y="2230592"/>
            <a:ext cx="1404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٣٣٪ = ٠.٣٣ </a:t>
            </a:r>
            <a:endParaRPr lang="en-US" altLang="en-US" dirty="0"/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06C4259B-D189-966E-444E-5D138E6A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330" y="2246467"/>
            <a:ext cx="154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٠.٣٣ × ٢٤ </a:t>
            </a:r>
            <a:r>
              <a:rPr lang="ar-SA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6" name="Text Box 88">
            <a:extLst>
              <a:ext uri="{FF2B5EF4-FFF2-40B4-BE49-F238E27FC236}">
                <a16:creationId xmlns:a16="http://schemas.microsoft.com/office/drawing/2014/main" id="{5DFBD0E2-1548-5492-BB14-EA40BE44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992" y="2246467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٨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89">
            <a:extLst>
              <a:ext uri="{FF2B5EF4-FFF2-40B4-BE49-F238E27FC236}">
                <a16:creationId xmlns:a16="http://schemas.microsoft.com/office/drawing/2014/main" id="{C6490771-73E4-55C9-6D82-2E1319F8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942" y="2590954"/>
            <a:ext cx="3744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أي أنها تقضي ٨ ساعات تقريبا في النوم .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Line 91">
            <a:extLst>
              <a:ext uri="{FF2B5EF4-FFF2-40B4-BE49-F238E27FC236}">
                <a16:creationId xmlns:a16="http://schemas.microsoft.com/office/drawing/2014/main" id="{C56B331E-760C-CE6B-EDD6-BD1339535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5530" y="2432204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92">
            <a:extLst>
              <a:ext uri="{FF2B5EF4-FFF2-40B4-BE49-F238E27FC236}">
                <a16:creationId xmlns:a16="http://schemas.microsoft.com/office/drawing/2014/main" id="{95FA5232-6A38-ACCA-E5CE-29A8AB5E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67" y="1690842"/>
            <a:ext cx="417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نعلم أن اليوم = ٢٤ ساعة</a:t>
            </a:r>
            <a:endParaRPr lang="en-US" altLang="en-US" dirty="0"/>
          </a:p>
        </p:txBody>
      </p:sp>
      <p:sp>
        <p:nvSpPr>
          <p:cNvPr id="20" name="Rectangle 93">
            <a:extLst>
              <a:ext uri="{FF2B5EF4-FFF2-40B4-BE49-F238E27FC236}">
                <a16:creationId xmlns:a16="http://schemas.microsoft.com/office/drawing/2014/main" id="{963D5B17-45D1-186B-0ABB-0FDBAED4E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567" y="3057679"/>
            <a:ext cx="52197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94">
            <a:extLst>
              <a:ext uri="{FF2B5EF4-FFF2-40B4-BE49-F238E27FC236}">
                <a16:creationId xmlns:a16="http://schemas.microsoft.com/office/drawing/2014/main" id="{E5EF81AD-7DBB-E54A-1D78-A8A6CB29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8667" y="3094192"/>
            <a:ext cx="900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٢٥٪ =</a:t>
            </a:r>
            <a:endParaRPr lang="en-US" altLang="en-US" dirty="0"/>
          </a:p>
        </p:txBody>
      </p:sp>
      <p:grpSp>
        <p:nvGrpSpPr>
          <p:cNvPr id="22" name="Group 101">
            <a:extLst>
              <a:ext uri="{FF2B5EF4-FFF2-40B4-BE49-F238E27FC236}">
                <a16:creationId xmlns:a16="http://schemas.microsoft.com/office/drawing/2014/main" id="{78D55F11-BC8E-7580-2C1A-A994DE7785DA}"/>
              </a:ext>
            </a:extLst>
          </p:cNvPr>
          <p:cNvGrpSpPr>
            <a:grpSpLocks/>
          </p:cNvGrpSpPr>
          <p:nvPr/>
        </p:nvGrpSpPr>
        <p:grpSpPr bwMode="auto">
          <a:xfrm>
            <a:off x="8859742" y="2949731"/>
            <a:ext cx="395288" cy="693738"/>
            <a:chOff x="3456" y="1933"/>
            <a:chExt cx="249" cy="437"/>
          </a:xfrm>
        </p:grpSpPr>
        <p:sp>
          <p:nvSpPr>
            <p:cNvPr id="23" name="Text Box 102">
              <a:extLst>
                <a:ext uri="{FF2B5EF4-FFF2-40B4-BE49-F238E27FC236}">
                  <a16:creationId xmlns:a16="http://schemas.microsoft.com/office/drawing/2014/main" id="{E25FA68C-8DEE-D5F8-536D-282D6A507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933"/>
              <a:ext cx="2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</a:t>
              </a:r>
              <a:endParaRPr lang="en-US" altLang="en-US" dirty="0"/>
            </a:p>
          </p:txBody>
        </p:sp>
        <p:sp>
          <p:nvSpPr>
            <p:cNvPr id="24" name="Line 103">
              <a:extLst>
                <a:ext uri="{FF2B5EF4-FFF2-40B4-BE49-F238E27FC236}">
                  <a16:creationId xmlns:a16="http://schemas.microsoft.com/office/drawing/2014/main" id="{B8B51E4B-0FCA-D9E6-7655-44327DBBF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5" y="2160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04">
              <a:extLst>
                <a:ext uri="{FF2B5EF4-FFF2-40B4-BE49-F238E27FC236}">
                  <a16:creationId xmlns:a16="http://schemas.microsoft.com/office/drawing/2014/main" id="{401DA7E5-B8FD-7B27-5521-9248C9287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137"/>
              <a:ext cx="2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٤</a:t>
              </a:r>
              <a:endParaRPr lang="en-US" altLang="en-US" dirty="0"/>
            </a:p>
          </p:txBody>
        </p:sp>
      </p:grpSp>
      <p:grpSp>
        <p:nvGrpSpPr>
          <p:cNvPr id="26" name="Group 109">
            <a:extLst>
              <a:ext uri="{FF2B5EF4-FFF2-40B4-BE49-F238E27FC236}">
                <a16:creationId xmlns:a16="http://schemas.microsoft.com/office/drawing/2014/main" id="{71E81AB0-1D07-50C0-0901-8F3C89B9388F}"/>
              </a:ext>
            </a:extLst>
          </p:cNvPr>
          <p:cNvGrpSpPr>
            <a:grpSpLocks/>
          </p:cNvGrpSpPr>
          <p:nvPr/>
        </p:nvGrpSpPr>
        <p:grpSpPr bwMode="auto">
          <a:xfrm>
            <a:off x="6268942" y="3532345"/>
            <a:ext cx="3744913" cy="693738"/>
            <a:chOff x="3266" y="2300"/>
            <a:chExt cx="2359" cy="437"/>
          </a:xfrm>
        </p:grpSpPr>
        <p:sp>
          <p:nvSpPr>
            <p:cNvPr id="27" name="Text Box 97">
              <a:extLst>
                <a:ext uri="{FF2B5EF4-FFF2-40B4-BE49-F238E27FC236}">
                  <a16:creationId xmlns:a16="http://schemas.microsoft.com/office/drawing/2014/main" id="{E6C08343-1A72-2E0A-24F9-FB5B9704A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2364"/>
              <a:ext cx="2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/>
                <a:t>أي أنها تقضي        يومها في المدرسة .</a:t>
              </a:r>
              <a:endParaRPr lang="ar-SA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8" name="Group 105">
              <a:extLst>
                <a:ext uri="{FF2B5EF4-FFF2-40B4-BE49-F238E27FC236}">
                  <a16:creationId xmlns:a16="http://schemas.microsoft.com/office/drawing/2014/main" id="{B0F8ADE0-1D5A-C4E8-1783-7F94CE5B7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9" y="2300"/>
              <a:ext cx="249" cy="437"/>
              <a:chOff x="3456" y="1933"/>
              <a:chExt cx="249" cy="437"/>
            </a:xfrm>
          </p:grpSpPr>
          <p:sp>
            <p:nvSpPr>
              <p:cNvPr id="29" name="Text Box 106">
                <a:extLst>
                  <a:ext uri="{FF2B5EF4-FFF2-40B4-BE49-F238E27FC236}">
                    <a16:creationId xmlns:a16="http://schemas.microsoft.com/office/drawing/2014/main" id="{4F3807BF-7CE2-2387-1577-4CA612E5E0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1933"/>
                <a:ext cx="24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١</a:t>
                </a:r>
                <a:endParaRPr lang="en-US" altLang="en-US" dirty="0"/>
              </a:p>
            </p:txBody>
          </p:sp>
          <p:sp>
            <p:nvSpPr>
              <p:cNvPr id="30" name="Line 107">
                <a:extLst>
                  <a:ext uri="{FF2B5EF4-FFF2-40B4-BE49-F238E27FC236}">
                    <a16:creationId xmlns:a16="http://schemas.microsoft.com/office/drawing/2014/main" id="{A7784B69-41E7-A6EE-D51E-721088DBA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5" y="216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108">
                <a:extLst>
                  <a:ext uri="{FF2B5EF4-FFF2-40B4-BE49-F238E27FC236}">
                    <a16:creationId xmlns:a16="http://schemas.microsoft.com/office/drawing/2014/main" id="{C0CE621E-C0DE-B20F-708B-DDF4008770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137"/>
                <a:ext cx="24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٤</a:t>
                </a:r>
                <a:endParaRPr lang="en-US" altLang="en-US" dirty="0"/>
              </a:p>
            </p:txBody>
          </p:sp>
        </p:grpSp>
      </p:grpSp>
      <p:sp>
        <p:nvSpPr>
          <p:cNvPr id="32" name="Rectangle 110">
            <a:extLst>
              <a:ext uri="{FF2B5EF4-FFF2-40B4-BE49-F238E27FC236}">
                <a16:creationId xmlns:a16="http://schemas.microsoft.com/office/drawing/2014/main" id="{E212F61E-8CAB-AA33-E550-8EE66412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567" y="4318154"/>
            <a:ext cx="5219700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11">
            <a:extLst>
              <a:ext uri="{FF2B5EF4-FFF2-40B4-BE49-F238E27FC236}">
                <a16:creationId xmlns:a16="http://schemas.microsoft.com/office/drawing/2014/main" id="{86AC9C76-C049-0D51-8A59-CB55C91BE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167" y="4354667"/>
            <a:ext cx="1979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١٦.٧٪ =  ٠.١٦٧ </a:t>
            </a:r>
            <a:endParaRPr lang="en-US" altLang="en-US" dirty="0"/>
          </a:p>
        </p:txBody>
      </p:sp>
      <p:sp>
        <p:nvSpPr>
          <p:cNvPr id="34" name="Text Box 112">
            <a:extLst>
              <a:ext uri="{FF2B5EF4-FFF2-40B4-BE49-F238E27FC236}">
                <a16:creationId xmlns:a16="http://schemas.microsoft.com/office/drawing/2014/main" id="{C01511F6-6B4B-B5AC-FD4F-89D82563B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167" y="4370542"/>
            <a:ext cx="176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٠.١٦٧ × ٢٤ </a:t>
            </a:r>
            <a:r>
              <a:rPr lang="ar-SA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5" name="Text Box 113">
            <a:extLst>
              <a:ext uri="{FF2B5EF4-FFF2-40B4-BE49-F238E27FC236}">
                <a16:creationId xmlns:a16="http://schemas.microsoft.com/office/drawing/2014/main" id="{D5879123-9CFC-A959-F24F-BCE92EF68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267" y="4370542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٤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114">
            <a:extLst>
              <a:ext uri="{FF2B5EF4-FFF2-40B4-BE49-F238E27FC236}">
                <a16:creationId xmlns:a16="http://schemas.microsoft.com/office/drawing/2014/main" id="{00C35B72-FF2B-1C0A-45B4-38EF99818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542" y="4715029"/>
            <a:ext cx="529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أي أنها تقضي ٤ ساعات تقريبا في حل الواجبات المنزلية .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Line 115">
            <a:extLst>
              <a:ext uri="{FF2B5EF4-FFF2-40B4-BE49-F238E27FC236}">
                <a16:creationId xmlns:a16="http://schemas.microsoft.com/office/drawing/2014/main" id="{65630AD3-1C02-9A5E-9E56-E3D4F865B1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9267" y="4556279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116">
            <a:extLst>
              <a:ext uri="{FF2B5EF4-FFF2-40B4-BE49-F238E27FC236}">
                <a16:creationId xmlns:a16="http://schemas.microsoft.com/office/drawing/2014/main" id="{F4FDFC80-B55C-FA60-FE1F-95D30630F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567" y="5180167"/>
            <a:ext cx="5219700" cy="1370012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117">
            <a:extLst>
              <a:ext uri="{FF2B5EF4-FFF2-40B4-BE49-F238E27FC236}">
                <a16:creationId xmlns:a16="http://schemas.microsoft.com/office/drawing/2014/main" id="{973D8D21-A696-82EE-54FF-3083829F4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167" y="5216679"/>
            <a:ext cx="1979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١٢.٥٪ =  ٠.١٢٥ </a:t>
            </a:r>
            <a:endParaRPr lang="en-US" altLang="en-US" dirty="0"/>
          </a:p>
        </p:txBody>
      </p:sp>
      <p:sp>
        <p:nvSpPr>
          <p:cNvPr id="40" name="Text Box 118">
            <a:extLst>
              <a:ext uri="{FF2B5EF4-FFF2-40B4-BE49-F238E27FC236}">
                <a16:creationId xmlns:a16="http://schemas.microsoft.com/office/drawing/2014/main" id="{ED72937D-D9E4-F7AF-1759-88B646188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167" y="5232554"/>
            <a:ext cx="176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٠.١٢٥ × ٢٤ </a:t>
            </a:r>
            <a:r>
              <a:rPr lang="ar-SA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41" name="Text Box 119">
            <a:extLst>
              <a:ext uri="{FF2B5EF4-FFF2-40B4-BE49-F238E27FC236}">
                <a16:creationId xmlns:a16="http://schemas.microsoft.com/office/drawing/2014/main" id="{F36F8BC6-C0CF-4159-5A44-1CEDB9F0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267" y="5232554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٣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 Box 120">
            <a:extLst>
              <a:ext uri="{FF2B5EF4-FFF2-40B4-BE49-F238E27FC236}">
                <a16:creationId xmlns:a16="http://schemas.microsoft.com/office/drawing/2014/main" id="{A3BEC019-5755-C48E-16C8-99B0AAFD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542" y="5577042"/>
            <a:ext cx="529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أي أنها تقضي ٣ ساعات في الأعمال الأخرى .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" name="Line 121">
            <a:extLst>
              <a:ext uri="{FF2B5EF4-FFF2-40B4-BE49-F238E27FC236}">
                <a16:creationId xmlns:a16="http://schemas.microsoft.com/office/drawing/2014/main" id="{7A544ACA-1884-9CA1-BD63-ACFF545ADA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9267" y="5418292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128">
            <a:extLst>
              <a:ext uri="{FF2B5EF4-FFF2-40B4-BE49-F238E27FC236}">
                <a16:creationId xmlns:a16="http://schemas.microsoft.com/office/drawing/2014/main" id="{CCD94453-F246-78DD-D290-D5CCA9221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67" y="6008842"/>
            <a:ext cx="4141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و تقضي أيضا ٣ ساعات في الترفيه .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54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6" grpId="0"/>
      <p:bldP spid="17" grpId="0"/>
      <p:bldP spid="19" grpId="0"/>
      <p:bldP spid="21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68060" y="218340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4800D-8C66-4C14-6866-A51B59D2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25" y="212736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71406F-7AA8-E7F9-7505-39EDB9095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625" y="788999"/>
            <a:ext cx="5543550" cy="8286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/>
              <a:t>استعمل الشكل المجاور لتصف الأصناف المختلفة لمبيعات متجر .</a:t>
            </a: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9B03B28-82CF-72C0-0CCB-0A8CE9CA2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5" y="1797061"/>
            <a:ext cx="52197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57857CFF-4196-EFA0-053C-58A0C519A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463" y="1833574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chemeClr val="accent2"/>
                </a:solidFill>
              </a:rPr>
              <a:t>٤٧٪ </a:t>
            </a:r>
            <a:r>
              <a:rPr lang="ar-SA" altLang="en-US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 </a:t>
            </a:r>
            <a:r>
              <a:rPr lang="ar-SA" altLang="en-US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٥٠٪ =</a:t>
            </a:r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3B415A0B-B5C7-4641-1401-20530D621FE9}"/>
              </a:ext>
            </a:extLst>
          </p:cNvPr>
          <p:cNvGrpSpPr>
            <a:grpSpLocks/>
          </p:cNvGrpSpPr>
          <p:nvPr/>
        </p:nvGrpSpPr>
        <p:grpSpPr bwMode="auto">
          <a:xfrm>
            <a:off x="8224000" y="1689111"/>
            <a:ext cx="395288" cy="720725"/>
            <a:chOff x="3456" y="1933"/>
            <a:chExt cx="249" cy="454"/>
          </a:xfrm>
        </p:grpSpPr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920444DC-A05A-7BA9-ACA2-F7471E617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933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</a:t>
              </a:r>
              <a:endParaRPr lang="en-US" altLang="en-US" dirty="0"/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66028336-7377-E799-7C1C-09934473A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5" y="2160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AFFFA312-8172-4291-354C-37A8A8846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137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٢</a:t>
              </a:r>
              <a:endParaRPr lang="en-US" altLang="en-US" dirty="0"/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CD0B615D-D253-D24E-C92E-57CE6AC5864D}"/>
              </a:ext>
            </a:extLst>
          </p:cNvPr>
          <p:cNvGrpSpPr>
            <a:grpSpLocks/>
          </p:cNvGrpSpPr>
          <p:nvPr/>
        </p:nvGrpSpPr>
        <p:grpSpPr bwMode="auto">
          <a:xfrm>
            <a:off x="6388850" y="2243149"/>
            <a:ext cx="3744913" cy="720725"/>
            <a:chOff x="3266" y="2191"/>
            <a:chExt cx="2359" cy="454"/>
          </a:xfrm>
        </p:grpSpPr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B84799FD-4E12-157B-59A8-517463D78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2273"/>
              <a:ext cx="23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>
                  <a:solidFill>
                    <a:srgbClr val="FF0000"/>
                  </a:solidFill>
                </a:rPr>
                <a:t>أي أن        مبيعات المتجر مواد غذائية .</a:t>
              </a:r>
              <a:endParaRPr lang="ar-SA" altLang="en-US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9" name="Group 21">
              <a:extLst>
                <a:ext uri="{FF2B5EF4-FFF2-40B4-BE49-F238E27FC236}">
                  <a16:creationId xmlns:a16="http://schemas.microsoft.com/office/drawing/2014/main" id="{8FD83427-9488-D835-BBD5-9E4B20AAB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2191"/>
              <a:ext cx="249" cy="454"/>
              <a:chOff x="3456" y="1933"/>
              <a:chExt cx="249" cy="454"/>
            </a:xfrm>
          </p:grpSpPr>
          <p:sp>
            <p:nvSpPr>
              <p:cNvPr id="20" name="Text Box 22">
                <a:extLst>
                  <a:ext uri="{FF2B5EF4-FFF2-40B4-BE49-F238E27FC236}">
                    <a16:creationId xmlns:a16="http://schemas.microsoft.com/office/drawing/2014/main" id="{6A416FE0-EEC7-90E4-B6A8-67362F3D7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1933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١</a:t>
                </a:r>
                <a:endParaRPr lang="en-US" altLang="en-US" dirty="0"/>
              </a:p>
            </p:txBody>
          </p:sp>
          <p:sp>
            <p:nvSpPr>
              <p:cNvPr id="21" name="Line 23">
                <a:extLst>
                  <a:ext uri="{FF2B5EF4-FFF2-40B4-BE49-F238E27FC236}">
                    <a16:creationId xmlns:a16="http://schemas.microsoft.com/office/drawing/2014/main" id="{C1D19FD6-5402-2AC4-3586-36B69EE71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5" y="216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24">
                <a:extLst>
                  <a:ext uri="{FF2B5EF4-FFF2-40B4-BE49-F238E27FC236}">
                    <a16:creationId xmlns:a16="http://schemas.microsoft.com/office/drawing/2014/main" id="{D19C7B2F-395C-2F8B-E900-079C04B193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137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٢</a:t>
                </a:r>
                <a:endParaRPr lang="en-US" altLang="en-US" dirty="0"/>
              </a:p>
            </p:txBody>
          </p:sp>
        </p:grpSp>
      </p:grpSp>
      <p:pic>
        <p:nvPicPr>
          <p:cNvPr id="23" name="Picture 38">
            <a:extLst>
              <a:ext uri="{FF2B5EF4-FFF2-40B4-BE49-F238E27FC236}">
                <a16:creationId xmlns:a16="http://schemas.microsoft.com/office/drawing/2014/main" id="{1EE5E6F6-4BD3-8AA0-5901-12C4FB4C7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3" y="1581161"/>
            <a:ext cx="2989262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40">
            <a:extLst>
              <a:ext uri="{FF2B5EF4-FFF2-40B4-BE49-F238E27FC236}">
                <a16:creationId xmlns:a16="http://schemas.microsoft.com/office/drawing/2014/main" id="{945FCA78-7AA7-555C-FA95-476138A43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5" y="3078174"/>
            <a:ext cx="52197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1">
            <a:extLst>
              <a:ext uri="{FF2B5EF4-FFF2-40B4-BE49-F238E27FC236}">
                <a16:creationId xmlns:a16="http://schemas.microsoft.com/office/drawing/2014/main" id="{1EC7024D-2138-503A-1DE3-395732171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063" y="3114686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chemeClr val="accent2"/>
                </a:solidFill>
              </a:rPr>
              <a:t>١٠٪ </a:t>
            </a:r>
            <a:r>
              <a:rPr lang="ar-SA" altLang="en-US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grpSp>
        <p:nvGrpSpPr>
          <p:cNvPr id="26" name="Group 42">
            <a:extLst>
              <a:ext uri="{FF2B5EF4-FFF2-40B4-BE49-F238E27FC236}">
                <a16:creationId xmlns:a16="http://schemas.microsoft.com/office/drawing/2014/main" id="{2828109D-9ABD-FE07-77FF-A1A36B0275E7}"/>
              </a:ext>
            </a:extLst>
          </p:cNvPr>
          <p:cNvGrpSpPr>
            <a:grpSpLocks/>
          </p:cNvGrpSpPr>
          <p:nvPr/>
        </p:nvGrpSpPr>
        <p:grpSpPr bwMode="auto">
          <a:xfrm>
            <a:off x="8798675" y="2970224"/>
            <a:ext cx="541338" cy="720725"/>
            <a:chOff x="3456" y="1933"/>
            <a:chExt cx="249" cy="454"/>
          </a:xfrm>
        </p:grpSpPr>
        <p:sp>
          <p:nvSpPr>
            <p:cNvPr id="27" name="Text Box 43">
              <a:extLst>
                <a:ext uri="{FF2B5EF4-FFF2-40B4-BE49-F238E27FC236}">
                  <a16:creationId xmlns:a16="http://schemas.microsoft.com/office/drawing/2014/main" id="{D51A98B3-E33B-587A-5712-80B985599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933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</a:t>
              </a:r>
              <a:endParaRPr lang="en-US" altLang="en-US" dirty="0"/>
            </a:p>
          </p:txBody>
        </p:sp>
        <p:sp>
          <p:nvSpPr>
            <p:cNvPr id="28" name="Line 44">
              <a:extLst>
                <a:ext uri="{FF2B5EF4-FFF2-40B4-BE49-F238E27FC236}">
                  <a16:creationId xmlns:a16="http://schemas.microsoft.com/office/drawing/2014/main" id="{4246F045-590B-242E-E5E8-8D8E8245A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5" y="2160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45">
              <a:extLst>
                <a:ext uri="{FF2B5EF4-FFF2-40B4-BE49-F238E27FC236}">
                  <a16:creationId xmlns:a16="http://schemas.microsoft.com/office/drawing/2014/main" id="{000DEB97-671E-E5E5-6C16-7DF356D7E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137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١٠</a:t>
              </a:r>
              <a:endParaRPr lang="en-US" altLang="en-US" dirty="0"/>
            </a:p>
          </p:txBody>
        </p:sp>
      </p:grpSp>
      <p:grpSp>
        <p:nvGrpSpPr>
          <p:cNvPr id="30" name="Group 52">
            <a:extLst>
              <a:ext uri="{FF2B5EF4-FFF2-40B4-BE49-F238E27FC236}">
                <a16:creationId xmlns:a16="http://schemas.microsoft.com/office/drawing/2014/main" id="{C86F6D0E-BE5D-6233-5584-2C9619C61B9E}"/>
              </a:ext>
            </a:extLst>
          </p:cNvPr>
          <p:cNvGrpSpPr>
            <a:grpSpLocks/>
          </p:cNvGrpSpPr>
          <p:nvPr/>
        </p:nvGrpSpPr>
        <p:grpSpPr bwMode="auto">
          <a:xfrm>
            <a:off x="6388850" y="3524261"/>
            <a:ext cx="3744913" cy="720725"/>
            <a:chOff x="3266" y="2250"/>
            <a:chExt cx="2359" cy="454"/>
          </a:xfrm>
        </p:grpSpPr>
        <p:sp>
          <p:nvSpPr>
            <p:cNvPr id="31" name="Text Box 47">
              <a:extLst>
                <a:ext uri="{FF2B5EF4-FFF2-40B4-BE49-F238E27FC236}">
                  <a16:creationId xmlns:a16="http://schemas.microsoft.com/office/drawing/2014/main" id="{A6C4609D-0E4C-B5CD-5B65-03EED03C0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2332"/>
              <a:ext cx="23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>
                  <a:solidFill>
                    <a:srgbClr val="FF0000"/>
                  </a:solidFill>
                </a:rPr>
                <a:t>أي أن        مبيعات المتجر حلويات .</a:t>
              </a:r>
              <a:endParaRPr lang="ar-SA" altLang="en-US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32" name="Group 48">
              <a:extLst>
                <a:ext uri="{FF2B5EF4-FFF2-40B4-BE49-F238E27FC236}">
                  <a16:creationId xmlns:a16="http://schemas.microsoft.com/office/drawing/2014/main" id="{B07DCCF3-46A4-EF0A-7FB4-62B2F0508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9" y="2250"/>
              <a:ext cx="340" cy="454"/>
              <a:chOff x="3456" y="1933"/>
              <a:chExt cx="249" cy="454"/>
            </a:xfrm>
          </p:grpSpPr>
          <p:sp>
            <p:nvSpPr>
              <p:cNvPr id="33" name="Text Box 49">
                <a:extLst>
                  <a:ext uri="{FF2B5EF4-FFF2-40B4-BE49-F238E27FC236}">
                    <a16:creationId xmlns:a16="http://schemas.microsoft.com/office/drawing/2014/main" id="{F8C1228A-AAAF-EEBF-95A2-87258D4D80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1933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١</a:t>
                </a:r>
                <a:endParaRPr lang="en-US" altLang="en-US" dirty="0"/>
              </a:p>
            </p:txBody>
          </p:sp>
          <p:sp>
            <p:nvSpPr>
              <p:cNvPr id="34" name="Line 50">
                <a:extLst>
                  <a:ext uri="{FF2B5EF4-FFF2-40B4-BE49-F238E27FC236}">
                    <a16:creationId xmlns:a16="http://schemas.microsoft.com/office/drawing/2014/main" id="{E980A1BF-7440-6BF0-FD67-746A8E634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5" y="216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 Box 51">
                <a:extLst>
                  <a:ext uri="{FF2B5EF4-FFF2-40B4-BE49-F238E27FC236}">
                    <a16:creationId xmlns:a16="http://schemas.microsoft.com/office/drawing/2014/main" id="{A6C9255C-2B33-759B-76AC-329D024875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137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١٠</a:t>
                </a:r>
                <a:endParaRPr lang="en-US" altLang="en-US" dirty="0"/>
              </a:p>
            </p:txBody>
          </p:sp>
        </p:grpSp>
      </p:grpSp>
      <p:sp>
        <p:nvSpPr>
          <p:cNvPr id="36" name="Rectangle 53">
            <a:extLst>
              <a:ext uri="{FF2B5EF4-FFF2-40B4-BE49-F238E27FC236}">
                <a16:creationId xmlns:a16="http://schemas.microsoft.com/office/drawing/2014/main" id="{9EC702D4-8CCB-9FEC-2B33-74A1049F4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5" y="4354524"/>
            <a:ext cx="52197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54">
            <a:extLst>
              <a:ext uri="{FF2B5EF4-FFF2-40B4-BE49-F238E27FC236}">
                <a16:creationId xmlns:a16="http://schemas.microsoft.com/office/drawing/2014/main" id="{E03DA36B-C523-315B-009D-DA4A3665A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463" y="4391036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chemeClr val="accent2"/>
                </a:solidFill>
              </a:rPr>
              <a:t>١٨٪ </a:t>
            </a:r>
            <a:r>
              <a:rPr lang="ar-SA" altLang="en-US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 </a:t>
            </a:r>
            <a:r>
              <a:rPr lang="ar-SA" altLang="en-US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٢٠٪ =</a:t>
            </a:r>
          </a:p>
        </p:txBody>
      </p:sp>
      <p:grpSp>
        <p:nvGrpSpPr>
          <p:cNvPr id="38" name="Group 55">
            <a:extLst>
              <a:ext uri="{FF2B5EF4-FFF2-40B4-BE49-F238E27FC236}">
                <a16:creationId xmlns:a16="http://schemas.microsoft.com/office/drawing/2014/main" id="{7324C776-12BF-67C1-977F-127BCD4C8D64}"/>
              </a:ext>
            </a:extLst>
          </p:cNvPr>
          <p:cNvGrpSpPr>
            <a:grpSpLocks/>
          </p:cNvGrpSpPr>
          <p:nvPr/>
        </p:nvGrpSpPr>
        <p:grpSpPr bwMode="auto">
          <a:xfrm>
            <a:off x="8152563" y="4246574"/>
            <a:ext cx="395287" cy="720725"/>
            <a:chOff x="3456" y="1933"/>
            <a:chExt cx="249" cy="454"/>
          </a:xfrm>
        </p:grpSpPr>
        <p:sp>
          <p:nvSpPr>
            <p:cNvPr id="39" name="Text Box 56">
              <a:extLst>
                <a:ext uri="{FF2B5EF4-FFF2-40B4-BE49-F238E27FC236}">
                  <a16:creationId xmlns:a16="http://schemas.microsoft.com/office/drawing/2014/main" id="{EEBB9661-0EC4-35FC-DA72-5DC45E355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933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</a:t>
              </a:r>
              <a:endParaRPr lang="en-US" altLang="en-US" dirty="0"/>
            </a:p>
          </p:txBody>
        </p:sp>
        <p:sp>
          <p:nvSpPr>
            <p:cNvPr id="40" name="Line 57">
              <a:extLst>
                <a:ext uri="{FF2B5EF4-FFF2-40B4-BE49-F238E27FC236}">
                  <a16:creationId xmlns:a16="http://schemas.microsoft.com/office/drawing/2014/main" id="{B1334F50-9048-623F-690C-8AD96C7C1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5" y="2160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58">
              <a:extLst>
                <a:ext uri="{FF2B5EF4-FFF2-40B4-BE49-F238E27FC236}">
                  <a16:creationId xmlns:a16="http://schemas.microsoft.com/office/drawing/2014/main" id="{B86EBF86-1F14-38E8-3BE0-7B3DC1BAA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137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٥</a:t>
              </a:r>
              <a:endParaRPr lang="en-US" altLang="en-US" dirty="0"/>
            </a:p>
          </p:txBody>
        </p:sp>
      </p:grpSp>
      <p:grpSp>
        <p:nvGrpSpPr>
          <p:cNvPr id="42" name="Group 59">
            <a:extLst>
              <a:ext uri="{FF2B5EF4-FFF2-40B4-BE49-F238E27FC236}">
                <a16:creationId xmlns:a16="http://schemas.microsoft.com/office/drawing/2014/main" id="{AD40E416-F6B1-7EF5-395B-3B78FC846E36}"/>
              </a:ext>
            </a:extLst>
          </p:cNvPr>
          <p:cNvGrpSpPr>
            <a:grpSpLocks/>
          </p:cNvGrpSpPr>
          <p:nvPr/>
        </p:nvGrpSpPr>
        <p:grpSpPr bwMode="auto">
          <a:xfrm>
            <a:off x="6388850" y="4800611"/>
            <a:ext cx="3744913" cy="720725"/>
            <a:chOff x="3266" y="2191"/>
            <a:chExt cx="2359" cy="454"/>
          </a:xfrm>
        </p:grpSpPr>
        <p:sp>
          <p:nvSpPr>
            <p:cNvPr id="43" name="Text Box 60">
              <a:extLst>
                <a:ext uri="{FF2B5EF4-FFF2-40B4-BE49-F238E27FC236}">
                  <a16:creationId xmlns:a16="http://schemas.microsoft.com/office/drawing/2014/main" id="{F20F817F-346E-2A63-AF31-B6F4D8082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2273"/>
              <a:ext cx="23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>
                  <a:solidFill>
                    <a:srgbClr val="FF0000"/>
                  </a:solidFill>
                </a:rPr>
                <a:t>أي أن        مبيعات المتجر ملابس .</a:t>
              </a:r>
              <a:endParaRPr lang="ar-SA" altLang="en-US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44" name="Group 61">
              <a:extLst>
                <a:ext uri="{FF2B5EF4-FFF2-40B4-BE49-F238E27FC236}">
                  <a16:creationId xmlns:a16="http://schemas.microsoft.com/office/drawing/2014/main" id="{05F133E5-91F5-C4FC-E559-F08298F3E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2191"/>
              <a:ext cx="249" cy="454"/>
              <a:chOff x="3456" y="1933"/>
              <a:chExt cx="249" cy="454"/>
            </a:xfrm>
          </p:grpSpPr>
          <p:sp>
            <p:nvSpPr>
              <p:cNvPr id="45" name="Text Box 62">
                <a:extLst>
                  <a:ext uri="{FF2B5EF4-FFF2-40B4-BE49-F238E27FC236}">
                    <a16:creationId xmlns:a16="http://schemas.microsoft.com/office/drawing/2014/main" id="{25D37DCA-ED27-F591-2AF8-F05B642F90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1933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١</a:t>
                </a:r>
                <a:endParaRPr lang="en-US" altLang="en-US" dirty="0"/>
              </a:p>
            </p:txBody>
          </p:sp>
          <p:sp>
            <p:nvSpPr>
              <p:cNvPr id="46" name="Line 63">
                <a:extLst>
                  <a:ext uri="{FF2B5EF4-FFF2-40B4-BE49-F238E27FC236}">
                    <a16:creationId xmlns:a16="http://schemas.microsoft.com/office/drawing/2014/main" id="{84E1D617-DD09-C6FA-CF0D-D7C808F87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5" y="216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64">
                <a:extLst>
                  <a:ext uri="{FF2B5EF4-FFF2-40B4-BE49-F238E27FC236}">
                    <a16:creationId xmlns:a16="http://schemas.microsoft.com/office/drawing/2014/main" id="{1D3BA7B3-7B41-C47F-9C68-95B737628D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137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٥</a:t>
                </a:r>
                <a:endParaRPr lang="en-US" altLang="en-US" dirty="0"/>
              </a:p>
            </p:txBody>
          </p:sp>
        </p:grpSp>
      </p:grpSp>
      <p:sp>
        <p:nvSpPr>
          <p:cNvPr id="48" name="Rectangle 65">
            <a:extLst>
              <a:ext uri="{FF2B5EF4-FFF2-40B4-BE49-F238E27FC236}">
                <a16:creationId xmlns:a16="http://schemas.microsoft.com/office/drawing/2014/main" id="{45ED47D5-1C08-53C7-F750-33CEDD6A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5" y="5635636"/>
            <a:ext cx="52197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66">
            <a:extLst>
              <a:ext uri="{FF2B5EF4-FFF2-40B4-BE49-F238E27FC236}">
                <a16:creationId xmlns:a16="http://schemas.microsoft.com/office/drawing/2014/main" id="{EE190021-4F26-8DC0-87B7-B6AD150B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063" y="5672149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chemeClr val="accent2"/>
                </a:solidFill>
              </a:rPr>
              <a:t>٢٥٪ </a:t>
            </a:r>
            <a:r>
              <a:rPr lang="ar-SA" altLang="en-US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grpSp>
        <p:nvGrpSpPr>
          <p:cNvPr id="50" name="Group 67">
            <a:extLst>
              <a:ext uri="{FF2B5EF4-FFF2-40B4-BE49-F238E27FC236}">
                <a16:creationId xmlns:a16="http://schemas.microsoft.com/office/drawing/2014/main" id="{FB186082-37FF-1D1D-CD3C-DF1199212382}"/>
              </a:ext>
            </a:extLst>
          </p:cNvPr>
          <p:cNvGrpSpPr>
            <a:grpSpLocks/>
          </p:cNvGrpSpPr>
          <p:nvPr/>
        </p:nvGrpSpPr>
        <p:grpSpPr bwMode="auto">
          <a:xfrm>
            <a:off x="8798675" y="5527686"/>
            <a:ext cx="541338" cy="720725"/>
            <a:chOff x="3456" y="1933"/>
            <a:chExt cx="249" cy="454"/>
          </a:xfrm>
        </p:grpSpPr>
        <p:sp>
          <p:nvSpPr>
            <p:cNvPr id="51" name="Text Box 68">
              <a:extLst>
                <a:ext uri="{FF2B5EF4-FFF2-40B4-BE49-F238E27FC236}">
                  <a16:creationId xmlns:a16="http://schemas.microsoft.com/office/drawing/2014/main" id="{B2B3490D-6279-E961-E0D6-7E5D5F58E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933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</a:t>
              </a:r>
              <a:endParaRPr lang="en-US" altLang="en-US" dirty="0"/>
            </a:p>
          </p:txBody>
        </p:sp>
        <p:sp>
          <p:nvSpPr>
            <p:cNvPr id="52" name="Line 69">
              <a:extLst>
                <a:ext uri="{FF2B5EF4-FFF2-40B4-BE49-F238E27FC236}">
                  <a16:creationId xmlns:a16="http://schemas.microsoft.com/office/drawing/2014/main" id="{984779CD-526E-9427-CD53-57A2A8C22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5" y="2160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70">
              <a:extLst>
                <a:ext uri="{FF2B5EF4-FFF2-40B4-BE49-F238E27FC236}">
                  <a16:creationId xmlns:a16="http://schemas.microsoft.com/office/drawing/2014/main" id="{E1BFF394-9E2C-69FE-A43D-C8CB17C6D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137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٤</a:t>
              </a:r>
              <a:endParaRPr lang="en-US" altLang="en-US" dirty="0"/>
            </a:p>
          </p:txBody>
        </p:sp>
      </p:grpSp>
      <p:grpSp>
        <p:nvGrpSpPr>
          <p:cNvPr id="54" name="Group 71">
            <a:extLst>
              <a:ext uri="{FF2B5EF4-FFF2-40B4-BE49-F238E27FC236}">
                <a16:creationId xmlns:a16="http://schemas.microsoft.com/office/drawing/2014/main" id="{8ED5D44D-F9BE-4821-EEA3-CC44261B0AF5}"/>
              </a:ext>
            </a:extLst>
          </p:cNvPr>
          <p:cNvGrpSpPr>
            <a:grpSpLocks/>
          </p:cNvGrpSpPr>
          <p:nvPr/>
        </p:nvGrpSpPr>
        <p:grpSpPr bwMode="auto">
          <a:xfrm>
            <a:off x="6388850" y="6081724"/>
            <a:ext cx="3744913" cy="720725"/>
            <a:chOff x="3266" y="2250"/>
            <a:chExt cx="2359" cy="454"/>
          </a:xfrm>
        </p:grpSpPr>
        <p:sp>
          <p:nvSpPr>
            <p:cNvPr id="55" name="Text Box 72">
              <a:extLst>
                <a:ext uri="{FF2B5EF4-FFF2-40B4-BE49-F238E27FC236}">
                  <a16:creationId xmlns:a16="http://schemas.microsoft.com/office/drawing/2014/main" id="{BE87B2B1-8F72-37EE-33E1-06E0F9CB2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2332"/>
              <a:ext cx="23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>
                  <a:solidFill>
                    <a:srgbClr val="FF0000"/>
                  </a:solidFill>
                </a:rPr>
                <a:t>أي أن        مبيعات المتجر منظفات .</a:t>
              </a:r>
              <a:endParaRPr lang="ar-SA" altLang="en-US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56" name="Group 73">
              <a:extLst>
                <a:ext uri="{FF2B5EF4-FFF2-40B4-BE49-F238E27FC236}">
                  <a16:creationId xmlns:a16="http://schemas.microsoft.com/office/drawing/2014/main" id="{C847D0AE-3F16-7E3E-706D-D89FB5C8F6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9" y="2250"/>
              <a:ext cx="340" cy="454"/>
              <a:chOff x="3456" y="1933"/>
              <a:chExt cx="249" cy="454"/>
            </a:xfrm>
          </p:grpSpPr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7DA923CD-9FB7-7B03-FFBD-577DA1D688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1933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١</a:t>
                </a:r>
                <a:endParaRPr lang="en-US" altLang="en-US" dirty="0"/>
              </a:p>
            </p:txBody>
          </p:sp>
          <p:sp>
            <p:nvSpPr>
              <p:cNvPr id="58" name="Line 75">
                <a:extLst>
                  <a:ext uri="{FF2B5EF4-FFF2-40B4-BE49-F238E27FC236}">
                    <a16:creationId xmlns:a16="http://schemas.microsoft.com/office/drawing/2014/main" id="{B1608C2A-6A24-C899-256E-6B06C0E4D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5" y="216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Box 76">
                <a:extLst>
                  <a:ext uri="{FF2B5EF4-FFF2-40B4-BE49-F238E27FC236}">
                    <a16:creationId xmlns:a16="http://schemas.microsoft.com/office/drawing/2014/main" id="{B815C08C-E5A8-7D4A-F43D-3BC69D5EBA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137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٤</a:t>
                </a:r>
                <a:endParaRPr lang="en-US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1234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5" grpId="0"/>
      <p:bldP spid="37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83A66F-1688-A8A2-8D0D-6F081A8E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11" y="85131"/>
            <a:ext cx="2484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D097BA-436B-3292-9DA1-1F6D5F8FB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911" y="589956"/>
            <a:ext cx="327660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b="1" dirty="0">
                <a:solidFill>
                  <a:srgbClr val="C00000"/>
                </a:solidFill>
              </a:rPr>
              <a:t>مثل البيانات بالقطاعات الدائرية :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sp>
        <p:nvSpPr>
          <p:cNvPr id="5" name="Text Box 38">
            <a:extLst>
              <a:ext uri="{FF2B5EF4-FFF2-40B4-BE49-F238E27FC236}">
                <a16:creationId xmlns:a16="http://schemas.microsoft.com/office/drawing/2014/main" id="{715A497D-817E-9B4A-2FD4-B5BDB5134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674" y="3145831"/>
            <a:ext cx="31321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توزيع سكان المملكة لعام ١٤٢٥ هـ</a:t>
            </a:r>
            <a:endParaRPr lang="en-US" altLang="en-US" dirty="0"/>
          </a:p>
        </p:txBody>
      </p:sp>
      <p:pic>
        <p:nvPicPr>
          <p:cNvPr id="8" name="Picture 45">
            <a:extLst>
              <a:ext uri="{FF2B5EF4-FFF2-40B4-BE49-F238E27FC236}">
                <a16:creationId xmlns:a16="http://schemas.microsoft.com/office/drawing/2014/main" id="{32187673-7C79-9FF0-53B4-98CDECF0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11" y="-59331"/>
            <a:ext cx="266382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6">
            <a:extLst>
              <a:ext uri="{FF2B5EF4-FFF2-40B4-BE49-F238E27FC236}">
                <a16:creationId xmlns:a16="http://schemas.microsoft.com/office/drawing/2014/main" id="{FE35802C-B668-DD6F-0699-DDDAE6C9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74" y="1021756"/>
            <a:ext cx="29162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60">
            <a:extLst>
              <a:ext uri="{FF2B5EF4-FFF2-40B4-BE49-F238E27FC236}">
                <a16:creationId xmlns:a16="http://schemas.microsoft.com/office/drawing/2014/main" id="{0B54A94D-869E-D7A9-8EC9-20ACF184E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674" y="1453556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61">
            <a:extLst>
              <a:ext uri="{FF2B5EF4-FFF2-40B4-BE49-F238E27FC236}">
                <a16:creationId xmlns:a16="http://schemas.microsoft.com/office/drawing/2014/main" id="{9CA61B0C-FD7C-600E-45E1-C59B497C8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424" y="1490069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٠ – ٩ </a:t>
            </a:r>
            <a:endParaRPr lang="en-US" altLang="en-US" dirty="0"/>
          </a:p>
        </p:txBody>
      </p:sp>
      <p:sp>
        <p:nvSpPr>
          <p:cNvPr id="16" name="Text Box 62">
            <a:extLst>
              <a:ext uri="{FF2B5EF4-FFF2-40B4-BE49-F238E27FC236}">
                <a16:creationId xmlns:a16="http://schemas.microsoft.com/office/drawing/2014/main" id="{DDF40A5C-66EA-CDC8-2388-32695A7A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9299" y="1505944"/>
            <a:ext cx="151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٥ ÷ ٢٢.٤٧ </a:t>
            </a:r>
            <a:r>
              <a:rPr lang="ar-SA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dirty="0"/>
              <a:t> 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63">
            <a:extLst>
              <a:ext uri="{FF2B5EF4-FFF2-40B4-BE49-F238E27FC236}">
                <a16:creationId xmlns:a16="http://schemas.microsoft.com/office/drawing/2014/main" id="{DD9686B0-B6DC-D8EE-1006-23AE52B40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036" y="1505944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٠.٢٢</a:t>
            </a:r>
          </a:p>
        </p:txBody>
      </p:sp>
      <p:sp>
        <p:nvSpPr>
          <p:cNvPr id="18" name="Text Box 64">
            <a:extLst>
              <a:ext uri="{FF2B5EF4-FFF2-40B4-BE49-F238E27FC236}">
                <a16:creationId xmlns:a16="http://schemas.microsoft.com/office/drawing/2014/main" id="{6E89731D-39C7-6B51-7C65-EF9AF69EC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674" y="1850431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٠.٢٢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65">
            <a:extLst>
              <a:ext uri="{FF2B5EF4-FFF2-40B4-BE49-F238E27FC236}">
                <a16:creationId xmlns:a16="http://schemas.microsoft.com/office/drawing/2014/main" id="{4F8223A6-DF9A-B6E5-E38D-935FE624B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974" y="1848844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٧٩</a:t>
            </a:r>
            <a:endParaRPr lang="en-US" altLang="en-US" dirty="0"/>
          </a:p>
        </p:txBody>
      </p:sp>
      <p:sp>
        <p:nvSpPr>
          <p:cNvPr id="20" name="Line 66">
            <a:extLst>
              <a:ext uri="{FF2B5EF4-FFF2-40B4-BE49-F238E27FC236}">
                <a16:creationId xmlns:a16="http://schemas.microsoft.com/office/drawing/2014/main" id="{78BD991E-5CB1-B024-E7C4-0128DC785A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0136" y="169168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5402909D-5C30-F20E-D39C-CA2D7A72D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674" y="2323506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68">
            <a:extLst>
              <a:ext uri="{FF2B5EF4-FFF2-40B4-BE49-F238E27FC236}">
                <a16:creationId xmlns:a16="http://schemas.microsoft.com/office/drawing/2014/main" id="{6FFA2AF6-8197-6969-E18E-27EF9FE32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424" y="2360019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١٠ – ١٩ </a:t>
            </a:r>
            <a:endParaRPr lang="en-US" altLang="en-US" dirty="0"/>
          </a:p>
        </p:txBody>
      </p:sp>
      <p:sp>
        <p:nvSpPr>
          <p:cNvPr id="23" name="Text Box 69">
            <a:extLst>
              <a:ext uri="{FF2B5EF4-FFF2-40B4-BE49-F238E27FC236}">
                <a16:creationId xmlns:a16="http://schemas.microsoft.com/office/drawing/2014/main" id="{64CEFB3E-9687-323B-7A7E-47B26C96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86" y="2375894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٤.٧٤ ÷ ٢٢.٤٧ = 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70">
            <a:extLst>
              <a:ext uri="{FF2B5EF4-FFF2-40B4-BE49-F238E27FC236}">
                <a16:creationId xmlns:a16="http://schemas.microsoft.com/office/drawing/2014/main" id="{8F770471-8414-2F18-67B2-6032EEEFB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236" y="2375894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٠.٢١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 Box 71">
            <a:extLst>
              <a:ext uri="{FF2B5EF4-FFF2-40B4-BE49-F238E27FC236}">
                <a16:creationId xmlns:a16="http://schemas.microsoft.com/office/drawing/2014/main" id="{7B56A3D0-7F1F-95C1-4D8D-D0ACA622F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674" y="2720381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٠.٢١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72">
            <a:extLst>
              <a:ext uri="{FF2B5EF4-FFF2-40B4-BE49-F238E27FC236}">
                <a16:creationId xmlns:a16="http://schemas.microsoft.com/office/drawing/2014/main" id="{91F248FE-E053-2876-6593-3B8DC400B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924" y="2718794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٧٦</a:t>
            </a:r>
            <a:endParaRPr lang="en-US" altLang="en-US" dirty="0"/>
          </a:p>
        </p:txBody>
      </p:sp>
      <p:sp>
        <p:nvSpPr>
          <p:cNvPr id="27" name="Line 73">
            <a:extLst>
              <a:ext uri="{FF2B5EF4-FFF2-40B4-BE49-F238E27FC236}">
                <a16:creationId xmlns:a16="http://schemas.microsoft.com/office/drawing/2014/main" id="{324327B8-1761-C479-CF99-69289CCF94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0136" y="256163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74">
            <a:extLst>
              <a:ext uri="{FF2B5EF4-FFF2-40B4-BE49-F238E27FC236}">
                <a16:creationId xmlns:a16="http://schemas.microsoft.com/office/drawing/2014/main" id="{923CE1C8-49E5-8146-B69B-760958F50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674" y="3210919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75">
            <a:extLst>
              <a:ext uri="{FF2B5EF4-FFF2-40B4-BE49-F238E27FC236}">
                <a16:creationId xmlns:a16="http://schemas.microsoft.com/office/drawing/2014/main" id="{C2DADADA-50AE-C8A8-3E5E-72866E449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424" y="3247431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٢٠ – ٢٩ </a:t>
            </a:r>
            <a:endParaRPr lang="en-US" altLang="en-US" dirty="0"/>
          </a:p>
        </p:txBody>
      </p:sp>
      <p:sp>
        <p:nvSpPr>
          <p:cNvPr id="30" name="Text Box 76">
            <a:extLst>
              <a:ext uri="{FF2B5EF4-FFF2-40B4-BE49-F238E27FC236}">
                <a16:creationId xmlns:a16="http://schemas.microsoft.com/office/drawing/2014/main" id="{383E3495-53BA-3C5B-5C1A-30BF881CE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86" y="3263306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٤.٢٩ ÷ ٢٢.٤٧ = 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77">
            <a:extLst>
              <a:ext uri="{FF2B5EF4-FFF2-40B4-BE49-F238E27FC236}">
                <a16:creationId xmlns:a16="http://schemas.microsoft.com/office/drawing/2014/main" id="{40BF8025-2BA6-0E1F-459B-15F65AEDF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749" y="3263306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٠.١٩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 Box 78">
            <a:extLst>
              <a:ext uri="{FF2B5EF4-FFF2-40B4-BE49-F238E27FC236}">
                <a16:creationId xmlns:a16="http://schemas.microsoft.com/office/drawing/2014/main" id="{D92DC86D-6E51-97A7-8794-5E56FEBB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674" y="3607794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٠.١٩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Text Box 79">
            <a:extLst>
              <a:ext uri="{FF2B5EF4-FFF2-40B4-BE49-F238E27FC236}">
                <a16:creationId xmlns:a16="http://schemas.microsoft.com/office/drawing/2014/main" id="{C55B914F-4868-1F55-78C8-B4B51B48D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924" y="3606206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٦٩</a:t>
            </a:r>
            <a:endParaRPr lang="en-US" altLang="en-US" dirty="0"/>
          </a:p>
        </p:txBody>
      </p:sp>
      <p:sp>
        <p:nvSpPr>
          <p:cNvPr id="34" name="Line 80">
            <a:extLst>
              <a:ext uri="{FF2B5EF4-FFF2-40B4-BE49-F238E27FC236}">
                <a16:creationId xmlns:a16="http://schemas.microsoft.com/office/drawing/2014/main" id="{1D159778-93E8-F779-E9E0-05E725EDE0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0136" y="3449044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81">
            <a:extLst>
              <a:ext uri="{FF2B5EF4-FFF2-40B4-BE49-F238E27FC236}">
                <a16:creationId xmlns:a16="http://schemas.microsoft.com/office/drawing/2014/main" id="{ADAA86FB-378D-6727-4808-EB0ACA11E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674" y="4095156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82">
            <a:extLst>
              <a:ext uri="{FF2B5EF4-FFF2-40B4-BE49-F238E27FC236}">
                <a16:creationId xmlns:a16="http://schemas.microsoft.com/office/drawing/2014/main" id="{C71D613F-082D-2F37-C2CB-844C4BCEF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424" y="4131669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٣٠ – ٣٩ </a:t>
            </a:r>
            <a:endParaRPr lang="en-US" altLang="en-US" dirty="0"/>
          </a:p>
        </p:txBody>
      </p:sp>
      <p:sp>
        <p:nvSpPr>
          <p:cNvPr id="37" name="Text Box 83">
            <a:extLst>
              <a:ext uri="{FF2B5EF4-FFF2-40B4-BE49-F238E27FC236}">
                <a16:creationId xmlns:a16="http://schemas.microsoft.com/office/drawing/2014/main" id="{67931373-A81B-CDD3-2F73-E1528F3D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86" y="4147544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٣.٩٨ ÷ ٢٢.٤٧ = 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 Box 84">
            <a:extLst>
              <a:ext uri="{FF2B5EF4-FFF2-40B4-BE49-F238E27FC236}">
                <a16:creationId xmlns:a16="http://schemas.microsoft.com/office/drawing/2014/main" id="{B0F27EBD-D5A4-1451-F634-3B3D4C6FF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749" y="4147544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٠.١٨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Text Box 85">
            <a:extLst>
              <a:ext uri="{FF2B5EF4-FFF2-40B4-BE49-F238E27FC236}">
                <a16:creationId xmlns:a16="http://schemas.microsoft.com/office/drawing/2014/main" id="{508AADB6-F8AC-A5BE-63D4-3BAD226D3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674" y="4492031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٠.١٨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Text Box 86">
            <a:extLst>
              <a:ext uri="{FF2B5EF4-FFF2-40B4-BE49-F238E27FC236}">
                <a16:creationId xmlns:a16="http://schemas.microsoft.com/office/drawing/2014/main" id="{F887AD4F-27D5-876A-451B-B12E95F5F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924" y="4490444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٦٤</a:t>
            </a:r>
            <a:endParaRPr lang="en-US" altLang="en-US" dirty="0"/>
          </a:p>
        </p:txBody>
      </p:sp>
      <p:sp>
        <p:nvSpPr>
          <p:cNvPr id="41" name="Line 87">
            <a:extLst>
              <a:ext uri="{FF2B5EF4-FFF2-40B4-BE49-F238E27FC236}">
                <a16:creationId xmlns:a16="http://schemas.microsoft.com/office/drawing/2014/main" id="{B20CA7F3-4CC1-128A-DA02-BBFB86C3DA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0136" y="433328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88">
            <a:extLst>
              <a:ext uri="{FF2B5EF4-FFF2-40B4-BE49-F238E27FC236}">
                <a16:creationId xmlns:a16="http://schemas.microsoft.com/office/drawing/2014/main" id="{2E23AEF4-D678-5DDB-3D1C-946647AA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674" y="4974631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89">
            <a:extLst>
              <a:ext uri="{FF2B5EF4-FFF2-40B4-BE49-F238E27FC236}">
                <a16:creationId xmlns:a16="http://schemas.microsoft.com/office/drawing/2014/main" id="{757DA3E3-9704-6F09-0C8B-A7453A544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424" y="5011144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٤٠ – ٤٩ </a:t>
            </a:r>
            <a:endParaRPr lang="en-US" altLang="en-US" dirty="0"/>
          </a:p>
        </p:txBody>
      </p:sp>
      <p:sp>
        <p:nvSpPr>
          <p:cNvPr id="44" name="Text Box 90">
            <a:extLst>
              <a:ext uri="{FF2B5EF4-FFF2-40B4-BE49-F238E27FC236}">
                <a16:creationId xmlns:a16="http://schemas.microsoft.com/office/drawing/2014/main" id="{E714EE52-DAEF-679D-4AD0-5FFADE93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86" y="5027019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٢.٤٢ ÷ ٢٢.٤٧ = 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" name="Text Box 91">
            <a:extLst>
              <a:ext uri="{FF2B5EF4-FFF2-40B4-BE49-F238E27FC236}">
                <a16:creationId xmlns:a16="http://schemas.microsoft.com/office/drawing/2014/main" id="{D9400C3D-B7F8-63B8-0EB5-7B074286B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824" y="5027019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٠.١١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" name="Text Box 92">
            <a:extLst>
              <a:ext uri="{FF2B5EF4-FFF2-40B4-BE49-F238E27FC236}">
                <a16:creationId xmlns:a16="http://schemas.microsoft.com/office/drawing/2014/main" id="{41DA0244-0511-DD9F-E4A4-8AE79D239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674" y="5371506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٠.١١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" name="Text Box 93">
            <a:extLst>
              <a:ext uri="{FF2B5EF4-FFF2-40B4-BE49-F238E27FC236}">
                <a16:creationId xmlns:a16="http://schemas.microsoft.com/office/drawing/2014/main" id="{ADBF7CA3-6C2F-375C-0A58-7F9971FB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924" y="5369919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٣٩</a:t>
            </a:r>
            <a:endParaRPr lang="en-US" altLang="en-US" dirty="0"/>
          </a:p>
        </p:txBody>
      </p:sp>
      <p:sp>
        <p:nvSpPr>
          <p:cNvPr id="48" name="Line 94">
            <a:extLst>
              <a:ext uri="{FF2B5EF4-FFF2-40B4-BE49-F238E27FC236}">
                <a16:creationId xmlns:a16="http://schemas.microsoft.com/office/drawing/2014/main" id="{E8D10CE6-21C3-76BC-B1BB-04F9C7964A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0136" y="5212756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95">
            <a:extLst>
              <a:ext uri="{FF2B5EF4-FFF2-40B4-BE49-F238E27FC236}">
                <a16:creationId xmlns:a16="http://schemas.microsoft.com/office/drawing/2014/main" id="{376A3E92-7197-3A2A-7F97-450F70B5D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674" y="5873156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96">
            <a:extLst>
              <a:ext uri="{FF2B5EF4-FFF2-40B4-BE49-F238E27FC236}">
                <a16:creationId xmlns:a16="http://schemas.microsoft.com/office/drawing/2014/main" id="{19668D57-211E-5894-11CE-CAA4CF6E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424" y="5909669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٥٠ – ٥٩ </a:t>
            </a:r>
            <a:endParaRPr lang="en-US" altLang="en-US" dirty="0"/>
          </a:p>
        </p:txBody>
      </p:sp>
      <p:sp>
        <p:nvSpPr>
          <p:cNvPr id="51" name="Text Box 97">
            <a:extLst>
              <a:ext uri="{FF2B5EF4-FFF2-40B4-BE49-F238E27FC236}">
                <a16:creationId xmlns:a16="http://schemas.microsoft.com/office/drawing/2014/main" id="{80E674CF-0D4E-E7CB-981E-491ED9E9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86" y="5925544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١.١ ÷ ٢٢.٤٧ = 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" name="Text Box 98">
            <a:extLst>
              <a:ext uri="{FF2B5EF4-FFF2-40B4-BE49-F238E27FC236}">
                <a16:creationId xmlns:a16="http://schemas.microsoft.com/office/drawing/2014/main" id="{EF5E2CC8-B76D-265B-5FC7-943F0188E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749" y="5925544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٠.٠٥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" name="Text Box 99">
            <a:extLst>
              <a:ext uri="{FF2B5EF4-FFF2-40B4-BE49-F238E27FC236}">
                <a16:creationId xmlns:a16="http://schemas.microsoft.com/office/drawing/2014/main" id="{A8285F15-1355-C9E7-6FF9-5D047BED0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674" y="6270031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٠.٠٦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" name="Text Box 100">
            <a:extLst>
              <a:ext uri="{FF2B5EF4-FFF2-40B4-BE49-F238E27FC236}">
                <a16:creationId xmlns:a16="http://schemas.microsoft.com/office/drawing/2014/main" id="{ACA6DC6F-A27E-0AA1-9C8D-18855F939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924" y="6268444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aseline="30000" dirty="0"/>
              <a:t>٥</a:t>
            </a:r>
            <a:r>
              <a:rPr lang="ar-SA" altLang="en-US" dirty="0"/>
              <a:t>١٨</a:t>
            </a:r>
            <a:endParaRPr lang="en-US" altLang="en-US" dirty="0"/>
          </a:p>
        </p:txBody>
      </p:sp>
      <p:sp>
        <p:nvSpPr>
          <p:cNvPr id="55" name="Line 101">
            <a:extLst>
              <a:ext uri="{FF2B5EF4-FFF2-40B4-BE49-F238E27FC236}">
                <a16:creationId xmlns:a16="http://schemas.microsoft.com/office/drawing/2014/main" id="{D73A4411-E32C-9078-2082-D8EFDF5769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0136" y="611128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102">
            <a:extLst>
              <a:ext uri="{FF2B5EF4-FFF2-40B4-BE49-F238E27FC236}">
                <a16:creationId xmlns:a16="http://schemas.microsoft.com/office/drawing/2014/main" id="{97F29DBA-BDE9-EF44-0CBD-CE6FAD91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936" y="70844"/>
            <a:ext cx="3894138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103">
            <a:extLst>
              <a:ext uri="{FF2B5EF4-FFF2-40B4-BE49-F238E27FC236}">
                <a16:creationId xmlns:a16="http://schemas.microsoft.com/office/drawing/2014/main" id="{5E0CB2C2-73C5-2835-FCAC-62AEEC1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149" y="129119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/>
              <a:t>٦٠ .....</a:t>
            </a:r>
            <a:endParaRPr lang="en-US" altLang="en-US" dirty="0"/>
          </a:p>
        </p:txBody>
      </p:sp>
      <p:sp>
        <p:nvSpPr>
          <p:cNvPr id="58" name="Text Box 104">
            <a:extLst>
              <a:ext uri="{FF2B5EF4-FFF2-40B4-BE49-F238E27FC236}">
                <a16:creationId xmlns:a16="http://schemas.microsoft.com/office/drawing/2014/main" id="{AC49C0D4-9664-E719-6A2E-3B7CBDAB8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036" y="123231"/>
            <a:ext cx="190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٠.٩٥ ÷ ٢٢.٤٧ = 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" name="Text Box 105">
            <a:extLst>
              <a:ext uri="{FF2B5EF4-FFF2-40B4-BE49-F238E27FC236}">
                <a16:creationId xmlns:a16="http://schemas.microsoft.com/office/drawing/2014/main" id="{1D8DE2DE-9FF0-0C7F-431C-ECCCE0DC2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336" y="123231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٠.٠٤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0" name="Text Box 106">
            <a:extLst>
              <a:ext uri="{FF2B5EF4-FFF2-40B4-BE49-F238E27FC236}">
                <a16:creationId xmlns:a16="http://schemas.microsoft.com/office/drawing/2014/main" id="{3D63A984-E004-CA9C-39AF-CCBCF1B58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724" y="467719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/>
              <a:t>٠.٠٤ × ٣٦٠ =</a:t>
            </a:r>
            <a:endParaRPr lang="ar-SA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" name="Text Box 107">
            <a:extLst>
              <a:ext uri="{FF2B5EF4-FFF2-40B4-BE49-F238E27FC236}">
                <a16:creationId xmlns:a16="http://schemas.microsoft.com/office/drawing/2014/main" id="{E9C3CD24-4536-3554-6298-8A044F1C3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693" y="389712"/>
            <a:ext cx="684212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aseline="30000" dirty="0"/>
              <a:t>٥</a:t>
            </a:r>
            <a:r>
              <a:rPr lang="ar-SA" altLang="en-US" sz="3200" baseline="-25000" dirty="0"/>
              <a:t>١٥</a:t>
            </a:r>
            <a:endParaRPr lang="en-US" altLang="en-US" sz="2800" baseline="-25000" dirty="0"/>
          </a:p>
        </p:txBody>
      </p:sp>
      <p:sp>
        <p:nvSpPr>
          <p:cNvPr id="62" name="Line 108">
            <a:extLst>
              <a:ext uri="{FF2B5EF4-FFF2-40B4-BE49-F238E27FC236}">
                <a16:creationId xmlns:a16="http://schemas.microsoft.com/office/drawing/2014/main" id="{ECFD2AD2-362A-A816-5715-35E987EE01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161" y="308969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Rectangle 109">
            <a:extLst>
              <a:ext uri="{FF2B5EF4-FFF2-40B4-BE49-F238E27FC236}">
                <a16:creationId xmlns:a16="http://schemas.microsoft.com/office/drawing/2014/main" id="{5F6C7FB1-88E3-6DC4-1342-35AA0F13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774" y="842369"/>
            <a:ext cx="5184775" cy="6477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1800" dirty="0"/>
              <a:t>المجموع</a:t>
            </a:r>
          </a:p>
          <a:p>
            <a:pPr algn="ctr"/>
            <a:r>
              <a:rPr lang="ar-SA" altLang="en-US" sz="1800" dirty="0"/>
              <a:t>٥ + ٤.٧٤ + ٤.٢٩ + ٣.٩٨ + ٢.٤١ + ١.١ + ٠.٩٥ = ٢٢.٤٧</a:t>
            </a:r>
            <a:endParaRPr lang="en-US" altLang="en-US" sz="1800" b="0" dirty="0"/>
          </a:p>
        </p:txBody>
      </p:sp>
      <p:sp>
        <p:nvSpPr>
          <p:cNvPr id="64" name="PubPieSlice">
            <a:extLst>
              <a:ext uri="{FF2B5EF4-FFF2-40B4-BE49-F238E27FC236}">
                <a16:creationId xmlns:a16="http://schemas.microsoft.com/office/drawing/2014/main" id="{E31D26F0-B488-9D49-9A14-63AC4284099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8774" y="3577631"/>
            <a:ext cx="3057525" cy="3059113"/>
          </a:xfrm>
          <a:custGeom>
            <a:avLst/>
            <a:gdLst>
              <a:gd name="G0" fmla="+- 0 0 0"/>
              <a:gd name="G1" fmla="sin 10800 21873"/>
              <a:gd name="G2" fmla="cos 10800 21873"/>
              <a:gd name="G3" fmla="sin 10800 -5131715"/>
              <a:gd name="G4" fmla="cos 10800 -513171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9 w 21600"/>
              <a:gd name="T1" fmla="*/ 10862 h 21600"/>
              <a:gd name="T2" fmla="*/ 10800 w 21600"/>
              <a:gd name="T3" fmla="*/ 10800 h 21600"/>
              <a:gd name="T4" fmla="*/ 12989 w 21600"/>
              <a:gd name="T5" fmla="*/ 224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9" y="10862"/>
                </a:moveTo>
                <a:cubicBezTo>
                  <a:pt x="21599" y="10841"/>
                  <a:pt x="21600" y="10820"/>
                  <a:pt x="21600" y="10800"/>
                </a:cubicBezTo>
                <a:cubicBezTo>
                  <a:pt x="21600" y="5679"/>
                  <a:pt x="18003" y="1262"/>
                  <a:pt x="12988" y="224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PubPieSlice">
            <a:extLst>
              <a:ext uri="{FF2B5EF4-FFF2-40B4-BE49-F238E27FC236}">
                <a16:creationId xmlns:a16="http://schemas.microsoft.com/office/drawing/2014/main" id="{472A7F12-5500-BE4E-FA6B-C0AE63559C1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7186" y="3577631"/>
            <a:ext cx="3057525" cy="3059113"/>
          </a:xfrm>
          <a:custGeom>
            <a:avLst/>
            <a:gdLst>
              <a:gd name="G0" fmla="+- 0 0 0"/>
              <a:gd name="G1" fmla="sin 10800 -5129579"/>
              <a:gd name="G2" fmla="cos 10800 -5129579"/>
              <a:gd name="G3" fmla="sin 10800 -10144480"/>
              <a:gd name="G4" fmla="cos 10800 -10144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2995 w 21600"/>
              <a:gd name="T1" fmla="*/ 225 h 21600"/>
              <a:gd name="T2" fmla="*/ 10800 w 21600"/>
              <a:gd name="T3" fmla="*/ 10800 h 21600"/>
              <a:gd name="T4" fmla="*/ 1028 w 21600"/>
              <a:gd name="T5" fmla="*/ 62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2994" y="225"/>
                </a:moveTo>
                <a:cubicBezTo>
                  <a:pt x="12272" y="75"/>
                  <a:pt x="11537" y="0"/>
                  <a:pt x="10800" y="0"/>
                </a:cubicBezTo>
                <a:cubicBezTo>
                  <a:pt x="6616" y="0"/>
                  <a:pt x="2810" y="2415"/>
                  <a:pt x="1028" y="62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PubPieSlice">
            <a:extLst>
              <a:ext uri="{FF2B5EF4-FFF2-40B4-BE49-F238E27FC236}">
                <a16:creationId xmlns:a16="http://schemas.microsoft.com/office/drawing/2014/main" id="{0FD33EEA-CCB8-C920-E505-318B709120C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7186" y="3577631"/>
            <a:ext cx="3057525" cy="3059113"/>
          </a:xfrm>
          <a:custGeom>
            <a:avLst/>
            <a:gdLst>
              <a:gd name="G0" fmla="+- 0 0 0"/>
              <a:gd name="G1" fmla="sin 10800 -10109718"/>
              <a:gd name="G2" fmla="cos 10800 -10109718"/>
              <a:gd name="G3" fmla="sin 10800 8795278"/>
              <a:gd name="G4" fmla="cos 10800 8795278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1 w 21600"/>
              <a:gd name="T1" fmla="*/ 6110 h 21600"/>
              <a:gd name="T2" fmla="*/ 10800 w 21600"/>
              <a:gd name="T3" fmla="*/ 10800 h 21600"/>
              <a:gd name="T4" fmla="*/ 3269 w 21600"/>
              <a:gd name="T5" fmla="*/ 1854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1" y="6110"/>
                </a:moveTo>
                <a:cubicBezTo>
                  <a:pt x="366" y="7573"/>
                  <a:pt x="0" y="9176"/>
                  <a:pt x="0" y="10799"/>
                </a:cubicBezTo>
                <a:cubicBezTo>
                  <a:pt x="0" y="13715"/>
                  <a:pt x="1179" y="16507"/>
                  <a:pt x="3268" y="18541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PubPieSlice">
            <a:extLst>
              <a:ext uri="{FF2B5EF4-FFF2-40B4-BE49-F238E27FC236}">
                <a16:creationId xmlns:a16="http://schemas.microsoft.com/office/drawing/2014/main" id="{9F19E2CE-0734-8ADA-9471-18DA558760B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7186" y="3577631"/>
            <a:ext cx="3057525" cy="3059113"/>
          </a:xfrm>
          <a:custGeom>
            <a:avLst/>
            <a:gdLst>
              <a:gd name="G0" fmla="+- 0 0 0"/>
              <a:gd name="G1" fmla="sin 10800 8869151"/>
              <a:gd name="G2" fmla="cos 10800 8869151"/>
              <a:gd name="G3" fmla="sin 10800 4691314"/>
              <a:gd name="G4" fmla="cos 10800 4691314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3119 w 21600"/>
              <a:gd name="T1" fmla="*/ 18392 h 21600"/>
              <a:gd name="T2" fmla="*/ 10800 w 21600"/>
              <a:gd name="T3" fmla="*/ 10800 h 21600"/>
              <a:gd name="T4" fmla="*/ 14211 w 21600"/>
              <a:gd name="T5" fmla="*/ 2104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18" y="18392"/>
                </a:moveTo>
                <a:cubicBezTo>
                  <a:pt x="5147" y="20444"/>
                  <a:pt x="7913" y="21599"/>
                  <a:pt x="10800" y="21599"/>
                </a:cubicBezTo>
                <a:cubicBezTo>
                  <a:pt x="11959" y="21599"/>
                  <a:pt x="13111" y="21413"/>
                  <a:pt x="14211" y="21047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PubPieSlice">
            <a:extLst>
              <a:ext uri="{FF2B5EF4-FFF2-40B4-BE49-F238E27FC236}">
                <a16:creationId xmlns:a16="http://schemas.microsoft.com/office/drawing/2014/main" id="{615B4D61-DB48-E2B3-731D-28280F0A4A6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7186" y="3577631"/>
            <a:ext cx="3057525" cy="3059113"/>
          </a:xfrm>
          <a:custGeom>
            <a:avLst/>
            <a:gdLst>
              <a:gd name="G0" fmla="+- 0 0 0"/>
              <a:gd name="G1" fmla="sin 10800 4772312"/>
              <a:gd name="G2" fmla="cos 10800 4772312"/>
              <a:gd name="G3" fmla="sin 10800 2205382"/>
              <a:gd name="G4" fmla="cos 10800 220538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3990 w 21600"/>
              <a:gd name="T1" fmla="*/ 21118 h 21600"/>
              <a:gd name="T2" fmla="*/ 10800 w 21600"/>
              <a:gd name="T3" fmla="*/ 10800 h 21600"/>
              <a:gd name="T4" fmla="*/ 19790 w 21600"/>
              <a:gd name="T5" fmla="*/ 16784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3990" y="21118"/>
                </a:moveTo>
                <a:cubicBezTo>
                  <a:pt x="16364" y="20383"/>
                  <a:pt x="18413" y="18853"/>
                  <a:pt x="19790" y="16784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id="{885CDDB0-D0A4-2CCF-3F0F-786878D96EA7}"/>
              </a:ext>
            </a:extLst>
          </p:cNvPr>
          <p:cNvGrpSpPr>
            <a:grpSpLocks/>
          </p:cNvGrpSpPr>
          <p:nvPr/>
        </p:nvGrpSpPr>
        <p:grpSpPr bwMode="auto">
          <a:xfrm>
            <a:off x="3645661" y="4322167"/>
            <a:ext cx="858838" cy="561568"/>
            <a:chOff x="2109" y="2205"/>
            <a:chExt cx="567" cy="533"/>
          </a:xfrm>
        </p:grpSpPr>
        <p:sp>
          <p:nvSpPr>
            <p:cNvPr id="70" name="Text Box 27">
              <a:extLst>
                <a:ext uri="{FF2B5EF4-FFF2-40B4-BE49-F238E27FC236}">
                  <a16:creationId xmlns:a16="http://schemas.microsoft.com/office/drawing/2014/main" id="{8E5C7263-28F9-489F-97B5-E36C68872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٠- ٩ </a:t>
              </a:r>
              <a:endParaRPr lang="en-US" altLang="en-US" dirty="0"/>
            </a:p>
          </p:txBody>
        </p:sp>
        <p:sp>
          <p:nvSpPr>
            <p:cNvPr id="71" name="Text Box 28">
              <a:extLst>
                <a:ext uri="{FF2B5EF4-FFF2-40B4-BE49-F238E27FC236}">
                  <a16:creationId xmlns:a16="http://schemas.microsoft.com/office/drawing/2014/main" id="{F46659D6-A9AF-A26E-1B9C-3C318BEF4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٢٢٪</a:t>
              </a:r>
            </a:p>
          </p:txBody>
        </p:sp>
      </p:grpSp>
      <p:grpSp>
        <p:nvGrpSpPr>
          <p:cNvPr id="72" name="Group 29">
            <a:extLst>
              <a:ext uri="{FF2B5EF4-FFF2-40B4-BE49-F238E27FC236}">
                <a16:creationId xmlns:a16="http://schemas.microsoft.com/office/drawing/2014/main" id="{A18F9B40-D574-2928-1D44-A5F70F7E21D4}"/>
              </a:ext>
            </a:extLst>
          </p:cNvPr>
          <p:cNvGrpSpPr>
            <a:grpSpLocks/>
          </p:cNvGrpSpPr>
          <p:nvPr/>
        </p:nvGrpSpPr>
        <p:grpSpPr bwMode="auto">
          <a:xfrm>
            <a:off x="2488374" y="3974509"/>
            <a:ext cx="1044575" cy="561570"/>
            <a:chOff x="2109" y="2205"/>
            <a:chExt cx="567" cy="533"/>
          </a:xfrm>
        </p:grpSpPr>
        <p:sp>
          <p:nvSpPr>
            <p:cNvPr id="73" name="Text Box 30">
              <a:extLst>
                <a:ext uri="{FF2B5EF4-FFF2-40B4-BE49-F238E27FC236}">
                  <a16:creationId xmlns:a16="http://schemas.microsoft.com/office/drawing/2014/main" id="{F2D96032-E792-0BFC-4743-6773D48A8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١٠ – ١٩</a:t>
              </a:r>
              <a:endParaRPr lang="en-US" altLang="en-US" dirty="0"/>
            </a:p>
          </p:txBody>
        </p:sp>
        <p:sp>
          <p:nvSpPr>
            <p:cNvPr id="74" name="Text Box 31">
              <a:extLst>
                <a:ext uri="{FF2B5EF4-FFF2-40B4-BE49-F238E27FC236}">
                  <a16:creationId xmlns:a16="http://schemas.microsoft.com/office/drawing/2014/main" id="{B536CEB6-7585-FFC1-8F3A-F9F862252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٢١٪</a:t>
              </a:r>
            </a:p>
          </p:txBody>
        </p:sp>
      </p:grpSp>
      <p:sp>
        <p:nvSpPr>
          <p:cNvPr id="75" name="Oval 39">
            <a:extLst>
              <a:ext uri="{FF2B5EF4-FFF2-40B4-BE49-F238E27FC236}">
                <a16:creationId xmlns:a16="http://schemas.microsoft.com/office/drawing/2014/main" id="{AD90B03D-792C-053C-C6F3-A5703727D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186" y="3577631"/>
            <a:ext cx="3060700" cy="30591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PubPieSlice">
            <a:extLst>
              <a:ext uri="{FF2B5EF4-FFF2-40B4-BE49-F238E27FC236}">
                <a16:creationId xmlns:a16="http://schemas.microsoft.com/office/drawing/2014/main" id="{8B943CD0-24FF-DFAB-1D8A-E3280B824C7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7186" y="3579219"/>
            <a:ext cx="3057525" cy="3059112"/>
          </a:xfrm>
          <a:custGeom>
            <a:avLst/>
            <a:gdLst>
              <a:gd name="G0" fmla="+- 0 0 0"/>
              <a:gd name="G1" fmla="sin 10800 2229511"/>
              <a:gd name="G2" fmla="cos 10800 2229511"/>
              <a:gd name="G3" fmla="sin 10800 994689"/>
              <a:gd name="G4" fmla="cos 10800 994689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9751 w 21600"/>
              <a:gd name="T1" fmla="*/ 16842 h 21600"/>
              <a:gd name="T2" fmla="*/ 10800 w 21600"/>
              <a:gd name="T3" fmla="*/ 10800 h 21600"/>
              <a:gd name="T4" fmla="*/ 21223 w 21600"/>
              <a:gd name="T5" fmla="*/ 13627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9751" y="16842"/>
                </a:moveTo>
                <a:cubicBezTo>
                  <a:pt x="20415" y="15858"/>
                  <a:pt x="20912" y="14772"/>
                  <a:pt x="21223" y="13627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PubPieSlice">
            <a:extLst>
              <a:ext uri="{FF2B5EF4-FFF2-40B4-BE49-F238E27FC236}">
                <a16:creationId xmlns:a16="http://schemas.microsoft.com/office/drawing/2014/main" id="{5298F143-6466-4BEA-238D-140E67AA008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7186" y="3579219"/>
            <a:ext cx="3057525" cy="3059112"/>
          </a:xfrm>
          <a:custGeom>
            <a:avLst/>
            <a:gdLst>
              <a:gd name="G0" fmla="+- 0 0 0"/>
              <a:gd name="G1" fmla="sin 10800 1031964"/>
              <a:gd name="G2" fmla="cos 10800 1031964"/>
              <a:gd name="G3" fmla="sin 10800 27984"/>
              <a:gd name="G4" fmla="cos 10800 27984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194 w 21600"/>
              <a:gd name="T1" fmla="*/ 13730 h 21600"/>
              <a:gd name="T2" fmla="*/ 10800 w 21600"/>
              <a:gd name="T3" fmla="*/ 10800 h 21600"/>
              <a:gd name="T4" fmla="*/ 21599 w 21600"/>
              <a:gd name="T5" fmla="*/ 1088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194" y="13730"/>
                </a:moveTo>
                <a:cubicBezTo>
                  <a:pt x="21456" y="12802"/>
                  <a:pt x="21592" y="11843"/>
                  <a:pt x="21599" y="10880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" name="Group 115">
            <a:extLst>
              <a:ext uri="{FF2B5EF4-FFF2-40B4-BE49-F238E27FC236}">
                <a16:creationId xmlns:a16="http://schemas.microsoft.com/office/drawing/2014/main" id="{BB064765-C726-7448-FBE4-2559A23A1A1A}"/>
              </a:ext>
            </a:extLst>
          </p:cNvPr>
          <p:cNvGrpSpPr>
            <a:grpSpLocks/>
          </p:cNvGrpSpPr>
          <p:nvPr/>
        </p:nvGrpSpPr>
        <p:grpSpPr bwMode="auto">
          <a:xfrm>
            <a:off x="1948624" y="4874617"/>
            <a:ext cx="1044575" cy="561568"/>
            <a:chOff x="2109" y="2205"/>
            <a:chExt cx="567" cy="533"/>
          </a:xfrm>
        </p:grpSpPr>
        <p:sp>
          <p:nvSpPr>
            <p:cNvPr id="79" name="Text Box 116">
              <a:extLst>
                <a:ext uri="{FF2B5EF4-FFF2-40B4-BE49-F238E27FC236}">
                  <a16:creationId xmlns:a16="http://schemas.microsoft.com/office/drawing/2014/main" id="{BAB6EFD8-EFBB-F491-1756-8AEB0A0CD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٢٠ - ٢٩</a:t>
              </a:r>
              <a:endParaRPr lang="en-US" altLang="en-US" dirty="0"/>
            </a:p>
          </p:txBody>
        </p:sp>
        <p:sp>
          <p:nvSpPr>
            <p:cNvPr id="80" name="Text Box 117">
              <a:extLst>
                <a:ext uri="{FF2B5EF4-FFF2-40B4-BE49-F238E27FC236}">
                  <a16:creationId xmlns:a16="http://schemas.microsoft.com/office/drawing/2014/main" id="{52C0994C-4FEA-39DB-D3DA-096B54FE8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١٩٪</a:t>
              </a:r>
            </a:p>
          </p:txBody>
        </p:sp>
      </p:grpSp>
      <p:grpSp>
        <p:nvGrpSpPr>
          <p:cNvPr id="81" name="Group 118">
            <a:extLst>
              <a:ext uri="{FF2B5EF4-FFF2-40B4-BE49-F238E27FC236}">
                <a16:creationId xmlns:a16="http://schemas.microsoft.com/office/drawing/2014/main" id="{3CBD9068-23B1-3FFF-68F1-08EE5FDD26D9}"/>
              </a:ext>
            </a:extLst>
          </p:cNvPr>
          <p:cNvGrpSpPr>
            <a:grpSpLocks/>
          </p:cNvGrpSpPr>
          <p:nvPr/>
        </p:nvGrpSpPr>
        <p:grpSpPr bwMode="auto">
          <a:xfrm>
            <a:off x="2632836" y="5811247"/>
            <a:ext cx="1044575" cy="561569"/>
            <a:chOff x="2109" y="2205"/>
            <a:chExt cx="567" cy="533"/>
          </a:xfrm>
        </p:grpSpPr>
        <p:sp>
          <p:nvSpPr>
            <p:cNvPr id="82" name="Text Box 119">
              <a:extLst>
                <a:ext uri="{FF2B5EF4-FFF2-40B4-BE49-F238E27FC236}">
                  <a16:creationId xmlns:a16="http://schemas.microsoft.com/office/drawing/2014/main" id="{DA2DC720-E3B6-EE0C-98B4-6E8036581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٣٠ – ٣٩</a:t>
              </a:r>
              <a:endParaRPr lang="en-US" altLang="en-US" dirty="0"/>
            </a:p>
          </p:txBody>
        </p:sp>
        <p:sp>
          <p:nvSpPr>
            <p:cNvPr id="83" name="Text Box 120">
              <a:extLst>
                <a:ext uri="{FF2B5EF4-FFF2-40B4-BE49-F238E27FC236}">
                  <a16:creationId xmlns:a16="http://schemas.microsoft.com/office/drawing/2014/main" id="{40860E32-8844-7D62-FC0A-91422B2A7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١٨٪</a:t>
              </a:r>
            </a:p>
          </p:txBody>
        </p:sp>
      </p:grpSp>
      <p:grpSp>
        <p:nvGrpSpPr>
          <p:cNvPr id="84" name="Group 121">
            <a:extLst>
              <a:ext uri="{FF2B5EF4-FFF2-40B4-BE49-F238E27FC236}">
                <a16:creationId xmlns:a16="http://schemas.microsoft.com/office/drawing/2014/main" id="{C98AB7A5-C307-07F1-4E8D-4A9EE699BE91}"/>
              </a:ext>
            </a:extLst>
          </p:cNvPr>
          <p:cNvGrpSpPr>
            <a:grpSpLocks/>
          </p:cNvGrpSpPr>
          <p:nvPr/>
        </p:nvGrpSpPr>
        <p:grpSpPr bwMode="auto">
          <a:xfrm>
            <a:off x="3532949" y="5666779"/>
            <a:ext cx="1044575" cy="561569"/>
            <a:chOff x="2109" y="2205"/>
            <a:chExt cx="567" cy="533"/>
          </a:xfrm>
        </p:grpSpPr>
        <p:sp>
          <p:nvSpPr>
            <p:cNvPr id="85" name="Text Box 122">
              <a:extLst>
                <a:ext uri="{FF2B5EF4-FFF2-40B4-BE49-F238E27FC236}">
                  <a16:creationId xmlns:a16="http://schemas.microsoft.com/office/drawing/2014/main" id="{7E1DC566-1D9D-19E0-00C1-6A9256628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٤٠ - ٤٩</a:t>
              </a:r>
              <a:endParaRPr lang="en-US" altLang="en-US" dirty="0"/>
            </a:p>
          </p:txBody>
        </p:sp>
        <p:sp>
          <p:nvSpPr>
            <p:cNvPr id="86" name="Text Box 123">
              <a:extLst>
                <a:ext uri="{FF2B5EF4-FFF2-40B4-BE49-F238E27FC236}">
                  <a16:creationId xmlns:a16="http://schemas.microsoft.com/office/drawing/2014/main" id="{8E9F03E2-6864-1AC5-3A24-1268DE94B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/>
                <a:t>١١٪</a:t>
              </a:r>
            </a:p>
          </p:txBody>
        </p:sp>
      </p:grpSp>
      <p:grpSp>
        <p:nvGrpSpPr>
          <p:cNvPr id="87" name="Group 40">
            <a:extLst>
              <a:ext uri="{FF2B5EF4-FFF2-40B4-BE49-F238E27FC236}">
                <a16:creationId xmlns:a16="http://schemas.microsoft.com/office/drawing/2014/main" id="{6020AB2B-7C4F-05CC-595E-0C63F4F2C9AE}"/>
              </a:ext>
            </a:extLst>
          </p:cNvPr>
          <p:cNvGrpSpPr>
            <a:grpSpLocks/>
          </p:cNvGrpSpPr>
          <p:nvPr/>
        </p:nvGrpSpPr>
        <p:grpSpPr bwMode="auto">
          <a:xfrm rot="-801838">
            <a:off x="4647676" y="4690616"/>
            <a:ext cx="1403350" cy="561975"/>
            <a:chOff x="2041" y="2959"/>
            <a:chExt cx="677" cy="354"/>
          </a:xfrm>
        </p:grpSpPr>
        <p:grpSp>
          <p:nvGrpSpPr>
            <p:cNvPr id="88" name="Group 41">
              <a:extLst>
                <a:ext uri="{FF2B5EF4-FFF2-40B4-BE49-F238E27FC236}">
                  <a16:creationId xmlns:a16="http://schemas.microsoft.com/office/drawing/2014/main" id="{AADE58A0-BAD5-E3DF-C1F9-8C379686D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7" y="2959"/>
              <a:ext cx="541" cy="354"/>
              <a:chOff x="2109" y="2217"/>
              <a:chExt cx="567" cy="534"/>
            </a:xfrm>
          </p:grpSpPr>
          <p:sp>
            <p:nvSpPr>
              <p:cNvPr id="90" name="Text Box 42">
                <a:extLst>
                  <a:ext uri="{FF2B5EF4-FFF2-40B4-BE49-F238E27FC236}">
                    <a16:creationId xmlns:a16="http://schemas.microsoft.com/office/drawing/2014/main" id="{D9AF17A3-0695-1C05-E4EA-8BA1691E43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400"/>
                <a:ext cx="567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٦٠ ......</a:t>
                </a:r>
                <a:endParaRPr lang="en-US" altLang="en-US" dirty="0"/>
              </a:p>
            </p:txBody>
          </p:sp>
          <p:sp>
            <p:nvSpPr>
              <p:cNvPr id="91" name="Text Box 43">
                <a:extLst>
                  <a:ext uri="{FF2B5EF4-FFF2-40B4-BE49-F238E27FC236}">
                    <a16:creationId xmlns:a16="http://schemas.microsoft.com/office/drawing/2014/main" id="{BB79D146-DEF0-CD2D-E317-31C2074F1C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17"/>
                <a:ext cx="567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٤٪</a:t>
                </a:r>
              </a:p>
            </p:txBody>
          </p:sp>
        </p:grpSp>
        <p:sp>
          <p:nvSpPr>
            <p:cNvPr id="89" name="Line 44">
              <a:extLst>
                <a:ext uri="{FF2B5EF4-FFF2-40B4-BE49-F238E27FC236}">
                  <a16:creationId xmlns:a16="http://schemas.microsoft.com/office/drawing/2014/main" id="{AD94D534-B465-893D-D725-0CFFB7DF1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1" y="324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124">
            <a:extLst>
              <a:ext uri="{FF2B5EF4-FFF2-40B4-BE49-F238E27FC236}">
                <a16:creationId xmlns:a16="http://schemas.microsoft.com/office/drawing/2014/main" id="{33E6720F-02B3-8779-3600-B77D8C226D81}"/>
              </a:ext>
            </a:extLst>
          </p:cNvPr>
          <p:cNvGrpSpPr>
            <a:grpSpLocks/>
          </p:cNvGrpSpPr>
          <p:nvPr/>
        </p:nvGrpSpPr>
        <p:grpSpPr bwMode="auto">
          <a:xfrm rot="1223773">
            <a:off x="4650897" y="5517909"/>
            <a:ext cx="1404938" cy="561975"/>
            <a:chOff x="2041" y="2959"/>
            <a:chExt cx="677" cy="354"/>
          </a:xfrm>
        </p:grpSpPr>
        <p:grpSp>
          <p:nvGrpSpPr>
            <p:cNvPr id="93" name="Group 125">
              <a:extLst>
                <a:ext uri="{FF2B5EF4-FFF2-40B4-BE49-F238E27FC236}">
                  <a16:creationId xmlns:a16="http://schemas.microsoft.com/office/drawing/2014/main" id="{237A7CF0-1F37-F414-7E65-1CA997A03E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7" y="2959"/>
              <a:ext cx="541" cy="354"/>
              <a:chOff x="2109" y="2217"/>
              <a:chExt cx="567" cy="534"/>
            </a:xfrm>
          </p:grpSpPr>
          <p:sp>
            <p:nvSpPr>
              <p:cNvPr id="95" name="Text Box 126">
                <a:extLst>
                  <a:ext uri="{FF2B5EF4-FFF2-40B4-BE49-F238E27FC236}">
                    <a16:creationId xmlns:a16="http://schemas.microsoft.com/office/drawing/2014/main" id="{F4FEA135-E8AB-004A-3CF6-8898D6FF9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400"/>
                <a:ext cx="567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٥٠ – ٥٩ </a:t>
                </a:r>
                <a:endParaRPr lang="en-US" altLang="en-US" dirty="0"/>
              </a:p>
            </p:txBody>
          </p:sp>
          <p:sp>
            <p:nvSpPr>
              <p:cNvPr id="96" name="Text Box 127">
                <a:extLst>
                  <a:ext uri="{FF2B5EF4-FFF2-40B4-BE49-F238E27FC236}">
                    <a16:creationId xmlns:a16="http://schemas.microsoft.com/office/drawing/2014/main" id="{29398DA9-F552-201D-4ED1-7CC2828587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17"/>
                <a:ext cx="567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/>
                  <a:t>٥٪</a:t>
                </a:r>
              </a:p>
            </p:txBody>
          </p:sp>
        </p:grpSp>
        <p:sp>
          <p:nvSpPr>
            <p:cNvPr id="94" name="Line 128">
              <a:extLst>
                <a:ext uri="{FF2B5EF4-FFF2-40B4-BE49-F238E27FC236}">
                  <a16:creationId xmlns:a16="http://schemas.microsoft.com/office/drawing/2014/main" id="{8D0A58D2-27DC-7360-6B89-3961B57738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1" y="324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177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6" grpId="0"/>
      <p:bldP spid="17" grpId="0"/>
      <p:bldP spid="18" grpId="0"/>
      <p:bldP spid="19" grpId="0"/>
      <p:bldP spid="22" grpId="0"/>
      <p:bldP spid="24" grpId="0"/>
      <p:bldP spid="25" grpId="0"/>
      <p:bldP spid="26" grpId="0"/>
      <p:bldP spid="29" grpId="0"/>
      <p:bldP spid="31" grpId="0"/>
      <p:bldP spid="32" grpId="0"/>
      <p:bldP spid="33" grpId="0"/>
      <p:bldP spid="36" grpId="0"/>
      <p:bldP spid="38" grpId="0"/>
      <p:bldP spid="39" grpId="0"/>
      <p:bldP spid="40" grpId="0"/>
      <p:bldP spid="43" grpId="0"/>
      <p:bldP spid="44" grpId="0"/>
      <p:bldP spid="45" grpId="0"/>
      <p:bldP spid="47" grpId="0"/>
      <p:bldP spid="50" grpId="0"/>
      <p:bldP spid="51" grpId="0"/>
      <p:bldP spid="52" grpId="0"/>
      <p:bldP spid="53" grpId="0"/>
      <p:bldP spid="54" grpId="0"/>
      <p:bldP spid="57" grpId="0"/>
      <p:bldP spid="58" grpId="0"/>
      <p:bldP spid="59" grpId="0"/>
      <p:bldP spid="60" grpId="0"/>
      <p:bldP spid="61" grpId="0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67C9F-D5BF-6169-803C-64FDF526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45" y="282709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DF7798-6D78-96B8-3BE5-E6530F47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757" y="1127065"/>
            <a:ext cx="8135937" cy="8286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dirty="0">
                <a:solidFill>
                  <a:srgbClr val="002060"/>
                </a:solidFill>
              </a:rPr>
              <a:t>استعمل القطاعات الدائرية لتصف اعداد الطلاب والطالبات بحسب مرحلة التعليم الذين يتناولون وجبة الإفطار يوميا.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E7864F-B69E-6393-5F7E-5F33C672D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37" y="2154372"/>
            <a:ext cx="4303057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5A0CC66-6A60-628D-326A-B1758CC2B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192" y="2218305"/>
            <a:ext cx="2124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٥٢.٢٪ 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D4DC42DB-851C-2235-93CB-A4E507AE7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08" y="2694122"/>
            <a:ext cx="4573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نصف الطلاب تقريبا في المرحلة الابتدائية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54">
            <a:extLst>
              <a:ext uri="{FF2B5EF4-FFF2-40B4-BE49-F238E27FC236}">
                <a16:creationId xmlns:a16="http://schemas.microsoft.com/office/drawing/2014/main" id="{46562D65-AA71-CB98-C6B2-803E7581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776" y="190634"/>
            <a:ext cx="281146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5">
            <a:extLst>
              <a:ext uri="{FF2B5EF4-FFF2-40B4-BE49-F238E27FC236}">
                <a16:creationId xmlns:a16="http://schemas.microsoft.com/office/drawing/2014/main" id="{993C52C9-90A3-CA77-2055-E18516330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83" y="2119447"/>
            <a:ext cx="3128962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57">
            <a:extLst>
              <a:ext uri="{FF2B5EF4-FFF2-40B4-BE49-F238E27FC236}">
                <a16:creationId xmlns:a16="http://schemas.microsoft.com/office/drawing/2014/main" id="{2489DCA2-859B-0A9D-159B-E71CAE91A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39" y="3594234"/>
            <a:ext cx="4303056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DAF56632-F18B-7AE0-F417-21B09D5BF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256" y="3654179"/>
            <a:ext cx="2124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٢٥٪ 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2C3CCD27-30EE-CAA9-9EA5-CD1EDFB74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747" y="4147756"/>
            <a:ext cx="4049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والربع في المرحلة المتوسطة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Rectangle 60">
            <a:extLst>
              <a:ext uri="{FF2B5EF4-FFF2-40B4-BE49-F238E27FC236}">
                <a16:creationId xmlns:a16="http://schemas.microsoft.com/office/drawing/2014/main" id="{E8ED4D0B-888F-17AD-2774-F97D5E211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37" y="5070609"/>
            <a:ext cx="4304645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Text Box 61">
            <a:extLst>
              <a:ext uri="{FF2B5EF4-FFF2-40B4-BE49-F238E27FC236}">
                <a16:creationId xmlns:a16="http://schemas.microsoft.com/office/drawing/2014/main" id="{7A4D999E-85AC-2736-195A-11A1FDD64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720" y="5107122"/>
            <a:ext cx="2124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٢٢.٧٪ </a:t>
            </a:r>
          </a:p>
        </p:txBody>
      </p:sp>
      <p:sp>
        <p:nvSpPr>
          <p:cNvPr id="21" name="Text Box 62">
            <a:extLst>
              <a:ext uri="{FF2B5EF4-FFF2-40B4-BE49-F238E27FC236}">
                <a16:creationId xmlns:a16="http://schemas.microsoft.com/office/drawing/2014/main" id="{9B5DA9D3-700E-CB2B-3F58-FD187D049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695" y="5610359"/>
            <a:ext cx="457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تقريا الربع الاخر  طلاب المرحلة الثانوية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D8563EC4-B644-2AF1-D597-163602C92B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95" r="54331" b="22073"/>
          <a:stretch/>
        </p:blipFill>
        <p:spPr>
          <a:xfrm>
            <a:off x="687386" y="2020955"/>
            <a:ext cx="4049096" cy="29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6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7" grpId="0"/>
      <p:bldP spid="18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09350" y="192388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67C9F-D5BF-6169-803C-64FDF526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45" y="282709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DF7798-6D78-96B8-3BE5-E6530F47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758" y="858972"/>
            <a:ext cx="8135937" cy="8286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>
                <a:solidFill>
                  <a:srgbClr val="002060"/>
                </a:solidFill>
              </a:rPr>
              <a:t>استعمل الشكل المجاور لتصف الهوايات التي يمارسها طلاب الصف الثاني متوسط في المملكة .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E7864F-B69E-6393-5F7E-5F33C672D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995" y="2154372"/>
            <a:ext cx="52197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5A0CC66-6A60-628D-326A-B1758CC2B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133" y="2190884"/>
            <a:ext cx="2124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٢٨٪ </a:t>
            </a:r>
            <a:r>
              <a:rPr lang="ar-SA" altLang="en-US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ar-SA" alt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٢٥٪ = ٥٣٪ 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D4DC42DB-851C-2235-93CB-A4E507AE7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08" y="2694122"/>
            <a:ext cx="4573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أكثر من نصف الطلاب يشا هدون التلفاز والحاسوب .</a:t>
            </a:r>
            <a:endParaRPr lang="ar-SA" altLang="en-US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54">
            <a:extLst>
              <a:ext uri="{FF2B5EF4-FFF2-40B4-BE49-F238E27FC236}">
                <a16:creationId xmlns:a16="http://schemas.microsoft.com/office/drawing/2014/main" id="{46562D65-AA71-CB98-C6B2-803E7581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33" y="174759"/>
            <a:ext cx="281146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5">
            <a:extLst>
              <a:ext uri="{FF2B5EF4-FFF2-40B4-BE49-F238E27FC236}">
                <a16:creationId xmlns:a16="http://schemas.microsoft.com/office/drawing/2014/main" id="{993C52C9-90A3-CA77-2055-E18516330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83" y="2119447"/>
            <a:ext cx="3128962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57">
            <a:extLst>
              <a:ext uri="{FF2B5EF4-FFF2-40B4-BE49-F238E27FC236}">
                <a16:creationId xmlns:a16="http://schemas.microsoft.com/office/drawing/2014/main" id="{2489DCA2-859B-0A9D-159B-E71CAE91A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995" y="3594234"/>
            <a:ext cx="52197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DAF56632-F18B-7AE0-F417-21B09D5BF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133" y="3630747"/>
            <a:ext cx="2124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١ف٪ </a:t>
            </a:r>
            <a:r>
              <a:rPr lang="ar-SA" altLang="en-US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ar-SA" alt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١٠٪ = ٢٥٪ 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2C3CCD27-30EE-CAA9-9EA5-CD1EDFB74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08" y="4133984"/>
            <a:ext cx="4573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ربع الطلاب يفضلون المطالعة والهوايات الأخرى .</a:t>
            </a:r>
            <a:endParaRPr lang="ar-SA" altLang="en-US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Rectangle 60">
            <a:extLst>
              <a:ext uri="{FF2B5EF4-FFF2-40B4-BE49-F238E27FC236}">
                <a16:creationId xmlns:a16="http://schemas.microsoft.com/office/drawing/2014/main" id="{E8ED4D0B-888F-17AD-2774-F97D5E211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583" y="5070609"/>
            <a:ext cx="52197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Text Box 61">
            <a:extLst>
              <a:ext uri="{FF2B5EF4-FFF2-40B4-BE49-F238E27FC236}">
                <a16:creationId xmlns:a16="http://schemas.microsoft.com/office/drawing/2014/main" id="{7A4D999E-85AC-2736-195A-11A1FDD64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720" y="5107122"/>
            <a:ext cx="2124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٢٢٪ </a:t>
            </a:r>
          </a:p>
        </p:txBody>
      </p:sp>
      <p:sp>
        <p:nvSpPr>
          <p:cNvPr id="21" name="Text Box 62">
            <a:extLst>
              <a:ext uri="{FF2B5EF4-FFF2-40B4-BE49-F238E27FC236}">
                <a16:creationId xmlns:a16="http://schemas.microsoft.com/office/drawing/2014/main" id="{9B5DA9D3-700E-CB2B-3F58-FD187D049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695" y="5610359"/>
            <a:ext cx="457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أقل من ربع الطلاب يمارسون الرياضة .</a:t>
            </a:r>
            <a:endParaRPr lang="ar-SA" altLang="en-US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16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7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٦-٣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القطاعات الدائرية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أنشئ القطاعات الدائرية وافسرها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25437" y="3536101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1B50F8-5703-ED78-6C72-23733FF25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92" y="-267483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75B3EB1-4709-9637-1A40-33F1D0D03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236" y="579833"/>
            <a:ext cx="435610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>
                <a:solidFill>
                  <a:srgbClr val="002060"/>
                </a:solidFill>
              </a:rPr>
              <a:t>مثل البيانات في الجدول بالقطاعات الدائرية :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090ABB-C5D4-426E-8622-3C5500140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286" y="1803795"/>
            <a:ext cx="4464050" cy="42846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F34CB94-D8FD-9F7C-1DAA-5EE211E3D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211" y="1946670"/>
            <a:ext cx="1944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قطاع السعودية =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212A306-5D4F-9CB0-F120-D77487FF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373" y="194667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٠.٦٣ × ٣٦٠ </a:t>
            </a:r>
            <a:r>
              <a:rPr lang="ar-SA" alt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E6F61326-74D1-964B-3100-EF40E8CDA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011" y="1946670"/>
            <a:ext cx="828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٢٢٧ْ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8FBFBF9-0420-5920-9178-BBC3278BF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061" y="2630883"/>
            <a:ext cx="1620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قطاع الإمارات =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E3B4D15E-16BC-AB30-8EC6-02DF687C4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273" y="2630883"/>
            <a:ext cx="1874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٠.١٩٥ × ٣٦٠ </a:t>
            </a:r>
            <a:r>
              <a:rPr lang="ar-SA" alt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863DE416-9AF9-FBEE-2013-7A49C2929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986" y="2630883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٧٠ْ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121BDAB3-6DB7-1234-5FE4-6F7EA8B9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061" y="3388120"/>
            <a:ext cx="1620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قطاع الكويت  =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8FBE0A73-47CC-4AD7-F148-A87296F4A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786" y="3388120"/>
            <a:ext cx="1838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٠.٠٨٨ × ٣٦٠ </a:t>
            </a:r>
            <a:r>
              <a:rPr lang="ar-SA" alt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4C461356-E7BC-89FF-3DE7-35B9BB8F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548" y="3388120"/>
            <a:ext cx="684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٣٢ْ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D7FA4D9D-CBF9-02A6-FDA1-D2C1106D6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061" y="4107258"/>
            <a:ext cx="1620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قطاع عمان =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D0DA643F-DCF9-5112-B20C-38E3B1975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686" y="4107258"/>
            <a:ext cx="1836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٠.٠٣١ × ٣٦٠ </a:t>
            </a:r>
            <a:r>
              <a:rPr lang="ar-SA" alt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248E7AE9-245B-A11D-C749-5D77136C0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448" y="4107258"/>
            <a:ext cx="684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١١ْ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D5D2B3B3-6AB4-8FE7-3BCF-F9BEF60BC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911" y="4754958"/>
            <a:ext cx="1296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قطاع قطر =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506D634C-0542-17C4-DE57-01E3DAE44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123" y="4754958"/>
            <a:ext cx="1836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٠.٠٣١ × ٣٦٠ </a:t>
            </a:r>
            <a:r>
              <a:rPr lang="ar-SA" alt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ADD654C8-A79B-693C-A4C8-434A8E32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886" y="4754958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١١ْ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34FD62E3-DCCE-4590-D14C-9D473C82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061" y="5439170"/>
            <a:ext cx="1620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قطاع البحرين =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D65E2D79-D33A-1A21-7051-1F4D61A63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786" y="5439170"/>
            <a:ext cx="1836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٠.٠٢٤ × ٣٦٠ </a:t>
            </a:r>
            <a:r>
              <a:rPr lang="ar-SA" alt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id="{13334A08-DD40-FDD7-03E5-0D67BEB3B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986" y="5439170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٩ْ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0" name="Text Box 55">
            <a:extLst>
              <a:ext uri="{FF2B5EF4-FFF2-40B4-BE49-F238E27FC236}">
                <a16:creationId xmlns:a16="http://schemas.microsoft.com/office/drawing/2014/main" id="{292B7BF4-223B-2286-2725-263B8FE11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573" y="2775345"/>
            <a:ext cx="3024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مستعملوا الإنترنت في دول مجلس التعاون الخليجي لعام ٢٠٠٧ م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1" name="PubPieSlice">
            <a:extLst>
              <a:ext uri="{FF2B5EF4-FFF2-40B4-BE49-F238E27FC236}">
                <a16:creationId xmlns:a16="http://schemas.microsoft.com/office/drawing/2014/main" id="{4FB95132-FD94-31F0-C47C-157E4C4A250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659573" y="3511945"/>
            <a:ext cx="3057525" cy="3059113"/>
          </a:xfrm>
          <a:custGeom>
            <a:avLst/>
            <a:gdLst>
              <a:gd name="G0" fmla="+- 0 0 0"/>
              <a:gd name="G1" fmla="sin 10800 21873"/>
              <a:gd name="G2" fmla="cos 10800 21873"/>
              <a:gd name="G3" fmla="sin 10800 8661022"/>
              <a:gd name="G4" fmla="cos 10800 866102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9 w 21600"/>
              <a:gd name="T1" fmla="*/ 10862 h 21600"/>
              <a:gd name="T2" fmla="*/ 10800 w 21600"/>
              <a:gd name="T3" fmla="*/ 10800 h 21600"/>
              <a:gd name="T4" fmla="*/ 3551 w 21600"/>
              <a:gd name="T5" fmla="*/ 1880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9" y="10862"/>
                </a:moveTo>
                <a:cubicBezTo>
                  <a:pt x="21599" y="10841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3850"/>
                  <a:pt x="1289" y="16758"/>
                  <a:pt x="3551" y="18805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2" name="PubPieSlice">
            <a:extLst>
              <a:ext uri="{FF2B5EF4-FFF2-40B4-BE49-F238E27FC236}">
                <a16:creationId xmlns:a16="http://schemas.microsoft.com/office/drawing/2014/main" id="{4967A502-D0B2-66C7-1CB6-06F4827441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659573" y="3511945"/>
            <a:ext cx="3057525" cy="3059113"/>
          </a:xfrm>
          <a:custGeom>
            <a:avLst/>
            <a:gdLst>
              <a:gd name="G0" fmla="+- 0 0 0"/>
              <a:gd name="G1" fmla="sin 10800 8725965"/>
              <a:gd name="G2" fmla="cos 10800 8725965"/>
              <a:gd name="G3" fmla="sin 10800 4132478"/>
              <a:gd name="G4" fmla="cos 10800 4132478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3414 w 21600"/>
              <a:gd name="T1" fmla="*/ 18679 h 21600"/>
              <a:gd name="T2" fmla="*/ 10800 w 21600"/>
              <a:gd name="T3" fmla="*/ 10800 h 21600"/>
              <a:gd name="T4" fmla="*/ 15693 w 21600"/>
              <a:gd name="T5" fmla="*/ 20427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413" y="18679"/>
                </a:moveTo>
                <a:cubicBezTo>
                  <a:pt x="5415" y="20555"/>
                  <a:pt x="8056" y="21599"/>
                  <a:pt x="10800" y="21599"/>
                </a:cubicBezTo>
                <a:cubicBezTo>
                  <a:pt x="12500" y="21599"/>
                  <a:pt x="14177" y="21198"/>
                  <a:pt x="15693" y="20427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3" name="PubPieSlice">
            <a:extLst>
              <a:ext uri="{FF2B5EF4-FFF2-40B4-BE49-F238E27FC236}">
                <a16:creationId xmlns:a16="http://schemas.microsoft.com/office/drawing/2014/main" id="{48A8C6D2-00DE-8ED2-AAC0-9AF23AD995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659573" y="3511945"/>
            <a:ext cx="3057525" cy="3059113"/>
          </a:xfrm>
          <a:custGeom>
            <a:avLst/>
            <a:gdLst>
              <a:gd name="G0" fmla="+- 0 0 0"/>
              <a:gd name="G1" fmla="sin 10800 4179380"/>
              <a:gd name="G2" fmla="cos 10800 4179380"/>
              <a:gd name="G3" fmla="sin 10800 2133302"/>
              <a:gd name="G4" fmla="cos 10800 213330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5572 w 21600"/>
              <a:gd name="T1" fmla="*/ 20488 h 21600"/>
              <a:gd name="T2" fmla="*/ 10800 w 21600"/>
              <a:gd name="T3" fmla="*/ 10800 h 21600"/>
              <a:gd name="T4" fmla="*/ 19903 w 21600"/>
              <a:gd name="T5" fmla="*/ 1661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5572" y="20488"/>
                </a:moveTo>
                <a:cubicBezTo>
                  <a:pt x="17343" y="19616"/>
                  <a:pt x="18841" y="18275"/>
                  <a:pt x="19903" y="16611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4" name="PubPieSlice">
            <a:extLst>
              <a:ext uri="{FF2B5EF4-FFF2-40B4-BE49-F238E27FC236}">
                <a16:creationId xmlns:a16="http://schemas.microsoft.com/office/drawing/2014/main" id="{FE7B6DFD-D447-AF77-9774-7528C3CFA35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659573" y="3511945"/>
            <a:ext cx="3057525" cy="3059113"/>
          </a:xfrm>
          <a:custGeom>
            <a:avLst/>
            <a:gdLst>
              <a:gd name="G0" fmla="+- 0 0 0"/>
              <a:gd name="G1" fmla="sin 10800 2139470"/>
              <a:gd name="G2" fmla="cos 10800 2139470"/>
              <a:gd name="G3" fmla="sin 10800 1284901"/>
              <a:gd name="G4" fmla="cos 10800 1284901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9893 w 21600"/>
              <a:gd name="T1" fmla="*/ 16625 h 21600"/>
              <a:gd name="T2" fmla="*/ 10800 w 21600"/>
              <a:gd name="T3" fmla="*/ 10800 h 21600"/>
              <a:gd name="T4" fmla="*/ 20973 w 21600"/>
              <a:gd name="T5" fmla="*/ 14423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9894" y="16625"/>
                </a:moveTo>
                <a:cubicBezTo>
                  <a:pt x="20336" y="15934"/>
                  <a:pt x="20698" y="15196"/>
                  <a:pt x="20974" y="14423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PubPieSlice">
            <a:extLst>
              <a:ext uri="{FF2B5EF4-FFF2-40B4-BE49-F238E27FC236}">
                <a16:creationId xmlns:a16="http://schemas.microsoft.com/office/drawing/2014/main" id="{6861F84C-857D-E429-E5A4-9B62145B7C9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659573" y="3511945"/>
            <a:ext cx="3057525" cy="3059113"/>
          </a:xfrm>
          <a:custGeom>
            <a:avLst/>
            <a:gdLst>
              <a:gd name="G0" fmla="+- 0 0 0"/>
              <a:gd name="G1" fmla="sin 10800 1312116"/>
              <a:gd name="G2" fmla="cos 10800 1312116"/>
              <a:gd name="G3" fmla="sin 10800 601544"/>
              <a:gd name="G4" fmla="cos 10800 601544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0947 w 21600"/>
              <a:gd name="T1" fmla="*/ 14497 h 21600"/>
              <a:gd name="T2" fmla="*/ 10800 w 21600"/>
              <a:gd name="T3" fmla="*/ 10800 h 21600"/>
              <a:gd name="T4" fmla="*/ 21461 w 21600"/>
              <a:gd name="T5" fmla="*/ 12522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0947" y="14497"/>
                </a:moveTo>
                <a:cubicBezTo>
                  <a:pt x="21180" y="13856"/>
                  <a:pt x="21353" y="13195"/>
                  <a:pt x="21461" y="12522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6" name="PubPieSlice">
            <a:extLst>
              <a:ext uri="{FF2B5EF4-FFF2-40B4-BE49-F238E27FC236}">
                <a16:creationId xmlns:a16="http://schemas.microsoft.com/office/drawing/2014/main" id="{AB0A8831-2E99-E204-48E7-02BB4EFC2DE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659573" y="3511945"/>
            <a:ext cx="3057525" cy="3059113"/>
          </a:xfrm>
          <a:custGeom>
            <a:avLst/>
            <a:gdLst>
              <a:gd name="G0" fmla="+- 0 0 0"/>
              <a:gd name="G1" fmla="sin 10800 604614"/>
              <a:gd name="G2" fmla="cos 10800 604614"/>
              <a:gd name="G3" fmla="sin 10800 -41412"/>
              <a:gd name="G4" fmla="cos 10800 -4141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460 w 21600"/>
              <a:gd name="T1" fmla="*/ 12531 h 21600"/>
              <a:gd name="T2" fmla="*/ 10800 w 21600"/>
              <a:gd name="T3" fmla="*/ 10800 h 21600"/>
              <a:gd name="T4" fmla="*/ 21599 w 21600"/>
              <a:gd name="T5" fmla="*/ 1068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460" y="12531"/>
                </a:moveTo>
                <a:cubicBezTo>
                  <a:pt x="21553" y="11958"/>
                  <a:pt x="21600" y="11379"/>
                  <a:pt x="21600" y="10800"/>
                </a:cubicBezTo>
                <a:cubicBezTo>
                  <a:pt x="21600" y="10759"/>
                  <a:pt x="21599" y="10719"/>
                  <a:pt x="21599" y="1067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37" name="Group 34">
            <a:extLst>
              <a:ext uri="{FF2B5EF4-FFF2-40B4-BE49-F238E27FC236}">
                <a16:creationId xmlns:a16="http://schemas.microsoft.com/office/drawing/2014/main" id="{A069173E-C56A-4BFC-B108-586D66BCDCAC}"/>
              </a:ext>
            </a:extLst>
          </p:cNvPr>
          <p:cNvGrpSpPr>
            <a:grpSpLocks/>
          </p:cNvGrpSpPr>
          <p:nvPr/>
        </p:nvGrpSpPr>
        <p:grpSpPr bwMode="auto">
          <a:xfrm>
            <a:off x="2415223" y="3988193"/>
            <a:ext cx="1003300" cy="561569"/>
            <a:chOff x="2109" y="2205"/>
            <a:chExt cx="567" cy="533"/>
          </a:xfrm>
        </p:grpSpPr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4D6DFAEF-26E6-4AD4-CCA0-BD9E1A151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>
                  <a:solidFill>
                    <a:srgbClr val="002060"/>
                  </a:solidFill>
                </a:rPr>
                <a:t>السعودية</a:t>
              </a:r>
              <a:endParaRPr lang="en-US" altLang="en-US">
                <a:solidFill>
                  <a:srgbClr val="002060"/>
                </a:solidFill>
              </a:endParaRPr>
            </a:p>
          </p:txBody>
        </p:sp>
        <p:sp>
          <p:nvSpPr>
            <p:cNvPr id="39" name="Text Box 36">
              <a:extLst>
                <a:ext uri="{FF2B5EF4-FFF2-40B4-BE49-F238E27FC236}">
                  <a16:creationId xmlns:a16="http://schemas.microsoft.com/office/drawing/2014/main" id="{3EC527FD-24E9-4420-A9FE-989EADFD0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٦٣٪</a:t>
              </a:r>
            </a:p>
          </p:txBody>
        </p:sp>
      </p:grpSp>
      <p:grpSp>
        <p:nvGrpSpPr>
          <p:cNvPr id="40" name="Group 37">
            <a:extLst>
              <a:ext uri="{FF2B5EF4-FFF2-40B4-BE49-F238E27FC236}">
                <a16:creationId xmlns:a16="http://schemas.microsoft.com/office/drawing/2014/main" id="{8AF65E32-F1D5-D598-9AD6-372159C4D44D}"/>
              </a:ext>
            </a:extLst>
          </p:cNvPr>
          <p:cNvGrpSpPr>
            <a:grpSpLocks/>
          </p:cNvGrpSpPr>
          <p:nvPr/>
        </p:nvGrpSpPr>
        <p:grpSpPr bwMode="auto">
          <a:xfrm>
            <a:off x="2594611" y="5680468"/>
            <a:ext cx="858837" cy="561569"/>
            <a:chOff x="2109" y="2205"/>
            <a:chExt cx="567" cy="533"/>
          </a:xfrm>
        </p:grpSpPr>
        <p:sp>
          <p:nvSpPr>
            <p:cNvPr id="41" name="Text Box 38">
              <a:extLst>
                <a:ext uri="{FF2B5EF4-FFF2-40B4-BE49-F238E27FC236}">
                  <a16:creationId xmlns:a16="http://schemas.microsoft.com/office/drawing/2014/main" id="{38A5B10B-6ACD-5A99-55B7-CB619BE30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>
                  <a:solidFill>
                    <a:srgbClr val="002060"/>
                  </a:solidFill>
                </a:rPr>
                <a:t>الإمارات</a:t>
              </a:r>
              <a:endParaRPr lang="en-US" altLang="en-US">
                <a:solidFill>
                  <a:srgbClr val="002060"/>
                </a:solidFill>
              </a:endParaRPr>
            </a:p>
          </p:txBody>
        </p: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4F4F90D3-E915-E30E-21D9-E3174FC03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١٩.٥٪</a:t>
              </a:r>
            </a:p>
          </p:txBody>
        </p:sp>
      </p:grpSp>
      <p:grpSp>
        <p:nvGrpSpPr>
          <p:cNvPr id="43" name="Group 40">
            <a:extLst>
              <a:ext uri="{FF2B5EF4-FFF2-40B4-BE49-F238E27FC236}">
                <a16:creationId xmlns:a16="http://schemas.microsoft.com/office/drawing/2014/main" id="{36AB32F0-CD9C-735B-E6A2-427A0B4F9FF4}"/>
              </a:ext>
            </a:extLst>
          </p:cNvPr>
          <p:cNvGrpSpPr>
            <a:grpSpLocks/>
          </p:cNvGrpSpPr>
          <p:nvPr/>
        </p:nvGrpSpPr>
        <p:grpSpPr bwMode="auto">
          <a:xfrm>
            <a:off x="3567748" y="5609031"/>
            <a:ext cx="858838" cy="561568"/>
            <a:chOff x="2109" y="2205"/>
            <a:chExt cx="567" cy="533"/>
          </a:xfrm>
        </p:grpSpPr>
        <p:sp>
          <p:nvSpPr>
            <p:cNvPr id="44" name="Text Box 41">
              <a:extLst>
                <a:ext uri="{FF2B5EF4-FFF2-40B4-BE49-F238E27FC236}">
                  <a16:creationId xmlns:a16="http://schemas.microsoft.com/office/drawing/2014/main" id="{3798412F-F311-4B37-E679-502DF4ED0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>
                  <a:solidFill>
                    <a:srgbClr val="002060"/>
                  </a:solidFill>
                </a:rPr>
                <a:t>الكويت</a:t>
              </a:r>
              <a:endParaRPr lang="en-US" altLang="en-US">
                <a:solidFill>
                  <a:srgbClr val="002060"/>
                </a:solidFill>
              </a:endParaRP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05924EDF-EA6C-C4F9-0EE3-9FF534377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٨.٨٪</a:t>
              </a:r>
            </a:p>
          </p:txBody>
        </p:sp>
      </p:grpSp>
      <p:sp>
        <p:nvSpPr>
          <p:cNvPr id="46" name="Oval 56">
            <a:extLst>
              <a:ext uri="{FF2B5EF4-FFF2-40B4-BE49-F238E27FC236}">
                <a16:creationId xmlns:a16="http://schemas.microsoft.com/office/drawing/2014/main" id="{43885235-FFD7-AA64-C030-E631E3BB2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573" y="3511945"/>
            <a:ext cx="3060700" cy="30591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47" name="Group 65">
            <a:extLst>
              <a:ext uri="{FF2B5EF4-FFF2-40B4-BE49-F238E27FC236}">
                <a16:creationId xmlns:a16="http://schemas.microsoft.com/office/drawing/2014/main" id="{035F1BC8-DFE4-89AD-D026-299F33F88586}"/>
              </a:ext>
            </a:extLst>
          </p:cNvPr>
          <p:cNvGrpSpPr>
            <a:grpSpLocks/>
          </p:cNvGrpSpPr>
          <p:nvPr/>
        </p:nvGrpSpPr>
        <p:grpSpPr bwMode="auto">
          <a:xfrm>
            <a:off x="4467861" y="5680470"/>
            <a:ext cx="1146175" cy="719138"/>
            <a:chOff x="1973" y="3672"/>
            <a:chExt cx="722" cy="453"/>
          </a:xfrm>
        </p:grpSpPr>
        <p:grpSp>
          <p:nvGrpSpPr>
            <p:cNvPr id="48" name="Group 43">
              <a:extLst>
                <a:ext uri="{FF2B5EF4-FFF2-40B4-BE49-F238E27FC236}">
                  <a16:creationId xmlns:a16="http://schemas.microsoft.com/office/drawing/2014/main" id="{2039B884-C60C-AC17-C8A1-CA3B384378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3771"/>
              <a:ext cx="541" cy="354"/>
              <a:chOff x="2109" y="2205"/>
              <a:chExt cx="567" cy="533"/>
            </a:xfrm>
          </p:grpSpPr>
          <p:sp>
            <p:nvSpPr>
              <p:cNvPr id="50" name="Text Box 44">
                <a:extLst>
                  <a:ext uri="{FF2B5EF4-FFF2-40B4-BE49-F238E27FC236}">
                    <a16:creationId xmlns:a16="http://schemas.microsoft.com/office/drawing/2014/main" id="{9D295362-C066-A62A-B53E-C7AED3762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387"/>
                <a:ext cx="567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>
                    <a:solidFill>
                      <a:srgbClr val="002060"/>
                    </a:solidFill>
                  </a:rPr>
                  <a:t>عمان</a:t>
                </a:r>
                <a:endParaRPr lang="en-US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Text Box 45">
                <a:extLst>
                  <a:ext uri="{FF2B5EF4-FFF2-40B4-BE49-F238E27FC236}">
                    <a16:creationId xmlns:a16="http://schemas.microsoft.com/office/drawing/2014/main" id="{2A13473A-9CD1-CEBD-B195-F81FFF6FA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05"/>
                <a:ext cx="567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>
                    <a:solidFill>
                      <a:srgbClr val="002060"/>
                    </a:solidFill>
                  </a:rPr>
                  <a:t>٣.١٪</a:t>
                </a:r>
              </a:p>
            </p:txBody>
          </p:sp>
        </p:grpSp>
        <p:sp>
          <p:nvSpPr>
            <p:cNvPr id="49" name="Line 59">
              <a:extLst>
                <a:ext uri="{FF2B5EF4-FFF2-40B4-BE49-F238E27FC236}">
                  <a16:creationId xmlns:a16="http://schemas.microsoft.com/office/drawing/2014/main" id="{379C5D06-0A47-80BF-A5C8-AF36C0EA5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73" y="3672"/>
              <a:ext cx="249" cy="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52" name="Group 63">
            <a:extLst>
              <a:ext uri="{FF2B5EF4-FFF2-40B4-BE49-F238E27FC236}">
                <a16:creationId xmlns:a16="http://schemas.microsoft.com/office/drawing/2014/main" id="{FB00563F-7706-2955-DE1F-06DF6A52416A}"/>
              </a:ext>
            </a:extLst>
          </p:cNvPr>
          <p:cNvGrpSpPr>
            <a:grpSpLocks/>
          </p:cNvGrpSpPr>
          <p:nvPr/>
        </p:nvGrpSpPr>
        <p:grpSpPr bwMode="auto">
          <a:xfrm>
            <a:off x="4539298" y="5213750"/>
            <a:ext cx="1182688" cy="561975"/>
            <a:chOff x="2018" y="3136"/>
            <a:chExt cx="745" cy="354"/>
          </a:xfrm>
        </p:grpSpPr>
        <p:grpSp>
          <p:nvGrpSpPr>
            <p:cNvPr id="53" name="Group 46">
              <a:extLst>
                <a:ext uri="{FF2B5EF4-FFF2-40B4-BE49-F238E27FC236}">
                  <a16:creationId xmlns:a16="http://schemas.microsoft.com/office/drawing/2014/main" id="{AAFF873B-D3B0-51A7-5B2C-ECC5E76E2B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" y="3136"/>
              <a:ext cx="541" cy="354"/>
              <a:chOff x="2109" y="2205"/>
              <a:chExt cx="567" cy="533"/>
            </a:xfrm>
          </p:grpSpPr>
          <p:sp>
            <p:nvSpPr>
              <p:cNvPr id="55" name="Text Box 47">
                <a:extLst>
                  <a:ext uri="{FF2B5EF4-FFF2-40B4-BE49-F238E27FC236}">
                    <a16:creationId xmlns:a16="http://schemas.microsoft.com/office/drawing/2014/main" id="{AF520E1D-6019-0F95-A747-160BB8329F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387"/>
                <a:ext cx="567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>
                    <a:solidFill>
                      <a:srgbClr val="002060"/>
                    </a:solidFill>
                  </a:rPr>
                  <a:t>قطر</a:t>
                </a:r>
                <a:endParaRPr lang="en-US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48">
                <a:extLst>
                  <a:ext uri="{FF2B5EF4-FFF2-40B4-BE49-F238E27FC236}">
                    <a16:creationId xmlns:a16="http://schemas.microsoft.com/office/drawing/2014/main" id="{2ED95B67-5A52-BF29-5AB1-65ED55E22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05"/>
                <a:ext cx="567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>
                    <a:solidFill>
                      <a:srgbClr val="002060"/>
                    </a:solidFill>
                  </a:rPr>
                  <a:t>٣.١٪</a:t>
                </a:r>
              </a:p>
            </p:txBody>
          </p:sp>
        </p:grpSp>
        <p:sp>
          <p:nvSpPr>
            <p:cNvPr id="54" name="Line 60">
              <a:extLst>
                <a:ext uri="{FF2B5EF4-FFF2-40B4-BE49-F238E27FC236}">
                  <a16:creationId xmlns:a16="http://schemas.microsoft.com/office/drawing/2014/main" id="{73479DB2-965F-3C61-BBBE-5546630FBC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8" y="3249"/>
              <a:ext cx="34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57" name="Group 64">
            <a:extLst>
              <a:ext uri="{FF2B5EF4-FFF2-40B4-BE49-F238E27FC236}">
                <a16:creationId xmlns:a16="http://schemas.microsoft.com/office/drawing/2014/main" id="{ECF6FBEA-D658-BC3A-7BA7-5C96D00563DC}"/>
              </a:ext>
            </a:extLst>
          </p:cNvPr>
          <p:cNvGrpSpPr>
            <a:grpSpLocks/>
          </p:cNvGrpSpPr>
          <p:nvPr/>
        </p:nvGrpSpPr>
        <p:grpSpPr bwMode="auto">
          <a:xfrm>
            <a:off x="4575811" y="4242198"/>
            <a:ext cx="1111250" cy="935038"/>
            <a:chOff x="2041" y="2524"/>
            <a:chExt cx="700" cy="589"/>
          </a:xfrm>
        </p:grpSpPr>
        <p:grpSp>
          <p:nvGrpSpPr>
            <p:cNvPr id="58" name="Group 49">
              <a:extLst>
                <a:ext uri="{FF2B5EF4-FFF2-40B4-BE49-F238E27FC236}">
                  <a16:creationId xmlns:a16="http://schemas.microsoft.com/office/drawing/2014/main" id="{BE847EFA-F41B-F08F-B9DC-4095BEBD6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2524"/>
              <a:ext cx="541" cy="354"/>
              <a:chOff x="2109" y="2205"/>
              <a:chExt cx="567" cy="533"/>
            </a:xfrm>
          </p:grpSpPr>
          <p:sp>
            <p:nvSpPr>
              <p:cNvPr id="60" name="Text Box 50">
                <a:extLst>
                  <a:ext uri="{FF2B5EF4-FFF2-40B4-BE49-F238E27FC236}">
                    <a16:creationId xmlns:a16="http://schemas.microsoft.com/office/drawing/2014/main" id="{94AE9A53-FECD-8AF8-5C23-D058DCD26D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387"/>
                <a:ext cx="567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>
                    <a:solidFill>
                      <a:srgbClr val="002060"/>
                    </a:solidFill>
                  </a:rPr>
                  <a:t>البحرين</a:t>
                </a:r>
                <a:endParaRPr lang="en-US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Text Box 51">
                <a:extLst>
                  <a:ext uri="{FF2B5EF4-FFF2-40B4-BE49-F238E27FC236}">
                    <a16:creationId xmlns:a16="http://schemas.microsoft.com/office/drawing/2014/main" id="{2D2F1805-ED93-3D89-E59A-FD272E6D22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05"/>
                <a:ext cx="567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>
                    <a:solidFill>
                      <a:srgbClr val="002060"/>
                    </a:solidFill>
                  </a:rPr>
                  <a:t>٢.٤٪</a:t>
                </a:r>
              </a:p>
            </p:txBody>
          </p:sp>
        </p:grpSp>
        <p:sp>
          <p:nvSpPr>
            <p:cNvPr id="59" name="Line 61">
              <a:extLst>
                <a:ext uri="{FF2B5EF4-FFF2-40B4-BE49-F238E27FC236}">
                  <a16:creationId xmlns:a16="http://schemas.microsoft.com/office/drawing/2014/main" id="{357A9C1E-E248-D7E1-C41F-6FE3FD647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1" y="2886"/>
              <a:ext cx="295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pic>
        <p:nvPicPr>
          <p:cNvPr id="62" name="Picture 66">
            <a:extLst>
              <a:ext uri="{FF2B5EF4-FFF2-40B4-BE49-F238E27FC236}">
                <a16:creationId xmlns:a16="http://schemas.microsoft.com/office/drawing/2014/main" id="{38C9FEEE-7330-16C2-3E7C-F8765318C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92" y="1410230"/>
            <a:ext cx="2212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7">
            <a:extLst>
              <a:ext uri="{FF2B5EF4-FFF2-40B4-BE49-F238E27FC236}">
                <a16:creationId xmlns:a16="http://schemas.microsoft.com/office/drawing/2014/main" id="{EA99C1BF-946D-2BA5-412D-D7358F109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48" y="111520"/>
            <a:ext cx="296068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3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5A206F-B6EB-C0C1-A960-CE08C0FA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07" y="141421"/>
            <a:ext cx="2484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5342E6-84CC-FE6A-52CE-678348FAB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107" y="646246"/>
            <a:ext cx="327660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>
                <a:solidFill>
                  <a:srgbClr val="002060"/>
                </a:solidFill>
              </a:rPr>
              <a:t>مثل البيانات بالقطاعات الدائرية :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7B93016-5293-26EA-C08B-139106D4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870" y="1509846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05B2533-ECB4-5BE2-68DF-CC424195E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620" y="1546359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٤ – ٥ 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9170C93-F40D-85D1-4304-B1ECEFAA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495" y="1562234"/>
            <a:ext cx="151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١٥ ÷ ١٥٥ </a:t>
            </a:r>
            <a:r>
              <a:rPr lang="ar-SA" alt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dirty="0">
                <a:solidFill>
                  <a:srgbClr val="002060"/>
                </a:solidFill>
              </a:rPr>
              <a:t> 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AD209DA-FAC2-FFDA-BE42-DBF7AE6D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232" y="1562234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٠.١٠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4F46C5-C7DF-F97B-BDA9-B3E06A214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870" y="1906721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٠.١٠ × ٣٦٠ =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F35FD100-96BC-8047-DDB3-1F8BC12F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170" y="1905134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٣٥ْ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0E88C2EB-06BD-AAA7-AAE2-355076DFD6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9332" y="174797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D6A73B13-F4C7-6CF3-C712-D5C5A938A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870" y="2379796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CEBBE76C-DAF5-0D3E-D268-2236A6EBC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620" y="2416309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٥ – ٦ 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FC98271A-3640-A7D4-631F-555A8B11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182" y="2432184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٢٢ ÷ ١٥٥ = 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B39C3FFB-EC94-1702-C10C-C89A79E2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745" y="2432184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٠.١٤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61902CDB-7C27-9BEE-3EF4-3090340F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870" y="2776671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٠.١٤ × ٣٦٠ =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319839B7-9E45-F9EE-E196-CFCAC2CC1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120" y="2775084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٥١ْ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2C181C28-9384-BEA7-BD35-0C301512DF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9332" y="261792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5A459FA9-9194-EAD5-1DA9-84F21515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870" y="3267209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84C11368-07D2-F604-EC15-E68D9A06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620" y="3303721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٦ – ٧ 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F0DDF4D3-521E-A0B0-6D02-E85FA97F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182" y="3319596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٣٤ ÷ ١٥٥ = 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F65F5D40-59A4-503E-8905-620CF3A8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745" y="3319596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٠.٢٢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FA60D6D0-034B-BF59-5A7F-9901364BD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870" y="3664084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٠.٢٢ × ٣٦٠ =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18496296-8375-0174-E84C-53DF34B6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120" y="3662496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٧٩ْ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FEBD036A-69EC-C392-3555-3E8984885B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9332" y="3505334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587F6A6-FD8E-CA3D-B25A-9DC670096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870" y="4151446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3" name="Text Box 29">
            <a:extLst>
              <a:ext uri="{FF2B5EF4-FFF2-40B4-BE49-F238E27FC236}">
                <a16:creationId xmlns:a16="http://schemas.microsoft.com/office/drawing/2014/main" id="{DC45B8B7-35AD-50F5-AD97-D09EE078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620" y="4187959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٧ – ٨ 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4" name="Text Box 30">
            <a:extLst>
              <a:ext uri="{FF2B5EF4-FFF2-40B4-BE49-F238E27FC236}">
                <a16:creationId xmlns:a16="http://schemas.microsoft.com/office/drawing/2014/main" id="{BAD3C558-735F-8936-534C-CD26AD54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182" y="4203834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٥٨ ÷ ١٥٥ = 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31">
            <a:extLst>
              <a:ext uri="{FF2B5EF4-FFF2-40B4-BE49-F238E27FC236}">
                <a16:creationId xmlns:a16="http://schemas.microsoft.com/office/drawing/2014/main" id="{9BB94996-2B3A-8D4B-BB50-390A22616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745" y="4203834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٠.٣٧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F436F9C0-D159-6DC7-5B2B-D2C88327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870" y="4548321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٠.٣٧ × ٣٦٠ =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994569BC-9600-C382-A5B2-403953024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220" y="4546734"/>
            <a:ext cx="900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١٣٥ْ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94F2A861-713A-CC19-B226-686FE4EC7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9332" y="438957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5E41543C-5443-F5D0-C0CE-7C68B835E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870" y="5030921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D9914CF7-B68B-7CA1-AC33-CA184FA76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620" y="5067434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٨ – ٩ 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id="{3C547314-A64B-7E87-5C72-FE0C6B880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182" y="5083309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١٨ ÷ ١٥٥ = 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 Box 38">
            <a:extLst>
              <a:ext uri="{FF2B5EF4-FFF2-40B4-BE49-F238E27FC236}">
                <a16:creationId xmlns:a16="http://schemas.microsoft.com/office/drawing/2014/main" id="{9D801254-F52B-C92F-0CAE-66808F7B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745" y="5083309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٠.١٢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971088F0-9988-B979-6277-A8371382A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870" y="5427796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٠.٢١ × ٣٦٠ =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CF56AE77-CB45-66FE-761C-65E00F71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120" y="5426209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٤٢ْ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A6DA0113-0635-9874-2D3B-34E65DD2BD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9332" y="5269046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0011545D-23C7-5587-A5D6-8A7EF1883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870" y="5929446"/>
            <a:ext cx="4068762" cy="75565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 Box 43">
            <a:extLst>
              <a:ext uri="{FF2B5EF4-FFF2-40B4-BE49-F238E27FC236}">
                <a16:creationId xmlns:a16="http://schemas.microsoft.com/office/drawing/2014/main" id="{AC68473A-2A4B-8A21-61D0-C9AE5341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620" y="5965959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٩ – ١٠ 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8" name="Text Box 44">
            <a:extLst>
              <a:ext uri="{FF2B5EF4-FFF2-40B4-BE49-F238E27FC236}">
                <a16:creationId xmlns:a16="http://schemas.microsoft.com/office/drawing/2014/main" id="{69914E5F-FCFA-4613-8516-E1113B994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182" y="5981834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٨ ÷ ١٥٥ = 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" name="Text Box 45">
            <a:extLst>
              <a:ext uri="{FF2B5EF4-FFF2-40B4-BE49-F238E27FC236}">
                <a16:creationId xmlns:a16="http://schemas.microsoft.com/office/drawing/2014/main" id="{64705712-9FE7-28A8-BD79-32E00D7E8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695" y="5981834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٠.٠٥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Text Box 46">
            <a:extLst>
              <a:ext uri="{FF2B5EF4-FFF2-40B4-BE49-F238E27FC236}">
                <a16:creationId xmlns:a16="http://schemas.microsoft.com/office/drawing/2014/main" id="{745FF2EF-7F19-1914-C2AB-F322BFC06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870" y="6326321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٠.٠٥ × ٣٦٠ =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" name="Text Box 47">
            <a:extLst>
              <a:ext uri="{FF2B5EF4-FFF2-40B4-BE49-F238E27FC236}">
                <a16:creationId xmlns:a16="http://schemas.microsoft.com/office/drawing/2014/main" id="{86E7EE4F-FF3C-054F-BB57-F524C361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120" y="6324734"/>
            <a:ext cx="684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١٨ْ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52" name="Line 48">
            <a:extLst>
              <a:ext uri="{FF2B5EF4-FFF2-40B4-BE49-F238E27FC236}">
                <a16:creationId xmlns:a16="http://schemas.microsoft.com/office/drawing/2014/main" id="{93F4AEB0-38A1-F7D3-9DB5-AD0CEC5212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9332" y="6167571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53" name="Picture 90">
            <a:extLst>
              <a:ext uri="{FF2B5EF4-FFF2-40B4-BE49-F238E27FC236}">
                <a16:creationId xmlns:a16="http://schemas.microsoft.com/office/drawing/2014/main" id="{B7B17CD4-1C7E-4AE0-6018-3B581EBE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32" y="1102279"/>
            <a:ext cx="2212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91">
            <a:extLst>
              <a:ext uri="{FF2B5EF4-FFF2-40B4-BE49-F238E27FC236}">
                <a16:creationId xmlns:a16="http://schemas.microsoft.com/office/drawing/2014/main" id="{F65F98B8-9E3E-2C26-B7F0-D10529EE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82" y="285884"/>
            <a:ext cx="30607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6">
            <a:extLst>
              <a:ext uri="{FF2B5EF4-FFF2-40B4-BE49-F238E27FC236}">
                <a16:creationId xmlns:a16="http://schemas.microsoft.com/office/drawing/2014/main" id="{35CF8359-77CF-5FCC-FF14-8E3504D1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970" y="141421"/>
            <a:ext cx="3636962" cy="6477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1800" dirty="0">
                <a:solidFill>
                  <a:srgbClr val="002060"/>
                </a:solidFill>
              </a:rPr>
              <a:t>المجموع</a:t>
            </a:r>
          </a:p>
          <a:p>
            <a:pPr algn="ctr"/>
            <a:r>
              <a:rPr lang="ar-SA" altLang="en-US" sz="1800" dirty="0">
                <a:solidFill>
                  <a:srgbClr val="002060"/>
                </a:solidFill>
              </a:rPr>
              <a:t>١٥ + ٢٢ + ٣٤ + ٥٨ + ١٨ + ٨ = ١٥٥</a:t>
            </a:r>
            <a:endParaRPr lang="en-US" altLang="en-US" sz="1800" b="0" dirty="0">
              <a:solidFill>
                <a:srgbClr val="002060"/>
              </a:solidFill>
            </a:endParaRPr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5CCD8841-2A70-A1B4-6D5B-C25510EC7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870" y="3165609"/>
            <a:ext cx="31321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متوسط عدد ساعات النوم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7" name="PubPieSlice">
            <a:extLst>
              <a:ext uri="{FF2B5EF4-FFF2-40B4-BE49-F238E27FC236}">
                <a16:creationId xmlns:a16="http://schemas.microsoft.com/office/drawing/2014/main" id="{E8C4DE24-DB48-EB2A-A2AA-8245D8C5A1E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37970" y="3633921"/>
            <a:ext cx="3057525" cy="3059113"/>
          </a:xfrm>
          <a:custGeom>
            <a:avLst/>
            <a:gdLst>
              <a:gd name="G0" fmla="+- 0 0 0"/>
              <a:gd name="G1" fmla="sin 10800 21873"/>
              <a:gd name="G2" fmla="cos 10800 21873"/>
              <a:gd name="G3" fmla="sin 10800 -2375469"/>
              <a:gd name="G4" fmla="cos 10800 -2375469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9 w 21600"/>
              <a:gd name="T1" fmla="*/ 10862 h 21600"/>
              <a:gd name="T2" fmla="*/ 10800 w 21600"/>
              <a:gd name="T3" fmla="*/ 10800 h 21600"/>
              <a:gd name="T4" fmla="*/ 19509 w 21600"/>
              <a:gd name="T5" fmla="*/ 4414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9" y="10862"/>
                </a:moveTo>
                <a:cubicBezTo>
                  <a:pt x="21599" y="10841"/>
                  <a:pt x="21600" y="10820"/>
                  <a:pt x="21600" y="10800"/>
                </a:cubicBezTo>
                <a:cubicBezTo>
                  <a:pt x="21600" y="8503"/>
                  <a:pt x="20867" y="6265"/>
                  <a:pt x="19509" y="4413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8" name="PubPieSlice">
            <a:extLst>
              <a:ext uri="{FF2B5EF4-FFF2-40B4-BE49-F238E27FC236}">
                <a16:creationId xmlns:a16="http://schemas.microsoft.com/office/drawing/2014/main" id="{76A95894-7203-FF49-6CCD-EB552E040FD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36382" y="3633921"/>
            <a:ext cx="3057525" cy="3059113"/>
          </a:xfrm>
          <a:custGeom>
            <a:avLst/>
            <a:gdLst>
              <a:gd name="G0" fmla="+- 0 0 0"/>
              <a:gd name="G1" fmla="sin 10800 -2428985"/>
              <a:gd name="G2" fmla="cos 10800 -2428985"/>
              <a:gd name="G3" fmla="sin 10800 -5665783"/>
              <a:gd name="G4" fmla="cos 10800 -5665783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9418 w 21600"/>
              <a:gd name="T1" fmla="*/ 4290 h 21600"/>
              <a:gd name="T2" fmla="*/ 10800 w 21600"/>
              <a:gd name="T3" fmla="*/ 10800 h 21600"/>
              <a:gd name="T4" fmla="*/ 11468 w 21600"/>
              <a:gd name="T5" fmla="*/ 2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9417" y="4290"/>
                </a:moveTo>
                <a:cubicBezTo>
                  <a:pt x="17517" y="1775"/>
                  <a:pt x="14613" y="215"/>
                  <a:pt x="11467" y="2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9" name="PubPieSlice">
            <a:extLst>
              <a:ext uri="{FF2B5EF4-FFF2-40B4-BE49-F238E27FC236}">
                <a16:creationId xmlns:a16="http://schemas.microsoft.com/office/drawing/2014/main" id="{51E254EB-A68C-4D59-CDD8-91E5370D224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36382" y="3633921"/>
            <a:ext cx="3057525" cy="3059113"/>
          </a:xfrm>
          <a:custGeom>
            <a:avLst/>
            <a:gdLst>
              <a:gd name="G0" fmla="+- 0 0 0"/>
              <a:gd name="G1" fmla="sin 10800 -5619280"/>
              <a:gd name="G2" fmla="cos 10800 -5619280"/>
              <a:gd name="G3" fmla="sin 10800 -10782133"/>
              <a:gd name="G4" fmla="cos 10800 -10782133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1601 w 21600"/>
              <a:gd name="T1" fmla="*/ 29 h 21600"/>
              <a:gd name="T2" fmla="*/ 10800 w 21600"/>
              <a:gd name="T3" fmla="*/ 10800 h 21600"/>
              <a:gd name="T4" fmla="*/ 391 w 21600"/>
              <a:gd name="T5" fmla="*/ 7917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1600" y="29"/>
                </a:moveTo>
                <a:cubicBezTo>
                  <a:pt x="11334" y="9"/>
                  <a:pt x="11067" y="0"/>
                  <a:pt x="10800" y="0"/>
                </a:cubicBezTo>
                <a:cubicBezTo>
                  <a:pt x="5945" y="0"/>
                  <a:pt x="1687" y="3238"/>
                  <a:pt x="391" y="7917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0" name="PubPieSlice">
            <a:extLst>
              <a:ext uri="{FF2B5EF4-FFF2-40B4-BE49-F238E27FC236}">
                <a16:creationId xmlns:a16="http://schemas.microsoft.com/office/drawing/2014/main" id="{E37C98CD-0240-614D-6765-D3E9186AE60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36382" y="3633921"/>
            <a:ext cx="3057525" cy="3059113"/>
          </a:xfrm>
          <a:custGeom>
            <a:avLst/>
            <a:gdLst>
              <a:gd name="G0" fmla="+- 0 0 0"/>
              <a:gd name="G1" fmla="sin 10800 -10743260"/>
              <a:gd name="G2" fmla="cos 10800 -10743260"/>
              <a:gd name="G3" fmla="sin 10800 3964355"/>
              <a:gd name="G4" fmla="cos 10800 396435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422 w 21600"/>
              <a:gd name="T1" fmla="*/ 7810 h 21600"/>
              <a:gd name="T2" fmla="*/ 10800 w 21600"/>
              <a:gd name="T3" fmla="*/ 10800 h 21600"/>
              <a:gd name="T4" fmla="*/ 16119 w 21600"/>
              <a:gd name="T5" fmla="*/ 20199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422" y="7810"/>
                </a:moveTo>
                <a:cubicBezTo>
                  <a:pt x="142" y="8782"/>
                  <a:pt x="0" y="9788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2664" y="21599"/>
                  <a:pt x="14496" y="21117"/>
                  <a:pt x="16119" y="201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1" name="PubPieSlice">
            <a:extLst>
              <a:ext uri="{FF2B5EF4-FFF2-40B4-BE49-F238E27FC236}">
                <a16:creationId xmlns:a16="http://schemas.microsoft.com/office/drawing/2014/main" id="{7ED599B3-4B74-2035-7B1C-46D1C0ECA23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36382" y="3633921"/>
            <a:ext cx="3057525" cy="3059113"/>
          </a:xfrm>
          <a:custGeom>
            <a:avLst/>
            <a:gdLst>
              <a:gd name="G0" fmla="+- 0 0 0"/>
              <a:gd name="G1" fmla="sin 10800 4004022"/>
              <a:gd name="G2" fmla="cos 10800 4004022"/>
              <a:gd name="G3" fmla="sin 10800 1184720"/>
              <a:gd name="G4" fmla="cos 10800 11847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6020 w 21600"/>
              <a:gd name="T1" fmla="*/ 20254 h 21600"/>
              <a:gd name="T2" fmla="*/ 10800 w 21600"/>
              <a:gd name="T3" fmla="*/ 10800 h 21600"/>
              <a:gd name="T4" fmla="*/ 21066 w 21600"/>
              <a:gd name="T5" fmla="*/ 1415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6020" y="20254"/>
                </a:moveTo>
                <a:cubicBezTo>
                  <a:pt x="18414" y="18932"/>
                  <a:pt x="20218" y="16751"/>
                  <a:pt x="21066" y="14151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62" name="Group 62">
            <a:extLst>
              <a:ext uri="{FF2B5EF4-FFF2-40B4-BE49-F238E27FC236}">
                <a16:creationId xmlns:a16="http://schemas.microsoft.com/office/drawing/2014/main" id="{7CB86F4F-20DC-0725-C20B-454557E76224}"/>
              </a:ext>
            </a:extLst>
          </p:cNvPr>
          <p:cNvGrpSpPr>
            <a:grpSpLocks/>
          </p:cNvGrpSpPr>
          <p:nvPr/>
        </p:nvGrpSpPr>
        <p:grpSpPr bwMode="auto">
          <a:xfrm>
            <a:off x="3630295" y="4592769"/>
            <a:ext cx="858837" cy="561569"/>
            <a:chOff x="2109" y="2205"/>
            <a:chExt cx="567" cy="533"/>
          </a:xfrm>
        </p:grpSpPr>
        <p:sp>
          <p:nvSpPr>
            <p:cNvPr id="63" name="Text Box 63">
              <a:extLst>
                <a:ext uri="{FF2B5EF4-FFF2-40B4-BE49-F238E27FC236}">
                  <a16:creationId xmlns:a16="http://schemas.microsoft.com/office/drawing/2014/main" id="{7964D304-55B3-0344-3446-DDAD28D24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٤ – ٥ 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64" name="Text Box 64">
              <a:extLst>
                <a:ext uri="{FF2B5EF4-FFF2-40B4-BE49-F238E27FC236}">
                  <a16:creationId xmlns:a16="http://schemas.microsoft.com/office/drawing/2014/main" id="{63F0364E-E15D-7316-F7F8-253F8CC02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١٠٪</a:t>
              </a: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DBA5F9E9-01FE-B827-E870-69F78E513C2D}"/>
              </a:ext>
            </a:extLst>
          </p:cNvPr>
          <p:cNvGrpSpPr>
            <a:grpSpLocks/>
          </p:cNvGrpSpPr>
          <p:nvPr/>
        </p:nvGrpSpPr>
        <p:grpSpPr bwMode="auto">
          <a:xfrm>
            <a:off x="2976245" y="4030794"/>
            <a:ext cx="1044575" cy="561569"/>
            <a:chOff x="2109" y="2205"/>
            <a:chExt cx="567" cy="533"/>
          </a:xfrm>
        </p:grpSpPr>
        <p:sp>
          <p:nvSpPr>
            <p:cNvPr id="66" name="Text Box 66">
              <a:extLst>
                <a:ext uri="{FF2B5EF4-FFF2-40B4-BE49-F238E27FC236}">
                  <a16:creationId xmlns:a16="http://schemas.microsoft.com/office/drawing/2014/main" id="{CA34BF20-E185-7987-6248-1CB815ED8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٥ – ٦ 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67" name="Text Box 67">
              <a:extLst>
                <a:ext uri="{FF2B5EF4-FFF2-40B4-BE49-F238E27FC236}">
                  <a16:creationId xmlns:a16="http://schemas.microsoft.com/office/drawing/2014/main" id="{36EBAA16-3648-37A6-0D65-8940505F5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١٤٪</a:t>
              </a:r>
            </a:p>
          </p:txBody>
        </p:sp>
      </p:grpSp>
      <p:sp>
        <p:nvSpPr>
          <p:cNvPr id="68" name="Oval 68">
            <a:extLst>
              <a:ext uri="{FF2B5EF4-FFF2-40B4-BE49-F238E27FC236}">
                <a16:creationId xmlns:a16="http://schemas.microsoft.com/office/drawing/2014/main" id="{C29070EE-F159-E1A5-8FA3-05414870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382" y="3633921"/>
            <a:ext cx="3060700" cy="30591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9" name="PubPieSlice">
            <a:extLst>
              <a:ext uri="{FF2B5EF4-FFF2-40B4-BE49-F238E27FC236}">
                <a16:creationId xmlns:a16="http://schemas.microsoft.com/office/drawing/2014/main" id="{4B595A5C-CFD0-14E1-EF18-F4DA46025E3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36382" y="3635509"/>
            <a:ext cx="3057525" cy="3059112"/>
          </a:xfrm>
          <a:custGeom>
            <a:avLst/>
            <a:gdLst>
              <a:gd name="G0" fmla="+- 0 0 0"/>
              <a:gd name="G1" fmla="sin 10800 1233982"/>
              <a:gd name="G2" fmla="cos 10800 1233982"/>
              <a:gd name="G3" fmla="sin 10800 -9422"/>
              <a:gd name="G4" fmla="cos 10800 -942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022 w 21600"/>
              <a:gd name="T1" fmla="*/ 14285 h 21600"/>
              <a:gd name="T2" fmla="*/ 10800 w 21600"/>
              <a:gd name="T3" fmla="*/ 10800 h 21600"/>
              <a:gd name="T4" fmla="*/ 21599 w 21600"/>
              <a:gd name="T5" fmla="*/ 10772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022" y="14285"/>
                </a:moveTo>
                <a:cubicBezTo>
                  <a:pt x="21404" y="13162"/>
                  <a:pt x="21600" y="11985"/>
                  <a:pt x="21600" y="10800"/>
                </a:cubicBezTo>
                <a:cubicBezTo>
                  <a:pt x="21600" y="10790"/>
                  <a:pt x="21599" y="10781"/>
                  <a:pt x="21599" y="10771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70" name="Group 71">
            <a:extLst>
              <a:ext uri="{FF2B5EF4-FFF2-40B4-BE49-F238E27FC236}">
                <a16:creationId xmlns:a16="http://schemas.microsoft.com/office/drawing/2014/main" id="{C429506C-24BA-2E74-98C5-0D16A7588116}"/>
              </a:ext>
            </a:extLst>
          </p:cNvPr>
          <p:cNvGrpSpPr>
            <a:grpSpLocks/>
          </p:cNvGrpSpPr>
          <p:nvPr/>
        </p:nvGrpSpPr>
        <p:grpSpPr bwMode="auto">
          <a:xfrm>
            <a:off x="2039620" y="4138744"/>
            <a:ext cx="1044575" cy="561569"/>
            <a:chOff x="2109" y="2205"/>
            <a:chExt cx="567" cy="533"/>
          </a:xfrm>
        </p:grpSpPr>
        <p:sp>
          <p:nvSpPr>
            <p:cNvPr id="71" name="Text Box 72">
              <a:extLst>
                <a:ext uri="{FF2B5EF4-FFF2-40B4-BE49-F238E27FC236}">
                  <a16:creationId xmlns:a16="http://schemas.microsoft.com/office/drawing/2014/main" id="{B7B1E1A3-0663-DD17-5D98-6CB918B4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٦ – ٧ 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72" name="Text Box 73">
              <a:extLst>
                <a:ext uri="{FF2B5EF4-FFF2-40B4-BE49-F238E27FC236}">
                  <a16:creationId xmlns:a16="http://schemas.microsoft.com/office/drawing/2014/main" id="{3F2F68F8-8D17-FE32-2079-7B7F82830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٢٢٪</a:t>
              </a:r>
            </a:p>
          </p:txBody>
        </p:sp>
      </p:grpSp>
      <p:grpSp>
        <p:nvGrpSpPr>
          <p:cNvPr id="73" name="Group 74">
            <a:extLst>
              <a:ext uri="{FF2B5EF4-FFF2-40B4-BE49-F238E27FC236}">
                <a16:creationId xmlns:a16="http://schemas.microsoft.com/office/drawing/2014/main" id="{5C594C5D-1A0C-216C-ADD3-6F8774743ED7}"/>
              </a:ext>
            </a:extLst>
          </p:cNvPr>
          <p:cNvGrpSpPr>
            <a:grpSpLocks/>
          </p:cNvGrpSpPr>
          <p:nvPr/>
        </p:nvGrpSpPr>
        <p:grpSpPr bwMode="auto">
          <a:xfrm>
            <a:off x="2147570" y="5470657"/>
            <a:ext cx="1044575" cy="561568"/>
            <a:chOff x="2109" y="2205"/>
            <a:chExt cx="567" cy="533"/>
          </a:xfrm>
        </p:grpSpPr>
        <p:sp>
          <p:nvSpPr>
            <p:cNvPr id="74" name="Text Box 75">
              <a:extLst>
                <a:ext uri="{FF2B5EF4-FFF2-40B4-BE49-F238E27FC236}">
                  <a16:creationId xmlns:a16="http://schemas.microsoft.com/office/drawing/2014/main" id="{C539E171-9E27-1BCD-BB22-EA30B2ED2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٧ – ٨ 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75" name="Text Box 76">
              <a:extLst>
                <a:ext uri="{FF2B5EF4-FFF2-40B4-BE49-F238E27FC236}">
                  <a16:creationId xmlns:a16="http://schemas.microsoft.com/office/drawing/2014/main" id="{83EACA07-3AF8-938E-8863-D6209C6E2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٣٧٪</a:t>
              </a:r>
            </a:p>
          </p:txBody>
        </p:sp>
      </p:grpSp>
      <p:grpSp>
        <p:nvGrpSpPr>
          <p:cNvPr id="76" name="Group 77">
            <a:extLst>
              <a:ext uri="{FF2B5EF4-FFF2-40B4-BE49-F238E27FC236}">
                <a16:creationId xmlns:a16="http://schemas.microsoft.com/office/drawing/2014/main" id="{2FB2474A-BB04-73E8-B1AE-206E955692FC}"/>
              </a:ext>
            </a:extLst>
          </p:cNvPr>
          <p:cNvGrpSpPr>
            <a:grpSpLocks/>
          </p:cNvGrpSpPr>
          <p:nvPr/>
        </p:nvGrpSpPr>
        <p:grpSpPr bwMode="auto">
          <a:xfrm>
            <a:off x="3335020" y="5578607"/>
            <a:ext cx="1044575" cy="561568"/>
            <a:chOff x="2109" y="2205"/>
            <a:chExt cx="567" cy="533"/>
          </a:xfrm>
        </p:grpSpPr>
        <p:sp>
          <p:nvSpPr>
            <p:cNvPr id="77" name="Text Box 78">
              <a:extLst>
                <a:ext uri="{FF2B5EF4-FFF2-40B4-BE49-F238E27FC236}">
                  <a16:creationId xmlns:a16="http://schemas.microsoft.com/office/drawing/2014/main" id="{AF063637-4A12-3A2A-FCA2-B11CE7B47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387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٨ – ٩ 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78" name="Text Box 79">
              <a:extLst>
                <a:ext uri="{FF2B5EF4-FFF2-40B4-BE49-F238E27FC236}">
                  <a16:creationId xmlns:a16="http://schemas.microsoft.com/office/drawing/2014/main" id="{A940D458-5804-3EFA-BEFF-8716ABB48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dirty="0">
                  <a:solidFill>
                    <a:srgbClr val="002060"/>
                  </a:solidFill>
                </a:rPr>
                <a:t>١٢٪</a:t>
              </a:r>
            </a:p>
          </p:txBody>
        </p:sp>
      </p:grpSp>
      <p:grpSp>
        <p:nvGrpSpPr>
          <p:cNvPr id="79" name="Group 85">
            <a:extLst>
              <a:ext uri="{FF2B5EF4-FFF2-40B4-BE49-F238E27FC236}">
                <a16:creationId xmlns:a16="http://schemas.microsoft.com/office/drawing/2014/main" id="{D5EBA75F-4C4B-F4CE-3205-95A695970D75}"/>
              </a:ext>
            </a:extLst>
          </p:cNvPr>
          <p:cNvGrpSpPr>
            <a:grpSpLocks/>
          </p:cNvGrpSpPr>
          <p:nvPr/>
        </p:nvGrpSpPr>
        <p:grpSpPr bwMode="auto">
          <a:xfrm rot="1223773">
            <a:off x="4310093" y="5190024"/>
            <a:ext cx="1404938" cy="561975"/>
            <a:chOff x="2041" y="2959"/>
            <a:chExt cx="677" cy="354"/>
          </a:xfrm>
        </p:grpSpPr>
        <p:grpSp>
          <p:nvGrpSpPr>
            <p:cNvPr id="80" name="Group 86">
              <a:extLst>
                <a:ext uri="{FF2B5EF4-FFF2-40B4-BE49-F238E27FC236}">
                  <a16:creationId xmlns:a16="http://schemas.microsoft.com/office/drawing/2014/main" id="{09C683E4-6EBC-45FF-7C22-6306628E7E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7" y="2959"/>
              <a:ext cx="541" cy="354"/>
              <a:chOff x="2109" y="2217"/>
              <a:chExt cx="567" cy="534"/>
            </a:xfrm>
          </p:grpSpPr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22697012-D332-1495-826D-EE7B3D346C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400"/>
                <a:ext cx="567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>
                    <a:solidFill>
                      <a:srgbClr val="002060"/>
                    </a:solidFill>
                  </a:rPr>
                  <a:t>٩ – ١٠ </a:t>
                </a:r>
                <a:endParaRPr lang="en-US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3" name="Text Box 88">
                <a:extLst>
                  <a:ext uri="{FF2B5EF4-FFF2-40B4-BE49-F238E27FC236}">
                    <a16:creationId xmlns:a16="http://schemas.microsoft.com/office/drawing/2014/main" id="{4E2D2099-1D48-7BB1-E0E3-5FDBBA74F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17"/>
                <a:ext cx="567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dirty="0">
                    <a:solidFill>
                      <a:srgbClr val="002060"/>
                    </a:solidFill>
                  </a:rPr>
                  <a:t>٥٪</a:t>
                </a:r>
              </a:p>
            </p:txBody>
          </p:sp>
        </p:grpSp>
        <p:sp>
          <p:nvSpPr>
            <p:cNvPr id="81" name="Line 89">
              <a:extLst>
                <a:ext uri="{FF2B5EF4-FFF2-40B4-BE49-F238E27FC236}">
                  <a16:creationId xmlns:a16="http://schemas.microsoft.com/office/drawing/2014/main" id="{FB549DF6-DFD5-7145-0801-58EEBE452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1" y="324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56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3" grpId="0"/>
      <p:bldP spid="14" grpId="0"/>
      <p:bldP spid="16" grpId="0"/>
      <p:bldP spid="19" grpId="0"/>
      <p:bldP spid="21" grpId="0"/>
      <p:bldP spid="22" grpId="0"/>
      <p:bldP spid="23" grpId="0"/>
      <p:bldP spid="26" grpId="0"/>
      <p:bldP spid="28" grpId="0"/>
      <p:bldP spid="29" grpId="0"/>
      <p:bldP spid="30" grpId="0"/>
      <p:bldP spid="33" grpId="0"/>
      <p:bldP spid="35" grpId="0"/>
      <p:bldP spid="36" grpId="0"/>
      <p:bldP spid="37" grpId="0"/>
      <p:bldP spid="40" grpId="0"/>
      <p:bldP spid="41" grpId="0"/>
      <p:bldP spid="42" grpId="0"/>
      <p:bldP spid="44" grpId="0"/>
      <p:bldP spid="47" grpId="0"/>
      <p:bldP spid="48" grpId="0"/>
      <p:bldP spid="49" grpId="0"/>
      <p:bldP spid="50" grpId="0"/>
      <p:bldP spid="51" grpId="0"/>
      <p:bldP spid="55" grpId="0" animBg="1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09350" y="192388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89493-36B8-470B-237D-67D29F9A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98" y="327777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06D1B8-F969-FC50-6A6D-1F7CA095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573" y="904040"/>
            <a:ext cx="2987675" cy="8286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>
                <a:solidFill>
                  <a:srgbClr val="002060"/>
                </a:solidFill>
              </a:rPr>
              <a:t>صف البيانات في الشكل التالي :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2F871-B13C-50C0-2793-EA27A7F7A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573" y="2199440"/>
            <a:ext cx="5400675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E6AB495-F236-69C6-B9BF-8EA53831A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136" y="2559802"/>
            <a:ext cx="5472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مساحة المحيط الأطلسي تساوي ربع مساحات المحيطات تقريبا</a:t>
            </a:r>
            <a:endParaRPr lang="ar-SA" altLang="en-US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631ED08-7502-47F2-62D7-9C45DBD1D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573" y="3639302"/>
            <a:ext cx="5400675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DF2E17B0-913E-F688-D594-0102A8A04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523" y="3999665"/>
            <a:ext cx="529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مساحة المحيط الهادي تساوي نصف مساحات المحيطات تقريبا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0064C6D-DC2E-8E86-B571-455C64C00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61" y="5115677"/>
            <a:ext cx="5400675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9487DF70-6F49-4C47-3EA1-065C78FB5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573" y="5476040"/>
            <a:ext cx="5402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مساحة المحيطات المتبقية تساوي ربع مساحات المحيطات تقريبا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DA53A768-4F92-804D-8B8B-54E7594A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86" y="2001002"/>
            <a:ext cx="29400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39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09350" y="192388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5918F-DC8E-349D-B059-2F2D284D8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79" y="301824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21A645-F292-E60E-9797-6A0D2ED45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654" y="878087"/>
            <a:ext cx="2987675" cy="8286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/>
              <a:t>صف البيانات في الشكل التالي :</a:t>
            </a: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ABF89-CBC9-115B-C85A-42DAD9C9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329" y="2173487"/>
            <a:ext cx="45720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6999A351-8B82-BD75-1079-C879DBC8A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867" y="2533849"/>
            <a:ext cx="4716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FF0000"/>
                </a:solidFill>
              </a:rPr>
              <a:t>أكثر من ثلاثة أرباع الزبائن يفضلون فطيرة الخضار .</a:t>
            </a:r>
            <a:endParaRPr lang="ar-SA" altLang="en-US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E607ACC8-764B-347C-1103-CDF7CD54F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329" y="3613349"/>
            <a:ext cx="45720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43958F4-8E96-FFB3-0956-391E1179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079" y="3973712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FF0000"/>
                </a:solidFill>
              </a:rPr>
              <a:t>أقل من عشر الزبائن يفضلون الأخرى .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0FE99F1-60E9-D999-17B6-B89EC356A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917" y="5089724"/>
            <a:ext cx="45720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75E4E5A1-6B5C-3EB1-9C3C-E77456CB7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179" y="5450087"/>
            <a:ext cx="424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FF0000"/>
                </a:solidFill>
              </a:rPr>
              <a:t>أقل من خمس الزبائن يفضلون فطيرة الجبنة .</a:t>
            </a: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7571312A-5F8C-0BB2-714E-EDACB993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67" y="1892499"/>
            <a:ext cx="333692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5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09350" y="192388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4FD10-AEDC-2978-2343-5B8C0582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31" y="494573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FA776-A259-8576-C1BD-645B5435C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106" y="1070836"/>
            <a:ext cx="2987675" cy="8286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>
                <a:solidFill>
                  <a:srgbClr val="002060"/>
                </a:solidFill>
              </a:rPr>
              <a:t>صف البيانات في الشكل التالي :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666E77-B950-1812-7F15-9C94E8DD8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781" y="2366236"/>
            <a:ext cx="45720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40B89AD-7E43-6CFE-714D-4A3A2D5C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481" y="2726598"/>
            <a:ext cx="3924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عشر الناس تقريبا لا يستعملون ساعة منبه .</a:t>
            </a:r>
            <a:endParaRPr lang="ar-SA" altLang="en-US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A7EAB1E-F353-619E-3311-96010683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781" y="3806098"/>
            <a:ext cx="45720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82A1F22-1082-1D24-8C98-4BE8C2500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056" y="4166461"/>
            <a:ext cx="529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ربع الناس تقريبا يستعملون ساعتي منبه .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1452111-CF23-3C4A-B26F-F5DC58A7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369" y="5282473"/>
            <a:ext cx="4572000" cy="1152525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A7D9A522-6216-C73C-FAF7-725F22928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106" y="5642836"/>
            <a:ext cx="5402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أكثر من نصف الناس يستعملون ساعة منبه واحدة .</a:t>
            </a: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439311E0-83CD-AB90-93D7-D96EE6FA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9" y="2258286"/>
            <a:ext cx="3265487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004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09350" y="192388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0452E-2652-0148-8593-0C59EADC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56" y="143922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F5DD15-2096-59AD-ED6B-2AADA529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444" y="1103279"/>
            <a:ext cx="8388350" cy="8286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>
                <a:solidFill>
                  <a:srgbClr val="002060"/>
                </a:solidFill>
              </a:rPr>
              <a:t>استعمل الشكل المجاور لتحديد النسبة المئوية للألمنيوم على سطح القشرة الأرضية ، ثم أوجد قياس</a:t>
            </a:r>
          </a:p>
          <a:p>
            <a:r>
              <a:rPr lang="ar-SA" altLang="en-US">
                <a:solidFill>
                  <a:srgbClr val="002060"/>
                </a:solidFill>
              </a:rPr>
              <a:t>الزاوية التي تحدد ذلك القطاع .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59E18F-6F78-8F4E-6C3C-A9721FE2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644" y="2015585"/>
            <a:ext cx="5795962" cy="2341562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B0E6C87-27D5-CAC4-A41A-C025079B1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844" y="2123535"/>
            <a:ext cx="4068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نعلم أن النسبة الكاملة للعناصر تساوي ١٠٠٪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17BD318-6092-D513-B1F4-F6F2656A1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194" y="4754022"/>
            <a:ext cx="4572000" cy="1727200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A929F54B-3A6E-AD95-7592-B2E6A679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06" y="2160047"/>
            <a:ext cx="2735263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3">
            <a:extLst>
              <a:ext uri="{FF2B5EF4-FFF2-40B4-BE49-F238E27FC236}">
                <a16:creationId xmlns:a16="http://schemas.microsoft.com/office/drawing/2014/main" id="{EC6CAFB0-4518-7793-440C-48EAC8A49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356" y="2734722"/>
            <a:ext cx="1619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نسبة الألمنيوم =</a:t>
            </a:r>
            <a:endParaRPr lang="ar-SA" altLang="en-US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C7C8CDDE-5ACE-F6FC-A258-DF285288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106" y="2736310"/>
            <a:ext cx="4138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١٠٠٪ ــ ( ١٢.٦٪ + ٥٪ + ٢٧.٧ + ٤٦.٦ )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DB3B7B7-0FF4-3898-1D2A-6AECD45AC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619" y="3274472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= ١٠٠٪ ــ ( ٩١.٩٪ )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CBE253A-EE4D-1C53-09ED-22F0DDF4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619" y="3779297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= ٨.١٪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A7D0AC12-9367-CC33-8BAB-AE9933681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844" y="4896897"/>
            <a:ext cx="15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٨.١ ÷ ١٠٠ = 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A959B18-E345-D61D-FDF0-78722AD0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569" y="5725572"/>
            <a:ext cx="176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٠.٠٨١ × ٣٦٠ </a:t>
            </a:r>
            <a:r>
              <a:rPr lang="ar-SA" alt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CED0BA20-E73F-C67F-EE41-79C08C83A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306" y="5723985"/>
            <a:ext cx="684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٢٩ْ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CFBDCCB4-36B2-B5A9-4B76-B3BE5B53A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906" y="4882610"/>
            <a:ext cx="15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>
                <a:solidFill>
                  <a:srgbClr val="002060"/>
                </a:solidFill>
              </a:rPr>
              <a:t>٠.٠٨١</a:t>
            </a:r>
            <a:endParaRPr lang="ar-SA" alt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D5CD73B7-780B-9A7F-D373-4894C2D5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844" y="5725572"/>
            <a:ext cx="15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002060"/>
                </a:solidFill>
              </a:rPr>
              <a:t>زاوية القطاع =</a:t>
            </a:r>
            <a:endParaRPr lang="ar-SA" altLang="en-US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40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09350" y="192388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5A08B-471A-47E6-4EF7-C3400DC0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11" y="691301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E4B9A9-9724-A4AD-9E78-840143CB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574" y="1267564"/>
            <a:ext cx="6732587" cy="8286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/>
              <a:t>ما النسبة المئوية التي يمثلها كل من القطاعات أ ، ب ، جـ  في الشكل المجاور ؟</a:t>
            </a:r>
            <a:endParaRPr lang="en-US" altLang="en-US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B556D28A-134D-3312-60BD-17CA61314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36" y="2851889"/>
            <a:ext cx="3095625" cy="33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ubPieSlice">
            <a:extLst>
              <a:ext uri="{FF2B5EF4-FFF2-40B4-BE49-F238E27FC236}">
                <a16:creationId xmlns:a16="http://schemas.microsoft.com/office/drawing/2014/main" id="{DCCC2B66-6767-E285-34FE-C7DA0587836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70099" y="2909039"/>
            <a:ext cx="2771775" cy="3168650"/>
          </a:xfrm>
          <a:custGeom>
            <a:avLst/>
            <a:gdLst>
              <a:gd name="G0" fmla="+- 0 0 0"/>
              <a:gd name="G1" fmla="sin 10800 5850769"/>
              <a:gd name="G2" fmla="cos 10800 5850769"/>
              <a:gd name="G3" fmla="sin 10800 -34172"/>
              <a:gd name="G4" fmla="cos 10800 -3417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936 w 21600"/>
              <a:gd name="T1" fmla="*/ 21599 h 21600"/>
              <a:gd name="T2" fmla="*/ 10800 w 21600"/>
              <a:gd name="T3" fmla="*/ 10800 h 21600"/>
              <a:gd name="T4" fmla="*/ 21599 w 21600"/>
              <a:gd name="T5" fmla="*/ 1070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936" y="21599"/>
                </a:moveTo>
                <a:cubicBezTo>
                  <a:pt x="16847" y="21524"/>
                  <a:pt x="21600" y="16711"/>
                  <a:pt x="21600" y="10800"/>
                </a:cubicBezTo>
                <a:cubicBezTo>
                  <a:pt x="21600" y="10766"/>
                  <a:pt x="21599" y="10733"/>
                  <a:pt x="21599" y="107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128FF4C2-C4C9-03AC-B264-F7DE2E16F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111" y="364405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dirty="0"/>
              <a:t>٥٠٪</a:t>
            </a:r>
            <a:endParaRPr lang="ar-SA" alt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14532E9C-9900-889D-B55E-6AB652E2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199" y="328368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dirty="0"/>
              <a:t>٢٥٪</a:t>
            </a:r>
            <a:endParaRPr lang="ar-SA" alt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PubPieSlice">
            <a:extLst>
              <a:ext uri="{FF2B5EF4-FFF2-40B4-BE49-F238E27FC236}">
                <a16:creationId xmlns:a16="http://schemas.microsoft.com/office/drawing/2014/main" id="{83284C24-320F-AFCA-03E9-1955AC03736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76449" y="2909039"/>
            <a:ext cx="2771775" cy="3168650"/>
          </a:xfrm>
          <a:custGeom>
            <a:avLst/>
            <a:gdLst>
              <a:gd name="G0" fmla="+- 0 0 0"/>
              <a:gd name="G1" fmla="sin 10800 2899556"/>
              <a:gd name="G2" fmla="cos 10800 2899556"/>
              <a:gd name="G3" fmla="sin 10800 -34172"/>
              <a:gd name="G4" fmla="cos 10800 -3417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8536 w 21600"/>
              <a:gd name="T1" fmla="*/ 18335 h 21600"/>
              <a:gd name="T2" fmla="*/ 10800 w 21600"/>
              <a:gd name="T3" fmla="*/ 10800 h 21600"/>
              <a:gd name="T4" fmla="*/ 21599 w 21600"/>
              <a:gd name="T5" fmla="*/ 1070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8536" y="18335"/>
                </a:moveTo>
                <a:cubicBezTo>
                  <a:pt x="20500" y="16318"/>
                  <a:pt x="21600" y="13615"/>
                  <a:pt x="21600" y="10800"/>
                </a:cubicBezTo>
                <a:cubicBezTo>
                  <a:pt x="21600" y="10766"/>
                  <a:pt x="21599" y="10733"/>
                  <a:pt x="21599" y="107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2479AA91-732D-42AD-82FA-27B6D8B6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686" y="487912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dirty="0"/>
              <a:t>٢٥٪</a:t>
            </a:r>
            <a:endParaRPr lang="ar-SA" alt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51293A8C-1BB5-D34E-198E-9FD5646F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786" y="5382364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dirty="0"/>
              <a:t>١٢.٥٪</a:t>
            </a:r>
            <a:endParaRPr lang="ar-SA" alt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3D598D3E-772D-5A81-3766-E6A61EB0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149" y="4615601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dirty="0"/>
              <a:t>١٢.٥٪</a:t>
            </a:r>
            <a:endParaRPr lang="ar-SA" alt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0799AE36-66F9-556D-3190-35D2B4B50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636" y="2888401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/>
              <a:t>أ =</a:t>
            </a:r>
            <a:endParaRPr lang="ar-SA" altLang="en-US" sz="24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1053825B-FDEE-3C71-8FEB-D0EB06F4A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599" y="287411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dirty="0"/>
              <a:t>٥٠٪</a:t>
            </a:r>
            <a:endParaRPr lang="ar-SA" alt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35B89F24-6F8C-AAED-B13C-F435E4FEC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149" y="3798039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/>
              <a:t>ب =</a:t>
            </a:r>
            <a:endParaRPr lang="ar-SA" altLang="en-US" sz="24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6D4AAAB2-F799-F1B0-EF5A-9721CED7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0961" y="383137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dirty="0"/>
              <a:t>٢٥٪</a:t>
            </a:r>
            <a:endParaRPr lang="ar-SA" alt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BC4E98FB-B237-E1DA-1E39-A06BBD8FB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149" y="4806101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/>
              <a:t>جـ =</a:t>
            </a:r>
            <a:endParaRPr lang="ar-SA" altLang="en-US" sz="24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B24A8222-88CE-276C-FECF-317E4FCE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111" y="4868014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dirty="0"/>
              <a:t>١٢.٥٪</a:t>
            </a:r>
            <a:endParaRPr lang="ar-SA" alt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710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09350" y="192388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87ADE-9880-4F7C-B6DA-3A1B84DF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98" y="566290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B0EDF5-0C67-008A-CD38-73993015A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398" y="1142553"/>
            <a:ext cx="7308850" cy="8286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/>
              <a:t>وضح لماذا لا نستطيع تمثيل البيانات المبينة في الجدول المجاور بالقطاعات الدائرية ؟</a:t>
            </a:r>
            <a:endParaRPr lang="en-US" altLang="en-US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CBF75D20-5C88-35C5-1224-DC06E558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123" y="3369815"/>
            <a:ext cx="410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dirty="0"/>
              <a:t>لاحظ أن مجموع النسب المئوية ٢٠٤٪</a:t>
            </a:r>
            <a:endParaRPr lang="ar-SA" alt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Picture 19">
            <a:extLst>
              <a:ext uri="{FF2B5EF4-FFF2-40B4-BE49-F238E27FC236}">
                <a16:creationId xmlns:a16="http://schemas.microsoft.com/office/drawing/2014/main" id="{62BEC58B-4FE7-4E90-E408-0B403F4D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61" y="2547490"/>
            <a:ext cx="303688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0">
            <a:extLst>
              <a:ext uri="{FF2B5EF4-FFF2-40B4-BE49-F238E27FC236}">
                <a16:creationId xmlns:a16="http://schemas.microsoft.com/office/drawing/2014/main" id="{7D6FE06C-F28C-4B63-C366-7F9172366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48" y="5822503"/>
            <a:ext cx="1439863" cy="4857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/>
              <a:t>المجموع </a:t>
            </a:r>
            <a:endParaRPr lang="ar-SA" altLang="en-US" sz="240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CC952BE8-E5DC-D6ED-7CAE-1B8508B7E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773" y="5822503"/>
            <a:ext cx="1476375" cy="46166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dirty="0"/>
              <a:t>٢٠٤٪ </a:t>
            </a:r>
            <a:endParaRPr lang="ar-SA" alt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87FA57E1-A52B-A320-ACD2-89047232B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636" y="4315965"/>
            <a:ext cx="43195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dirty="0"/>
              <a:t>لكي نمثل البيانات بالقطاعات الدائرية يجب أن يكون مجموع النسب المئوية ١٠٠٪</a:t>
            </a:r>
            <a:endParaRPr lang="ar-SA" alt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11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 animBg="1"/>
      <p:bldP spid="14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٦-٣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القطاعات الدائرية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7EAF092-25CB-17BE-823F-4E5404C2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03" y="1961386"/>
            <a:ext cx="3959225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ubPieSlice">
            <a:extLst>
              <a:ext uri="{FF2B5EF4-FFF2-40B4-BE49-F238E27FC236}">
                <a16:creationId xmlns:a16="http://schemas.microsoft.com/office/drawing/2014/main" id="{6038488B-A087-E5DE-2D17-12617BEC841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84440" y="1961386"/>
            <a:ext cx="3852863" cy="4608513"/>
          </a:xfrm>
          <a:custGeom>
            <a:avLst/>
            <a:gdLst>
              <a:gd name="T0" fmla="*/ 3852685 w 21600"/>
              <a:gd name="T1" fmla="*/ 2305537 h 21600"/>
              <a:gd name="T2" fmla="*/ 1926432 w 21600"/>
              <a:gd name="T3" fmla="*/ 2304257 h 21600"/>
              <a:gd name="T4" fmla="*/ 3177363 w 21600"/>
              <a:gd name="T5" fmla="*/ 551955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806"/>
                </a:moveTo>
                <a:cubicBezTo>
                  <a:pt x="21599" y="10804"/>
                  <a:pt x="21600" y="10802"/>
                  <a:pt x="21600" y="10800"/>
                </a:cubicBezTo>
                <a:cubicBezTo>
                  <a:pt x="21600" y="7640"/>
                  <a:pt x="20216" y="4638"/>
                  <a:pt x="17813" y="2586"/>
                </a:cubicBezTo>
                <a:lnTo>
                  <a:pt x="10800" y="10800"/>
                </a:lnTo>
                <a:lnTo>
                  <a:pt x="21599" y="10806"/>
                </a:lnTo>
                <a:close/>
              </a:path>
            </a:pathLst>
          </a:cu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" name="PubPieSlice">
            <a:extLst>
              <a:ext uri="{FF2B5EF4-FFF2-40B4-BE49-F238E27FC236}">
                <a16:creationId xmlns:a16="http://schemas.microsoft.com/office/drawing/2014/main" id="{2CA7BFCE-B240-1A15-A3F9-26890C3E144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84440" y="1961386"/>
            <a:ext cx="3852863" cy="4608513"/>
          </a:xfrm>
          <a:custGeom>
            <a:avLst/>
            <a:gdLst>
              <a:gd name="T0" fmla="*/ 3170228 w 21600"/>
              <a:gd name="T1" fmla="*/ 544701 h 21600"/>
              <a:gd name="T2" fmla="*/ 1926432 w 21600"/>
              <a:gd name="T3" fmla="*/ 2304257 h 21600"/>
              <a:gd name="T4" fmla="*/ 255252 w 21600"/>
              <a:gd name="T5" fmla="*/ 115767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7773" y="2552"/>
                </a:moveTo>
                <a:cubicBezTo>
                  <a:pt x="15823" y="904"/>
                  <a:pt x="13353" y="0"/>
                  <a:pt x="10800" y="0"/>
                </a:cubicBezTo>
                <a:cubicBezTo>
                  <a:pt x="6930" y="0"/>
                  <a:pt x="3356" y="2070"/>
                  <a:pt x="1431" y="5426"/>
                </a:cubicBezTo>
                <a:lnTo>
                  <a:pt x="10800" y="10800"/>
                </a:lnTo>
                <a:lnTo>
                  <a:pt x="17773" y="2552"/>
                </a:lnTo>
                <a:close/>
              </a:path>
            </a:pathLst>
          </a:cu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" name="PubPieSlice">
            <a:extLst>
              <a:ext uri="{FF2B5EF4-FFF2-40B4-BE49-F238E27FC236}">
                <a16:creationId xmlns:a16="http://schemas.microsoft.com/office/drawing/2014/main" id="{295F62D2-07F1-EFB0-3271-7EFEB05566E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84440" y="1961386"/>
            <a:ext cx="3852863" cy="4608513"/>
          </a:xfrm>
          <a:custGeom>
            <a:avLst/>
            <a:gdLst>
              <a:gd name="T0" fmla="*/ 247760 w 21600"/>
              <a:gd name="T1" fmla="*/ 1173677 h 21600"/>
              <a:gd name="T2" fmla="*/ 1926432 w 21600"/>
              <a:gd name="T3" fmla="*/ 2304257 h 21600"/>
              <a:gd name="T4" fmla="*/ 0 w 21600"/>
              <a:gd name="T5" fmla="*/ 2300203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389" y="5501"/>
                </a:moveTo>
                <a:cubicBezTo>
                  <a:pt x="481" y="7113"/>
                  <a:pt x="3" y="8931"/>
                  <a:pt x="0" y="10781"/>
                </a:cubicBezTo>
                <a:lnTo>
                  <a:pt x="10800" y="10800"/>
                </a:lnTo>
                <a:lnTo>
                  <a:pt x="1389" y="5501"/>
                </a:lnTo>
                <a:close/>
              </a:path>
            </a:pathLst>
          </a:custGeom>
          <a:solidFill>
            <a:srgbClr val="FF99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" name="PubPieSlice">
            <a:extLst>
              <a:ext uri="{FF2B5EF4-FFF2-40B4-BE49-F238E27FC236}">
                <a16:creationId xmlns:a16="http://schemas.microsoft.com/office/drawing/2014/main" id="{64BC700F-B06D-8975-F004-69D41C43AB3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84440" y="1961386"/>
            <a:ext cx="3852863" cy="4608513"/>
          </a:xfrm>
          <a:custGeom>
            <a:avLst/>
            <a:gdLst>
              <a:gd name="T0" fmla="*/ 0 w 21600"/>
              <a:gd name="T1" fmla="*/ 2289535 h 21600"/>
              <a:gd name="T2" fmla="*/ 1926432 w 21600"/>
              <a:gd name="T3" fmla="*/ 2304257 h 21600"/>
              <a:gd name="T4" fmla="*/ 951086 w 21600"/>
              <a:gd name="T5" fmla="*/ 4291251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10731"/>
                </a:moveTo>
                <a:cubicBezTo>
                  <a:pt x="0" y="10754"/>
                  <a:pt x="0" y="10777"/>
                  <a:pt x="0" y="10799"/>
                </a:cubicBezTo>
                <a:cubicBezTo>
                  <a:pt x="0" y="14630"/>
                  <a:pt x="2028" y="18174"/>
                  <a:pt x="5331" y="20113"/>
                </a:cubicBezTo>
                <a:lnTo>
                  <a:pt x="10800" y="10800"/>
                </a:lnTo>
                <a:lnTo>
                  <a:pt x="0" y="10731"/>
                </a:lnTo>
                <a:close/>
              </a:path>
            </a:pathLst>
          </a:cu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24EF09C2-ECF3-81EF-DBF9-A39986531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415" y="269111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800">
                <a:solidFill>
                  <a:schemeClr val="accent2"/>
                </a:solidFill>
              </a:rPr>
              <a:t>تمه</a:t>
            </a:r>
            <a:r>
              <a:rPr lang="ar-SA" altLang="en-US" sz="2800">
                <a:solidFill>
                  <a:srgbClr val="FF3300"/>
                </a:solidFill>
              </a:rPr>
              <a:t>يـد</a:t>
            </a:r>
            <a:endParaRPr lang="en-US" altLang="en-US" sz="2800">
              <a:solidFill>
                <a:srgbClr val="FF3300"/>
              </a:solidFill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80CE82B0-E648-781F-2061-4DBEAC78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65" y="989836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أنقل القطاعات الدائرية إلى المنقلة الدائرية .</a:t>
            </a:r>
            <a:endParaRPr lang="en-US" altLang="en-US"/>
          </a:p>
        </p:txBody>
      </p:sp>
      <p:grpSp>
        <p:nvGrpSpPr>
          <p:cNvPr id="16" name="Group 31">
            <a:extLst>
              <a:ext uri="{FF2B5EF4-FFF2-40B4-BE49-F238E27FC236}">
                <a16:creationId xmlns:a16="http://schemas.microsoft.com/office/drawing/2014/main" id="{7D167A9B-03D3-C86B-47A7-0C61DA7C43DA}"/>
              </a:ext>
            </a:extLst>
          </p:cNvPr>
          <p:cNvGrpSpPr>
            <a:grpSpLocks/>
          </p:cNvGrpSpPr>
          <p:nvPr/>
        </p:nvGrpSpPr>
        <p:grpSpPr bwMode="auto">
          <a:xfrm>
            <a:off x="6638953" y="2105849"/>
            <a:ext cx="3852862" cy="4608512"/>
            <a:chOff x="3265" y="1253"/>
            <a:chExt cx="2427" cy="2903"/>
          </a:xfrm>
        </p:grpSpPr>
        <p:sp>
          <p:nvSpPr>
            <p:cNvPr id="17" name="PubPieSlice">
              <a:extLst>
                <a:ext uri="{FF2B5EF4-FFF2-40B4-BE49-F238E27FC236}">
                  <a16:creationId xmlns:a16="http://schemas.microsoft.com/office/drawing/2014/main" id="{54E1CA0F-F019-A6A8-4452-96943ACF427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65" y="1253"/>
              <a:ext cx="2427" cy="2903"/>
            </a:xfrm>
            <a:custGeom>
              <a:avLst/>
              <a:gdLst>
                <a:gd name="T0" fmla="*/ 2427 w 21600"/>
                <a:gd name="T1" fmla="*/ 1452 h 21600"/>
                <a:gd name="T2" fmla="*/ 1214 w 21600"/>
                <a:gd name="T3" fmla="*/ 1452 h 21600"/>
                <a:gd name="T4" fmla="*/ 2001 w 21600"/>
                <a:gd name="T5" fmla="*/ 348 h 21600"/>
                <a:gd name="T6" fmla="*/ 0 60000 65536"/>
                <a:gd name="T7" fmla="*/ 0 60000 65536"/>
                <a:gd name="T8" fmla="*/ 0 60000 65536"/>
                <a:gd name="T9" fmla="*/ 3159 w 21600"/>
                <a:gd name="T10" fmla="*/ 3162 h 21600"/>
                <a:gd name="T11" fmla="*/ 18441 w 21600"/>
                <a:gd name="T12" fmla="*/ 1843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599" y="10806"/>
                  </a:moveTo>
                  <a:cubicBezTo>
                    <a:pt x="21599" y="10804"/>
                    <a:pt x="21600" y="10802"/>
                    <a:pt x="21600" y="10800"/>
                  </a:cubicBezTo>
                  <a:cubicBezTo>
                    <a:pt x="21600" y="7640"/>
                    <a:pt x="20216" y="4638"/>
                    <a:pt x="17813" y="2586"/>
                  </a:cubicBezTo>
                  <a:lnTo>
                    <a:pt x="10800" y="10800"/>
                  </a:lnTo>
                  <a:lnTo>
                    <a:pt x="21599" y="10806"/>
                  </a:ln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PubPieSlice">
              <a:extLst>
                <a:ext uri="{FF2B5EF4-FFF2-40B4-BE49-F238E27FC236}">
                  <a16:creationId xmlns:a16="http://schemas.microsoft.com/office/drawing/2014/main" id="{69FD8BE6-AD97-3AA6-93E6-76D2BE15840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65" y="1253"/>
              <a:ext cx="2427" cy="2903"/>
            </a:xfrm>
            <a:custGeom>
              <a:avLst/>
              <a:gdLst>
                <a:gd name="T0" fmla="*/ 1999 w 21600"/>
                <a:gd name="T1" fmla="*/ 345 h 21600"/>
                <a:gd name="T2" fmla="*/ 1214 w 21600"/>
                <a:gd name="T3" fmla="*/ 1452 h 21600"/>
                <a:gd name="T4" fmla="*/ 161 w 21600"/>
                <a:gd name="T5" fmla="*/ 729 h 21600"/>
                <a:gd name="T6" fmla="*/ 0 60000 65536"/>
                <a:gd name="T7" fmla="*/ 0 60000 65536"/>
                <a:gd name="T8" fmla="*/ 0 60000 65536"/>
                <a:gd name="T9" fmla="*/ 3159 w 21600"/>
                <a:gd name="T10" fmla="*/ 3162 h 21600"/>
                <a:gd name="T11" fmla="*/ 18441 w 21600"/>
                <a:gd name="T12" fmla="*/ 1843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7788" y="2565"/>
                  </a:moveTo>
                  <a:cubicBezTo>
                    <a:pt x="15836" y="909"/>
                    <a:pt x="13359" y="0"/>
                    <a:pt x="10800" y="0"/>
                  </a:cubicBezTo>
                  <a:cubicBezTo>
                    <a:pt x="6930" y="0"/>
                    <a:pt x="3356" y="2070"/>
                    <a:pt x="1431" y="5426"/>
                  </a:cubicBezTo>
                  <a:lnTo>
                    <a:pt x="10800" y="10800"/>
                  </a:lnTo>
                  <a:lnTo>
                    <a:pt x="17788" y="2565"/>
                  </a:lnTo>
                  <a:close/>
                </a:path>
              </a:pathLst>
            </a:cu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PubPieSlice">
              <a:extLst>
                <a:ext uri="{FF2B5EF4-FFF2-40B4-BE49-F238E27FC236}">
                  <a16:creationId xmlns:a16="http://schemas.microsoft.com/office/drawing/2014/main" id="{AD34F810-848A-76DF-8C30-A6E0667DE48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65" y="1253"/>
              <a:ext cx="2427" cy="2903"/>
            </a:xfrm>
            <a:custGeom>
              <a:avLst/>
              <a:gdLst>
                <a:gd name="T0" fmla="*/ 156 w 21600"/>
                <a:gd name="T1" fmla="*/ 739 h 21600"/>
                <a:gd name="T2" fmla="*/ 1214 w 21600"/>
                <a:gd name="T3" fmla="*/ 1452 h 21600"/>
                <a:gd name="T4" fmla="*/ 0 w 21600"/>
                <a:gd name="T5" fmla="*/ 1449 h 21600"/>
                <a:gd name="T6" fmla="*/ 0 60000 65536"/>
                <a:gd name="T7" fmla="*/ 0 60000 65536"/>
                <a:gd name="T8" fmla="*/ 0 60000 65536"/>
                <a:gd name="T9" fmla="*/ 3159 w 21600"/>
                <a:gd name="T10" fmla="*/ 3162 h 21600"/>
                <a:gd name="T11" fmla="*/ 18441 w 21600"/>
                <a:gd name="T12" fmla="*/ 1843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389" y="5501"/>
                  </a:moveTo>
                  <a:cubicBezTo>
                    <a:pt x="481" y="7113"/>
                    <a:pt x="3" y="8931"/>
                    <a:pt x="0" y="10781"/>
                  </a:cubicBezTo>
                  <a:lnTo>
                    <a:pt x="10800" y="10800"/>
                  </a:lnTo>
                  <a:lnTo>
                    <a:pt x="1389" y="5501"/>
                  </a:lnTo>
                  <a:close/>
                </a:path>
              </a:pathLst>
            </a:custGeom>
            <a:solidFill>
              <a:srgbClr val="FF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PubPieSlice">
              <a:extLst>
                <a:ext uri="{FF2B5EF4-FFF2-40B4-BE49-F238E27FC236}">
                  <a16:creationId xmlns:a16="http://schemas.microsoft.com/office/drawing/2014/main" id="{E69E1E6B-E128-5DAE-B18C-F5545AB62AE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65" y="1253"/>
              <a:ext cx="2427" cy="2903"/>
            </a:xfrm>
            <a:custGeom>
              <a:avLst/>
              <a:gdLst>
                <a:gd name="T0" fmla="*/ 0 w 21600"/>
                <a:gd name="T1" fmla="*/ 1442 h 21600"/>
                <a:gd name="T2" fmla="*/ 1214 w 21600"/>
                <a:gd name="T3" fmla="*/ 1452 h 21600"/>
                <a:gd name="T4" fmla="*/ 582 w 21600"/>
                <a:gd name="T5" fmla="*/ 2691 h 21600"/>
                <a:gd name="T6" fmla="*/ 0 60000 65536"/>
                <a:gd name="T7" fmla="*/ 0 60000 65536"/>
                <a:gd name="T8" fmla="*/ 0 60000 65536"/>
                <a:gd name="T9" fmla="*/ 3159 w 21600"/>
                <a:gd name="T10" fmla="*/ 3162 h 21600"/>
                <a:gd name="T11" fmla="*/ 18441 w 21600"/>
                <a:gd name="T12" fmla="*/ 1843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10731"/>
                  </a:moveTo>
                  <a:cubicBezTo>
                    <a:pt x="0" y="10754"/>
                    <a:pt x="0" y="10777"/>
                    <a:pt x="0" y="10799"/>
                  </a:cubicBezTo>
                  <a:cubicBezTo>
                    <a:pt x="0" y="14565"/>
                    <a:pt x="1961" y="18059"/>
                    <a:pt x="5175" y="20020"/>
                  </a:cubicBezTo>
                  <a:lnTo>
                    <a:pt x="10800" y="10800"/>
                  </a:lnTo>
                  <a:lnTo>
                    <a:pt x="0" y="10731"/>
                  </a:lnTo>
                  <a:close/>
                </a:path>
              </a:pathLst>
            </a:custGeom>
            <a:solidFill>
              <a:srgbClr val="CC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3ED788E9-9239-AC27-1198-53A5EFD46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6" y="2477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baseline="46000"/>
                <a:t>٥</a:t>
              </a:r>
              <a:r>
                <a:rPr lang="ar-SA" altLang="en-US"/>
                <a:t>٥٠</a:t>
              </a:r>
              <a:endParaRPr lang="en-US" altLang="en-US"/>
            </a:p>
          </p:txBody>
        </p:sp>
        <p:sp>
          <p:nvSpPr>
            <p:cNvPr id="22" name="Text Box 24">
              <a:extLst>
                <a:ext uri="{FF2B5EF4-FFF2-40B4-BE49-F238E27FC236}">
                  <a16:creationId xmlns:a16="http://schemas.microsoft.com/office/drawing/2014/main" id="{3AB14DD5-AA4E-8072-AE1D-4FD152944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3" y="2319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aseline="46000"/>
                <a:t>٥</a:t>
              </a:r>
              <a:r>
                <a:rPr lang="ar-SA" altLang="en-US"/>
                <a:t>١٠٠</a:t>
              </a:r>
              <a:endParaRPr lang="en-US" altLang="en-US"/>
            </a:p>
          </p:txBody>
        </p: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79A0AB5B-882A-11E6-7763-465BDAE1D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2477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aseline="46000"/>
                <a:t>٥</a:t>
              </a:r>
              <a:r>
                <a:rPr lang="ar-SA" altLang="en-US"/>
                <a:t>٣٠</a:t>
              </a:r>
              <a:endParaRPr lang="en-US" altLang="en-US"/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FEC00ADA-561E-8F24-4BB0-9696A9026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704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aseline="46000"/>
                <a:t>٥</a:t>
              </a:r>
              <a:r>
                <a:rPr lang="ar-SA" altLang="en-US"/>
                <a:t>٦٠</a:t>
              </a:r>
              <a:endParaRPr lang="en-US" altLang="en-US"/>
            </a:p>
          </p:txBody>
        </p:sp>
      </p:grpSp>
      <p:sp>
        <p:nvSpPr>
          <p:cNvPr id="25" name="Text Box 27">
            <a:extLst>
              <a:ext uri="{FF2B5EF4-FFF2-40B4-BE49-F238E27FC236}">
                <a16:creationId xmlns:a16="http://schemas.microsoft.com/office/drawing/2014/main" id="{656BAC47-92E4-75F6-2A78-4BBBF0965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40" y="2162999"/>
            <a:ext cx="684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baseline="46000"/>
              <a:t>٥</a:t>
            </a:r>
            <a:r>
              <a:rPr lang="ar-SA" altLang="en-US"/>
              <a:t>٥٠</a:t>
            </a:r>
            <a:endParaRPr lang="en-US" altLang="en-US"/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32FF9FC3-1C99-B135-5C0E-0443256CB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715" y="2824986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aseline="46000"/>
              <a:t>٥</a:t>
            </a:r>
            <a:r>
              <a:rPr lang="ar-SA" altLang="en-US"/>
              <a:t>١٥٠</a:t>
            </a:r>
            <a:endParaRPr lang="en-US" altLang="en-US"/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21724855-F581-2E49-37C5-7EE71110B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203" y="4085461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aseline="46000"/>
              <a:t>٥</a:t>
            </a:r>
            <a:r>
              <a:rPr lang="ar-SA" altLang="en-US"/>
              <a:t>١٨٠</a:t>
            </a:r>
            <a:endParaRPr lang="en-US" altLang="en-US"/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id="{A582C205-4348-C34C-171B-9CCCE462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65" y="6209536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/>
              <a:t>٢٤٠ْ</a:t>
            </a:r>
            <a:endParaRPr lang="en-US" altLang="en-US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AAA88879-339B-FBE3-8A12-455B60C15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28" y="377061"/>
            <a:ext cx="2466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aseline="46000"/>
              <a:t>٥</a:t>
            </a:r>
            <a:r>
              <a:rPr lang="ar-SA" altLang="en-US" sz="2400"/>
              <a:t>٥٠</a:t>
            </a:r>
            <a:r>
              <a:rPr lang="ar-SA" altLang="en-US"/>
              <a:t> + </a:t>
            </a:r>
            <a:r>
              <a:rPr lang="ar-SA" altLang="en-US" sz="2800" baseline="46000"/>
              <a:t>٥</a:t>
            </a:r>
            <a:r>
              <a:rPr lang="ar-SA" altLang="en-US" sz="2400"/>
              <a:t>١٠٠</a:t>
            </a:r>
            <a:r>
              <a:rPr lang="ar-SA" altLang="en-US"/>
              <a:t> = </a:t>
            </a:r>
            <a:r>
              <a:rPr lang="ar-SA" altLang="en-US" sz="2400" baseline="46000"/>
              <a:t>٥</a:t>
            </a:r>
            <a:r>
              <a:rPr lang="ar-SA" altLang="en-US"/>
              <a:t>١٥٠</a:t>
            </a:r>
            <a:endParaRPr lang="en-US" altLang="en-US"/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id="{C5DB8650-DC53-BEBC-1125-6C39E9E90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28" y="808861"/>
            <a:ext cx="2643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800" baseline="46000"/>
              <a:t>٥</a:t>
            </a:r>
            <a:r>
              <a:rPr lang="ar-SA" altLang="en-US" sz="2400"/>
              <a:t>١٥٠</a:t>
            </a:r>
            <a:r>
              <a:rPr lang="ar-SA" altLang="en-US"/>
              <a:t> + </a:t>
            </a:r>
            <a:r>
              <a:rPr lang="ar-SA" altLang="en-US" sz="2400" baseline="46000"/>
              <a:t>٥</a:t>
            </a:r>
            <a:r>
              <a:rPr lang="ar-SA" altLang="en-US"/>
              <a:t>٣٠ = </a:t>
            </a:r>
            <a:r>
              <a:rPr lang="ar-SA" altLang="en-US" sz="2800" baseline="46000"/>
              <a:t>٥</a:t>
            </a:r>
            <a:r>
              <a:rPr lang="ar-SA" altLang="en-US" sz="2400"/>
              <a:t>١٨٠</a:t>
            </a:r>
            <a:endParaRPr lang="en-US" altLang="en-US"/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ACA5EEE5-F73A-F568-9905-976D8FA53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28" y="1277174"/>
            <a:ext cx="26431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800" baseline="46000"/>
              <a:t>٥</a:t>
            </a:r>
            <a:r>
              <a:rPr lang="ar-SA" altLang="en-US" sz="2400"/>
              <a:t>١٨٠</a:t>
            </a:r>
            <a:r>
              <a:rPr lang="ar-SA" altLang="en-US"/>
              <a:t> + </a:t>
            </a:r>
            <a:r>
              <a:rPr lang="ar-SA" altLang="en-US" sz="2400" baseline="46000"/>
              <a:t>٥</a:t>
            </a:r>
            <a:r>
              <a:rPr lang="ar-SA" altLang="en-US"/>
              <a:t>٦٠ = ٢٤٠ْ</a:t>
            </a:r>
            <a:endParaRPr lang="en-US" altLang="en-US"/>
          </a:p>
        </p:txBody>
      </p:sp>
      <p:pic>
        <p:nvPicPr>
          <p:cNvPr id="32" name="Picture 35">
            <a:extLst>
              <a:ext uri="{FF2B5EF4-FFF2-40B4-BE49-F238E27FC236}">
                <a16:creationId xmlns:a16="http://schemas.microsoft.com/office/drawing/2014/main" id="{A69E1DDD-85D8-8C85-9583-CC7F03CE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15" y="269111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8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1E312DBF-74FD-B521-9810-26D4B2B0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4674" y="1522669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800" dirty="0">
                <a:solidFill>
                  <a:schemeClr val="accent2"/>
                </a:solidFill>
              </a:rPr>
              <a:t>تمه</a:t>
            </a:r>
            <a:r>
              <a:rPr lang="ar-SA" altLang="en-US" sz="2800" dirty="0">
                <a:solidFill>
                  <a:srgbClr val="FF3300"/>
                </a:solidFill>
              </a:rPr>
              <a:t>يـد</a:t>
            </a:r>
            <a:endParaRPr lang="en-US" altLang="en-US" sz="2800" dirty="0">
              <a:solidFill>
                <a:srgbClr val="FF3300"/>
              </a:solidFill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637A72A7-3B31-D6D7-1C51-2D233C585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491" y="1217440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أنقل القطاعات الدائرية إلى الدائرة .</a:t>
            </a:r>
            <a:endParaRPr lang="en-US" altLang="en-US"/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5791CC4-785A-BA81-E11D-0DF46DC82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41" y="496715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35">
            <a:extLst>
              <a:ext uri="{FF2B5EF4-FFF2-40B4-BE49-F238E27FC236}">
                <a16:creationId xmlns:a16="http://schemas.microsoft.com/office/drawing/2014/main" id="{D2FEB73E-343D-4A0E-C4B7-0E9D5B7C54AE}"/>
              </a:ext>
            </a:extLst>
          </p:cNvPr>
          <p:cNvGrpSpPr>
            <a:grpSpLocks/>
          </p:cNvGrpSpPr>
          <p:nvPr/>
        </p:nvGrpSpPr>
        <p:grpSpPr bwMode="auto">
          <a:xfrm>
            <a:off x="6460804" y="2188990"/>
            <a:ext cx="3492500" cy="3636963"/>
            <a:chOff x="3447" y="1162"/>
            <a:chExt cx="2200" cy="2291"/>
          </a:xfrm>
        </p:grpSpPr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2C9CDCB9-3993-D5B0-2C1C-4D15B29B3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2296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aseline="46000"/>
                <a:t>٥</a:t>
              </a:r>
              <a:r>
                <a:rPr lang="ar-SA" altLang="en-US"/>
                <a:t>٦٠</a:t>
              </a:r>
              <a:endParaRPr lang="en-US" altLang="en-US"/>
            </a:p>
          </p:txBody>
        </p:sp>
        <p:sp>
          <p:nvSpPr>
            <p:cNvPr id="13" name="PubPieSlice">
              <a:extLst>
                <a:ext uri="{FF2B5EF4-FFF2-40B4-BE49-F238E27FC236}">
                  <a16:creationId xmlns:a16="http://schemas.microsoft.com/office/drawing/2014/main" id="{2FA609CE-8712-2CD9-46B4-702E0A0CC7D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47" y="1162"/>
              <a:ext cx="2200" cy="2291"/>
            </a:xfrm>
            <a:custGeom>
              <a:avLst/>
              <a:gdLst>
                <a:gd name="T0" fmla="*/ 2200 w 21600"/>
                <a:gd name="T1" fmla="*/ 1146 h 21600"/>
                <a:gd name="T2" fmla="*/ 1100 w 21600"/>
                <a:gd name="T3" fmla="*/ 1146 h 21600"/>
                <a:gd name="T4" fmla="*/ 1103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1 w 21600"/>
                <a:gd name="T10" fmla="*/ 3158 h 21600"/>
                <a:gd name="T11" fmla="*/ 18439 w 21600"/>
                <a:gd name="T12" fmla="*/ 18442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599" y="10806"/>
                  </a:moveTo>
                  <a:cubicBezTo>
                    <a:pt x="21599" y="10804"/>
                    <a:pt x="21600" y="10802"/>
                    <a:pt x="21600" y="10800"/>
                  </a:cubicBezTo>
                  <a:cubicBezTo>
                    <a:pt x="21600" y="4847"/>
                    <a:pt x="16784" y="17"/>
                    <a:pt x="10831" y="0"/>
                  </a:cubicBezTo>
                  <a:lnTo>
                    <a:pt x="10800" y="10800"/>
                  </a:lnTo>
                  <a:lnTo>
                    <a:pt x="21599" y="10806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PubPieSlice">
              <a:extLst>
                <a:ext uri="{FF2B5EF4-FFF2-40B4-BE49-F238E27FC236}">
                  <a16:creationId xmlns:a16="http://schemas.microsoft.com/office/drawing/2014/main" id="{496E06CA-78F9-945A-A5B3-7C7E96962C2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47" y="1162"/>
              <a:ext cx="2200" cy="2291"/>
            </a:xfrm>
            <a:custGeom>
              <a:avLst/>
              <a:gdLst>
                <a:gd name="T0" fmla="*/ 1105 w 21600"/>
                <a:gd name="T1" fmla="*/ 0 h 21600"/>
                <a:gd name="T2" fmla="*/ 1100 w 21600"/>
                <a:gd name="T3" fmla="*/ 1146 h 21600"/>
                <a:gd name="T4" fmla="*/ 0 w 21600"/>
                <a:gd name="T5" fmla="*/ 1142 h 21600"/>
                <a:gd name="T6" fmla="*/ 0 60000 65536"/>
                <a:gd name="T7" fmla="*/ 0 60000 65536"/>
                <a:gd name="T8" fmla="*/ 0 60000 65536"/>
                <a:gd name="T9" fmla="*/ 3161 w 21600"/>
                <a:gd name="T10" fmla="*/ 3158 h 21600"/>
                <a:gd name="T11" fmla="*/ 18439 w 21600"/>
                <a:gd name="T12" fmla="*/ 18442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45" y="0"/>
                  </a:moveTo>
                  <a:cubicBezTo>
                    <a:pt x="10830" y="0"/>
                    <a:pt x="10815" y="0"/>
                    <a:pt x="10800" y="0"/>
                  </a:cubicBezTo>
                  <a:cubicBezTo>
                    <a:pt x="4849" y="0"/>
                    <a:pt x="19" y="4813"/>
                    <a:pt x="0" y="10764"/>
                  </a:cubicBezTo>
                  <a:lnTo>
                    <a:pt x="10800" y="10800"/>
                  </a:lnTo>
                  <a:lnTo>
                    <a:pt x="10845" y="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PubPieSlice">
              <a:extLst>
                <a:ext uri="{FF2B5EF4-FFF2-40B4-BE49-F238E27FC236}">
                  <a16:creationId xmlns:a16="http://schemas.microsoft.com/office/drawing/2014/main" id="{70532FFC-4794-5D16-6817-107C42BA596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47" y="1162"/>
              <a:ext cx="2200" cy="2291"/>
            </a:xfrm>
            <a:custGeom>
              <a:avLst/>
              <a:gdLst>
                <a:gd name="T0" fmla="*/ 0 w 21600"/>
                <a:gd name="T1" fmla="*/ 1130 h 21600"/>
                <a:gd name="T2" fmla="*/ 1100 w 21600"/>
                <a:gd name="T3" fmla="*/ 1146 h 21600"/>
                <a:gd name="T4" fmla="*/ 547 w 21600"/>
                <a:gd name="T5" fmla="*/ 2136 h 21600"/>
                <a:gd name="T6" fmla="*/ 0 60000 65536"/>
                <a:gd name="T7" fmla="*/ 0 60000 65536"/>
                <a:gd name="T8" fmla="*/ 0 60000 65536"/>
                <a:gd name="T9" fmla="*/ 3161 w 21600"/>
                <a:gd name="T10" fmla="*/ 3158 h 21600"/>
                <a:gd name="T11" fmla="*/ 18439 w 21600"/>
                <a:gd name="T12" fmla="*/ 18442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10654"/>
                  </a:moveTo>
                  <a:cubicBezTo>
                    <a:pt x="0" y="10702"/>
                    <a:pt x="0" y="10751"/>
                    <a:pt x="0" y="10799"/>
                  </a:cubicBezTo>
                  <a:cubicBezTo>
                    <a:pt x="0" y="14648"/>
                    <a:pt x="2047" y="18205"/>
                    <a:pt x="5374" y="20138"/>
                  </a:cubicBezTo>
                  <a:lnTo>
                    <a:pt x="10800" y="10800"/>
                  </a:lnTo>
                  <a:lnTo>
                    <a:pt x="0" y="10654"/>
                  </a:lnTo>
                  <a:close/>
                </a:path>
              </a:pathLst>
            </a:custGeom>
            <a:noFill/>
            <a:ln w="28575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Rectangle 34">
              <a:extLst>
                <a:ext uri="{FF2B5EF4-FFF2-40B4-BE49-F238E27FC236}">
                  <a16:creationId xmlns:a16="http://schemas.microsoft.com/office/drawing/2014/main" id="{DAD2865B-0A2C-0EB9-C8FE-1371DD910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2142"/>
              <a:ext cx="113" cy="159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pic>
        <p:nvPicPr>
          <p:cNvPr id="18" name="Picture 36">
            <a:extLst>
              <a:ext uri="{FF2B5EF4-FFF2-40B4-BE49-F238E27FC236}">
                <a16:creationId xmlns:a16="http://schemas.microsoft.com/office/drawing/2014/main" id="{8CB7D0F4-5BD2-7BE5-733E-F92311B3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46" y="886067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7">
            <a:extLst>
              <a:ext uri="{FF2B5EF4-FFF2-40B4-BE49-F238E27FC236}">
                <a16:creationId xmlns:a16="http://schemas.microsoft.com/office/drawing/2014/main" id="{75CB88C2-3E9C-7D5D-1AEB-A16A1E01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91" y="2382665"/>
            <a:ext cx="208756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0">
            <a:extLst>
              <a:ext uri="{FF2B5EF4-FFF2-40B4-BE49-F238E27FC236}">
                <a16:creationId xmlns:a16="http://schemas.microsoft.com/office/drawing/2014/main" id="{EE9105FD-57D4-F398-22C3-3C754B90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29" y="4040015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6">
            <a:extLst>
              <a:ext uri="{FF2B5EF4-FFF2-40B4-BE49-F238E27FC236}">
                <a16:creationId xmlns:a16="http://schemas.microsoft.com/office/drawing/2014/main" id="{CA21EE61-43A4-BE9F-60DC-A899DD293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091" y="2477915"/>
            <a:ext cx="3492500" cy="363537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EBA66947-FA90-94BB-9612-3AABE367A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616" y="4098753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3" name="PubPieSlice">
            <a:extLst>
              <a:ext uri="{FF2B5EF4-FFF2-40B4-BE49-F238E27FC236}">
                <a16:creationId xmlns:a16="http://schemas.microsoft.com/office/drawing/2014/main" id="{15D263A6-1EB1-588E-5A3A-5BC7FCB69D4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84091" y="2477915"/>
            <a:ext cx="3492500" cy="3636963"/>
          </a:xfrm>
          <a:custGeom>
            <a:avLst/>
            <a:gdLst>
              <a:gd name="T0" fmla="*/ 3492338 w 21600"/>
              <a:gd name="T1" fmla="*/ 1819492 h 21600"/>
              <a:gd name="T2" fmla="*/ 1746250 w 21600"/>
              <a:gd name="T3" fmla="*/ 1818482 h 21600"/>
              <a:gd name="T4" fmla="*/ 1751424 w 21600"/>
              <a:gd name="T5" fmla="*/ 0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806"/>
                </a:moveTo>
                <a:cubicBezTo>
                  <a:pt x="21599" y="10804"/>
                  <a:pt x="21600" y="10802"/>
                  <a:pt x="21600" y="10800"/>
                </a:cubicBezTo>
                <a:cubicBezTo>
                  <a:pt x="21600" y="4847"/>
                  <a:pt x="16784" y="17"/>
                  <a:pt x="10831" y="0"/>
                </a:cubicBezTo>
                <a:lnTo>
                  <a:pt x="10800" y="10800"/>
                </a:lnTo>
                <a:lnTo>
                  <a:pt x="21599" y="10806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" name="PubPieSlice">
            <a:extLst>
              <a:ext uri="{FF2B5EF4-FFF2-40B4-BE49-F238E27FC236}">
                <a16:creationId xmlns:a16="http://schemas.microsoft.com/office/drawing/2014/main" id="{160060A5-6969-3A15-8F67-927FDDD3E37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84091" y="2477915"/>
            <a:ext cx="3492500" cy="3636963"/>
          </a:xfrm>
          <a:custGeom>
            <a:avLst/>
            <a:gdLst>
              <a:gd name="T0" fmla="*/ 1753688 w 21600"/>
              <a:gd name="T1" fmla="*/ 0 h 21600"/>
              <a:gd name="T2" fmla="*/ 1746250 w 21600"/>
              <a:gd name="T3" fmla="*/ 1818482 h 21600"/>
              <a:gd name="T4" fmla="*/ 0 w 21600"/>
              <a:gd name="T5" fmla="*/ 1812420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845" y="0"/>
                </a:moveTo>
                <a:cubicBezTo>
                  <a:pt x="10830" y="0"/>
                  <a:pt x="10815" y="0"/>
                  <a:pt x="10800" y="0"/>
                </a:cubicBezTo>
                <a:cubicBezTo>
                  <a:pt x="4849" y="0"/>
                  <a:pt x="19" y="4813"/>
                  <a:pt x="0" y="10764"/>
                </a:cubicBezTo>
                <a:lnTo>
                  <a:pt x="10800" y="10800"/>
                </a:lnTo>
                <a:lnTo>
                  <a:pt x="10845" y="0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5" name="PubPieSlice">
            <a:extLst>
              <a:ext uri="{FF2B5EF4-FFF2-40B4-BE49-F238E27FC236}">
                <a16:creationId xmlns:a16="http://schemas.microsoft.com/office/drawing/2014/main" id="{C3362FA3-B991-10F0-AB9E-4EEC51BEAAE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84091" y="2477915"/>
            <a:ext cx="3492500" cy="3636963"/>
          </a:xfrm>
          <a:custGeom>
            <a:avLst/>
            <a:gdLst>
              <a:gd name="T0" fmla="*/ 0 w 21600"/>
              <a:gd name="T1" fmla="*/ 1793898 h 21600"/>
              <a:gd name="T2" fmla="*/ 1746250 w 21600"/>
              <a:gd name="T3" fmla="*/ 1818482 h 21600"/>
              <a:gd name="T4" fmla="*/ 869083 w 21600"/>
              <a:gd name="T5" fmla="*/ 3390794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10654"/>
                </a:moveTo>
                <a:cubicBezTo>
                  <a:pt x="0" y="10702"/>
                  <a:pt x="0" y="10751"/>
                  <a:pt x="0" y="10799"/>
                </a:cubicBezTo>
                <a:cubicBezTo>
                  <a:pt x="0" y="14648"/>
                  <a:pt x="2047" y="18205"/>
                  <a:pt x="5374" y="20138"/>
                </a:cubicBezTo>
                <a:lnTo>
                  <a:pt x="10800" y="10800"/>
                </a:lnTo>
                <a:lnTo>
                  <a:pt x="0" y="10654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6" name="Line 41">
            <a:extLst>
              <a:ext uri="{FF2B5EF4-FFF2-40B4-BE49-F238E27FC236}">
                <a16:creationId xmlns:a16="http://schemas.microsoft.com/office/drawing/2014/main" id="{5B021645-9423-5F2C-11B3-F1E97B1A8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7804" y="4292428"/>
            <a:ext cx="17287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14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36183" y="40351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9A06605F-8E35-E75B-E3A9-A86026473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475" y="1144873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/>
              <a:t>على الشكل المقابل : أجب عما يأتي :</a:t>
            </a:r>
            <a:endParaRPr lang="en-US" altLang="en-US" dirty="0"/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id="{B71ED48B-9024-723C-FD5F-BBDF1A3B02AA}"/>
              </a:ext>
            </a:extLst>
          </p:cNvPr>
          <p:cNvGrpSpPr>
            <a:grpSpLocks/>
          </p:cNvGrpSpPr>
          <p:nvPr/>
        </p:nvGrpSpPr>
        <p:grpSpPr bwMode="auto">
          <a:xfrm>
            <a:off x="1834269" y="1273575"/>
            <a:ext cx="3854450" cy="4608512"/>
            <a:chOff x="407" y="595"/>
            <a:chExt cx="2428" cy="2903"/>
          </a:xfrm>
        </p:grpSpPr>
        <p:sp>
          <p:nvSpPr>
            <p:cNvPr id="5" name="PubPieSlice">
              <a:extLst>
                <a:ext uri="{FF2B5EF4-FFF2-40B4-BE49-F238E27FC236}">
                  <a16:creationId xmlns:a16="http://schemas.microsoft.com/office/drawing/2014/main" id="{6CDFE0A5-2A44-6E00-470E-98FA052AD8D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8" y="595"/>
              <a:ext cx="2427" cy="2903"/>
            </a:xfrm>
            <a:custGeom>
              <a:avLst/>
              <a:gdLst>
                <a:gd name="T0" fmla="*/ 2053 w 21600"/>
                <a:gd name="T1" fmla="*/ 2499 h 21600"/>
                <a:gd name="T2" fmla="*/ 1214 w 21600"/>
                <a:gd name="T3" fmla="*/ 1452 h 21600"/>
                <a:gd name="T4" fmla="*/ 1218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59 w 21600"/>
                <a:gd name="T10" fmla="*/ 3162 h 21600"/>
                <a:gd name="T11" fmla="*/ 18441 w 21600"/>
                <a:gd name="T12" fmla="*/ 1843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8272" y="18597"/>
                  </a:moveTo>
                  <a:cubicBezTo>
                    <a:pt x="20398" y="16560"/>
                    <a:pt x="21600" y="13744"/>
                    <a:pt x="21600" y="10800"/>
                  </a:cubicBezTo>
                  <a:cubicBezTo>
                    <a:pt x="21600" y="4850"/>
                    <a:pt x="16789" y="22"/>
                    <a:pt x="10839" y="0"/>
                  </a:cubicBezTo>
                  <a:lnTo>
                    <a:pt x="10800" y="10800"/>
                  </a:lnTo>
                  <a:lnTo>
                    <a:pt x="18272" y="18597"/>
                  </a:ln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PubPieSlice">
              <a:extLst>
                <a:ext uri="{FF2B5EF4-FFF2-40B4-BE49-F238E27FC236}">
                  <a16:creationId xmlns:a16="http://schemas.microsoft.com/office/drawing/2014/main" id="{7611CD61-0DD3-151E-EEEE-AB34FFD6B63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7" y="595"/>
              <a:ext cx="2427" cy="2903"/>
            </a:xfrm>
            <a:custGeom>
              <a:avLst/>
              <a:gdLst>
                <a:gd name="T0" fmla="*/ 1230 w 21600"/>
                <a:gd name="T1" fmla="*/ 0 h 21600"/>
                <a:gd name="T2" fmla="*/ 1214 w 21600"/>
                <a:gd name="T3" fmla="*/ 1452 h 21600"/>
                <a:gd name="T4" fmla="*/ 191 w 21600"/>
                <a:gd name="T5" fmla="*/ 669 h 21600"/>
                <a:gd name="T6" fmla="*/ 0 60000 65536"/>
                <a:gd name="T7" fmla="*/ 0 60000 65536"/>
                <a:gd name="T8" fmla="*/ 0 60000 65536"/>
                <a:gd name="T9" fmla="*/ 3159 w 21600"/>
                <a:gd name="T10" fmla="*/ 3162 h 21600"/>
                <a:gd name="T11" fmla="*/ 18441 w 21600"/>
                <a:gd name="T12" fmla="*/ 1843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945" y="0"/>
                  </a:moveTo>
                  <a:cubicBezTo>
                    <a:pt x="10897" y="0"/>
                    <a:pt x="10848" y="0"/>
                    <a:pt x="10800" y="0"/>
                  </a:cubicBezTo>
                  <a:cubicBezTo>
                    <a:pt x="7116" y="0"/>
                    <a:pt x="3686" y="1877"/>
                    <a:pt x="1701" y="4981"/>
                  </a:cubicBezTo>
                  <a:lnTo>
                    <a:pt x="10800" y="10800"/>
                  </a:lnTo>
                  <a:lnTo>
                    <a:pt x="10945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PubPieSlice">
              <a:extLst>
                <a:ext uri="{FF2B5EF4-FFF2-40B4-BE49-F238E27FC236}">
                  <a16:creationId xmlns:a16="http://schemas.microsoft.com/office/drawing/2014/main" id="{B67C76B5-38E1-2BB5-40D0-5EA12521DA1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7" y="595"/>
              <a:ext cx="2427" cy="2903"/>
            </a:xfrm>
            <a:custGeom>
              <a:avLst/>
              <a:gdLst>
                <a:gd name="T0" fmla="*/ 193 w 21600"/>
                <a:gd name="T1" fmla="*/ 665 h 21600"/>
                <a:gd name="T2" fmla="*/ 1214 w 21600"/>
                <a:gd name="T3" fmla="*/ 1452 h 21600"/>
                <a:gd name="T4" fmla="*/ 311 w 21600"/>
                <a:gd name="T5" fmla="*/ 2422 h 21600"/>
                <a:gd name="T6" fmla="*/ 0 60000 65536"/>
                <a:gd name="T7" fmla="*/ 0 60000 65536"/>
                <a:gd name="T8" fmla="*/ 0 60000 65536"/>
                <a:gd name="T9" fmla="*/ 3159 w 21600"/>
                <a:gd name="T10" fmla="*/ 3162 h 21600"/>
                <a:gd name="T11" fmla="*/ 18441 w 21600"/>
                <a:gd name="T12" fmla="*/ 1843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722" y="4948"/>
                  </a:moveTo>
                  <a:cubicBezTo>
                    <a:pt x="598" y="6692"/>
                    <a:pt x="0" y="8724"/>
                    <a:pt x="0" y="10799"/>
                  </a:cubicBezTo>
                  <a:cubicBezTo>
                    <a:pt x="0" y="13467"/>
                    <a:pt x="987" y="16040"/>
                    <a:pt x="2770" y="18023"/>
                  </a:cubicBezTo>
                  <a:lnTo>
                    <a:pt x="10800" y="10800"/>
                  </a:lnTo>
                  <a:lnTo>
                    <a:pt x="1722" y="4948"/>
                  </a:lnTo>
                  <a:close/>
                </a:path>
              </a:pathLst>
            </a:custGeom>
            <a:solidFill>
              <a:srgbClr val="33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PubPieSlice">
              <a:extLst>
                <a:ext uri="{FF2B5EF4-FFF2-40B4-BE49-F238E27FC236}">
                  <a16:creationId xmlns:a16="http://schemas.microsoft.com/office/drawing/2014/main" id="{5E9D4DB5-8F32-873B-1FEC-D643EDCBB2A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7" y="595"/>
              <a:ext cx="2427" cy="2903"/>
            </a:xfrm>
            <a:custGeom>
              <a:avLst/>
              <a:gdLst>
                <a:gd name="T0" fmla="*/ 302 w 21600"/>
                <a:gd name="T1" fmla="*/ 2409 h 21600"/>
                <a:gd name="T2" fmla="*/ 1214 w 21600"/>
                <a:gd name="T3" fmla="*/ 1452 h 21600"/>
                <a:gd name="T4" fmla="*/ 2059 w 21600"/>
                <a:gd name="T5" fmla="*/ 2492 h 21600"/>
                <a:gd name="T6" fmla="*/ 0 60000 65536"/>
                <a:gd name="T7" fmla="*/ 0 60000 65536"/>
                <a:gd name="T8" fmla="*/ 0 60000 65536"/>
                <a:gd name="T9" fmla="*/ 3159 w 21600"/>
                <a:gd name="T10" fmla="*/ 3162 h 21600"/>
                <a:gd name="T11" fmla="*/ 18441 w 21600"/>
                <a:gd name="T12" fmla="*/ 1843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683" y="17925"/>
                  </a:moveTo>
                  <a:cubicBezTo>
                    <a:pt x="4734" y="20260"/>
                    <a:pt x="7691" y="21599"/>
                    <a:pt x="10800" y="21599"/>
                  </a:cubicBezTo>
                  <a:cubicBezTo>
                    <a:pt x="13611" y="21599"/>
                    <a:pt x="16311" y="20503"/>
                    <a:pt x="18327" y="18544"/>
                  </a:cubicBezTo>
                  <a:lnTo>
                    <a:pt x="10800" y="10800"/>
                  </a:lnTo>
                  <a:lnTo>
                    <a:pt x="2683" y="17925"/>
                  </a:lnTo>
                  <a:close/>
                </a:path>
              </a:pathLst>
            </a:custGeom>
            <a:solidFill>
              <a:srgbClr val="FF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4" name="Group 36">
              <a:extLst>
                <a:ext uri="{FF2B5EF4-FFF2-40B4-BE49-F238E27FC236}">
                  <a16:creationId xmlns:a16="http://schemas.microsoft.com/office/drawing/2014/main" id="{A494A58B-3F99-E63D-D9D4-A587E4BEC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5" y="1638"/>
              <a:ext cx="567" cy="432"/>
              <a:chOff x="2109" y="2205"/>
              <a:chExt cx="567" cy="432"/>
            </a:xfrm>
          </p:grpSpPr>
          <p:sp>
            <p:nvSpPr>
              <p:cNvPr id="25" name="Text Box 28">
                <a:extLst>
                  <a:ext uri="{FF2B5EF4-FFF2-40B4-BE49-F238E27FC236}">
                    <a16:creationId xmlns:a16="http://schemas.microsoft.com/office/drawing/2014/main" id="{0A7B3A25-9AB6-A1FE-5A74-CA19C6C054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387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/>
                  <a:t>ابتدائي</a:t>
                </a:r>
                <a:endParaRPr lang="en-US" altLang="en-US"/>
              </a:p>
            </p:txBody>
          </p:sp>
          <p:sp>
            <p:nvSpPr>
              <p:cNvPr id="26" name="Text Box 35">
                <a:extLst>
                  <a:ext uri="{FF2B5EF4-FFF2-40B4-BE49-F238E27FC236}">
                    <a16:creationId xmlns:a16="http://schemas.microsoft.com/office/drawing/2014/main" id="{BEF283E8-0F22-B8F3-785F-A9AD4B9352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05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/>
                  <a:t>٣٨٪</a:t>
                </a:r>
              </a:p>
            </p:txBody>
          </p:sp>
        </p:grpSp>
        <p:grpSp>
          <p:nvGrpSpPr>
            <p:cNvPr id="16" name="Group 37">
              <a:extLst>
                <a:ext uri="{FF2B5EF4-FFF2-40B4-BE49-F238E27FC236}">
                  <a16:creationId xmlns:a16="http://schemas.microsoft.com/office/drawing/2014/main" id="{D6B5DDC6-12AC-1BC5-C1DF-5D286D61C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" y="1026"/>
              <a:ext cx="567" cy="432"/>
              <a:chOff x="2109" y="2205"/>
              <a:chExt cx="567" cy="432"/>
            </a:xfrm>
          </p:grpSpPr>
          <p:sp>
            <p:nvSpPr>
              <p:cNvPr id="23" name="Text Box 38">
                <a:extLst>
                  <a:ext uri="{FF2B5EF4-FFF2-40B4-BE49-F238E27FC236}">
                    <a16:creationId xmlns:a16="http://schemas.microsoft.com/office/drawing/2014/main" id="{48CFDE4A-C4E7-77FB-0C97-E9DF50BA5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387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/>
                  <a:t>روضه</a:t>
                </a:r>
                <a:endParaRPr lang="en-US" altLang="en-US"/>
              </a:p>
            </p:txBody>
          </p:sp>
          <p:sp>
            <p:nvSpPr>
              <p:cNvPr id="24" name="Text Box 39">
                <a:extLst>
                  <a:ext uri="{FF2B5EF4-FFF2-40B4-BE49-F238E27FC236}">
                    <a16:creationId xmlns:a16="http://schemas.microsoft.com/office/drawing/2014/main" id="{0659E885-BC47-AAEB-A980-65C463945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05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/>
                  <a:t>١٦٪</a:t>
                </a:r>
              </a:p>
            </p:txBody>
          </p:sp>
        </p:grpSp>
        <p:grpSp>
          <p:nvGrpSpPr>
            <p:cNvPr id="17" name="Group 40">
              <a:extLst>
                <a:ext uri="{FF2B5EF4-FFF2-40B4-BE49-F238E27FC236}">
                  <a16:creationId xmlns:a16="http://schemas.microsoft.com/office/drawing/2014/main" id="{288109F1-68ED-A4AB-56C6-C24D476CF4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" y="1865"/>
              <a:ext cx="567" cy="432"/>
              <a:chOff x="2109" y="2205"/>
              <a:chExt cx="567" cy="432"/>
            </a:xfrm>
          </p:grpSpPr>
          <p:sp>
            <p:nvSpPr>
              <p:cNvPr id="21" name="Text Box 41">
                <a:extLst>
                  <a:ext uri="{FF2B5EF4-FFF2-40B4-BE49-F238E27FC236}">
                    <a16:creationId xmlns:a16="http://schemas.microsoft.com/office/drawing/2014/main" id="{C7D4056B-4D92-7038-5617-AC917D7872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387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/>
                  <a:t>ثانوي</a:t>
                </a:r>
                <a:endParaRPr lang="en-US" altLang="en-US"/>
              </a:p>
            </p:txBody>
          </p:sp>
          <p:sp>
            <p:nvSpPr>
              <p:cNvPr id="22" name="Text Box 42">
                <a:extLst>
                  <a:ext uri="{FF2B5EF4-FFF2-40B4-BE49-F238E27FC236}">
                    <a16:creationId xmlns:a16="http://schemas.microsoft.com/office/drawing/2014/main" id="{45FEE4B1-63BC-A349-CA4F-3E3B6BB48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05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/>
                  <a:t>٢١٪</a:t>
                </a:r>
              </a:p>
            </p:txBody>
          </p:sp>
        </p:grpSp>
        <p:grpSp>
          <p:nvGrpSpPr>
            <p:cNvPr id="18" name="Group 43">
              <a:extLst>
                <a:ext uri="{FF2B5EF4-FFF2-40B4-BE49-F238E27FC236}">
                  <a16:creationId xmlns:a16="http://schemas.microsoft.com/office/drawing/2014/main" id="{6BD0E581-E34D-62AA-9A31-9460820A5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5" y="2591"/>
              <a:ext cx="567" cy="432"/>
              <a:chOff x="2109" y="2205"/>
              <a:chExt cx="567" cy="432"/>
            </a:xfrm>
          </p:grpSpPr>
          <p:sp>
            <p:nvSpPr>
              <p:cNvPr id="19" name="Text Box 44">
                <a:extLst>
                  <a:ext uri="{FF2B5EF4-FFF2-40B4-BE49-F238E27FC236}">
                    <a16:creationId xmlns:a16="http://schemas.microsoft.com/office/drawing/2014/main" id="{29046734-93EC-96A8-F5DC-C3E6013B1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387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/>
                  <a:t>متوسط</a:t>
                </a:r>
                <a:endParaRPr lang="en-US" altLang="en-US"/>
              </a:p>
            </p:txBody>
          </p:sp>
          <p:sp>
            <p:nvSpPr>
              <p:cNvPr id="20" name="Text Box 45">
                <a:extLst>
                  <a:ext uri="{FF2B5EF4-FFF2-40B4-BE49-F238E27FC236}">
                    <a16:creationId xmlns:a16="http://schemas.microsoft.com/office/drawing/2014/main" id="{093C1BCB-F150-4AC9-2086-FE98683E65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05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/>
                  <a:t>٢٥٪</a:t>
                </a:r>
              </a:p>
            </p:txBody>
          </p:sp>
        </p:grpSp>
      </p:grpSp>
      <p:sp>
        <p:nvSpPr>
          <p:cNvPr id="27" name="Rectangle 71">
            <a:extLst>
              <a:ext uri="{FF2B5EF4-FFF2-40B4-BE49-F238E27FC236}">
                <a16:creationId xmlns:a16="http://schemas.microsoft.com/office/drawing/2014/main" id="{58568DA5-D3BE-3C78-A755-97ED754F6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319" y="1562500"/>
            <a:ext cx="4464050" cy="1403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E76AACB3-4A00-9E50-4FAD-F61F0D496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219" y="2389587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>
                <a:solidFill>
                  <a:srgbClr val="FF3300"/>
                </a:solidFill>
              </a:rPr>
              <a:t>قطاع المرحلة المتوسطة</a:t>
            </a:r>
            <a:endParaRPr lang="en-US" altLang="en-US">
              <a:solidFill>
                <a:srgbClr val="FF3300"/>
              </a:solidFill>
            </a:endParaRPr>
          </a:p>
        </p:txBody>
      </p:sp>
      <p:grpSp>
        <p:nvGrpSpPr>
          <p:cNvPr id="29" name="Group 53">
            <a:extLst>
              <a:ext uri="{FF2B5EF4-FFF2-40B4-BE49-F238E27FC236}">
                <a16:creationId xmlns:a16="http://schemas.microsoft.com/office/drawing/2014/main" id="{241A76E1-39F2-6BF0-DCF2-7540E7F415D5}"/>
              </a:ext>
            </a:extLst>
          </p:cNvPr>
          <p:cNvGrpSpPr>
            <a:grpSpLocks/>
          </p:cNvGrpSpPr>
          <p:nvPr/>
        </p:nvGrpSpPr>
        <p:grpSpPr bwMode="auto">
          <a:xfrm>
            <a:off x="6334832" y="1562500"/>
            <a:ext cx="4427537" cy="720725"/>
            <a:chOff x="2903" y="913"/>
            <a:chExt cx="2789" cy="454"/>
          </a:xfrm>
        </p:grpSpPr>
        <p:sp>
          <p:nvSpPr>
            <p:cNvPr id="30" name="Text Box 48">
              <a:extLst>
                <a:ext uri="{FF2B5EF4-FFF2-40B4-BE49-F238E27FC236}">
                  <a16:creationId xmlns:a16="http://schemas.microsoft.com/office/drawing/2014/main" id="{6EC6E2B9-22C2-70B3-E4E6-7284FAF7B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1003"/>
              <a:ext cx="27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/>
                <a:t>ما القطاع الذي يمثل      الطلاب ؟ وضح اجابتك .</a:t>
              </a:r>
              <a:endParaRPr lang="en-US" altLang="en-US"/>
            </a:p>
          </p:txBody>
        </p:sp>
        <p:grpSp>
          <p:nvGrpSpPr>
            <p:cNvPr id="31" name="Group 52">
              <a:extLst>
                <a:ext uri="{FF2B5EF4-FFF2-40B4-BE49-F238E27FC236}">
                  <a16:creationId xmlns:a16="http://schemas.microsoft.com/office/drawing/2014/main" id="{1F755BF6-5E83-21BD-F96D-F321A0EC1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5" y="913"/>
              <a:ext cx="249" cy="454"/>
              <a:chOff x="3456" y="1933"/>
              <a:chExt cx="249" cy="454"/>
            </a:xfrm>
          </p:grpSpPr>
          <p:sp>
            <p:nvSpPr>
              <p:cNvPr id="32" name="Text Box 49">
                <a:extLst>
                  <a:ext uri="{FF2B5EF4-FFF2-40B4-BE49-F238E27FC236}">
                    <a16:creationId xmlns:a16="http://schemas.microsoft.com/office/drawing/2014/main" id="{1FEF8344-0953-6468-FB74-3293F1569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1933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/>
                  <a:t>١</a:t>
                </a:r>
                <a:endParaRPr lang="en-US" altLang="en-US"/>
              </a:p>
            </p:txBody>
          </p:sp>
          <p:sp>
            <p:nvSpPr>
              <p:cNvPr id="33" name="Line 50">
                <a:extLst>
                  <a:ext uri="{FF2B5EF4-FFF2-40B4-BE49-F238E27FC236}">
                    <a16:creationId xmlns:a16="http://schemas.microsoft.com/office/drawing/2014/main" id="{08733109-F7B0-C696-6FF6-FAEBCFE45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5" y="216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51">
                <a:extLst>
                  <a:ext uri="{FF2B5EF4-FFF2-40B4-BE49-F238E27FC236}">
                    <a16:creationId xmlns:a16="http://schemas.microsoft.com/office/drawing/2014/main" id="{4A7613A0-094E-9E88-4140-724BF16800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137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/>
                  <a:t>٤</a:t>
                </a:r>
                <a:endParaRPr lang="en-US" altLang="en-US"/>
              </a:p>
            </p:txBody>
          </p:sp>
        </p:grp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7324DDD2-CA16-20CE-CF22-1FED18A7704B}"/>
              </a:ext>
            </a:extLst>
          </p:cNvPr>
          <p:cNvGrpSpPr>
            <a:grpSpLocks/>
          </p:cNvGrpSpPr>
          <p:nvPr/>
        </p:nvGrpSpPr>
        <p:grpSpPr bwMode="auto">
          <a:xfrm>
            <a:off x="9466969" y="2210200"/>
            <a:ext cx="1187450" cy="720725"/>
            <a:chOff x="3651" y="1979"/>
            <a:chExt cx="748" cy="454"/>
          </a:xfrm>
        </p:grpSpPr>
        <p:grpSp>
          <p:nvGrpSpPr>
            <p:cNvPr id="36" name="Group 57">
              <a:extLst>
                <a:ext uri="{FF2B5EF4-FFF2-40B4-BE49-F238E27FC236}">
                  <a16:creationId xmlns:a16="http://schemas.microsoft.com/office/drawing/2014/main" id="{8620CD21-E056-F43C-89CC-E6D08B2D7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1979"/>
              <a:ext cx="249" cy="454"/>
              <a:chOff x="3456" y="1933"/>
              <a:chExt cx="249" cy="454"/>
            </a:xfrm>
          </p:grpSpPr>
          <p:sp>
            <p:nvSpPr>
              <p:cNvPr id="39" name="Text Box 58">
                <a:extLst>
                  <a:ext uri="{FF2B5EF4-FFF2-40B4-BE49-F238E27FC236}">
                    <a16:creationId xmlns:a16="http://schemas.microsoft.com/office/drawing/2014/main" id="{23297C01-D925-F4C0-7B7F-FA5C0E1DF6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1933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>
                    <a:solidFill>
                      <a:srgbClr val="FF3300"/>
                    </a:solidFill>
                  </a:rPr>
                  <a:t>١</a:t>
                </a:r>
                <a:endParaRPr lang="en-US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40" name="Line 59">
                <a:extLst>
                  <a:ext uri="{FF2B5EF4-FFF2-40B4-BE49-F238E27FC236}">
                    <a16:creationId xmlns:a16="http://schemas.microsoft.com/office/drawing/2014/main" id="{75C0C8C2-EDCB-10D9-3BEF-E803BB35F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5" y="216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Text Box 60">
                <a:extLst>
                  <a:ext uri="{FF2B5EF4-FFF2-40B4-BE49-F238E27FC236}">
                    <a16:creationId xmlns:a16="http://schemas.microsoft.com/office/drawing/2014/main" id="{E1019329-88B4-6BB3-C157-80EE0FC347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137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>
                    <a:solidFill>
                      <a:srgbClr val="FF3300"/>
                    </a:solidFill>
                  </a:rPr>
                  <a:t>٤</a:t>
                </a:r>
                <a:endParaRPr lang="en-US" altLang="en-US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37" name="Text Box 61">
              <a:extLst>
                <a:ext uri="{FF2B5EF4-FFF2-40B4-BE49-F238E27FC236}">
                  <a16:creationId xmlns:a16="http://schemas.microsoft.com/office/drawing/2014/main" id="{14B085BF-4FEF-27B9-E75A-D6A5D4809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5" y="2092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>
                  <a:solidFill>
                    <a:srgbClr val="FF3300"/>
                  </a:solidFill>
                </a:rPr>
                <a:t>=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38" name="Text Box 62">
              <a:extLst>
                <a:ext uri="{FF2B5EF4-FFF2-40B4-BE49-F238E27FC236}">
                  <a16:creationId xmlns:a16="http://schemas.microsoft.com/office/drawing/2014/main" id="{66EECDDB-8DC5-AECF-6FAF-41B805431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092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>
                  <a:solidFill>
                    <a:srgbClr val="FF3300"/>
                  </a:solidFill>
                </a:rPr>
                <a:t>٢٥٪</a:t>
              </a:r>
            </a:p>
          </p:txBody>
        </p:sp>
      </p:grpSp>
      <p:sp>
        <p:nvSpPr>
          <p:cNvPr id="42" name="AutoShape 64">
            <a:extLst>
              <a:ext uri="{FF2B5EF4-FFF2-40B4-BE49-F238E27FC236}">
                <a16:creationId xmlns:a16="http://schemas.microsoft.com/office/drawing/2014/main" id="{8383CD81-8456-E464-285A-DA1CD79443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54194" y="2389587"/>
            <a:ext cx="611188" cy="360363"/>
          </a:xfrm>
          <a:custGeom>
            <a:avLst/>
            <a:gdLst>
              <a:gd name="T0" fmla="*/ 458391 w 21600"/>
              <a:gd name="T1" fmla="*/ 0 h 21600"/>
              <a:gd name="T2" fmla="*/ 0 w 21600"/>
              <a:gd name="T3" fmla="*/ 180182 h 21600"/>
              <a:gd name="T4" fmla="*/ 458391 w 21600"/>
              <a:gd name="T5" fmla="*/ 360363 h 21600"/>
              <a:gd name="T6" fmla="*/ 611188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3" name="Rectangle 78">
            <a:extLst>
              <a:ext uri="{FF2B5EF4-FFF2-40B4-BE49-F238E27FC236}">
                <a16:creationId xmlns:a16="http://schemas.microsoft.com/office/drawing/2014/main" id="{ABFC93B4-2279-FDBE-3075-D6CF0F8FB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494" y="3254775"/>
            <a:ext cx="4968875" cy="151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44" name="Text Box 26">
            <a:extLst>
              <a:ext uri="{FF2B5EF4-FFF2-40B4-BE49-F238E27FC236}">
                <a16:creationId xmlns:a16="http://schemas.microsoft.com/office/drawing/2014/main" id="{C9EB3530-2982-3A6C-8A33-EF8A28FC0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057" y="4334275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>
                <a:solidFill>
                  <a:srgbClr val="FF3300"/>
                </a:solidFill>
              </a:rPr>
              <a:t>١٣٧ْ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45" name="Text Box 54">
            <a:extLst>
              <a:ext uri="{FF2B5EF4-FFF2-40B4-BE49-F238E27FC236}">
                <a16:creationId xmlns:a16="http://schemas.microsoft.com/office/drawing/2014/main" id="{88E9AE02-7E9A-3FB3-58A5-5ADDBEC5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807" y="3326212"/>
            <a:ext cx="453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ما قياس زاوية القطاع الذي يمثل المرحلة الإبتدائية ؟</a:t>
            </a:r>
            <a:endParaRPr lang="en-US" altLang="en-US"/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F9B29DF6-9EF9-56FD-5113-B7F9CFD5B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394" y="3865962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>
                <a:solidFill>
                  <a:srgbClr val="FF3300"/>
                </a:solidFill>
              </a:rPr>
              <a:t>٣٨٪ = ٠.٣٨</a:t>
            </a:r>
          </a:p>
        </p:txBody>
      </p:sp>
      <p:sp>
        <p:nvSpPr>
          <p:cNvPr id="47" name="Text Box 66">
            <a:extLst>
              <a:ext uri="{FF2B5EF4-FFF2-40B4-BE49-F238E27FC236}">
                <a16:creationId xmlns:a16="http://schemas.microsoft.com/office/drawing/2014/main" id="{E42A0314-F4BE-F5C3-4A9F-8ADED25A5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207" y="4297762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>
                <a:solidFill>
                  <a:srgbClr val="FF3300"/>
                </a:solidFill>
              </a:rPr>
              <a:t>زاوية قطاع المرحلة الإبتدائية =</a:t>
            </a:r>
          </a:p>
        </p:txBody>
      </p:sp>
      <p:sp>
        <p:nvSpPr>
          <p:cNvPr id="48" name="Text Box 67">
            <a:extLst>
              <a:ext uri="{FF2B5EF4-FFF2-40B4-BE49-F238E27FC236}">
                <a16:creationId xmlns:a16="http://schemas.microsoft.com/office/drawing/2014/main" id="{4FA820C2-CEE9-EA5E-69D4-0A96EC598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807" y="4297762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>
                <a:solidFill>
                  <a:srgbClr val="FF3300"/>
                </a:solidFill>
              </a:rPr>
              <a:t>٠.٣٨ × ٣٦٠ </a:t>
            </a:r>
            <a:r>
              <a:rPr lang="ar-SA" altLang="en-US">
                <a:solidFill>
                  <a:srgbClr val="FF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49" name="Rectangle 79">
            <a:extLst>
              <a:ext uri="{FF2B5EF4-FFF2-40B4-BE49-F238E27FC236}">
                <a16:creationId xmlns:a16="http://schemas.microsoft.com/office/drawing/2014/main" id="{28BFA23C-81AE-0CA3-6B0D-151A9A5CF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694" y="5055000"/>
            <a:ext cx="5400675" cy="151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50" name="Text Box 56">
            <a:extLst>
              <a:ext uri="{FF2B5EF4-FFF2-40B4-BE49-F238E27FC236}">
                <a16:creationId xmlns:a16="http://schemas.microsoft.com/office/drawing/2014/main" id="{914BF5D3-9AB5-B79B-3CFF-7B367108A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694" y="5269312"/>
            <a:ext cx="543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/>
              <a:t>هل تستطيع معرفة عدد طلاب المرحلة الإبتدائية ؟ وضح اجابتك .</a:t>
            </a:r>
            <a:endParaRPr lang="en-US" altLang="en-US"/>
          </a:p>
        </p:txBody>
      </p:sp>
      <p:sp>
        <p:nvSpPr>
          <p:cNvPr id="51" name="Text Box 69">
            <a:extLst>
              <a:ext uri="{FF2B5EF4-FFF2-40B4-BE49-F238E27FC236}">
                <a16:creationId xmlns:a16="http://schemas.microsoft.com/office/drawing/2014/main" id="{4E74AC84-41E2-6F0D-DCC8-5CDE8A852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494" y="5809062"/>
            <a:ext cx="489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>
                <a:solidFill>
                  <a:srgbClr val="FF3300"/>
                </a:solidFill>
              </a:rPr>
              <a:t>لا نستطيع ذلك لأننا لا نعرف العدد الكلي للطلاب .</a:t>
            </a:r>
          </a:p>
        </p:txBody>
      </p:sp>
      <p:sp>
        <p:nvSpPr>
          <p:cNvPr id="52" name="Text Box 80">
            <a:extLst>
              <a:ext uri="{FF2B5EF4-FFF2-40B4-BE49-F238E27FC236}">
                <a16:creationId xmlns:a16="http://schemas.microsoft.com/office/drawing/2014/main" id="{D389D1DF-418C-3F71-D04C-712D374B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960" y="1893767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800" dirty="0">
                <a:solidFill>
                  <a:schemeClr val="accent2"/>
                </a:solidFill>
              </a:rPr>
              <a:t>تمه</a:t>
            </a:r>
            <a:r>
              <a:rPr lang="ar-SA" altLang="en-US" sz="2800" dirty="0">
                <a:solidFill>
                  <a:srgbClr val="FF3300"/>
                </a:solidFill>
              </a:rPr>
              <a:t>يـد</a:t>
            </a:r>
            <a:endParaRPr lang="en-US" altLang="en-US" sz="2800" dirty="0">
              <a:solidFill>
                <a:srgbClr val="FF3300"/>
              </a:solidFill>
            </a:endParaRPr>
          </a:p>
        </p:txBody>
      </p:sp>
      <p:sp>
        <p:nvSpPr>
          <p:cNvPr id="53" name="Text Box 81">
            <a:extLst>
              <a:ext uri="{FF2B5EF4-FFF2-40B4-BE49-F238E27FC236}">
                <a16:creationId xmlns:a16="http://schemas.microsoft.com/office/drawing/2014/main" id="{D40E1D6D-DCF9-F804-C50C-92C720FA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469" y="4334275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FF3300"/>
                </a:solidFill>
              </a:rPr>
              <a:t>١٣٧ْ</a:t>
            </a:r>
            <a:endParaRPr lang="en-US" altLang="en-US" dirty="0">
              <a:solidFill>
                <a:srgbClr val="FF3300"/>
              </a:solidFill>
            </a:endParaRPr>
          </a:p>
        </p:txBody>
      </p:sp>
      <p:pic>
        <p:nvPicPr>
          <p:cNvPr id="54" name="Picture 82">
            <a:extLst>
              <a:ext uri="{FF2B5EF4-FFF2-40B4-BE49-F238E27FC236}">
                <a16:creationId xmlns:a16="http://schemas.microsoft.com/office/drawing/2014/main" id="{6874C88C-C57E-5FA8-4F26-E103B1616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69" y="265512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1.11111E-6 L -0.1362 -0.2548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9A166E52-000A-9A31-204F-301AFF8F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048" y="1040618"/>
            <a:ext cx="435610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/>
              <a:t>حسب البيانات في الجدول المقابل أجب عما يأتي :</a:t>
            </a:r>
            <a:endParaRPr lang="en-US" altLang="en-US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6FC7673F-A590-F066-9C9C-807342F8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285" y="1638311"/>
            <a:ext cx="933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3030003F-BC50-FB34-3E6D-F2710F03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56" y="176224"/>
            <a:ext cx="2643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6771869-CD9B-353F-A1CB-880110F3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331" y="1868499"/>
            <a:ext cx="5149850" cy="720725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1A8B13EA-8024-1FEC-F296-D7FF0999A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644" y="2012962"/>
            <a:ext cx="464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/>
              <a:t>ما النسبة المئوية لسكان منطقة المدينة المنورة ؟</a:t>
            </a:r>
            <a:endParaRPr lang="en-US" altLang="en-US" dirty="0"/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1A14E595-0FC1-08EB-FA42-938D23FBD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306" y="2012962"/>
            <a:ext cx="7556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٦.٦٪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B33084C6-48B0-F3E4-2A36-B7BD38F5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331" y="2876562"/>
            <a:ext cx="5149850" cy="720725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FEB22171-EA70-F3C6-1009-B3AAF5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319" y="3021024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/>
              <a:t>ما النسبة المئوية لسكان المنطقة الشرقية ؟</a:t>
            </a:r>
            <a:endParaRPr lang="en-US" altLang="en-US" dirty="0"/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1F987ECE-AB6A-0778-A8E8-CF9FF020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306" y="3021024"/>
            <a:ext cx="1223963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١٥.١٪</a:t>
            </a: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A050FD4B-0D2F-727E-3247-E5B5BB20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331" y="3848112"/>
            <a:ext cx="5149850" cy="720725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2A0B4F85-000E-2F02-9B7E-8A648B1E8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169" y="3990987"/>
            <a:ext cx="349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/>
              <a:t>ما المنطقة ذات التجمع السكاني الأكبر ؟</a:t>
            </a:r>
            <a:endParaRPr lang="en-US" altLang="en-US" dirty="0"/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F2146CD3-B973-AB5C-4CBF-2C191A22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594" y="3992574"/>
            <a:ext cx="1081087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مكة</a:t>
            </a:r>
          </a:p>
        </p:txBody>
      </p:sp>
      <p:sp>
        <p:nvSpPr>
          <p:cNvPr id="21" name="Rectangle 29">
            <a:extLst>
              <a:ext uri="{FF2B5EF4-FFF2-40B4-BE49-F238E27FC236}">
                <a16:creationId xmlns:a16="http://schemas.microsoft.com/office/drawing/2014/main" id="{F942EA65-BF60-D38D-C123-66A9E01EC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721" y="4856174"/>
            <a:ext cx="6582460" cy="1836738"/>
          </a:xfrm>
          <a:prstGeom prst="rect">
            <a:avLst/>
          </a:prstGeom>
          <a:solidFill>
            <a:srgbClr val="CC99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22" name="Text Box 30">
            <a:extLst>
              <a:ext uri="{FF2B5EF4-FFF2-40B4-BE49-F238E27FC236}">
                <a16:creationId xmlns:a16="http://schemas.microsoft.com/office/drawing/2014/main" id="{89CEF1FD-6DEB-BB20-0E27-40624FA85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644" y="4999049"/>
            <a:ext cx="464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/>
              <a:t>هل يمثل الجدول جميع سكان المملكة ؟ فسر ذلك .</a:t>
            </a:r>
            <a:endParaRPr lang="en-US" altLang="en-US" dirty="0"/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id="{3175EC83-8FF5-BBCC-FBD2-C10B67627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756" y="5505462"/>
            <a:ext cx="5451475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٢٥.٥٪ + ٢٥٪ + ١٥.١٪ + ٧٪ + ٦.٦٪ + ٥٪؜+ ١٥.٪ =</a:t>
            </a: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C9A97546-BBC6-A751-BA93-29365973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648" y="5505462"/>
            <a:ext cx="7556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>
                <a:solidFill>
                  <a:srgbClr val="C00000"/>
                </a:solidFill>
              </a:rPr>
              <a:t>١٠٠٪</a:t>
            </a:r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77964BF1-DCF2-52DB-2628-64D179783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181" y="6116649"/>
            <a:ext cx="47180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dirty="0" err="1">
                <a:solidFill>
                  <a:srgbClr val="C00000"/>
                </a:solidFill>
              </a:rPr>
              <a:t>أ</a:t>
            </a:r>
            <a:r>
              <a:rPr lang="ar-SA" altLang="en-US" dirty="0">
                <a:solidFill>
                  <a:srgbClr val="C00000"/>
                </a:solidFill>
              </a:rPr>
              <a:t> </a:t>
            </a:r>
            <a:r>
              <a:rPr lang="ar-SA" altLang="en-US" dirty="0" err="1">
                <a:solidFill>
                  <a:srgbClr val="C00000"/>
                </a:solidFill>
              </a:rPr>
              <a:t>ي</a:t>
            </a:r>
            <a:r>
              <a:rPr lang="ar-SA" altLang="en-US" dirty="0">
                <a:solidFill>
                  <a:srgbClr val="C00000"/>
                </a:solidFill>
              </a:rPr>
              <a:t> أن الجدول يمثل جميع سكان المملكة .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4585B78-4DAD-98AB-55D5-CE873707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19" y="674699"/>
            <a:ext cx="3378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84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 animBg="1"/>
      <p:bldP spid="16" grpId="0"/>
      <p:bldP spid="17" grpId="0" animBg="1"/>
      <p:bldP spid="19" grpId="0"/>
      <p:bldP spid="20" grpId="0" animBg="1"/>
      <p:bldP spid="22" grpId="0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1778</Words>
  <Application>Microsoft Macintosh PowerPoint</Application>
  <PresentationFormat>شاشة عريضة</PresentationFormat>
  <Paragraphs>699</Paragraphs>
  <Slides>28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41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57</cp:revision>
  <dcterms:created xsi:type="dcterms:W3CDTF">2021-08-28T07:17:54Z</dcterms:created>
  <dcterms:modified xsi:type="dcterms:W3CDTF">2023-01-19T06:53:43Z</dcterms:modified>
</cp:coreProperties>
</file>