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6"/>
  </p:notesMasterIdLst>
  <p:sldIdLst>
    <p:sldId id="273" r:id="rId2"/>
    <p:sldId id="379" r:id="rId3"/>
    <p:sldId id="360" r:id="rId4"/>
    <p:sldId id="258" r:id="rId5"/>
    <p:sldId id="350" r:id="rId6"/>
    <p:sldId id="385" r:id="rId7"/>
    <p:sldId id="380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384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5"/>
            <p14:sldId id="380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F3"/>
    <a:srgbClr val="FAF2FF"/>
    <a:srgbClr val="FFE7F3"/>
    <a:srgbClr val="FFF1DA"/>
    <a:srgbClr val="FFF8F2"/>
    <a:srgbClr val="FFFFBA"/>
    <a:srgbClr val="FFFD78"/>
    <a:srgbClr val="DCD2C0"/>
    <a:srgbClr val="DCC5C5"/>
    <a:srgbClr val="DC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3428"/>
  </p:normalViewPr>
  <p:slideViewPr>
    <p:cSldViewPr snapToGrid="0" snapToObjects="1">
      <p:cViewPr varScale="1">
        <p:scale>
          <a:sx n="120" d="100"/>
          <a:sy n="120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17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37.png"/><Relationship Id="rId7" Type="http://schemas.openxmlformats.org/officeDocument/2006/relationships/image" Target="../media/image48.wmf"/><Relationship Id="rId12" Type="http://schemas.openxmlformats.org/officeDocument/2006/relationships/image" Target="../media/image5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2.wmf"/><Relationship Id="rId5" Type="http://schemas.openxmlformats.org/officeDocument/2006/relationships/image" Target="../media/image39.jpeg"/><Relationship Id="rId10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7.png"/><Relationship Id="rId7" Type="http://schemas.openxmlformats.org/officeDocument/2006/relationships/image" Target="../media/image43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B4F81-A3BA-4195-C2E2-B2E730D7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16" y="53381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265B5E-CC39-C9A7-4C26-63BEC6CB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532" y="1004294"/>
            <a:ext cx="74168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إذا كانت أعمار مجموعة من الموظفين بالسنوات هي ٢٢ ، ١٨ ، ٢٤ ، ٣٢ ، ٢٤ ، ١٨ </a:t>
            </a:r>
          </a:p>
          <a:p>
            <a:r>
              <a:rPr lang="ar-SA" altLang="en-US" sz="2000" b="1" dirty="0"/>
              <a:t>فاحسب المتوسط الحسابي والوسيط والمنوال والمدى لخذه البيانات .</a:t>
            </a:r>
            <a:endParaRPr lang="en-US" alt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E31D9-E9C8-656A-D334-2DDE47EE7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91" y="1853606"/>
            <a:ext cx="8135937" cy="468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869A528-F878-1B70-3542-4A5050846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453" y="2537818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نرتب البيانات تصاعديا</a:t>
            </a:r>
            <a:endParaRPr lang="en-US" altLang="en-US" sz="20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A9DE447-C0F4-FDFC-14F2-5A863DFA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191" y="3472856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١٨ ،  ١٨ ،  ٢٢ ،  ٢٤ ،  ٢٤ ، ٣٢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6050DD67-B5A0-6EE1-C402-A2EBE0C97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616" y="4122143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المتوسط الحسابي =</a:t>
            </a:r>
            <a:endParaRPr lang="en-US" altLang="en-US" sz="2000" b="1" dirty="0"/>
          </a:p>
        </p:txBody>
      </p:sp>
      <p:grpSp>
        <p:nvGrpSpPr>
          <p:cNvPr id="14" name="Group 45">
            <a:extLst>
              <a:ext uri="{FF2B5EF4-FFF2-40B4-BE49-F238E27FC236}">
                <a16:creationId xmlns:a16="http://schemas.microsoft.com/office/drawing/2014/main" id="{BB8298E1-2027-4021-8691-F03C6134AAC8}"/>
              </a:ext>
            </a:extLst>
          </p:cNvPr>
          <p:cNvGrpSpPr>
            <a:grpSpLocks/>
          </p:cNvGrpSpPr>
          <p:nvPr/>
        </p:nvGrpSpPr>
        <p:grpSpPr bwMode="auto">
          <a:xfrm>
            <a:off x="4408166" y="3942756"/>
            <a:ext cx="3571875" cy="771525"/>
            <a:chOff x="2109" y="2523"/>
            <a:chExt cx="2250" cy="486"/>
          </a:xfrm>
        </p:grpSpPr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A70E2544-AA35-44A6-F0B7-CEEBBFDC1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١٨ + ١٨ + ٢٢ + ٢٤ + ٢٤ + ٣٢</a:t>
              </a:r>
              <a:endParaRPr lang="en-US" alt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9CABA220-064D-FBBD-CE58-C655CA35F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FB1CF8E8-02A3-F183-B5F9-FAF436326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</a:rPr>
                <a:t>٦</a:t>
              </a:r>
              <a:endParaRPr lang="en-US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B37A819C-27B9-E314-A595-4C6D19E9D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</a:rPr>
                <a:t>=</a:t>
              </a:r>
              <a:endParaRPr lang="en-US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DC5DB4B1-3695-30E7-D08E-DE8D5731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778" y="4144368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٢٣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81653C57-A212-DE25-C39F-7EB1EC4AD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241" y="1961556"/>
            <a:ext cx="1044575" cy="504825"/>
          </a:xfrm>
          <a:prstGeom prst="wedgeRoundRectCallout">
            <a:avLst>
              <a:gd name="adj1" fmla="val 45139"/>
              <a:gd name="adj2" fmla="val 1349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الوسيط</a:t>
            </a:r>
            <a:endParaRPr lang="en-US" altLang="en-US" sz="2000" b="1"/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B191270D-1D66-1F47-92A0-EACD5E8D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941" y="2429868"/>
            <a:ext cx="1044575" cy="504825"/>
          </a:xfrm>
          <a:prstGeom prst="wedgeRoundRectCallout">
            <a:avLst>
              <a:gd name="adj1" fmla="val -25074"/>
              <a:gd name="adj2" fmla="val 9905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المنوال</a:t>
            </a:r>
            <a:endParaRPr lang="en-US" altLang="en-US" sz="2000" b="1"/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6CCF2972-E24B-C64F-8BA2-582BD766E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191" y="3295056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المدى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E427B9F1-6AD0-F65C-3BC1-1CAD9C56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253" y="3295056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٣٢ – ١٨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A8088167-B232-5221-F624-E78FBE80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966" y="3309343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١٤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5131E262-CDD0-BDD3-C785-7601D9E66D41}"/>
              </a:ext>
            </a:extLst>
          </p:cNvPr>
          <p:cNvGrpSpPr>
            <a:grpSpLocks/>
          </p:cNvGrpSpPr>
          <p:nvPr/>
        </p:nvGrpSpPr>
        <p:grpSpPr bwMode="auto">
          <a:xfrm>
            <a:off x="4646291" y="3207743"/>
            <a:ext cx="877887" cy="623888"/>
            <a:chOff x="3424" y="2108"/>
            <a:chExt cx="431" cy="324"/>
          </a:xfrm>
        </p:grpSpPr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196A4546-08B2-BBFD-505E-781F8D61B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CE4566CC-AF06-DD64-5C21-B634B72F2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rc 23">
              <a:extLst>
                <a:ext uri="{FF2B5EF4-FFF2-40B4-BE49-F238E27FC236}">
                  <a16:creationId xmlns:a16="http://schemas.microsoft.com/office/drawing/2014/main" id="{E893B679-422C-9B08-B806-64284B4BAC0C}"/>
                </a:ext>
              </a:extLst>
            </p:cNvPr>
            <p:cNvSpPr>
              <a:spLocks/>
            </p:cNvSpPr>
            <p:nvPr/>
          </p:nvSpPr>
          <p:spPr bwMode="auto">
            <a:xfrm rot="10474825" flipV="1">
              <a:off x="3463" y="2108"/>
              <a:ext cx="331" cy="233"/>
            </a:xfrm>
            <a:custGeom>
              <a:avLst/>
              <a:gdLst>
                <a:gd name="G0" fmla="+- 20335 0 0"/>
                <a:gd name="G1" fmla="+- 21600 0 0"/>
                <a:gd name="G2" fmla="+- 21600 0 0"/>
                <a:gd name="T0" fmla="*/ 0 w 39824"/>
                <a:gd name="T1" fmla="*/ 14318 h 21600"/>
                <a:gd name="T2" fmla="*/ 39824 w 39824"/>
                <a:gd name="T3" fmla="*/ 12288 h 21600"/>
                <a:gd name="T4" fmla="*/ 20335 w 3982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24" h="21600" fill="none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</a:path>
                <a:path w="39824" h="21600" stroke="0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  <a:lnTo>
                    <a:pt x="20335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ext Box 24">
            <a:extLst>
              <a:ext uri="{FF2B5EF4-FFF2-40B4-BE49-F238E27FC236}">
                <a16:creationId xmlns:a16="http://schemas.microsoft.com/office/drawing/2014/main" id="{229731BE-B131-2922-CB40-DCBB756E4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166" y="490001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الوسيط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2832D8EE-5ACF-657C-3C2F-EA1CB946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028" y="4914306"/>
            <a:ext cx="539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٢٣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AE99689F-5338-2D0E-E6D6-0864A679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166" y="572710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المنوال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33CFF83E-45B5-7665-23D7-9EB47B49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003" y="5741393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١٨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34" name="Group 28">
            <a:extLst>
              <a:ext uri="{FF2B5EF4-FFF2-40B4-BE49-F238E27FC236}">
                <a16:creationId xmlns:a16="http://schemas.microsoft.com/office/drawing/2014/main" id="{B40FDCD3-A480-CF61-A342-13AB828BF1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74641" y="3469681"/>
            <a:ext cx="936625" cy="617537"/>
            <a:chOff x="3424" y="2108"/>
            <a:chExt cx="431" cy="324"/>
          </a:xfrm>
        </p:grpSpPr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08CB5C85-F953-938F-DB02-30556D0C0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014B6EBE-2B42-D218-3226-A0F88A5F9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Arc 31">
              <a:extLst>
                <a:ext uri="{FF2B5EF4-FFF2-40B4-BE49-F238E27FC236}">
                  <a16:creationId xmlns:a16="http://schemas.microsoft.com/office/drawing/2014/main" id="{E537C867-3FA3-AFED-842B-5F8B0B5C5906}"/>
                </a:ext>
              </a:extLst>
            </p:cNvPr>
            <p:cNvSpPr>
              <a:spLocks/>
            </p:cNvSpPr>
            <p:nvPr/>
          </p:nvSpPr>
          <p:spPr bwMode="auto">
            <a:xfrm rot="10474825" flipV="1">
              <a:off x="3463" y="2108"/>
              <a:ext cx="331" cy="233"/>
            </a:xfrm>
            <a:custGeom>
              <a:avLst/>
              <a:gdLst>
                <a:gd name="G0" fmla="+- 20335 0 0"/>
                <a:gd name="G1" fmla="+- 21600 0 0"/>
                <a:gd name="G2" fmla="+- 21600 0 0"/>
                <a:gd name="T0" fmla="*/ 0 w 39824"/>
                <a:gd name="T1" fmla="*/ 14318 h 21600"/>
                <a:gd name="T2" fmla="*/ 39824 w 39824"/>
                <a:gd name="T3" fmla="*/ 12288 h 21600"/>
                <a:gd name="T4" fmla="*/ 20335 w 3982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24" h="21600" fill="none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</a:path>
                <a:path w="39824" h="21600" stroke="0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  <a:lnTo>
                    <a:pt x="20335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" name="AutoShape 32">
            <a:extLst>
              <a:ext uri="{FF2B5EF4-FFF2-40B4-BE49-F238E27FC236}">
                <a16:creationId xmlns:a16="http://schemas.microsoft.com/office/drawing/2014/main" id="{C0BACDE8-134C-3324-224C-4D47A1B9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891" y="4444406"/>
            <a:ext cx="1044575" cy="504825"/>
          </a:xfrm>
          <a:prstGeom prst="wedgeRoundRectCallout">
            <a:avLst>
              <a:gd name="adj1" fmla="val 6537"/>
              <a:gd name="adj2" fmla="val -11761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المنوال</a:t>
            </a:r>
            <a:endParaRPr lang="en-US" altLang="en-US" sz="2000" b="1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D04A9E44-D001-01A4-26B9-42A940B4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903" y="3444281"/>
            <a:ext cx="971550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4">
            <a:extLst>
              <a:ext uri="{FF2B5EF4-FFF2-40B4-BE49-F238E27FC236}">
                <a16:creationId xmlns:a16="http://schemas.microsoft.com/office/drawing/2014/main" id="{5736FA57-40D2-40CE-EEAC-C3AEAFAB2F08}"/>
              </a:ext>
            </a:extLst>
          </p:cNvPr>
          <p:cNvGrpSpPr>
            <a:grpSpLocks/>
          </p:cNvGrpSpPr>
          <p:nvPr/>
        </p:nvGrpSpPr>
        <p:grpSpPr bwMode="auto">
          <a:xfrm>
            <a:off x="3039741" y="2715618"/>
            <a:ext cx="1476375" cy="763588"/>
            <a:chOff x="1066" y="1339"/>
            <a:chExt cx="640" cy="481"/>
          </a:xfrm>
        </p:grpSpPr>
        <p:grpSp>
          <p:nvGrpSpPr>
            <p:cNvPr id="41" name="Group 35">
              <a:extLst>
                <a:ext uri="{FF2B5EF4-FFF2-40B4-BE49-F238E27FC236}">
                  <a16:creationId xmlns:a16="http://schemas.microsoft.com/office/drawing/2014/main" id="{E82E6E9E-B097-8A1F-BAF0-A751D1312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" y="1339"/>
              <a:ext cx="500" cy="481"/>
              <a:chOff x="1206" y="1339"/>
              <a:chExt cx="500" cy="481"/>
            </a:xfrm>
          </p:grpSpPr>
          <p:sp>
            <p:nvSpPr>
              <p:cNvPr id="43" name="Text Box 36">
                <a:extLst>
                  <a:ext uri="{FF2B5EF4-FFF2-40B4-BE49-F238E27FC236}">
                    <a16:creationId xmlns:a16="http://schemas.microsoft.com/office/drawing/2014/main" id="{AF44DBC9-97DA-A6B9-C3B2-F9F6A68C9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٢٢ + ٢٤</a:t>
                </a:r>
                <a:endParaRPr lang="en-US" altLang="en-US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Line 37">
                <a:extLst>
                  <a:ext uri="{FF2B5EF4-FFF2-40B4-BE49-F238E27FC236}">
                    <a16:creationId xmlns:a16="http://schemas.microsoft.com/office/drawing/2014/main" id="{2E5C5E12-0BC4-41C5-D7A6-1029DCBB6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38">
                <a:extLst>
                  <a:ext uri="{FF2B5EF4-FFF2-40B4-BE49-F238E27FC236}">
                    <a16:creationId xmlns:a16="http://schemas.microsoft.com/office/drawing/2014/main" id="{D26E1734-4F54-DEBF-DA3C-313C340ECF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0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07FC123B-27B0-17F5-BF16-9B0C62DF3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453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46" name="Text Box 40">
            <a:extLst>
              <a:ext uri="{FF2B5EF4-FFF2-40B4-BE49-F238E27FC236}">
                <a16:creationId xmlns:a16="http://schemas.microsoft.com/office/drawing/2014/main" id="{813D2270-0CFE-17DA-7A99-E2146BCD7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303" y="2888656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٢٣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47" name="Text Box 41">
            <a:extLst>
              <a:ext uri="{FF2B5EF4-FFF2-40B4-BE49-F238E27FC236}">
                <a16:creationId xmlns:a16="http://schemas.microsoft.com/office/drawing/2014/main" id="{12FF5B18-C938-ADD6-C04A-DC72A7184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616" y="5742981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،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48" name="Text Box 42">
            <a:extLst>
              <a:ext uri="{FF2B5EF4-FFF2-40B4-BE49-F238E27FC236}">
                <a16:creationId xmlns:a16="http://schemas.microsoft.com/office/drawing/2014/main" id="{F6FE7176-CBDD-2828-07E8-F53AFFB2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353" y="5757268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٢٤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pic>
        <p:nvPicPr>
          <p:cNvPr id="49" name="Picture 44">
            <a:extLst>
              <a:ext uri="{FF2B5EF4-FFF2-40B4-BE49-F238E27FC236}">
                <a16:creationId xmlns:a16="http://schemas.microsoft.com/office/drawing/2014/main" id="{BE074136-0519-C8C8-FE3D-E5434510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66" y="53381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50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3" grpId="0"/>
      <p:bldP spid="20" grpId="0"/>
      <p:bldP spid="21" grpId="0" animBg="1"/>
      <p:bldP spid="22" grpId="0" animBg="1"/>
      <p:bldP spid="23" grpId="0"/>
      <p:bldP spid="24" grpId="0"/>
      <p:bldP spid="25" grpId="0"/>
      <p:bldP spid="30" grpId="0"/>
      <p:bldP spid="31" grpId="0"/>
      <p:bldP spid="32" grpId="0"/>
      <p:bldP spid="33" grpId="0"/>
      <p:bldP spid="38" grpId="0" animBg="1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368CF-3C2D-7C2A-3CBE-30399421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03" y="54969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FC68E1-4B9C-7DC8-5F70-E78EE58B4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855" y="991595"/>
            <a:ext cx="8101012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أوجد المتوسط الحسابي والوسيط والمنوال والمدى للمبالغ ٥ ، ٥.٥ ، ٧ ، ٦.٥ ، ٥ </a:t>
            </a:r>
            <a:r>
              <a:rPr lang="ar-SA" altLang="en-US" sz="2000" b="1"/>
              <a:t>، ٧.٥</a:t>
            </a:r>
            <a:endParaRPr lang="ar-SA" altLang="en-US" sz="2000" b="1" dirty="0"/>
          </a:p>
          <a:p>
            <a:r>
              <a:rPr lang="ar-SA" altLang="en-US" sz="2000" b="1" dirty="0"/>
              <a:t>والتي تبين سعر الموز خلال ٦ أسابيع مقربا الجواب إلى أقرب منزلتين عشريتين .</a:t>
            </a:r>
            <a:endParaRPr lang="en-US" alt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41A89-4549-5808-AAF2-93BEAF3C6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878" y="2071888"/>
            <a:ext cx="8135937" cy="4113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48231A2-738C-7C7A-6085-90BFBBD2A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015" y="4484094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٥ ، ٥ ، ٥.٥ ، ٦.٥ ، ٧ ، ٧.٥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B2D6F9D-F102-886A-6C76-87AC4636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103" y="2199681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المتوسط الحسابي =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D7B918E3-4603-E7B5-6DAB-14B782D740E5}"/>
              </a:ext>
            </a:extLst>
          </p:cNvPr>
          <p:cNvGrpSpPr>
            <a:grpSpLocks/>
          </p:cNvGrpSpPr>
          <p:nvPr/>
        </p:nvGrpSpPr>
        <p:grpSpPr bwMode="auto">
          <a:xfrm>
            <a:off x="4778653" y="2020294"/>
            <a:ext cx="3571875" cy="771525"/>
            <a:chOff x="2109" y="2523"/>
            <a:chExt cx="2250" cy="486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58FEAFE7-53FD-1A37-0F8C-047ED4BA3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٥ + ٥.٥ + ٧ + ٦.٥ + ٥ + ٧.٥</a:t>
              </a:r>
              <a:endParaRPr lang="en-US" alt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F97B769E-3E80-657A-4A32-CD6AAE489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B45E2FBD-4259-42D5-AD15-E329CCBA0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٦</a:t>
              </a:r>
              <a:endParaRPr lang="en-US" alt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A1D286DF-A48D-954A-9D03-EA67DDF49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19" name="Text Box 13">
            <a:extLst>
              <a:ext uri="{FF2B5EF4-FFF2-40B4-BE49-F238E27FC236}">
                <a16:creationId xmlns:a16="http://schemas.microsoft.com/office/drawing/2014/main" id="{A06F4DFF-50DB-F647-9687-993498C4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90" y="2221906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٦.٠٨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0DA2E520-803C-CD12-3CAF-FE2BABF56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603" y="2972794"/>
            <a:ext cx="1044575" cy="504825"/>
          </a:xfrm>
          <a:prstGeom prst="wedgeRoundRectCallout">
            <a:avLst>
              <a:gd name="adj1" fmla="val 45139"/>
              <a:gd name="adj2" fmla="val 1349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الوسيط</a:t>
            </a:r>
            <a:endParaRPr lang="en-US" altLang="en-US" sz="2000" b="1"/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B8B608A5-D5FC-5DEB-2B13-172CDBF3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9678" y="455553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المدى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0950E5CC-94D3-CFB8-BA64-2D8000F61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0" y="4555531"/>
            <a:ext cx="1258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٧.٥ – ٥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1E76CF96-99D9-BF13-5A29-0FAD85C5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553" y="4571406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٢.٥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5F2652B9-9AC2-6B2B-0842-199F794A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653" y="297279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الوسيط</a:t>
            </a:r>
            <a:r>
              <a:rPr lang="ar-SA" altLang="en-US" sz="2000" b="1" dirty="0">
                <a:solidFill>
                  <a:schemeClr val="accent2"/>
                </a:solidFill>
              </a:rPr>
              <a:t> </a:t>
            </a:r>
            <a:r>
              <a:rPr lang="ar-SA" altLang="en-US" sz="20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7538C0C5-8877-83AD-5E14-EC6386735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590" y="2987081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٦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E4506B1D-8A8B-09CB-E067-0E17C62A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653" y="374749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المنوال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27" name="Group 33">
            <a:extLst>
              <a:ext uri="{FF2B5EF4-FFF2-40B4-BE49-F238E27FC236}">
                <a16:creationId xmlns:a16="http://schemas.microsoft.com/office/drawing/2014/main" id="{F79A9ABE-3697-9846-99EF-76A2FA275172}"/>
              </a:ext>
            </a:extLst>
          </p:cNvPr>
          <p:cNvGrpSpPr>
            <a:grpSpLocks/>
          </p:cNvGrpSpPr>
          <p:nvPr/>
        </p:nvGrpSpPr>
        <p:grpSpPr bwMode="auto">
          <a:xfrm>
            <a:off x="3697565" y="3726856"/>
            <a:ext cx="1476375" cy="763588"/>
            <a:chOff x="1066" y="1339"/>
            <a:chExt cx="640" cy="481"/>
          </a:xfrm>
        </p:grpSpPr>
        <p:grpSp>
          <p:nvGrpSpPr>
            <p:cNvPr id="28" name="Group 34">
              <a:extLst>
                <a:ext uri="{FF2B5EF4-FFF2-40B4-BE49-F238E27FC236}">
                  <a16:creationId xmlns:a16="http://schemas.microsoft.com/office/drawing/2014/main" id="{88BF8321-A7CC-BAE6-565C-56C5394CF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" y="1339"/>
              <a:ext cx="500" cy="481"/>
              <a:chOff x="1206" y="1339"/>
              <a:chExt cx="500" cy="481"/>
            </a:xfrm>
          </p:grpSpPr>
          <p:sp>
            <p:nvSpPr>
              <p:cNvPr id="30" name="Text Box 35">
                <a:extLst>
                  <a:ext uri="{FF2B5EF4-FFF2-40B4-BE49-F238E27FC236}">
                    <a16:creationId xmlns:a16="http://schemas.microsoft.com/office/drawing/2014/main" id="{FC4A8127-246E-6ECA-EF51-CC989C70BA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٥.٥+٦.٥</a:t>
                </a:r>
                <a:endParaRPr lang="en-US" altLang="en-US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E20EE114-69AA-7255-9428-DD023F33C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37">
                <a:extLst>
                  <a:ext uri="{FF2B5EF4-FFF2-40B4-BE49-F238E27FC236}">
                    <a16:creationId xmlns:a16="http://schemas.microsoft.com/office/drawing/2014/main" id="{88BB9B82-C1F3-67E1-148E-A81BD189C7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0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9" name="Text Box 38">
              <a:extLst>
                <a:ext uri="{FF2B5EF4-FFF2-40B4-BE49-F238E27FC236}">
                  <a16:creationId xmlns:a16="http://schemas.microsoft.com/office/drawing/2014/main" id="{D7F3469E-7D2F-D26F-B8D5-9C0554DF7D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453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33" name="Text Box 39">
            <a:extLst>
              <a:ext uri="{FF2B5EF4-FFF2-40B4-BE49-F238E27FC236}">
                <a16:creationId xmlns:a16="http://schemas.microsoft.com/office/drawing/2014/main" id="{8732BDB2-7456-058E-C345-65B1AE5A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328" y="3899894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٦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BB63C6F-2A65-FA6D-EE86-4D9155B89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128" y="376336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5" name="Rectangle 43">
            <a:extLst>
              <a:ext uri="{FF2B5EF4-FFF2-40B4-BE49-F238E27FC236}">
                <a16:creationId xmlns:a16="http://schemas.microsoft.com/office/drawing/2014/main" id="{2E963FE4-B67E-0B44-C727-E6E94196F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817" y="4428531"/>
            <a:ext cx="1042988" cy="539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45">
            <a:extLst>
              <a:ext uri="{FF2B5EF4-FFF2-40B4-BE49-F238E27FC236}">
                <a16:creationId xmlns:a16="http://schemas.microsoft.com/office/drawing/2014/main" id="{ACE03708-B7B5-D35F-0152-DF6B59B55BFC}"/>
              </a:ext>
            </a:extLst>
          </p:cNvPr>
          <p:cNvGrpSpPr>
            <a:grpSpLocks/>
          </p:cNvGrpSpPr>
          <p:nvPr/>
        </p:nvGrpSpPr>
        <p:grpSpPr bwMode="auto">
          <a:xfrm>
            <a:off x="5564563" y="4266511"/>
            <a:ext cx="682625" cy="572300"/>
            <a:chOff x="3424" y="2108"/>
            <a:chExt cx="431" cy="324"/>
          </a:xfrm>
        </p:grpSpPr>
        <p:sp>
          <p:nvSpPr>
            <p:cNvPr id="37" name="Oval 46">
              <a:extLst>
                <a:ext uri="{FF2B5EF4-FFF2-40B4-BE49-F238E27FC236}">
                  <a16:creationId xmlns:a16="http://schemas.microsoft.com/office/drawing/2014/main" id="{9202C310-7858-FFA5-0187-2F7BF9CC2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7">
              <a:extLst>
                <a:ext uri="{FF2B5EF4-FFF2-40B4-BE49-F238E27FC236}">
                  <a16:creationId xmlns:a16="http://schemas.microsoft.com/office/drawing/2014/main" id="{89437FC9-3AA1-5A74-C023-6F4B87EB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rc 48">
              <a:extLst>
                <a:ext uri="{FF2B5EF4-FFF2-40B4-BE49-F238E27FC236}">
                  <a16:creationId xmlns:a16="http://schemas.microsoft.com/office/drawing/2014/main" id="{1ED56980-7192-8B7B-1B85-BED2D8C9AEB1}"/>
                </a:ext>
              </a:extLst>
            </p:cNvPr>
            <p:cNvSpPr>
              <a:spLocks/>
            </p:cNvSpPr>
            <p:nvPr/>
          </p:nvSpPr>
          <p:spPr bwMode="auto">
            <a:xfrm rot="10474825" flipV="1">
              <a:off x="3463" y="2108"/>
              <a:ext cx="331" cy="233"/>
            </a:xfrm>
            <a:custGeom>
              <a:avLst/>
              <a:gdLst>
                <a:gd name="G0" fmla="+- 20335 0 0"/>
                <a:gd name="G1" fmla="+- 21600 0 0"/>
                <a:gd name="G2" fmla="+- 21600 0 0"/>
                <a:gd name="T0" fmla="*/ 0 w 39824"/>
                <a:gd name="T1" fmla="*/ 14318 h 21600"/>
                <a:gd name="T2" fmla="*/ 39824 w 39824"/>
                <a:gd name="T3" fmla="*/ 12288 h 21600"/>
                <a:gd name="T4" fmla="*/ 20335 w 3982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24" h="21600" fill="none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</a:path>
                <a:path w="39824" h="21600" stroke="0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  <a:lnTo>
                    <a:pt x="20335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AutoShape 49">
            <a:extLst>
              <a:ext uri="{FF2B5EF4-FFF2-40B4-BE49-F238E27FC236}">
                <a16:creationId xmlns:a16="http://schemas.microsoft.com/office/drawing/2014/main" id="{B7D912EB-77DF-CB77-AF31-CB1D30442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503" y="3044231"/>
            <a:ext cx="1044575" cy="504825"/>
          </a:xfrm>
          <a:prstGeom prst="wedgeRoundRectCallout">
            <a:avLst>
              <a:gd name="adj1" fmla="val -36625"/>
              <a:gd name="adj2" fmla="val 16729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المنوال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140211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9" grpId="0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33" grpId="0"/>
      <p:bldP spid="33" grpId="1"/>
      <p:bldP spid="34" grpId="0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F853F-43D9-DE7B-7B64-46272FC7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47" y="128231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B698F0-0437-8CC1-66BB-844BB3BF5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59" y="809006"/>
            <a:ext cx="8101012" cy="755650"/>
          </a:xfrm>
          <a:prstGeom prst="rect">
            <a:avLst/>
          </a:prstGeom>
          <a:solidFill>
            <a:srgbClr val="FFF8F3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000" b="1"/>
              <a:t>اختر المقياس الأنسب من بين مقاييس النزعة المركزية أو المدى لوصف البيانات في الجدول</a:t>
            </a:r>
          </a:p>
          <a:p>
            <a:r>
              <a:rPr lang="ar-SA" altLang="en-US" sz="2000" b="1"/>
              <a:t>المجاور ، وبرر سبب اختيارك .</a:t>
            </a:r>
            <a:endParaRPr lang="en-US" altLang="en-US" sz="2000" b="1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14F3D84-8A03-3087-7D63-AF591324F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447" y="1820506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المتوسط الحسابي =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40">
            <a:extLst>
              <a:ext uri="{FF2B5EF4-FFF2-40B4-BE49-F238E27FC236}">
                <a16:creationId xmlns:a16="http://schemas.microsoft.com/office/drawing/2014/main" id="{9470FFE8-6F36-27E8-798E-988D5029DB72}"/>
              </a:ext>
            </a:extLst>
          </p:cNvPr>
          <p:cNvGrpSpPr>
            <a:grpSpLocks/>
          </p:cNvGrpSpPr>
          <p:nvPr/>
        </p:nvGrpSpPr>
        <p:grpSpPr bwMode="auto">
          <a:xfrm>
            <a:off x="4133884" y="1641118"/>
            <a:ext cx="4217988" cy="771525"/>
            <a:chOff x="1702" y="1230"/>
            <a:chExt cx="2657" cy="486"/>
          </a:xfrm>
        </p:grpSpPr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60D9F7E0-E7E7-8C61-D27F-A4E0C37F2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123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70C0"/>
                  </a:solidFill>
                </a:rPr>
                <a:t>٤٠٠ + ١٦٥ + ١٤٠ + ١٢٠ + ٩٠ + ١٠</a:t>
              </a:r>
              <a:endParaRPr lang="en-US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D9F4DDB2-1C93-0B59-12DF-24CAA6348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1481"/>
              <a:ext cx="224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E85B933C-FFAE-3058-319D-AB27040CB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1466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70C0"/>
                  </a:solidFill>
                </a:rPr>
                <a:t>٦</a:t>
              </a:r>
              <a:endParaRPr lang="en-US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9610F67E-065C-A0AF-B53B-0CDBC2718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2" y="1353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17" name="Text Box 12">
            <a:extLst>
              <a:ext uri="{FF2B5EF4-FFF2-40B4-BE49-F238E27FC236}">
                <a16:creationId xmlns:a16="http://schemas.microsoft.com/office/drawing/2014/main" id="{57A5CA40-1EE6-D303-F574-C2DD0991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47" y="1842731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١٥٤.٢</a:t>
            </a:r>
            <a:endParaRPr lang="en-US" altLang="en-US" sz="2000" b="1" dirty="0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4756B3BD-DFAD-9AF1-B6CA-2BC33D9C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022" y="364136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المدى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EFF95A9F-CBEF-F4B1-CC89-8FFCBB9F6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672" y="3641368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٤٠٠ – ١٠ =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2FC93FE8-996B-7CEE-0D60-6322ADEA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409" y="3657243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٣٩٠</a:t>
            </a:r>
            <a:endParaRPr lang="en-US" altLang="en-US" sz="2000" b="1" dirty="0"/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1DCA08F3-1A94-C55A-ED07-C5BEC8F8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84" y="246979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الوسيط</a:t>
            </a:r>
            <a:r>
              <a:rPr lang="ar-SA" altLang="en-US" sz="2000" b="1" dirty="0">
                <a:solidFill>
                  <a:schemeClr val="accent2"/>
                </a:solidFill>
              </a:rPr>
              <a:t> </a:t>
            </a:r>
            <a:r>
              <a:rPr lang="ar-SA" altLang="en-US" sz="20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3E267434-FBF8-648D-D11B-C360BD3C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59" y="2484081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١٣٠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A9D34674-A165-2743-A465-3C324FB8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997" y="302859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المنوال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0B5B4670-8DDC-40BF-82A3-E9499452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72" y="304446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لا يوجد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25" name="Picture 35">
            <a:extLst>
              <a:ext uri="{FF2B5EF4-FFF2-40B4-BE49-F238E27FC236}">
                <a16:creationId xmlns:a16="http://schemas.microsoft.com/office/drawing/2014/main" id="{DC534C6C-9C9D-6CD3-2193-D4FE5195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97" y="128231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38">
            <a:extLst>
              <a:ext uri="{FF2B5EF4-FFF2-40B4-BE49-F238E27FC236}">
                <a16:creationId xmlns:a16="http://schemas.microsoft.com/office/drawing/2014/main" id="{0AA3995D-7F68-4646-7B2C-761D73DF8D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2784" y="3080981"/>
            <a:ext cx="3060700" cy="2536825"/>
            <a:chOff x="635" y="1878"/>
            <a:chExt cx="2261" cy="1847"/>
          </a:xfrm>
        </p:grpSpPr>
        <p:sp>
          <p:nvSpPr>
            <p:cNvPr id="27" name="AutoShape 37">
              <a:extLst>
                <a:ext uri="{FF2B5EF4-FFF2-40B4-BE49-F238E27FC236}">
                  <a16:creationId xmlns:a16="http://schemas.microsoft.com/office/drawing/2014/main" id="{77F7BD20-44D4-E9AC-37C6-A2F3BC75BA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" y="1878"/>
              <a:ext cx="2261" cy="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8" name="Picture 39">
              <a:extLst>
                <a:ext uri="{FF2B5EF4-FFF2-40B4-BE49-F238E27FC236}">
                  <a16:creationId xmlns:a16="http://schemas.microsoft.com/office/drawing/2014/main" id="{0A03A1A7-D4E1-9D20-7859-9FD54F459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" y="1878"/>
              <a:ext cx="2269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54">
            <a:extLst>
              <a:ext uri="{FF2B5EF4-FFF2-40B4-BE49-F238E27FC236}">
                <a16:creationId xmlns:a16="http://schemas.microsoft.com/office/drawing/2014/main" id="{D67F2609-FB72-9E16-C66A-4516FB698DA3}"/>
              </a:ext>
            </a:extLst>
          </p:cNvPr>
          <p:cNvGrpSpPr>
            <a:grpSpLocks/>
          </p:cNvGrpSpPr>
          <p:nvPr/>
        </p:nvGrpSpPr>
        <p:grpSpPr bwMode="auto">
          <a:xfrm>
            <a:off x="2511459" y="2325331"/>
            <a:ext cx="1800225" cy="763587"/>
            <a:chOff x="680" y="1457"/>
            <a:chExt cx="1134" cy="481"/>
          </a:xfrm>
        </p:grpSpPr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1A42691C-7DA6-0A51-91CE-004E6E2F2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32" name="Text Box 43">
                <a:extLst>
                  <a:ext uri="{FF2B5EF4-FFF2-40B4-BE49-F238E27FC236}">
                    <a16:creationId xmlns:a16="http://schemas.microsoft.com/office/drawing/2014/main" id="{3124FCD9-6678-0E5A-81AD-E9AF658075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١٢٠ + ١٤٠</a:t>
                </a:r>
                <a:endParaRPr lang="en-US" altLang="en-US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Line 44">
                <a:extLst>
                  <a:ext uri="{FF2B5EF4-FFF2-40B4-BE49-F238E27FC236}">
                    <a16:creationId xmlns:a16="http://schemas.microsoft.com/office/drawing/2014/main" id="{5CCBCDF3-DE96-861C-E4E5-672C1F028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Text Box 45">
                <a:extLst>
                  <a:ext uri="{FF2B5EF4-FFF2-40B4-BE49-F238E27FC236}">
                    <a16:creationId xmlns:a16="http://schemas.microsoft.com/office/drawing/2014/main" id="{C4A69130-9F0F-2FCD-B818-E920B9C1C5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70C0"/>
                    </a:solidFill>
                  </a:rPr>
                  <a:t>٢</a:t>
                </a:r>
                <a:endParaRPr lang="en-US" altLang="en-US" sz="20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420968DE-18D3-7325-8C72-6B1FAE3FB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35" name="Text Box 47">
            <a:extLst>
              <a:ext uri="{FF2B5EF4-FFF2-40B4-BE49-F238E27FC236}">
                <a16:creationId xmlns:a16="http://schemas.microsoft.com/office/drawing/2014/main" id="{B034B823-56F6-DE23-9A8B-74B8DCA19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47" y="2469793"/>
            <a:ext cx="435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1">
                    <a:lumMod val="50000"/>
                  </a:schemeClr>
                </a:solidFill>
              </a:rPr>
              <a:t>١٠ ، ٩٠ ، ١٢٠ ، ١٤٠ ، ١٦٥ ، ٤٠٠</a:t>
            </a:r>
            <a:endParaRPr lang="ar-SA" altLang="en-US" sz="2000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48">
            <a:extLst>
              <a:ext uri="{FF2B5EF4-FFF2-40B4-BE49-F238E27FC236}">
                <a16:creationId xmlns:a16="http://schemas.microsoft.com/office/drawing/2014/main" id="{3C805181-296E-18BC-3579-7EF5114D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622" y="3061931"/>
            <a:ext cx="263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لعدم وجود تكرار في البيانات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7" name="Rectangle 49">
            <a:extLst>
              <a:ext uri="{FF2B5EF4-FFF2-40B4-BE49-F238E27FC236}">
                <a16:creationId xmlns:a16="http://schemas.microsoft.com/office/drawing/2014/main" id="{207766C3-9427-9D41-3C67-1B17914F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59" y="4196993"/>
            <a:ext cx="4464050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٤٠٠ أكبر بكثير من المتوسط الحسابي وهذا يعني أن</a:t>
            </a:r>
          </a:p>
          <a:p>
            <a:r>
              <a:rPr lang="ar-SA" altLang="en-US" sz="2000" b="1" dirty="0">
                <a:solidFill>
                  <a:srgbClr val="FF0000"/>
                </a:solidFill>
              </a:rPr>
              <a:t>المتوسط الحسابي لا يكون المقياس الأنسب للبيانات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FB0BDF74-C877-34C7-18F2-7A5E5F36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47" y="5039956"/>
            <a:ext cx="1871662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المنوال غير موجدود 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39" name="AutoShape 51">
            <a:extLst>
              <a:ext uri="{FF2B5EF4-FFF2-40B4-BE49-F238E27FC236}">
                <a16:creationId xmlns:a16="http://schemas.microsoft.com/office/drawing/2014/main" id="{2E388582-5441-226E-DBF2-178E59A94A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64209" y="2504718"/>
            <a:ext cx="792163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52">
            <a:extLst>
              <a:ext uri="{FF2B5EF4-FFF2-40B4-BE49-F238E27FC236}">
                <a16:creationId xmlns:a16="http://schemas.microsoft.com/office/drawing/2014/main" id="{44F1DDDF-EEFB-F1E5-64E6-8AF999F0C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97" y="5889268"/>
            <a:ext cx="4392612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المدى يوضح أن انتشار البيانات يصل إلى ٣٩٠ ألفا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Rectangle 53">
            <a:extLst>
              <a:ext uri="{FF2B5EF4-FFF2-40B4-BE49-F238E27FC236}">
                <a16:creationId xmlns:a16="http://schemas.microsoft.com/office/drawing/2014/main" id="{B1C368F6-1CB0-A863-A9A8-CBAA8B50F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909" y="5889268"/>
            <a:ext cx="3529013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إذن الوسيط هو المقياس الأنسب للبيانات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9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5" grpId="0"/>
      <p:bldP spid="36" grpId="0"/>
      <p:bldP spid="37" grpId="0" animBg="1"/>
      <p:bldP spid="38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مستطيل 41">
            <a:extLst>
              <a:ext uri="{FF2B5EF4-FFF2-40B4-BE49-F238E27FC236}">
                <a16:creationId xmlns:a16="http://schemas.microsoft.com/office/drawing/2014/main" id="{BC3F55C6-28C9-337A-E4FC-FB7320BC0B82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5F9FF295-05D2-4090-4F1A-21ECA222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41" y="104115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3">
            <a:extLst>
              <a:ext uri="{FF2B5EF4-FFF2-40B4-BE49-F238E27FC236}">
                <a16:creationId xmlns:a16="http://schemas.microsoft.com/office/drawing/2014/main" id="{0AE174FF-7093-2973-2DDC-B8D79E316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941" y="716890"/>
            <a:ext cx="8101012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اختر المقياس الأنسب من بين مقاييس النزعة المركزية أو المدى لوصف البيانات في الجدول</a:t>
            </a:r>
          </a:p>
          <a:p>
            <a:r>
              <a:rPr lang="ar-SA" altLang="en-US" sz="2000" b="1"/>
              <a:t>المجاور ، وبرر إجابتك .</a:t>
            </a:r>
            <a:endParaRPr lang="en-US" altLang="en-US" sz="2000" b="1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AC3B223-600E-4B36-064E-B7BE5F996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241" y="1796390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المتوسط الحسابي =</a:t>
            </a:r>
            <a:endParaRPr lang="en-US" altLang="en-US" sz="2000" b="1"/>
          </a:p>
        </p:txBody>
      </p:sp>
      <p:grpSp>
        <p:nvGrpSpPr>
          <p:cNvPr id="46" name="Group 37">
            <a:extLst>
              <a:ext uri="{FF2B5EF4-FFF2-40B4-BE49-F238E27FC236}">
                <a16:creationId xmlns:a16="http://schemas.microsoft.com/office/drawing/2014/main" id="{02F1DFB4-FC2C-0D56-D9FF-6CB8A2572885}"/>
              </a:ext>
            </a:extLst>
          </p:cNvPr>
          <p:cNvGrpSpPr>
            <a:grpSpLocks/>
          </p:cNvGrpSpPr>
          <p:nvPr/>
        </p:nvGrpSpPr>
        <p:grpSpPr bwMode="auto">
          <a:xfrm>
            <a:off x="4095428" y="1617002"/>
            <a:ext cx="3898900" cy="771525"/>
            <a:chOff x="1903" y="1026"/>
            <a:chExt cx="2456" cy="486"/>
          </a:xfrm>
        </p:grpSpPr>
        <p:sp>
          <p:nvSpPr>
            <p:cNvPr id="47" name="Text Box 6">
              <a:extLst>
                <a:ext uri="{FF2B5EF4-FFF2-40B4-BE49-F238E27FC236}">
                  <a16:creationId xmlns:a16="http://schemas.microsoft.com/office/drawing/2014/main" id="{5896D7DB-C632-A822-21F2-9A1EF2E50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" y="1026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٤٠ + ٨٠ + ٤٠ + ١٢٠ + ٤٠ + ٤٠</a:t>
              </a:r>
              <a:endParaRPr lang="en-US" altLang="en-US" sz="2000" b="1" dirty="0"/>
            </a:p>
          </p:txBody>
        </p:sp>
        <p:sp>
          <p:nvSpPr>
            <p:cNvPr id="48" name="Line 7">
              <a:extLst>
                <a:ext uri="{FF2B5EF4-FFF2-40B4-BE49-F238E27FC236}">
                  <a16:creationId xmlns:a16="http://schemas.microsoft.com/office/drawing/2014/main" id="{6115DF0F-E6E6-0DAD-C1B6-7E8592C72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6" y="1277"/>
              <a:ext cx="210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8">
              <a:extLst>
                <a:ext uri="{FF2B5EF4-FFF2-40B4-BE49-F238E27FC236}">
                  <a16:creationId xmlns:a16="http://schemas.microsoft.com/office/drawing/2014/main" id="{5702EBE6-BCEE-9A67-E8A5-B6B1A3E71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" y="1262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٦</a:t>
              </a:r>
              <a:endParaRPr lang="en-US" altLang="en-US" sz="2000" b="1" dirty="0"/>
            </a:p>
          </p:txBody>
        </p:sp>
        <p:sp>
          <p:nvSpPr>
            <p:cNvPr id="50" name="Text Box 9">
              <a:extLst>
                <a:ext uri="{FF2B5EF4-FFF2-40B4-BE49-F238E27FC236}">
                  <a16:creationId xmlns:a16="http://schemas.microsoft.com/office/drawing/2014/main" id="{E2C9D91A-18A6-548A-1EFF-2A25AE10F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" y="1149"/>
              <a:ext cx="29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51" name="Text Box 10">
            <a:extLst>
              <a:ext uri="{FF2B5EF4-FFF2-40B4-BE49-F238E27FC236}">
                <a16:creationId xmlns:a16="http://schemas.microsoft.com/office/drawing/2014/main" id="{CFCC43BA-FEF1-4BE5-AADE-CD24EFE1C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728" y="181861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٦٠</a:t>
            </a:r>
            <a:endParaRPr lang="en-US" altLang="en-US" sz="2000" b="1" dirty="0"/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2E23829E-7003-F0D1-BAA4-E3F2F4DE3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6816" y="361725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المدى =</a:t>
            </a:r>
            <a:endParaRPr lang="en-US" altLang="en-US" sz="2000" b="1"/>
          </a:p>
        </p:txBody>
      </p:sp>
      <p:sp>
        <p:nvSpPr>
          <p:cNvPr id="53" name="Text Box 12">
            <a:extLst>
              <a:ext uri="{FF2B5EF4-FFF2-40B4-BE49-F238E27FC236}">
                <a16:creationId xmlns:a16="http://schemas.microsoft.com/office/drawing/2014/main" id="{4134AF4A-8A26-A3DE-C051-F51EF8BD6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466" y="3617252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١٢٠ – ٤٠ =</a:t>
            </a:r>
            <a:endParaRPr lang="en-US" altLang="en-US" sz="2000" b="1" dirty="0"/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13747D13-280A-F5D7-A878-43C55264A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303" y="3633127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٨٠</a:t>
            </a:r>
            <a:endParaRPr lang="en-US" altLang="en-US" sz="2000" b="1" dirty="0"/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1D91D9D3-B4F9-EFC0-2209-36D183A8F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378" y="2445677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الوسيط </a:t>
            </a:r>
            <a:r>
              <a:rPr lang="ar-SA" altLang="en-US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9802E87-49D0-6DFF-C511-E174A91E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353" y="2459965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٤٠</a:t>
            </a:r>
            <a:endParaRPr lang="en-US" altLang="en-US" sz="2000" b="1" dirty="0"/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CC3CC8C8-DE48-9016-4C7D-A3E35E3F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791" y="3004477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المنوال =</a:t>
            </a:r>
            <a:endParaRPr lang="en-US" altLang="en-US" sz="2000" b="1"/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FE6AB9A0-F216-02B8-F6A6-D6BA56D13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266" y="3020352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٤٠</a:t>
            </a:r>
            <a:endParaRPr lang="en-US" altLang="en-US" sz="2000" b="1" dirty="0"/>
          </a:p>
        </p:txBody>
      </p:sp>
      <p:grpSp>
        <p:nvGrpSpPr>
          <p:cNvPr id="59" name="Group 22">
            <a:extLst>
              <a:ext uri="{FF2B5EF4-FFF2-40B4-BE49-F238E27FC236}">
                <a16:creationId xmlns:a16="http://schemas.microsoft.com/office/drawing/2014/main" id="{13427CB1-39FC-1F60-1D63-89235C4BCC58}"/>
              </a:ext>
            </a:extLst>
          </p:cNvPr>
          <p:cNvGrpSpPr>
            <a:grpSpLocks/>
          </p:cNvGrpSpPr>
          <p:nvPr/>
        </p:nvGrpSpPr>
        <p:grpSpPr bwMode="auto">
          <a:xfrm>
            <a:off x="2655566" y="2301215"/>
            <a:ext cx="1331912" cy="763587"/>
            <a:chOff x="680" y="1457"/>
            <a:chExt cx="1134" cy="481"/>
          </a:xfrm>
        </p:grpSpPr>
        <p:grpSp>
          <p:nvGrpSpPr>
            <p:cNvPr id="60" name="Group 23">
              <a:extLst>
                <a:ext uri="{FF2B5EF4-FFF2-40B4-BE49-F238E27FC236}">
                  <a16:creationId xmlns:a16="http://schemas.microsoft.com/office/drawing/2014/main" id="{6A4D16D9-15E3-C6CD-9D71-808D24916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62" name="Text Box 24">
                <a:extLst>
                  <a:ext uri="{FF2B5EF4-FFF2-40B4-BE49-F238E27FC236}">
                    <a16:creationId xmlns:a16="http://schemas.microsoft.com/office/drawing/2014/main" id="{AFA0946C-68E0-A0FC-D0B8-E6CF98D6F8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٤٠ + ٤٠</a:t>
                </a:r>
                <a:endParaRPr lang="en-US" altLang="en-US" sz="2000" b="1" dirty="0"/>
              </a:p>
            </p:txBody>
          </p:sp>
          <p:sp>
            <p:nvSpPr>
              <p:cNvPr id="63" name="Line 25">
                <a:extLst>
                  <a:ext uri="{FF2B5EF4-FFF2-40B4-BE49-F238E27FC236}">
                    <a16:creationId xmlns:a16="http://schemas.microsoft.com/office/drawing/2014/main" id="{E65B539F-A064-0867-89DC-960C50FFC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Text Box 26">
                <a:extLst>
                  <a:ext uri="{FF2B5EF4-FFF2-40B4-BE49-F238E27FC236}">
                    <a16:creationId xmlns:a16="http://schemas.microsoft.com/office/drawing/2014/main" id="{1E38C85D-4CD6-1401-1B33-FA898C47F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D719C584-79FD-E88D-472B-B65BC669C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65" name="Text Box 28">
            <a:extLst>
              <a:ext uri="{FF2B5EF4-FFF2-40B4-BE49-F238E27FC236}">
                <a16:creationId xmlns:a16="http://schemas.microsoft.com/office/drawing/2014/main" id="{1C7871DB-9419-752C-97DD-AB4A82782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341" y="2445677"/>
            <a:ext cx="435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٤٠ ، ٤٠ ، ٤٠ ، ٤٠ ، ٨٠ ، ١٢٠</a:t>
            </a:r>
            <a:endParaRPr lang="ar-SA" altLang="en-US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" name="Rectangle 30">
            <a:extLst>
              <a:ext uri="{FF2B5EF4-FFF2-40B4-BE49-F238E27FC236}">
                <a16:creationId xmlns:a16="http://schemas.microsoft.com/office/drawing/2014/main" id="{16D81648-A636-6F6E-BF8D-B6EA11EC8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028" y="4172877"/>
            <a:ext cx="5184775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المتوسط الحسابي أكبر من أعلى سعة وهي ١٢٠ وهذا يعني </a:t>
            </a:r>
          </a:p>
          <a:p>
            <a:r>
              <a:rPr lang="ar-SA" altLang="en-US" sz="2000" b="1" dirty="0"/>
              <a:t>أن المتوسط الحسابي لا يكون المقياس الأنسب للبيانات</a:t>
            </a:r>
            <a:endParaRPr lang="en-US" altLang="en-US" sz="2000" b="1" dirty="0"/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id="{F324C5AB-DF27-0D86-2951-4B88FE15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103" y="5015840"/>
            <a:ext cx="5219700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المنوال مقياس مناسب للبيانات لأن ٤٠ هي الأكثر تكرارا </a:t>
            </a:r>
            <a:endParaRPr lang="en-US" altLang="en-US" sz="2000" b="1" dirty="0"/>
          </a:p>
        </p:txBody>
      </p:sp>
      <p:sp>
        <p:nvSpPr>
          <p:cNvPr id="68" name="AutoShape 32">
            <a:extLst>
              <a:ext uri="{FF2B5EF4-FFF2-40B4-BE49-F238E27FC236}">
                <a16:creationId xmlns:a16="http://schemas.microsoft.com/office/drawing/2014/main" id="{FA1C546A-E1ED-1CE8-4A9B-D315E30E78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55903" y="2480602"/>
            <a:ext cx="792163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33">
            <a:extLst>
              <a:ext uri="{FF2B5EF4-FFF2-40B4-BE49-F238E27FC236}">
                <a16:creationId xmlns:a16="http://schemas.microsoft.com/office/drawing/2014/main" id="{C8468CA5-CF20-7969-2B19-09AE5D8F5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803" y="5865152"/>
            <a:ext cx="4572000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المدى يوضح تباعد سعات الأجهزة في فترة مداها ٨٠</a:t>
            </a:r>
            <a:endParaRPr lang="en-US" altLang="en-US" sz="2000" b="1" dirty="0"/>
          </a:p>
        </p:txBody>
      </p:sp>
      <p:sp>
        <p:nvSpPr>
          <p:cNvPr id="70" name="Rectangle 34">
            <a:extLst>
              <a:ext uri="{FF2B5EF4-FFF2-40B4-BE49-F238E27FC236}">
                <a16:creationId xmlns:a16="http://schemas.microsoft.com/office/drawing/2014/main" id="{F57846AA-F655-1CF8-25B0-41436ED8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3" y="5865152"/>
            <a:ext cx="3529013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الوسيط مقياس مناسب للبيانات لوجوده </a:t>
            </a:r>
          </a:p>
          <a:p>
            <a:r>
              <a:rPr lang="ar-SA" altLang="en-US" sz="2000" b="1"/>
              <a:t>في مركز تجمع البيانات .</a:t>
            </a:r>
            <a:endParaRPr lang="en-US" altLang="en-US" sz="2000" b="1"/>
          </a:p>
        </p:txBody>
      </p:sp>
      <p:pic>
        <p:nvPicPr>
          <p:cNvPr id="72" name="Picture 36">
            <a:extLst>
              <a:ext uri="{FF2B5EF4-FFF2-40B4-BE49-F238E27FC236}">
                <a16:creationId xmlns:a16="http://schemas.microsoft.com/office/drawing/2014/main" id="{38E20197-D6F9-4716-80B0-133065F7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91" y="3129890"/>
            <a:ext cx="30956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790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5" grpId="0"/>
      <p:bldP spid="66" grpId="0" animBg="1"/>
      <p:bldP spid="67" grpId="0" animBg="1"/>
      <p:bldP spid="69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A96F268-1B30-B859-87C2-6A2C09C6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46" y="492747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2">
            <a:extLst>
              <a:ext uri="{FF2B5EF4-FFF2-40B4-BE49-F238E27FC236}">
                <a16:creationId xmlns:a16="http://schemas.microsoft.com/office/drawing/2014/main" id="{B5525FAC-E59C-1E89-E1C3-581EE67D9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46" y="1429372"/>
            <a:ext cx="76120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7">
            <a:extLst>
              <a:ext uri="{FF2B5EF4-FFF2-40B4-BE49-F238E27FC236}">
                <a16:creationId xmlns:a16="http://schemas.microsoft.com/office/drawing/2014/main" id="{8600651C-7548-657D-77F1-31D49B3BE4C3}"/>
              </a:ext>
            </a:extLst>
          </p:cNvPr>
          <p:cNvGrpSpPr>
            <a:grpSpLocks/>
          </p:cNvGrpSpPr>
          <p:nvPr/>
        </p:nvGrpSpPr>
        <p:grpSpPr bwMode="auto">
          <a:xfrm>
            <a:off x="2679971" y="2672384"/>
            <a:ext cx="7451725" cy="3473450"/>
            <a:chOff x="703" y="1446"/>
            <a:chExt cx="4694" cy="2188"/>
          </a:xfrm>
        </p:grpSpPr>
        <p:pic>
          <p:nvPicPr>
            <p:cNvPr id="5" name="Picture 33">
              <a:extLst>
                <a:ext uri="{FF2B5EF4-FFF2-40B4-BE49-F238E27FC236}">
                  <a16:creationId xmlns:a16="http://schemas.microsoft.com/office/drawing/2014/main" id="{CC84CDE2-B3A3-FCD6-03B3-C50EB72EC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446"/>
              <a:ext cx="4694" cy="2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34">
              <a:extLst>
                <a:ext uri="{FF2B5EF4-FFF2-40B4-BE49-F238E27FC236}">
                  <a16:creationId xmlns:a16="http://schemas.microsoft.com/office/drawing/2014/main" id="{A11FAC99-A0D2-17D4-0E1E-AEBEEACA5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137"/>
              <a:ext cx="2495" cy="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35">
              <a:extLst>
                <a:ext uri="{FF2B5EF4-FFF2-40B4-BE49-F238E27FC236}">
                  <a16:creationId xmlns:a16="http://schemas.microsoft.com/office/drawing/2014/main" id="{762BEEFA-BC24-5A5F-1895-5C68BA9E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568"/>
              <a:ext cx="2495" cy="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011F4D07-B0DD-426B-FC16-90CA0FEF1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180"/>
              <a:ext cx="2495" cy="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" name="Picture 38">
            <a:extLst>
              <a:ext uri="{FF2B5EF4-FFF2-40B4-BE49-F238E27FC236}">
                <a16:creationId xmlns:a16="http://schemas.microsoft.com/office/drawing/2014/main" id="{BB2E609F-F50C-882F-8932-2B3723628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71" y="3734422"/>
            <a:ext cx="36576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9">
            <a:extLst>
              <a:ext uri="{FF2B5EF4-FFF2-40B4-BE49-F238E27FC236}">
                <a16:creationId xmlns:a16="http://schemas.microsoft.com/office/drawing/2014/main" id="{6BA2A0B1-85B4-7339-B675-059C9CB9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83" y="4340847"/>
            <a:ext cx="33702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0">
            <a:extLst>
              <a:ext uri="{FF2B5EF4-FFF2-40B4-BE49-F238E27FC236}">
                <a16:creationId xmlns:a16="http://schemas.microsoft.com/office/drawing/2014/main" id="{A3DEAC93-D05D-ED39-5E5C-0B64345F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83" y="4801222"/>
            <a:ext cx="38877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1">
            <a:extLst>
              <a:ext uri="{FF2B5EF4-FFF2-40B4-BE49-F238E27FC236}">
                <a16:creationId xmlns:a16="http://schemas.microsoft.com/office/drawing/2014/main" id="{3BB532D6-47A9-E82C-7415-CCE8E70F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08" y="5520359"/>
            <a:ext cx="34845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425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59FED40-D4F7-3ED4-F2C9-8003012F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36" y="26547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4D1CDE1-09A9-CE27-D245-D10779CB9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636" y="639322"/>
            <a:ext cx="8101012" cy="16922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002060"/>
                </a:solidFill>
              </a:rPr>
              <a:t>حصل سلطان على أعلى الدرجات الآتية في خمسة اختبارات ٩٠ ، ٨٥ ، ٨٠ ، ٧٥ ، ٩٠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فإذا استثنى المعلم الدرجة الدنيا ، فأي عبارة مما يأتي صحيحة ؟</a:t>
            </a:r>
          </a:p>
          <a:p>
            <a:endParaRPr lang="ar-SA" altLang="en-US" sz="2000" b="1" dirty="0">
              <a:solidFill>
                <a:srgbClr val="002060"/>
              </a:solidFill>
            </a:endParaRPr>
          </a:p>
          <a:p>
            <a:r>
              <a:rPr lang="ar-SA" altLang="en-US" sz="2000" b="1" dirty="0">
                <a:solidFill>
                  <a:srgbClr val="002060"/>
                </a:solidFill>
              </a:rPr>
              <a:t>أ) ينقص المتوسط                                               جـ) ينقص الوسيط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ب) يزداد المتوسط                                                د) لن يتغير الوسيط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90A59D15-7440-4676-804D-33703B89F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823" y="2798322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قبل الإستثناء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D6A181DB-EDAB-779B-EAA0-51C9B8A53D3F}"/>
              </a:ext>
            </a:extLst>
          </p:cNvPr>
          <p:cNvGrpSpPr>
            <a:grpSpLocks/>
          </p:cNvGrpSpPr>
          <p:nvPr/>
        </p:nvGrpSpPr>
        <p:grpSpPr bwMode="auto">
          <a:xfrm>
            <a:off x="4430611" y="2618934"/>
            <a:ext cx="3140075" cy="771525"/>
            <a:chOff x="2109" y="2523"/>
            <a:chExt cx="2250" cy="486"/>
          </a:xfrm>
        </p:grpSpPr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453FB286-8B21-90A1-4707-63ED63198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  ٩٠ + ٨٥ + ٨٠ + ٧٥ + ٩٠ 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7047E425-67F7-A796-2787-EF123B86E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AD08159D-9ADB-D064-F5E9-A4B89F03C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٥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111EA0EE-D090-04A3-0848-8B542D957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16" name="Text Box 12">
            <a:extLst>
              <a:ext uri="{FF2B5EF4-FFF2-40B4-BE49-F238E27FC236}">
                <a16:creationId xmlns:a16="http://schemas.microsoft.com/office/drawing/2014/main" id="{6E5F9B70-2973-EE03-A1AB-E13587BA5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373" y="2820547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٨٤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13904178-A582-7790-666A-3088AE85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886" y="4404872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75162585-8E32-5C3D-3D08-3038893C5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823" y="4419159"/>
            <a:ext cx="828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9" name="Text Box 35">
            <a:extLst>
              <a:ext uri="{FF2B5EF4-FFF2-40B4-BE49-F238E27FC236}">
                <a16:creationId xmlns:a16="http://schemas.microsoft.com/office/drawing/2014/main" id="{B6AB771E-5B28-C960-5065-592E7D2AE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823" y="3539684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بعد الإستثناء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BCB0531C-7F57-7704-5DBD-88793E2C4688}"/>
              </a:ext>
            </a:extLst>
          </p:cNvPr>
          <p:cNvGrpSpPr>
            <a:grpSpLocks/>
          </p:cNvGrpSpPr>
          <p:nvPr/>
        </p:nvGrpSpPr>
        <p:grpSpPr bwMode="auto">
          <a:xfrm>
            <a:off x="4827486" y="3360297"/>
            <a:ext cx="2743200" cy="771525"/>
            <a:chOff x="2109" y="2523"/>
            <a:chExt cx="2250" cy="486"/>
          </a:xfrm>
        </p:grpSpPr>
        <p:sp>
          <p:nvSpPr>
            <p:cNvPr id="21" name="Text Box 37">
              <a:extLst>
                <a:ext uri="{FF2B5EF4-FFF2-40B4-BE49-F238E27FC236}">
                  <a16:creationId xmlns:a16="http://schemas.microsoft.com/office/drawing/2014/main" id="{BB4F33AE-98F5-2ECC-79E1-0640F93E0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  ٩٠ + ٨٥ + ٨٠ + ٩٠ 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BFF72D8E-4B62-705A-3902-8847E7194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3" name="Text Box 39">
              <a:extLst>
                <a:ext uri="{FF2B5EF4-FFF2-40B4-BE49-F238E27FC236}">
                  <a16:creationId xmlns:a16="http://schemas.microsoft.com/office/drawing/2014/main" id="{6D57BFA0-BFB0-9E68-FADE-2D6727B91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٤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4" name="Text Box 40">
              <a:extLst>
                <a:ext uri="{FF2B5EF4-FFF2-40B4-BE49-F238E27FC236}">
                  <a16:creationId xmlns:a16="http://schemas.microsoft.com/office/drawing/2014/main" id="{10B738A0-AD32-117F-AFFA-6859949C9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25" name="Text Box 41">
            <a:extLst>
              <a:ext uri="{FF2B5EF4-FFF2-40B4-BE49-F238E27FC236}">
                <a16:creationId xmlns:a16="http://schemas.microsoft.com/office/drawing/2014/main" id="{E334A7F8-8B75-AC2F-C99E-84E4D1623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811" y="3561909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٨٦.٢٥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7CCE43C2-DBA6-BBCD-3047-72015C6FB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311" y="4404872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٧٥ ، ٨٠ ، ٨٥ ، ٩٠ ، ٩٠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AutoShape 43">
            <a:extLst>
              <a:ext uri="{FF2B5EF4-FFF2-40B4-BE49-F238E27FC236}">
                <a16:creationId xmlns:a16="http://schemas.microsoft.com/office/drawing/2014/main" id="{8F5CE19C-EA51-E7E2-8F00-74CA361790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00511" y="4412809"/>
            <a:ext cx="792162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DBCB98FF-E69B-3978-520A-5EA302E72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448" y="4404872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قبل الإستثناء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45">
            <a:extLst>
              <a:ext uri="{FF2B5EF4-FFF2-40B4-BE49-F238E27FC236}">
                <a16:creationId xmlns:a16="http://schemas.microsoft.com/office/drawing/2014/main" id="{BC2B1BD1-7A7F-DF3E-4E71-FBAB13726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886" y="5233547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3E68164E-DC08-7D51-83FA-3DA9EEE2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836" y="5247834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٨٧.٥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id="{172D8BE5-2369-A0FB-0FB3-F3E5A5B9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236" y="5233547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٨٠ ، ٨٥ ، ٩٠ ، ٩٠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AutoShape 48">
            <a:extLst>
              <a:ext uri="{FF2B5EF4-FFF2-40B4-BE49-F238E27FC236}">
                <a16:creationId xmlns:a16="http://schemas.microsoft.com/office/drawing/2014/main" id="{4743A859-46AF-B162-E1D3-A14BF47319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00511" y="5241484"/>
            <a:ext cx="792162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FF784E39-742F-EFB3-C804-25DB9180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448" y="5233547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بعد الإستثناء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4" name="Group 50">
            <a:extLst>
              <a:ext uri="{FF2B5EF4-FFF2-40B4-BE49-F238E27FC236}">
                <a16:creationId xmlns:a16="http://schemas.microsoft.com/office/drawing/2014/main" id="{A602313A-7C8D-FC2B-FDD3-91C844EAE843}"/>
              </a:ext>
            </a:extLst>
          </p:cNvPr>
          <p:cNvGrpSpPr>
            <a:grpSpLocks/>
          </p:cNvGrpSpPr>
          <p:nvPr/>
        </p:nvGrpSpPr>
        <p:grpSpPr bwMode="auto">
          <a:xfrm>
            <a:off x="2343048" y="5054159"/>
            <a:ext cx="1331913" cy="763588"/>
            <a:chOff x="680" y="1457"/>
            <a:chExt cx="1134" cy="481"/>
          </a:xfrm>
        </p:grpSpPr>
        <p:grpSp>
          <p:nvGrpSpPr>
            <p:cNvPr id="35" name="Group 51">
              <a:extLst>
                <a:ext uri="{FF2B5EF4-FFF2-40B4-BE49-F238E27FC236}">
                  <a16:creationId xmlns:a16="http://schemas.microsoft.com/office/drawing/2014/main" id="{5EF359C6-6267-A968-6259-EAABAC77E0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37" name="Text Box 52">
                <a:extLst>
                  <a:ext uri="{FF2B5EF4-FFF2-40B4-BE49-F238E27FC236}">
                    <a16:creationId xmlns:a16="http://schemas.microsoft.com/office/drawing/2014/main" id="{F54046B5-68A4-73E2-8270-9C13C4BB6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٨٥ + ٩٠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Line 53">
                <a:extLst>
                  <a:ext uri="{FF2B5EF4-FFF2-40B4-BE49-F238E27FC236}">
                    <a16:creationId xmlns:a16="http://schemas.microsoft.com/office/drawing/2014/main" id="{3B105B2E-AE2F-E208-B56C-F9325A65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Text Box 54">
                <a:extLst>
                  <a:ext uri="{FF2B5EF4-FFF2-40B4-BE49-F238E27FC236}">
                    <a16:creationId xmlns:a16="http://schemas.microsoft.com/office/drawing/2014/main" id="{DAACA9E9-9A9F-F0A5-B3B4-313F12E07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6" name="Text Box 55">
              <a:extLst>
                <a:ext uri="{FF2B5EF4-FFF2-40B4-BE49-F238E27FC236}">
                  <a16:creationId xmlns:a16="http://schemas.microsoft.com/office/drawing/2014/main" id="{752B964F-001E-7256-DB01-28C30C952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40" name="Rectangle 56">
            <a:extLst>
              <a:ext uri="{FF2B5EF4-FFF2-40B4-BE49-F238E27FC236}">
                <a16:creationId xmlns:a16="http://schemas.microsoft.com/office/drawing/2014/main" id="{3DBE8083-7375-C7DC-30A4-93E1A07B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761" y="3519047"/>
            <a:ext cx="798512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1" name="Rectangle 57">
            <a:extLst>
              <a:ext uri="{FF2B5EF4-FFF2-40B4-BE49-F238E27FC236}">
                <a16:creationId xmlns:a16="http://schemas.microsoft.com/office/drawing/2014/main" id="{F2A9EB67-9F19-FD6A-61DC-E6B91B6D8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2911" y="2799909"/>
            <a:ext cx="798512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Rectangle 58">
            <a:extLst>
              <a:ext uri="{FF2B5EF4-FFF2-40B4-BE49-F238E27FC236}">
                <a16:creationId xmlns:a16="http://schemas.microsoft.com/office/drawing/2014/main" id="{706866E6-89BB-DD48-EF8F-19E87414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348" y="5247834"/>
            <a:ext cx="798513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4" name="Rectangle 59">
            <a:extLst>
              <a:ext uri="{FF2B5EF4-FFF2-40B4-BE49-F238E27FC236}">
                <a16:creationId xmlns:a16="http://schemas.microsoft.com/office/drawing/2014/main" id="{431118F6-C8A4-5E3A-D2B4-C81C51A63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823" y="4349309"/>
            <a:ext cx="798513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5" name="Text Box 67">
            <a:extLst>
              <a:ext uri="{FF2B5EF4-FFF2-40B4-BE49-F238E27FC236}">
                <a16:creationId xmlns:a16="http://schemas.microsoft.com/office/drawing/2014/main" id="{569B0C27-4586-D3A5-2785-8DD42BE4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086" y="1755334"/>
            <a:ext cx="506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  <a:endParaRPr lang="ar-SA" altLang="en-US" sz="36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Text Box 68">
            <a:extLst>
              <a:ext uri="{FF2B5EF4-FFF2-40B4-BE49-F238E27FC236}">
                <a16:creationId xmlns:a16="http://schemas.microsoft.com/office/drawing/2014/main" id="{17BD5650-CF9B-D4A7-A009-E46192EF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573" y="1431484"/>
            <a:ext cx="50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47" name="Text Box 69">
            <a:extLst>
              <a:ext uri="{FF2B5EF4-FFF2-40B4-BE49-F238E27FC236}">
                <a16:creationId xmlns:a16="http://schemas.microsoft.com/office/drawing/2014/main" id="{744346DC-BFCB-C37B-CDC9-47835A883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73" y="1431484"/>
            <a:ext cx="50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48" name="Text Box 70">
            <a:extLst>
              <a:ext uri="{FF2B5EF4-FFF2-40B4-BE49-F238E27FC236}">
                <a16:creationId xmlns:a16="http://schemas.microsoft.com/office/drawing/2014/main" id="{E4D75082-DB0D-68A9-60C1-36790F80F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361" y="1761684"/>
            <a:ext cx="506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49" name="Text Box 71">
            <a:extLst>
              <a:ext uri="{FF2B5EF4-FFF2-40B4-BE49-F238E27FC236}">
                <a16:creationId xmlns:a16="http://schemas.microsoft.com/office/drawing/2014/main" id="{C6D915BD-1842-8E11-7E11-2FD0D0D2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048" y="5932047"/>
            <a:ext cx="33845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2060"/>
                </a:solidFill>
              </a:rPr>
              <a:t>أي أن المتوسط الحسابي يزداد .</a:t>
            </a:r>
            <a:endParaRPr lang="ar-SA" altLang="en-US" sz="24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Rectangle 72">
            <a:extLst>
              <a:ext uri="{FF2B5EF4-FFF2-40B4-BE49-F238E27FC236}">
                <a16:creationId xmlns:a16="http://schemas.microsoft.com/office/drawing/2014/main" id="{30A0E11A-C503-78A7-635D-8EA9EDC4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573" y="1934722"/>
            <a:ext cx="2130425" cy="396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51" name="Picture 73">
            <a:extLst>
              <a:ext uri="{FF2B5EF4-FFF2-40B4-BE49-F238E27FC236}">
                <a16:creationId xmlns:a16="http://schemas.microsoft.com/office/drawing/2014/main" id="{3F8F1945-2F8E-4D1B-37F8-CEA89F6B6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86" y="26547"/>
            <a:ext cx="1654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42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6" presetClass="entr" presetSubtype="2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1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  <p:bldP spid="17" grpId="0"/>
      <p:bldP spid="18" grpId="0"/>
      <p:bldP spid="19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مستطيل 41">
            <a:extLst>
              <a:ext uri="{FF2B5EF4-FFF2-40B4-BE49-F238E27FC236}">
                <a16:creationId xmlns:a16="http://schemas.microsoft.com/office/drawing/2014/main" id="{BC3F55C6-28C9-337A-E4FC-FB7320BC0B82}"/>
              </a:ext>
            </a:extLst>
          </p:cNvPr>
          <p:cNvSpPr/>
          <p:nvPr/>
        </p:nvSpPr>
        <p:spPr>
          <a:xfrm rot="385153">
            <a:off x="9984803" y="147689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9261B77-54DF-9273-0CD5-DD5C42FB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21" y="79800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62004FE-F771-DC57-DF75-EE71AC240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421" y="692575"/>
            <a:ext cx="8101012" cy="16922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002060"/>
                </a:solidFill>
              </a:rPr>
              <a:t>ادخرت هيا المبالغ الآتية في الأسابيع الماضية  ٣٥ ، ١٠ ، ٢٥ ، ٥٠ ريالا ، فإذا ادخرت هذا 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الأسبوع  ٤٤ ريالا أيضا ، فأي عبارة مما يأتي صحيحة ؟</a:t>
            </a:r>
          </a:p>
          <a:p>
            <a:endParaRPr lang="ar-SA" altLang="en-US" sz="2000" b="1" dirty="0">
              <a:solidFill>
                <a:srgbClr val="002060"/>
              </a:solidFill>
            </a:endParaRPr>
          </a:p>
          <a:p>
            <a:r>
              <a:rPr lang="ar-SA" altLang="en-US" sz="2000" b="1" dirty="0">
                <a:solidFill>
                  <a:srgbClr val="002060"/>
                </a:solidFill>
              </a:rPr>
              <a:t>أ) ينقص المتوسط                                               جـ) يزداد الوسيط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ب) لن يتغير المتوسط                                            د) يزداد المنوال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C094ABC-8DC8-A8D3-9C41-9386BC33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608" y="2851575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قبل الزيادة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679440C-D747-F831-E57E-7599CB3BC760}"/>
              </a:ext>
            </a:extLst>
          </p:cNvPr>
          <p:cNvGrpSpPr>
            <a:grpSpLocks/>
          </p:cNvGrpSpPr>
          <p:nvPr/>
        </p:nvGrpSpPr>
        <p:grpSpPr bwMode="auto">
          <a:xfrm>
            <a:off x="5477121" y="2672187"/>
            <a:ext cx="2555875" cy="771525"/>
            <a:chOff x="2109" y="2523"/>
            <a:chExt cx="2250" cy="486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0A2DE74-9BC0-156C-1EDC-89D736A68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  ٣٥ + ١٠ + ٢٥ + ٥٠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C47F2196-3948-75B2-25CA-FE4CEB2A1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B2689D24-B4B2-67BC-AD0D-2613EB121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٤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1EC379F6-ECD3-1347-252B-71385E7BC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16" name="Text Box 10">
            <a:extLst>
              <a:ext uri="{FF2B5EF4-FFF2-40B4-BE49-F238E27FC236}">
                <a16:creationId xmlns:a16="http://schemas.microsoft.com/office/drawing/2014/main" id="{A2885754-945E-C3C1-7201-A2D7D331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371" y="2873800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٣٠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1456FF26-D88B-C27D-685E-714CAEEA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671" y="4458125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87F1F614-DF39-4666-3B49-20AE52429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608" y="529950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8F03D972-A56E-CEE5-3570-20E26540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608" y="3592937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بعد الزيادة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E70AFBD0-147B-2058-F16F-E15928C8FF28}"/>
              </a:ext>
            </a:extLst>
          </p:cNvPr>
          <p:cNvGrpSpPr>
            <a:grpSpLocks/>
          </p:cNvGrpSpPr>
          <p:nvPr/>
        </p:nvGrpSpPr>
        <p:grpSpPr bwMode="auto">
          <a:xfrm>
            <a:off x="4857996" y="3413550"/>
            <a:ext cx="3211512" cy="771525"/>
            <a:chOff x="2109" y="2523"/>
            <a:chExt cx="2250" cy="486"/>
          </a:xfrm>
        </p:grpSpPr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A772621E-8715-3057-6237-2FA157D05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  ٣٥ + ١٠ + ٢٥ + ٥٠ + ٤٤ 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FD9BFAB9-A9AB-5241-3AA8-E083F6BA6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37F78377-78C9-E6D5-06D8-FE5DF94E9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٥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CD4EF08A-9EA3-100E-3066-20DC497F7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26" name="Text Box 20">
            <a:extLst>
              <a:ext uri="{FF2B5EF4-FFF2-40B4-BE49-F238E27FC236}">
                <a16:creationId xmlns:a16="http://schemas.microsoft.com/office/drawing/2014/main" id="{C0DAD749-5F01-A3EF-2E34-94145D10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746" y="3615162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٣٢.٨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B535F33C-FB92-A441-4481-327C9A0D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096" y="4458125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١٠ ، ٢٥ ، ٣٥ ، ٥٠ 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AutoShape 22">
            <a:extLst>
              <a:ext uri="{FF2B5EF4-FFF2-40B4-BE49-F238E27FC236}">
                <a16:creationId xmlns:a16="http://schemas.microsoft.com/office/drawing/2014/main" id="{22C90AD9-726A-58FA-272E-8A87DB1057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6296" y="4466062"/>
            <a:ext cx="792162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53643D54-D3A0-BE10-2A7E-24414177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233" y="4458125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قبل الزيادة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4">
            <a:extLst>
              <a:ext uri="{FF2B5EF4-FFF2-40B4-BE49-F238E27FC236}">
                <a16:creationId xmlns:a16="http://schemas.microsoft.com/office/drawing/2014/main" id="{EE6CC51E-13A1-1D9C-1E3F-7202D604C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671" y="52868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E6D9FBDE-760C-8754-D828-804526A2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133" y="4486700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٣٠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685F8DD4-BE7F-DF3E-4BB9-AD6EDCE3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021" y="5286800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١٠ ، ٢٥ ، ٣٥ ، ٤٤ ، ٥٠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AutoShape 27">
            <a:extLst>
              <a:ext uri="{FF2B5EF4-FFF2-40B4-BE49-F238E27FC236}">
                <a16:creationId xmlns:a16="http://schemas.microsoft.com/office/drawing/2014/main" id="{7D426641-3299-C222-C942-8C7776C97B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6296" y="5294737"/>
            <a:ext cx="792162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FCB39C6C-9C56-81BC-0AB5-06EB84AB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233" y="5286800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بعد الزيادة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5" name="Group 29">
            <a:extLst>
              <a:ext uri="{FF2B5EF4-FFF2-40B4-BE49-F238E27FC236}">
                <a16:creationId xmlns:a16="http://schemas.microsoft.com/office/drawing/2014/main" id="{3799C82F-F327-AC85-63B0-DAE9E1547943}"/>
              </a:ext>
            </a:extLst>
          </p:cNvPr>
          <p:cNvGrpSpPr>
            <a:grpSpLocks/>
          </p:cNvGrpSpPr>
          <p:nvPr/>
        </p:nvGrpSpPr>
        <p:grpSpPr bwMode="auto">
          <a:xfrm>
            <a:off x="2705346" y="4293025"/>
            <a:ext cx="1331912" cy="763587"/>
            <a:chOff x="680" y="1457"/>
            <a:chExt cx="1134" cy="481"/>
          </a:xfrm>
        </p:grpSpPr>
        <p:grpSp>
          <p:nvGrpSpPr>
            <p:cNvPr id="36" name="Group 30">
              <a:extLst>
                <a:ext uri="{FF2B5EF4-FFF2-40B4-BE49-F238E27FC236}">
                  <a16:creationId xmlns:a16="http://schemas.microsoft.com/office/drawing/2014/main" id="{C14A2001-81F8-5D07-575B-F25A94794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38" name="Text Box 31">
                <a:extLst>
                  <a:ext uri="{FF2B5EF4-FFF2-40B4-BE49-F238E27FC236}">
                    <a16:creationId xmlns:a16="http://schemas.microsoft.com/office/drawing/2014/main" id="{B700A1F5-3E27-C16A-267D-A0D23BD7D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٢٥ + ٣٥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Line 32">
                <a:extLst>
                  <a:ext uri="{FF2B5EF4-FFF2-40B4-BE49-F238E27FC236}">
                    <a16:creationId xmlns:a16="http://schemas.microsoft.com/office/drawing/2014/main" id="{5E20BA16-9B5E-9154-2D72-D0153DDA2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Text Box 33">
                <a:extLst>
                  <a:ext uri="{FF2B5EF4-FFF2-40B4-BE49-F238E27FC236}">
                    <a16:creationId xmlns:a16="http://schemas.microsoft.com/office/drawing/2014/main" id="{2E3F5EB2-721B-3E58-B1A7-A3B6E45513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FCB4013D-95CC-307E-595E-CEF6F988D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41" name="Rectangle 35">
            <a:extLst>
              <a:ext uri="{FF2B5EF4-FFF2-40B4-BE49-F238E27FC236}">
                <a16:creationId xmlns:a16="http://schemas.microsoft.com/office/drawing/2014/main" id="{C1A277E0-C035-D5D1-B775-7C4820510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696" y="3572300"/>
            <a:ext cx="798512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FED82923-6370-BA8F-2059-EE47BE03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908" y="2853162"/>
            <a:ext cx="798513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5F68B12-80AE-2A2A-6A8A-DF16A6A93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646" y="4486700"/>
            <a:ext cx="798512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1DD6A1CC-16AB-A34C-2266-D6A7A3BBB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608" y="5229650"/>
            <a:ext cx="798513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6" name="Text Box 39">
            <a:extLst>
              <a:ext uri="{FF2B5EF4-FFF2-40B4-BE49-F238E27FC236}">
                <a16:creationId xmlns:a16="http://schemas.microsoft.com/office/drawing/2014/main" id="{4CBA1D1F-65B9-E6DA-B512-B68CF92AE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458" y="1808587"/>
            <a:ext cx="50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8124F67D-7C79-D76B-BE6E-27E4DA51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358" y="1484737"/>
            <a:ext cx="50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48" name="Text Box 41">
            <a:extLst>
              <a:ext uri="{FF2B5EF4-FFF2-40B4-BE49-F238E27FC236}">
                <a16:creationId xmlns:a16="http://schemas.microsoft.com/office/drawing/2014/main" id="{8C69E6CE-4B4E-3360-32B9-D81C2CAD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746" y="1484737"/>
            <a:ext cx="506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sp>
        <p:nvSpPr>
          <p:cNvPr id="49" name="Text Box 42">
            <a:extLst>
              <a:ext uri="{FF2B5EF4-FFF2-40B4-BE49-F238E27FC236}">
                <a16:creationId xmlns:a16="http://schemas.microsoft.com/office/drawing/2014/main" id="{E92A70D1-4A89-7604-0D94-57B47D3B2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433" y="1814937"/>
            <a:ext cx="50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50" name="Text Box 43">
            <a:extLst>
              <a:ext uri="{FF2B5EF4-FFF2-40B4-BE49-F238E27FC236}">
                <a16:creationId xmlns:a16="http://schemas.microsoft.com/office/drawing/2014/main" id="{C9A0F500-4A86-1E1F-90EA-379FC30C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346" y="5985300"/>
            <a:ext cx="33845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2060"/>
                </a:solidFill>
              </a:rPr>
              <a:t>أي أن الوسيط يزداد .</a:t>
            </a:r>
            <a:endParaRPr lang="ar-SA" altLang="en-US" sz="24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13CD70B6-9E77-3E49-D0E5-5D716110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333" y="1629200"/>
            <a:ext cx="1987550" cy="396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2" name="Text Box 45">
            <a:extLst>
              <a:ext uri="{FF2B5EF4-FFF2-40B4-BE49-F238E27FC236}">
                <a16:creationId xmlns:a16="http://schemas.microsoft.com/office/drawing/2014/main" id="{DE23CB71-F483-F13D-5662-40BA26FB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346" y="602022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المنوال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" name="Text Box 46">
            <a:extLst>
              <a:ext uri="{FF2B5EF4-FFF2-40B4-BE49-F238E27FC236}">
                <a16:creationId xmlns:a16="http://schemas.microsoft.com/office/drawing/2014/main" id="{09CB15F9-9D02-E162-C3F7-DCB47CF7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7208" y="6021812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لا يوجد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317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6" presetClass="entr" presetSubtype="2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1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  <p:bldP spid="17" grpId="0"/>
      <p:bldP spid="18" grpId="0"/>
      <p:bldP spid="20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46" grpId="0"/>
      <p:bldP spid="47" grpId="0"/>
      <p:bldP spid="48" grpId="0"/>
      <p:bldP spid="49" grpId="0"/>
      <p:bldP spid="50" grpId="0" animBg="1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2268" y="68448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227B234-A747-A26A-D540-71EC3092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15" y="282709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tangle 3">
            <a:extLst>
              <a:ext uri="{FF2B5EF4-FFF2-40B4-BE49-F238E27FC236}">
                <a16:creationId xmlns:a16="http://schemas.microsoft.com/office/drawing/2014/main" id="{25C20933-DEE6-D227-81D6-E9653177A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185" y="990787"/>
            <a:ext cx="8353425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أوجد المتوسط الحسابي والوسيط والمنوال والمدى للبيانات ١٩ ، ٢١ ، ١٨ ، ١٧ ، ١٨ ، ٢٢ ، ٤٦</a:t>
            </a:r>
          </a:p>
          <a:p>
            <a:r>
              <a:rPr lang="ar-SA" altLang="en-US" sz="2000" b="1" dirty="0"/>
              <a:t>والتي تبين قيمة مشتريات أسرة عماد اليومية خلال أسبوع ( بالريال ) من متجر الحي .</a:t>
            </a:r>
            <a:endParaRPr lang="en-US" altLang="en-US" sz="2000" b="1" dirty="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95FC047A-CF03-43EE-BCFB-6B80BEBCF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376" y="1920970"/>
            <a:ext cx="7145094" cy="4143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FAF410B1-5D37-6855-C28D-2DDAAB0B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758" y="2265456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المتوسط الحسابي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57" name="Group 7">
            <a:extLst>
              <a:ext uri="{FF2B5EF4-FFF2-40B4-BE49-F238E27FC236}">
                <a16:creationId xmlns:a16="http://schemas.microsoft.com/office/drawing/2014/main" id="{001BCA1B-FCB6-E35B-C4D6-10A38D014A9C}"/>
              </a:ext>
            </a:extLst>
          </p:cNvPr>
          <p:cNvGrpSpPr>
            <a:grpSpLocks/>
          </p:cNvGrpSpPr>
          <p:nvPr/>
        </p:nvGrpSpPr>
        <p:grpSpPr bwMode="auto">
          <a:xfrm>
            <a:off x="4176095" y="2086069"/>
            <a:ext cx="4256088" cy="771525"/>
            <a:chOff x="2109" y="2523"/>
            <a:chExt cx="2250" cy="486"/>
          </a:xfrm>
        </p:grpSpPr>
        <p:sp>
          <p:nvSpPr>
            <p:cNvPr id="58" name="Text Box 8">
              <a:extLst>
                <a:ext uri="{FF2B5EF4-FFF2-40B4-BE49-F238E27FC236}">
                  <a16:creationId xmlns:a16="http://schemas.microsoft.com/office/drawing/2014/main" id="{6C066181-C483-A82E-20EC-D78A94613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70C0"/>
                  </a:solidFill>
                </a:rPr>
                <a:t>١٩ + ٢١ + ١٨ + ١٧ + ١٨ + ٢٢ + ٤٦</a:t>
              </a:r>
              <a:endParaRPr lang="en-US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05EA0320-038E-FC93-C195-37455A21B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019A52DF-DCF3-6499-6814-F0EA08883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70C0"/>
                  </a:solidFill>
                </a:rPr>
                <a:t>٧</a:t>
              </a:r>
              <a:endParaRPr lang="en-US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D0B42B54-D370-C82C-C343-C98B40AA2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62" name="Text Box 12">
            <a:extLst>
              <a:ext uri="{FF2B5EF4-FFF2-40B4-BE49-F238E27FC236}">
                <a16:creationId xmlns:a16="http://schemas.microsoft.com/office/drawing/2014/main" id="{760C02DD-47AD-6B06-0626-7FDE7DAC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295" y="2287681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٢٣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E026831C-6B39-E0FF-2CBA-A115863F9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333" y="546903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المدى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79B97A18-6510-9770-64D0-1C62C6A1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5" y="5469031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٤٦ – ١٧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5" name="Text Box 16">
            <a:extLst>
              <a:ext uri="{FF2B5EF4-FFF2-40B4-BE49-F238E27FC236}">
                <a16:creationId xmlns:a16="http://schemas.microsoft.com/office/drawing/2014/main" id="{CD9C4D44-F4F4-21CD-9137-B083B83FF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208" y="5484906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٢٩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6" name="Text Box 17">
            <a:extLst>
              <a:ext uri="{FF2B5EF4-FFF2-40B4-BE49-F238E27FC236}">
                <a16:creationId xmlns:a16="http://schemas.microsoft.com/office/drawing/2014/main" id="{93989093-BF43-FFDD-F32C-9F13F608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995" y="334654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الوسيط</a:t>
            </a:r>
            <a:r>
              <a:rPr lang="ar-SA" altLang="en-US" sz="2000" b="1" dirty="0">
                <a:solidFill>
                  <a:schemeClr val="accent2"/>
                </a:solidFill>
              </a:rPr>
              <a:t> </a:t>
            </a:r>
            <a:r>
              <a:rPr lang="ar-SA" altLang="en-US" sz="2000" b="1" dirty="0">
                <a:solidFill>
                  <a:schemeClr val="accent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67" name="Text Box 18">
            <a:extLst>
              <a:ext uri="{FF2B5EF4-FFF2-40B4-BE49-F238E27FC236}">
                <a16:creationId xmlns:a16="http://schemas.microsoft.com/office/drawing/2014/main" id="{10C5331C-1E49-3295-FA5A-0F42F4AA3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933" y="3360831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١٩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6E864B3F-55B3-97A0-C700-8D05E28D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308" y="4389531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المنوال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69" name="Text Box 27">
            <a:extLst>
              <a:ext uri="{FF2B5EF4-FFF2-40B4-BE49-F238E27FC236}">
                <a16:creationId xmlns:a16="http://schemas.microsoft.com/office/drawing/2014/main" id="{F35E1282-B9D1-D9EF-F28C-1C10B7AA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783" y="440540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١٨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pic>
        <p:nvPicPr>
          <p:cNvPr id="70" name="Picture 35">
            <a:extLst>
              <a:ext uri="{FF2B5EF4-FFF2-40B4-BE49-F238E27FC236}">
                <a16:creationId xmlns:a16="http://schemas.microsoft.com/office/drawing/2014/main" id="{0EFBA02F-9394-2A8C-6532-F874BB76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202" y="1480286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 Box 36">
            <a:extLst>
              <a:ext uri="{FF2B5EF4-FFF2-40B4-BE49-F238E27FC236}">
                <a16:creationId xmlns:a16="http://schemas.microsoft.com/office/drawing/2014/main" id="{6BE95F77-1A86-02FE-9C52-FFFFF5E0A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683" y="3362419"/>
            <a:ext cx="3598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١٧ ، ١٨ ، ١٨ ، ١٩ ، ٢١ ، ٢٢ ، ٤٦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2" name="AutoShape 37">
            <a:extLst>
              <a:ext uri="{FF2B5EF4-FFF2-40B4-BE49-F238E27FC236}">
                <a16:creationId xmlns:a16="http://schemas.microsoft.com/office/drawing/2014/main" id="{87F563B3-330D-B8D5-85E4-529EF27719C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00058" y="3362419"/>
            <a:ext cx="792162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95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2268" y="68448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9AC1991-3E9D-5807-31E2-60FC5C48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58" y="429619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A5ABC0E-24D8-BD66-2167-9C122DB7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914" y="924126"/>
            <a:ext cx="8353425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أوجد المتوسط الحسابي والوسيط والمنوال والمدى للبيانات ١٠ ، ٣ ، ١٧ ، ١ ، ٨ ، ٦ ، ١٢ ، ١٥</a:t>
            </a:r>
          </a:p>
          <a:p>
            <a:r>
              <a:rPr lang="ar-SA" altLang="en-US" sz="2000" b="1" dirty="0"/>
              <a:t>والتي تمثل المسافات التي يقطعها عمال مصنع يوميا للوصول إلى مكان عملهم بالكيلومترات .</a:t>
            </a:r>
            <a:endParaRPr lang="en-US" altLang="en-US" sz="2000" b="1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305B61-8F87-0AAA-90D8-F0A1D99E7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437" y="1918913"/>
            <a:ext cx="8135937" cy="4420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1C6132B-ABAD-B318-10FC-7AE2D148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5662" y="2263399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المتوسط الحسابي =</a:t>
            </a:r>
            <a:endParaRPr lang="en-US" altLang="en-US" sz="2000" b="1" dirty="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CE1CB9E-75A4-9C54-DEA5-34BD5890068F}"/>
              </a:ext>
            </a:extLst>
          </p:cNvPr>
          <p:cNvGrpSpPr>
            <a:grpSpLocks/>
          </p:cNvGrpSpPr>
          <p:nvPr/>
        </p:nvGrpSpPr>
        <p:grpSpPr bwMode="auto">
          <a:xfrm>
            <a:off x="3864999" y="2084012"/>
            <a:ext cx="4256088" cy="771525"/>
            <a:chOff x="2109" y="2523"/>
            <a:chExt cx="2250" cy="486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38DD0298-055F-EAA0-54ED-D0D90DB00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١٠ + ٣ + ١٧ + ١ + ٨ + ٦ + ١٢ + ١٥</a:t>
              </a:r>
              <a:endParaRPr lang="en-US" altLang="en-US" sz="2000" b="1" dirty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1EB20FF0-3F37-25B1-4010-47BCB149C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B0FBC15C-1916-BC55-F0B4-48251C3ED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/>
                <a:t>٨</a:t>
              </a:r>
              <a:endParaRPr lang="en-US" altLang="en-US" sz="2000" b="1" dirty="0"/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17C2193-0760-6B79-D101-A80EE708C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17" name="Text Box 11">
            <a:extLst>
              <a:ext uri="{FF2B5EF4-FFF2-40B4-BE49-F238E27FC236}">
                <a16:creationId xmlns:a16="http://schemas.microsoft.com/office/drawing/2014/main" id="{F07100B3-92C2-562F-58F1-E63D34D9A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149" y="2285624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٩</a:t>
            </a:r>
            <a:endParaRPr lang="en-US" altLang="en-US" sz="2000" b="1" dirty="0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88DB9934-5EFB-3001-035B-3549C7EB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237" y="5466974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المدى =</a:t>
            </a:r>
            <a:endParaRPr lang="en-US" altLang="en-US" sz="2000" b="1"/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0B92DA3C-FB97-3CD0-3EF0-6F4658340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299" y="5466974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١٧ – ١ =</a:t>
            </a:r>
            <a:endParaRPr lang="en-US" altLang="en-US" sz="2000" b="1" dirty="0"/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9702BFDB-2451-8EA0-195C-D0056097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062" y="5482849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١٦</a:t>
            </a:r>
            <a:endParaRPr lang="en-US" altLang="en-US" sz="2000" b="1" dirty="0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6C2B4AFF-C270-FEA6-A67A-4648BE2F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899" y="3344487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الوسيط </a:t>
            </a:r>
            <a:r>
              <a:rPr lang="ar-SA" altLang="en-US" sz="20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E34956E8-5C4D-664E-97B1-9634CB514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362" y="3358774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٩</a:t>
            </a:r>
            <a:endParaRPr lang="en-US" altLang="en-US" sz="2000" b="1" dirty="0"/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4615A06D-3A5B-B72F-D791-A5AD15E4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212" y="438747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المنوال =</a:t>
            </a:r>
            <a:endParaRPr lang="en-US" altLang="en-US" sz="2000" b="1"/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F4DB541F-9C6F-F67C-0EB3-C20FF105F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87" y="440334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لا يوجد</a:t>
            </a:r>
            <a:endParaRPr lang="en-US" altLang="en-US" sz="2000" b="1"/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BC7B3124-568F-4F2A-C656-8249AD4A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636">
            <a:off x="10155044" y="1374725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0">
            <a:extLst>
              <a:ext uri="{FF2B5EF4-FFF2-40B4-BE49-F238E27FC236}">
                <a16:creationId xmlns:a16="http://schemas.microsoft.com/office/drawing/2014/main" id="{EBAB7CEF-3AE5-5AA3-AACA-8B3D133DD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587" y="3360362"/>
            <a:ext cx="359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١ ، ٣ ، ٦ ، ٨ ، ١٠ ، ١٢ ، ١٥ ، ١٧</a:t>
            </a:r>
            <a:endParaRPr lang="ar-SA" altLang="en-US" sz="20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id="{06126B0D-D7FB-4655-AE4F-A20A825ABE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8962" y="3360362"/>
            <a:ext cx="792162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DEFAD42D-C89B-D607-790A-2F61FF5218D6}"/>
              </a:ext>
            </a:extLst>
          </p:cNvPr>
          <p:cNvGrpSpPr>
            <a:grpSpLocks/>
          </p:cNvGrpSpPr>
          <p:nvPr/>
        </p:nvGrpSpPr>
        <p:grpSpPr bwMode="auto">
          <a:xfrm>
            <a:off x="2533087" y="3173037"/>
            <a:ext cx="1331912" cy="763587"/>
            <a:chOff x="680" y="1457"/>
            <a:chExt cx="1134" cy="481"/>
          </a:xfrm>
        </p:grpSpPr>
        <p:grpSp>
          <p:nvGrpSpPr>
            <p:cNvPr id="29" name="Group 23">
              <a:extLst>
                <a:ext uri="{FF2B5EF4-FFF2-40B4-BE49-F238E27FC236}">
                  <a16:creationId xmlns:a16="http://schemas.microsoft.com/office/drawing/2014/main" id="{3A272DC1-9A24-5422-F2DA-D68EAD7FF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31" name="Text Box 24">
                <a:extLst>
                  <a:ext uri="{FF2B5EF4-FFF2-40B4-BE49-F238E27FC236}">
                    <a16:creationId xmlns:a16="http://schemas.microsoft.com/office/drawing/2014/main" id="{F4548C7D-AD81-1871-AAE8-323C56940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٨ + ١٠</a:t>
                </a:r>
                <a:endParaRPr lang="en-US" altLang="en-US" sz="2000" b="1" dirty="0"/>
              </a:p>
            </p:txBody>
          </p:sp>
          <p:sp>
            <p:nvSpPr>
              <p:cNvPr id="32" name="Line 25">
                <a:extLst>
                  <a:ext uri="{FF2B5EF4-FFF2-40B4-BE49-F238E27FC236}">
                    <a16:creationId xmlns:a16="http://schemas.microsoft.com/office/drawing/2014/main" id="{34B39D28-0FCE-59E5-12D8-274D6825B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26">
                <a:extLst>
                  <a:ext uri="{FF2B5EF4-FFF2-40B4-BE49-F238E27FC236}">
                    <a16:creationId xmlns:a16="http://schemas.microsoft.com/office/drawing/2014/main" id="{FA17CEA9-A1C3-268A-0B3A-2E6534440F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٢</a:t>
                </a:r>
                <a:endParaRPr lang="en-US" altLang="en-US" sz="2000" b="1" dirty="0"/>
              </a:p>
            </p:txBody>
          </p:sp>
        </p:grp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2E13DC07-D36F-2963-566D-F81CC4806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614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2268" y="68448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9C1659E-A826-CDF5-559A-E4721254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45" y="71438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340B9D1-F648-AD6A-FE5A-00315B9A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545" y="684213"/>
            <a:ext cx="8101012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>
                <a:solidFill>
                  <a:srgbClr val="002060"/>
                </a:solidFill>
              </a:rPr>
              <a:t>اختر المقياس الأنسب من بين مقاييس النزعة المركزية أو المدى لوصف البيانات في الجدول</a:t>
            </a:r>
          </a:p>
          <a:p>
            <a:r>
              <a:rPr lang="ar-SA" altLang="en-US" sz="2000" b="1">
                <a:solidFill>
                  <a:srgbClr val="002060"/>
                </a:solidFill>
              </a:rPr>
              <a:t>المجاور ، وبرر سبب اختيارك .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85F522F-68C9-DC0D-6AC1-1052EBD4A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845" y="1763713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B9491A9-D82F-6D54-5C80-7DC4DF0BCB67}"/>
              </a:ext>
            </a:extLst>
          </p:cNvPr>
          <p:cNvGrpSpPr>
            <a:grpSpLocks/>
          </p:cNvGrpSpPr>
          <p:nvPr/>
        </p:nvGrpSpPr>
        <p:grpSpPr bwMode="auto">
          <a:xfrm>
            <a:off x="5278582" y="1584325"/>
            <a:ext cx="2960688" cy="771525"/>
            <a:chOff x="1702" y="1230"/>
            <a:chExt cx="2657" cy="486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4425A41-B4AF-5C14-17CF-4B2A634EF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123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٢٧ + ١١ + ٩ + ٦ + ٥ + ٣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953AB1A6-0A39-3832-D2CD-C8333D73D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1481"/>
              <a:ext cx="224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12ACACBD-C3A0-20D3-8008-10D0DACB4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1466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٦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98BF6CB9-947B-48CE-8B6F-E49F9A4BB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2" y="1353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16" name="Text Box 10">
            <a:extLst>
              <a:ext uri="{FF2B5EF4-FFF2-40B4-BE49-F238E27FC236}">
                <a16:creationId xmlns:a16="http://schemas.microsoft.com/office/drawing/2014/main" id="{FF17C87A-2E26-286B-78D1-ED0A9D30E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495" y="1785938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١٠.٢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F699923F-21B7-65B9-6885-8230DFF0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420" y="358457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المدى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AF729C42-01A3-1147-10DD-040D5250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5070" y="3584575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٢٧ – ٣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F2A4059D-B6D7-0667-9800-35F82702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757" y="3600450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٢٥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00300453-17BF-F47D-E640-B3B5FA48F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145" y="24130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2CE813DF-21FC-AD4F-67DA-2956F305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070" y="2455863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٧.٥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370FDAF8-4246-82CE-C4D6-9086EED39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395" y="29718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المنوال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4BE9EE30-24D4-C6D8-EFCF-9F3B8F5C1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870" y="2987675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لا يوجد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223FAC69-4C87-C79F-A6FB-A0BDE0CDC15C}"/>
              </a:ext>
            </a:extLst>
          </p:cNvPr>
          <p:cNvGrpSpPr>
            <a:grpSpLocks/>
          </p:cNvGrpSpPr>
          <p:nvPr/>
        </p:nvGrpSpPr>
        <p:grpSpPr bwMode="auto">
          <a:xfrm>
            <a:off x="3838720" y="2268538"/>
            <a:ext cx="1152525" cy="763587"/>
            <a:chOff x="680" y="1457"/>
            <a:chExt cx="1134" cy="481"/>
          </a:xfrm>
        </p:grpSpPr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AE5701BC-F5B0-3B3A-1355-6E41881DE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4C02F92D-D342-624E-0635-C8F05320E0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٦ + ٩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7306B434-B037-E607-DB8D-05677995D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Text Box 26">
                <a:extLst>
                  <a:ext uri="{FF2B5EF4-FFF2-40B4-BE49-F238E27FC236}">
                    <a16:creationId xmlns:a16="http://schemas.microsoft.com/office/drawing/2014/main" id="{412D6984-4714-65C1-353F-1B5B1744E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285F8651-0199-94C0-9F40-5E2160C9B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54CBD663-2AC3-E580-DA62-3B053F1BC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295" y="2413000"/>
            <a:ext cx="2700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 ، ٥ ، ٦ ، ٩ ، ١١ ، ٢٧</a:t>
            </a:r>
            <a:endParaRPr lang="ar-SA" altLang="en-US" sz="20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02620E1F-D028-3758-5910-939D4FFA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020" y="3005138"/>
            <a:ext cx="263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لعدم وجود تكرار في البيانات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AD87E397-7A30-8BEE-553E-773A6533F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357" y="4140200"/>
            <a:ext cx="4464050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002060"/>
                </a:solidFill>
              </a:rPr>
              <a:t>لوجود قيمة متطرفة وهي ٢٧ فإن :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المتوسط الحسابي لا يكون المقياس الأنسب للبيانات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3B9E1FC0-56F0-7F66-3F48-4A3A68F5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745" y="4983163"/>
            <a:ext cx="1871662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>
                <a:solidFill>
                  <a:srgbClr val="002060"/>
                </a:solidFill>
              </a:rPr>
              <a:t>المنوال غير موجدود 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sp>
        <p:nvSpPr>
          <p:cNvPr id="34" name="AutoShape 32">
            <a:extLst>
              <a:ext uri="{FF2B5EF4-FFF2-40B4-BE49-F238E27FC236}">
                <a16:creationId xmlns:a16="http://schemas.microsoft.com/office/drawing/2014/main" id="{A0E7A09F-525B-A89F-6139-DA36B9BD85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1107" y="2447925"/>
            <a:ext cx="792163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76D1FD81-E0B9-08F0-C6CB-90BEBA327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407" y="5832475"/>
            <a:ext cx="4572000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002060"/>
                </a:solidFill>
              </a:rPr>
              <a:t>المدى يوضح أن هناك تقارب في أغلب سنوات الخدمة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والتي يصل مداها إلى ٢٥ سنة .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6" name="Rectangle 34">
            <a:extLst>
              <a:ext uri="{FF2B5EF4-FFF2-40B4-BE49-F238E27FC236}">
                <a16:creationId xmlns:a16="http://schemas.microsoft.com/office/drawing/2014/main" id="{967AC0CD-D4B0-02D1-C2F7-A403D88E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307" y="5832475"/>
            <a:ext cx="3529013" cy="720725"/>
          </a:xfrm>
          <a:prstGeom prst="rect">
            <a:avLst/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>
                <a:solidFill>
                  <a:srgbClr val="002060"/>
                </a:solidFill>
              </a:rPr>
              <a:t>إذن الوسيط هو المقياس الأنسب للبيانات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pic>
        <p:nvPicPr>
          <p:cNvPr id="37" name="Picture 35">
            <a:extLst>
              <a:ext uri="{FF2B5EF4-FFF2-40B4-BE49-F238E27FC236}">
                <a16:creationId xmlns:a16="http://schemas.microsoft.com/office/drawing/2014/main" id="{257CBB4D-F495-1D0F-9FF4-C658E44C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967" y="1403669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6">
            <a:extLst>
              <a:ext uri="{FF2B5EF4-FFF2-40B4-BE49-F238E27FC236}">
                <a16:creationId xmlns:a16="http://schemas.microsoft.com/office/drawing/2014/main" id="{FA0AEBFA-EEDA-09C9-44E8-5CA4721A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45" y="3060700"/>
            <a:ext cx="2339975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396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/>
      <p:bldP spid="31" grpId="0"/>
      <p:bldP spid="32" grpId="0" animBg="1"/>
      <p:bldP spid="33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المدرجات التكرارية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اعرض الدرس وامثلها بالمدرج التكراري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546288" y="3229335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78376" y="307146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8685BCB-8627-5BE5-3902-B3611353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85" y="-5545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3E17F3D-1073-36BD-A36D-C5548048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035" y="607230"/>
            <a:ext cx="7993062" cy="169227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002060"/>
                </a:solidFill>
              </a:rPr>
              <a:t>كان عدد ساعات دراسة رغد خلال أربعة أيام متتالية على النح التالي : 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ساعة واحدة  ،  ٣ ساعات  ،  ساعتان  ،  ساعتان .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فإذا درست ساعتين بدلا من ساعة واحدة في اليوم الأول ، فأي القيم الآتية سيقل ؟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أ) المتوسط                                               جـ) المنوال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ب) الوسيط                                                 د) المدى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AC5AD90-B025-5E27-F8E9-80820FF6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272" y="2586842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قبل الزيادة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8955AFB-E9F5-7BEE-05D6-4EEB0E69D07B}"/>
              </a:ext>
            </a:extLst>
          </p:cNvPr>
          <p:cNvGrpSpPr>
            <a:grpSpLocks/>
          </p:cNvGrpSpPr>
          <p:nvPr/>
        </p:nvGrpSpPr>
        <p:grpSpPr bwMode="auto">
          <a:xfrm>
            <a:off x="5521560" y="2407455"/>
            <a:ext cx="1943100" cy="771525"/>
            <a:chOff x="2109" y="2523"/>
            <a:chExt cx="2250" cy="486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CE949E41-4A61-B6A1-7DA9-3D46775D2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2523"/>
              <a:ext cx="21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  ١ + ٣ + ٢ + ٢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E7D955E6-B5AC-865A-2AF7-7D564EC6D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70DF212-1979-741D-D629-1F18951AB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٤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D9154AB8-E8DD-252B-31DA-230767853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16" name="Text Box 10">
            <a:extLst>
              <a:ext uri="{FF2B5EF4-FFF2-40B4-BE49-F238E27FC236}">
                <a16:creationId xmlns:a16="http://schemas.microsoft.com/office/drawing/2014/main" id="{D28929A8-EE05-F6EC-F9BC-6FD3512E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910" y="2609067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٢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571C4042-3520-8B7E-8196-53989B85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322" y="4012417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721B0F80-FB38-7898-8B2D-2AD3C892C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272" y="3328205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بعد الزيادة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B010BF50-7965-6B15-98A6-3E1B272C03EE}"/>
              </a:ext>
            </a:extLst>
          </p:cNvPr>
          <p:cNvGrpSpPr>
            <a:grpSpLocks/>
          </p:cNvGrpSpPr>
          <p:nvPr/>
        </p:nvGrpSpPr>
        <p:grpSpPr bwMode="auto">
          <a:xfrm>
            <a:off x="5485047" y="3148817"/>
            <a:ext cx="2016125" cy="771525"/>
            <a:chOff x="2109" y="2523"/>
            <a:chExt cx="2250" cy="486"/>
          </a:xfrm>
        </p:grpSpPr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97297C6A-C38C-200A-D17C-9B2C9D236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  ٢ + ٣ + ٢ + ٢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AB38A9AD-D3FD-6308-3943-156B06388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C63F8629-C840-D69D-49CE-D351F28D0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٤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C13CADBE-9584-A89C-13A6-EC0B14A5C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24" name="Text Box 20">
            <a:extLst>
              <a:ext uri="{FF2B5EF4-FFF2-40B4-BE49-F238E27FC236}">
                <a16:creationId xmlns:a16="http://schemas.microsoft.com/office/drawing/2014/main" id="{BFFEC411-DD04-8A79-D76D-4F247F68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447" y="335043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٢.٢٥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6D183CCD-0C33-707D-BC2B-B43C3590C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547" y="4012417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 ، ٢ ، ٢ ، ٣ 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1FBBECD0-5FE1-761A-CBEA-1E3CCBAF813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0947" y="4020355"/>
            <a:ext cx="79216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9B308975-367E-B638-9033-473B910B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897" y="4012417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قبل الزيادة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FC536363-746F-488D-B10C-5906F0CB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760" y="4040992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٢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E1BA0C94-002D-C5A8-F721-E0318327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547" y="4704567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٢ ، ٢ ، ٢ ، ٣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AutoShape 27">
            <a:extLst>
              <a:ext uri="{FF2B5EF4-FFF2-40B4-BE49-F238E27FC236}">
                <a16:creationId xmlns:a16="http://schemas.microsoft.com/office/drawing/2014/main" id="{052D3D3A-4005-18BC-9183-3BCC11E533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00947" y="4712505"/>
            <a:ext cx="79216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FE114AEB-7D15-B0BC-AE4C-F3140AB28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897" y="4704567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بعد الزيادة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2" name="Group 29">
            <a:extLst>
              <a:ext uri="{FF2B5EF4-FFF2-40B4-BE49-F238E27FC236}">
                <a16:creationId xmlns:a16="http://schemas.microsoft.com/office/drawing/2014/main" id="{7D909A54-CDEC-3CE4-D3F7-F82FFF87F5F9}"/>
              </a:ext>
            </a:extLst>
          </p:cNvPr>
          <p:cNvGrpSpPr>
            <a:grpSpLocks/>
          </p:cNvGrpSpPr>
          <p:nvPr/>
        </p:nvGrpSpPr>
        <p:grpSpPr bwMode="auto">
          <a:xfrm>
            <a:off x="3179997" y="3847317"/>
            <a:ext cx="1331913" cy="763588"/>
            <a:chOff x="680" y="1457"/>
            <a:chExt cx="1134" cy="481"/>
          </a:xfrm>
        </p:grpSpPr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D8320B71-C55F-521F-7DD8-741C60108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35" name="Text Box 31">
                <a:extLst>
                  <a:ext uri="{FF2B5EF4-FFF2-40B4-BE49-F238E27FC236}">
                    <a16:creationId xmlns:a16="http://schemas.microsoft.com/office/drawing/2014/main" id="{D050A5F6-D51D-1BC5-C875-103F5BE10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 + ٢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84AE0857-0BA5-C914-CDA2-590737078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Text Box 33">
                <a:extLst>
                  <a:ext uri="{FF2B5EF4-FFF2-40B4-BE49-F238E27FC236}">
                    <a16:creationId xmlns:a16="http://schemas.microsoft.com/office/drawing/2014/main" id="{FFAD8458-2CE7-5016-32FD-6D749DA2B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id="{60F95D42-7E8E-0245-BBE0-154928688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38" name="Rectangle 35">
            <a:extLst>
              <a:ext uri="{FF2B5EF4-FFF2-40B4-BE49-F238E27FC236}">
                <a16:creationId xmlns:a16="http://schemas.microsoft.com/office/drawing/2014/main" id="{9DD723A9-AFCD-A3BC-4802-96CEED06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397" y="3307567"/>
            <a:ext cx="798513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6E369732-3022-3379-7A4E-DC7827E8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397" y="2588430"/>
            <a:ext cx="798513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6376F093-E024-F829-A5E6-4E43C1D3F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785" y="4040992"/>
            <a:ext cx="798512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C8F683BE-D1AA-0F8C-8B56-75827BDB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160" y="1723242"/>
            <a:ext cx="506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A2594942-4B65-05AA-146D-0D5E9A3DD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672" y="1399392"/>
            <a:ext cx="50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1AADEDD5-B906-DD22-52C3-10C16F56E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910" y="1399392"/>
            <a:ext cx="506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✗</a:t>
            </a:r>
          </a:p>
        </p:txBody>
      </p:sp>
      <p:sp>
        <p:nvSpPr>
          <p:cNvPr id="45" name="Text Box 42">
            <a:extLst>
              <a:ext uri="{FF2B5EF4-FFF2-40B4-BE49-F238E27FC236}">
                <a16:creationId xmlns:a16="http://schemas.microsoft.com/office/drawing/2014/main" id="{61D5D556-19BC-B4AB-4180-81185ED1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935" y="1729592"/>
            <a:ext cx="506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✓</a:t>
            </a:r>
          </a:p>
        </p:txBody>
      </p:sp>
      <p:sp>
        <p:nvSpPr>
          <p:cNvPr id="46" name="Text Box 43">
            <a:extLst>
              <a:ext uri="{FF2B5EF4-FFF2-40B4-BE49-F238E27FC236}">
                <a16:creationId xmlns:a16="http://schemas.microsoft.com/office/drawing/2014/main" id="{DF3424F5-43D3-63AE-CA73-9030CB72F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235" y="5899955"/>
            <a:ext cx="21971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2060"/>
                </a:solidFill>
              </a:rPr>
              <a:t>أي أن المدى سيقل .</a:t>
            </a:r>
            <a:endParaRPr lang="ar-SA" altLang="en-US" sz="24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D5900B78-B86D-DF8B-A3C6-004D64D8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622" y="1881992"/>
            <a:ext cx="1482725" cy="396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23F2A597-625A-D960-BE57-4A9C26DA1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947" y="5323692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المنوال قبل الزيادة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" name="Text Box 46">
            <a:extLst>
              <a:ext uri="{FF2B5EF4-FFF2-40B4-BE49-F238E27FC236}">
                <a16:creationId xmlns:a16="http://schemas.microsoft.com/office/drawing/2014/main" id="{C3A57958-7ECC-4BB3-D857-B40A4AD7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485" y="5325280"/>
            <a:ext cx="395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٢</a:t>
            </a:r>
          </a:p>
        </p:txBody>
      </p:sp>
      <p:pic>
        <p:nvPicPr>
          <p:cNvPr id="50" name="Picture 47">
            <a:extLst>
              <a:ext uri="{FF2B5EF4-FFF2-40B4-BE49-F238E27FC236}">
                <a16:creationId xmlns:a16="http://schemas.microsoft.com/office/drawing/2014/main" id="{F0FA87ED-77FA-39CD-47C6-D8460A814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168" y="1364786"/>
            <a:ext cx="198278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48">
            <a:extLst>
              <a:ext uri="{FF2B5EF4-FFF2-40B4-BE49-F238E27FC236}">
                <a16:creationId xmlns:a16="http://schemas.microsoft.com/office/drawing/2014/main" id="{DCAF7307-7AA3-89F0-77DD-8149921A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497" y="469663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52" name="Text Box 49">
            <a:extLst>
              <a:ext uri="{FF2B5EF4-FFF2-40B4-BE49-F238E27FC236}">
                <a16:creationId xmlns:a16="http://schemas.microsoft.com/office/drawing/2014/main" id="{A4E24944-7F7E-ADA8-FC36-EA007ED23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85" y="4725205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٢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53" name="Group 50">
            <a:extLst>
              <a:ext uri="{FF2B5EF4-FFF2-40B4-BE49-F238E27FC236}">
                <a16:creationId xmlns:a16="http://schemas.microsoft.com/office/drawing/2014/main" id="{2CE8A989-961B-17FE-7056-07BB92A652DC}"/>
              </a:ext>
            </a:extLst>
          </p:cNvPr>
          <p:cNvGrpSpPr>
            <a:grpSpLocks/>
          </p:cNvGrpSpPr>
          <p:nvPr/>
        </p:nvGrpSpPr>
        <p:grpSpPr bwMode="auto">
          <a:xfrm>
            <a:off x="3183172" y="4531530"/>
            <a:ext cx="1331913" cy="763587"/>
            <a:chOff x="680" y="1457"/>
            <a:chExt cx="1134" cy="481"/>
          </a:xfrm>
        </p:grpSpPr>
        <p:grpSp>
          <p:nvGrpSpPr>
            <p:cNvPr id="54" name="Group 51">
              <a:extLst>
                <a:ext uri="{FF2B5EF4-FFF2-40B4-BE49-F238E27FC236}">
                  <a16:creationId xmlns:a16="http://schemas.microsoft.com/office/drawing/2014/main" id="{C87C1136-8E61-BD9F-9288-E3D1910C10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56" name="Text Box 52">
                <a:extLst>
                  <a:ext uri="{FF2B5EF4-FFF2-40B4-BE49-F238E27FC236}">
                    <a16:creationId xmlns:a16="http://schemas.microsoft.com/office/drawing/2014/main" id="{7C973C17-E0F4-0656-18AB-D2CD846EC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 + ٢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08623B88-6539-963E-AC3B-EBE6A7396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Text Box 54">
                <a:extLst>
                  <a:ext uri="{FF2B5EF4-FFF2-40B4-BE49-F238E27FC236}">
                    <a16:creationId xmlns:a16="http://schemas.microsoft.com/office/drawing/2014/main" id="{A17900D5-D4DF-4930-CA9E-7BA50FAF8D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5" name="Text Box 55">
              <a:extLst>
                <a:ext uri="{FF2B5EF4-FFF2-40B4-BE49-F238E27FC236}">
                  <a16:creationId xmlns:a16="http://schemas.microsoft.com/office/drawing/2014/main" id="{CEFDCBC7-7CD2-42EF-23E6-DE61750F0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59" name="Rectangle 56">
            <a:extLst>
              <a:ext uri="{FF2B5EF4-FFF2-40B4-BE49-F238E27FC236}">
                <a16:creationId xmlns:a16="http://schemas.microsoft.com/office/drawing/2014/main" id="{627B8995-DF83-E0AE-F273-97FD97A3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785" y="4725205"/>
            <a:ext cx="798512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B97835A2-4C4B-2454-AB7C-799FDEC2D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947" y="586185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المنوال بعد الزيادة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" name="Text Box 58">
            <a:extLst>
              <a:ext uri="{FF2B5EF4-FFF2-40B4-BE49-F238E27FC236}">
                <a16:creationId xmlns:a16="http://schemas.microsoft.com/office/drawing/2014/main" id="{72010FF3-404D-E9FF-72F0-3E6C6EB8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485" y="5863442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٢</a:t>
            </a:r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293D3399-BB24-46E1-3001-D250236C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60" y="5323692"/>
            <a:ext cx="190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المدى قبل الزيادة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" name="Text Box 60">
            <a:extLst>
              <a:ext uri="{FF2B5EF4-FFF2-40B4-BE49-F238E27FC236}">
                <a16:creationId xmlns:a16="http://schemas.microsoft.com/office/drawing/2014/main" id="{60AEB1EC-778A-F161-F17B-836674627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397" y="5337980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 – ١ =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" name="Text Box 61">
            <a:extLst>
              <a:ext uri="{FF2B5EF4-FFF2-40B4-BE49-F238E27FC236}">
                <a16:creationId xmlns:a16="http://schemas.microsoft.com/office/drawing/2014/main" id="{79ADA41E-0F05-AE54-2A25-8CF9C71D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60" y="5868205"/>
            <a:ext cx="190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المدى بعد الزيادة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Text Box 63">
            <a:extLst>
              <a:ext uri="{FF2B5EF4-FFF2-40B4-BE49-F238E27FC236}">
                <a16:creationId xmlns:a16="http://schemas.microsoft.com/office/drawing/2014/main" id="{52B007C7-4853-4D4A-1B4C-DD81CD84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985" y="5323692"/>
            <a:ext cx="358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٢</a:t>
            </a:r>
          </a:p>
        </p:txBody>
      </p:sp>
      <p:sp>
        <p:nvSpPr>
          <p:cNvPr id="66" name="Text Box 64">
            <a:extLst>
              <a:ext uri="{FF2B5EF4-FFF2-40B4-BE49-F238E27FC236}">
                <a16:creationId xmlns:a16="http://schemas.microsoft.com/office/drawing/2014/main" id="{DF1E6C1D-9F49-89F6-22BA-C334FF4C5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397" y="5884080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 – ٢ =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" name="Text Box 65">
            <a:extLst>
              <a:ext uri="{FF2B5EF4-FFF2-40B4-BE49-F238E27FC236}">
                <a16:creationId xmlns:a16="http://schemas.microsoft.com/office/drawing/2014/main" id="{D548430B-57F4-B1A8-DEE1-AB25C835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985" y="5869792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١</a:t>
            </a:r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DDEF0978-78FC-4451-1A3A-6156E6778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810" y="5287180"/>
            <a:ext cx="334962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1A458F23-870A-5C05-3C36-389BC96F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810" y="5828517"/>
            <a:ext cx="334962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434CCD33-2CC7-ED33-771B-C38C51B4FB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23804" y="5304318"/>
            <a:ext cx="358775" cy="4641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dirty="0">
                <a:solidFill>
                  <a:srgbClr val="002060"/>
                </a:solidFill>
              </a:rPr>
              <a:t>٢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362C42F1-9097-42D6-F86A-6ECFAE4FB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385" y="5828517"/>
            <a:ext cx="334962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59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  <p:bldP spid="17" grpId="0"/>
      <p:bldP spid="18" grpId="0"/>
      <p:bldP spid="24" grpId="0"/>
      <p:bldP spid="25" grpId="0"/>
      <p:bldP spid="27" grpId="0"/>
      <p:bldP spid="28" grpId="0"/>
      <p:bldP spid="29" grpId="0"/>
      <p:bldP spid="31" grpId="0"/>
      <p:bldP spid="41" grpId="0"/>
      <p:bldP spid="43" grpId="0"/>
      <p:bldP spid="44" grpId="0"/>
      <p:bldP spid="45" grpId="0"/>
      <p:bldP spid="46" grpId="0" animBg="1"/>
      <p:bldP spid="48" grpId="0"/>
      <p:bldP spid="49" grpId="0"/>
      <p:bldP spid="51" grpId="0"/>
      <p:bldP spid="52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2268" y="68448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86FF2C-AD99-9EE5-BCFE-CE34E816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833" y="102682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02526E7-C84E-1FE5-AE16-988912868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308" y="1064707"/>
            <a:ext cx="8353425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002060"/>
                </a:solidFill>
              </a:rPr>
              <a:t>أوجد المتوسط الحسابي والوسيط والمنوال والمدى للبيانات   ٩ ، ٨ ، ١٥ ، ٨ ، ٢٠ 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والتي تمثل درجات خمسة طلاب في مادة الرياضيات .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DF0E6-F040-D5C9-0FD3-7770A29A1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647" y="1902908"/>
            <a:ext cx="7314598" cy="39608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0209D0C9-697B-4F68-E47C-EC6621685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33" y="2247394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B2825D9E-8A18-3000-EFB1-A1AC332ACB9A}"/>
              </a:ext>
            </a:extLst>
          </p:cNvPr>
          <p:cNvGrpSpPr>
            <a:grpSpLocks/>
          </p:cNvGrpSpPr>
          <p:nvPr/>
        </p:nvGrpSpPr>
        <p:grpSpPr bwMode="auto">
          <a:xfrm>
            <a:off x="5643708" y="2068007"/>
            <a:ext cx="2527300" cy="771525"/>
            <a:chOff x="2109" y="2523"/>
            <a:chExt cx="2250" cy="486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EC0DDCF5-A804-E8E8-4962-66C2DD463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٩ + ٨ + ١٥ + ٨ + ٢٠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516AE51C-0414-3747-CDBB-FA35D1059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47B0446E-8E5D-B7AA-74F0-526539419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٥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6880BAA-F441-CB3E-511B-C95C1A6B2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17" name="Text Box 11">
            <a:extLst>
              <a:ext uri="{FF2B5EF4-FFF2-40B4-BE49-F238E27FC236}">
                <a16:creationId xmlns:a16="http://schemas.microsoft.com/office/drawing/2014/main" id="{A6556C22-3EF2-7AD3-4E49-44A96E8B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958" y="2263269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١٢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83DCF0E9-5221-EB71-A8B9-04AC5346D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108" y="5450969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المدى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731607BF-862D-FE16-1A43-7F37B7C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170" y="5450969"/>
            <a:ext cx="125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٢٠ – ٨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5FA607C1-FA99-3857-D3E2-711D7566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933" y="5466844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١٢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4DA3EA27-6F71-2D1C-4822-6DFE3C29D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883" y="3328482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B86FF3CC-D18F-C436-3CD5-A60587DC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820" y="3342769"/>
            <a:ext cx="82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٩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73AB809E-E029-5008-8BE2-AF2DA3D4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5083" y="4371469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المنوال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DF6DD409-83B4-39BA-3C33-84FA6758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558" y="438734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5D498FE6-D657-E92A-3E39-A7725301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983" y="3344357"/>
            <a:ext cx="2446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 ، ٨ ، ٩ ، ١٥ ، ٢٠ 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AutoShape 21">
            <a:extLst>
              <a:ext uri="{FF2B5EF4-FFF2-40B4-BE49-F238E27FC236}">
                <a16:creationId xmlns:a16="http://schemas.microsoft.com/office/drawing/2014/main" id="{8AB85E56-76EF-82B6-F274-E4E01CF838E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46945" y="3344357"/>
            <a:ext cx="79216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27" name="Picture 22">
            <a:extLst>
              <a:ext uri="{FF2B5EF4-FFF2-40B4-BE49-F238E27FC236}">
                <a16:creationId xmlns:a16="http://schemas.microsoft.com/office/drawing/2014/main" id="{2433C503-0B0D-BA02-385A-CAD036E4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373" y="1442532"/>
            <a:ext cx="2055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1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2267" y="-7887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132E77DB-23DC-5E39-CC11-7CE6C327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45" y="144858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AA6437E7-63EE-78C7-59AA-93B749F8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45" y="757633"/>
            <a:ext cx="8101012" cy="1116012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002060"/>
                </a:solidFill>
              </a:rPr>
              <a:t>اشترك سليمان في مسابقة لتحفيظ القرآن الكريم وحصل على الدرجات الآتية في ٤ اختبارات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٩٤٪ ، ٨٢٪ ، ٧٨٪ ، ٨٠٪ فإذا كان عليه الحصول على معدل لا يقل عن ٨٥٪ ليفوز برحلة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مجانية ، فأوجد أقل درجة يجب أن يحصل عليها في اختباره الخامس ليتمكن من الفوز بالمسابقة .</a:t>
            </a:r>
          </a:p>
        </p:txBody>
      </p:sp>
      <p:grpSp>
        <p:nvGrpSpPr>
          <p:cNvPr id="30" name="Group 5">
            <a:extLst>
              <a:ext uri="{FF2B5EF4-FFF2-40B4-BE49-F238E27FC236}">
                <a16:creationId xmlns:a16="http://schemas.microsoft.com/office/drawing/2014/main" id="{BDC048D7-BE60-6CFD-6686-AABA92BA7ECA}"/>
              </a:ext>
            </a:extLst>
          </p:cNvPr>
          <p:cNvGrpSpPr>
            <a:grpSpLocks/>
          </p:cNvGrpSpPr>
          <p:nvPr/>
        </p:nvGrpSpPr>
        <p:grpSpPr bwMode="auto">
          <a:xfrm>
            <a:off x="6303345" y="2405458"/>
            <a:ext cx="3706812" cy="771525"/>
            <a:chOff x="1702" y="1230"/>
            <a:chExt cx="2657" cy="486"/>
          </a:xfrm>
        </p:grpSpPr>
        <p:sp>
          <p:nvSpPr>
            <p:cNvPr id="31" name="Text Box 6">
              <a:extLst>
                <a:ext uri="{FF2B5EF4-FFF2-40B4-BE49-F238E27FC236}">
                  <a16:creationId xmlns:a16="http://schemas.microsoft.com/office/drawing/2014/main" id="{CE9D51C5-4377-A05B-5842-1FCA0FBD1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0" y="1230"/>
              <a:ext cx="2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٩٤٪ + ٨٢٪ + ٧٨٪ + ٨٠٪ + س٪</a:t>
              </a:r>
            </a:p>
          </p:txBody>
        </p:sp>
        <p:sp>
          <p:nvSpPr>
            <p:cNvPr id="32" name="Line 7">
              <a:extLst>
                <a:ext uri="{FF2B5EF4-FFF2-40B4-BE49-F238E27FC236}">
                  <a16:creationId xmlns:a16="http://schemas.microsoft.com/office/drawing/2014/main" id="{C7EF5827-5957-2151-CF96-4B17E1455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1481"/>
              <a:ext cx="2241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D47183D2-C165-528E-9666-3C7C20F7E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1466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٥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4" name="Text Box 9">
              <a:extLst>
                <a:ext uri="{FF2B5EF4-FFF2-40B4-BE49-F238E27FC236}">
                  <a16:creationId xmlns:a16="http://schemas.microsoft.com/office/drawing/2014/main" id="{D211093D-D458-FAF4-7D9B-454BFB2CA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2" y="1353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35" name="Text Box 10">
            <a:extLst>
              <a:ext uri="{FF2B5EF4-FFF2-40B4-BE49-F238E27FC236}">
                <a16:creationId xmlns:a16="http://schemas.microsoft.com/office/drawing/2014/main" id="{77AD50B1-DB96-51FB-2159-5B249954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645" y="2607070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٨٥٪</a:t>
            </a: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7727FE7F-7DF8-4200-710E-364C62972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732" y="3278583"/>
            <a:ext cx="367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٩٤٪ + ٨٢٪ + ٧٨٪ + ٨٠٪ + س٪ =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DEA25BAE-9B72-AC78-E976-BDA90A2F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745" y="3313508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٥ × ٨٥٪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DC485D5F-242F-97BF-1745-CDEF88A37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420" y="4034233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٣٣٤٪ + س٪ =</a:t>
            </a:r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id="{1FB39C7B-1E86-D52D-547B-BAC8C587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357" y="4069158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٤٢٥٪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7EBC751B-76BB-BC01-9C48-2E0BD5D31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995" y="478988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س٪ =</a:t>
            </a:r>
          </a:p>
        </p:txBody>
      </p:sp>
      <p:sp>
        <p:nvSpPr>
          <p:cNvPr id="41" name="Text Box 41">
            <a:extLst>
              <a:ext uri="{FF2B5EF4-FFF2-40B4-BE49-F238E27FC236}">
                <a16:creationId xmlns:a16="http://schemas.microsoft.com/office/drawing/2014/main" id="{8E73D8E6-1F9A-DAA8-AFCD-9350B3418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745" y="4824808"/>
            <a:ext cx="1763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٤٢٥٪ ــ ٣٣٤٪ </a:t>
            </a:r>
          </a:p>
        </p:txBody>
      </p:sp>
      <p:sp>
        <p:nvSpPr>
          <p:cNvPr id="42" name="Text Box 42">
            <a:extLst>
              <a:ext uri="{FF2B5EF4-FFF2-40B4-BE49-F238E27FC236}">
                <a16:creationId xmlns:a16="http://schemas.microsoft.com/office/drawing/2014/main" id="{BFC7EC58-4693-0956-6329-99AF08701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995" y="554712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س٪ =</a:t>
            </a: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D7ED6435-8BFC-1C43-A3BC-6A669B022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320" y="5582045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٩١٪ </a:t>
            </a:r>
          </a:p>
        </p:txBody>
      </p:sp>
      <p:pic>
        <p:nvPicPr>
          <p:cNvPr id="44" name="Picture 44">
            <a:extLst>
              <a:ext uri="{FF2B5EF4-FFF2-40B4-BE49-F238E27FC236}">
                <a16:creationId xmlns:a16="http://schemas.microsoft.com/office/drawing/2014/main" id="{D400C5CA-22F3-44DE-0BC6-00B8467C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195" y="144858"/>
            <a:ext cx="2055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947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82267" y="-78878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E165A8-7FB2-0F1C-0140-0141FF9A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03" y="38825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3E9E3B1-CA90-C4B7-87A2-506747DBF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53" y="580162"/>
            <a:ext cx="7993062" cy="792163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>
                <a:solidFill>
                  <a:srgbClr val="002060"/>
                </a:solidFill>
              </a:rPr>
              <a:t>ركض فيصل ٩ كلم يوم الإثنين ، ٧ كلم يوم الأربعاء ، ١٢ كلم يوم الجمعة ز صف كيف تتأثر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قيم : المتوسط والوسيط والمنوال والمدى ، إذا ركض ٧ كلم إضافية يوم الأحد .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94413DF-76FD-0D37-949E-5D97095A4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90" y="1742212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قبل الزيادة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BF94800-69F2-13D0-829C-24D188CDD4D5}"/>
              </a:ext>
            </a:extLst>
          </p:cNvPr>
          <p:cNvGrpSpPr>
            <a:grpSpLocks/>
          </p:cNvGrpSpPr>
          <p:nvPr/>
        </p:nvGrpSpPr>
        <p:grpSpPr bwMode="auto">
          <a:xfrm>
            <a:off x="5348315" y="1562825"/>
            <a:ext cx="1655763" cy="771525"/>
            <a:chOff x="2109" y="2523"/>
            <a:chExt cx="2250" cy="486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458E9B93-D726-3021-87BB-6CED176F6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" y="2523"/>
              <a:ext cx="21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  ٩ + ٧ + ١٢ 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2F34E9C0-C1B7-5C2F-9DC1-4C6BFBF47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E21B3274-B495-9B6B-71C7-A038EC065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٣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12A68040-23EB-34A4-9817-986D2D913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16" name="Text Box 10">
            <a:extLst>
              <a:ext uri="{FF2B5EF4-FFF2-40B4-BE49-F238E27FC236}">
                <a16:creationId xmlns:a16="http://schemas.microsoft.com/office/drawing/2014/main" id="{01A7AED1-0C94-904E-E805-EA52D5261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78" y="1764437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٩.٣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B2A5C600-3684-D024-043D-B4C547761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40" y="3167787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DD89CE2C-C300-FA18-00BA-714204B2B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90" y="2483575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المتوسط الحسابي بعد الزيادة =</a:t>
            </a:r>
            <a:endParaRPr lang="en-US" altLang="en-US" sz="2000" b="1">
              <a:solidFill>
                <a:srgbClr val="002060"/>
              </a:solidFill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F6FAC83D-2EC1-F5E0-5AFA-67EDA7BFDFA5}"/>
              </a:ext>
            </a:extLst>
          </p:cNvPr>
          <p:cNvGrpSpPr>
            <a:grpSpLocks/>
          </p:cNvGrpSpPr>
          <p:nvPr/>
        </p:nvGrpSpPr>
        <p:grpSpPr bwMode="auto">
          <a:xfrm>
            <a:off x="5024465" y="2304187"/>
            <a:ext cx="2016125" cy="771525"/>
            <a:chOff x="2109" y="2523"/>
            <a:chExt cx="2250" cy="486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E712EDFE-7A41-E889-D3FB-6CC78F701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523"/>
              <a:ext cx="21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  ٩ + ٧ + ١٢ + ٧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078F2E1C-0B22-8635-1EBE-B21470B95E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2774"/>
              <a:ext cx="19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578CDC9B-1499-6729-F94B-66E232C41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759"/>
              <a:ext cx="21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</a:rPr>
                <a:t>٤</a:t>
              </a:r>
              <a:endParaRPr lang="en-US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8854B3C0-D39A-DA16-221B-840ADAC35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646"/>
              <a:ext cx="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24" name="Text Box 18">
            <a:extLst>
              <a:ext uri="{FF2B5EF4-FFF2-40B4-BE49-F238E27FC236}">
                <a16:creationId xmlns:a16="http://schemas.microsoft.com/office/drawing/2014/main" id="{7AF0F0A6-E10A-CFAF-8FA3-0D7A62315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65" y="250580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٨.٧٥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FC73327D-C0EF-8D0B-2AEB-FD5F7A14D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65" y="3167787"/>
            <a:ext cx="154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٧ ، ٩ ، ١٢ 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AutoShape 20">
            <a:extLst>
              <a:ext uri="{FF2B5EF4-FFF2-40B4-BE49-F238E27FC236}">
                <a16:creationId xmlns:a16="http://schemas.microsoft.com/office/drawing/2014/main" id="{C9520D85-8ABF-E170-A9FD-F5EF1A4BC2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40365" y="3175725"/>
            <a:ext cx="79216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FC95E222-849B-6813-BF26-27794F35F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315" y="3167787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قبل الزيادة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AF9F8ED3-2EF2-41B4-C298-3ED465C1D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78" y="3196362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٩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FDCA4700-A66D-BC8A-DA66-4857D4D45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65" y="3859937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٧ ، ٧ ، ٩ ، ١٢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AutoShape 24">
            <a:extLst>
              <a:ext uri="{FF2B5EF4-FFF2-40B4-BE49-F238E27FC236}">
                <a16:creationId xmlns:a16="http://schemas.microsoft.com/office/drawing/2014/main" id="{C5E9A715-8D5D-D2F8-4497-B43D38C894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40365" y="3867875"/>
            <a:ext cx="792163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76F53713-7E4C-9571-A7CF-08941CD51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315" y="3859937"/>
            <a:ext cx="1979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بعد الزيادة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CA284BAF-325D-C4BF-744C-6F1CF5830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815" y="2462937"/>
            <a:ext cx="798513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DDA20723-E758-1444-15C4-E25E8B3D7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65" y="1743800"/>
            <a:ext cx="798513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704318A1-145F-1B9E-3751-7589FDAB2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403" y="3172550"/>
            <a:ext cx="401637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69159C85-B9B5-4703-2245-D4828619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03" y="5620475"/>
            <a:ext cx="28797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2060"/>
                </a:solidFill>
              </a:rPr>
              <a:t>ينقص المتوسط</a:t>
            </a:r>
            <a:endParaRPr lang="ar-SA" altLang="en-US" sz="24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CA1B180A-5F5D-E6CA-52F6-D9A39F71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65" y="4479062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المنوال قبل الزيادة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AB1AC1B-7A92-528D-68F1-024A86EC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015" y="4480650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لا يوجد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 Box 44">
            <a:extLst>
              <a:ext uri="{FF2B5EF4-FFF2-40B4-BE49-F238E27FC236}">
                <a16:creationId xmlns:a16="http://schemas.microsoft.com/office/drawing/2014/main" id="{34BE99C2-D81F-C6AA-CAC2-ECEE8E06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915" y="3852000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الوسيط </a:t>
            </a:r>
            <a:r>
              <a:rPr lang="ar-SA" altLang="en-US" sz="2000" b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</a:p>
        </p:txBody>
      </p:sp>
      <p:sp>
        <p:nvSpPr>
          <p:cNvPr id="39" name="Text Box 45">
            <a:extLst>
              <a:ext uri="{FF2B5EF4-FFF2-40B4-BE49-F238E27FC236}">
                <a16:creationId xmlns:a16="http://schemas.microsoft.com/office/drawing/2014/main" id="{FA9172B7-21B5-6FEB-16C6-8399BBBA6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78" y="3880575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٨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40" name="Group 46">
            <a:extLst>
              <a:ext uri="{FF2B5EF4-FFF2-40B4-BE49-F238E27FC236}">
                <a16:creationId xmlns:a16="http://schemas.microsoft.com/office/drawing/2014/main" id="{5ECF8F38-B0A7-C5EB-7DA3-E428F74EDE71}"/>
              </a:ext>
            </a:extLst>
          </p:cNvPr>
          <p:cNvGrpSpPr>
            <a:grpSpLocks/>
          </p:cNvGrpSpPr>
          <p:nvPr/>
        </p:nvGrpSpPr>
        <p:grpSpPr bwMode="auto">
          <a:xfrm>
            <a:off x="2722590" y="3686900"/>
            <a:ext cx="1331913" cy="763587"/>
            <a:chOff x="680" y="1457"/>
            <a:chExt cx="1134" cy="481"/>
          </a:xfrm>
        </p:grpSpPr>
        <p:grpSp>
          <p:nvGrpSpPr>
            <p:cNvPr id="41" name="Group 47">
              <a:extLst>
                <a:ext uri="{FF2B5EF4-FFF2-40B4-BE49-F238E27FC236}">
                  <a16:creationId xmlns:a16="http://schemas.microsoft.com/office/drawing/2014/main" id="{FA7C6A72-FED6-B53C-7430-BC0EEB62B3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457"/>
              <a:ext cx="998" cy="481"/>
              <a:chOff x="1206" y="1339"/>
              <a:chExt cx="500" cy="481"/>
            </a:xfrm>
          </p:grpSpPr>
          <p:sp>
            <p:nvSpPr>
              <p:cNvPr id="43" name="Text Box 48">
                <a:extLst>
                  <a:ext uri="{FF2B5EF4-FFF2-40B4-BE49-F238E27FC236}">
                    <a16:creationId xmlns:a16="http://schemas.microsoft.com/office/drawing/2014/main" id="{9877A687-A006-BCAB-B859-EDD360018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٧ + ٩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Line 49">
                <a:extLst>
                  <a:ext uri="{FF2B5EF4-FFF2-40B4-BE49-F238E27FC236}">
                    <a16:creationId xmlns:a16="http://schemas.microsoft.com/office/drawing/2014/main" id="{4FEBEC4A-6610-E0F8-F835-1A170A738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5" name="Text Box 50">
                <a:extLst>
                  <a:ext uri="{FF2B5EF4-FFF2-40B4-BE49-F238E27FC236}">
                    <a16:creationId xmlns:a16="http://schemas.microsoft.com/office/drawing/2014/main" id="{07BB6227-424A-95B2-CDED-1A7099A1B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2060"/>
                    </a:solidFill>
                  </a:rPr>
                  <a:t>٢</a:t>
                </a:r>
                <a:endParaRPr lang="en-US" altLang="en-US" sz="20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2" name="Text Box 51">
              <a:extLst>
                <a:ext uri="{FF2B5EF4-FFF2-40B4-BE49-F238E27FC236}">
                  <a16:creationId xmlns:a16="http://schemas.microsoft.com/office/drawing/2014/main" id="{8808EFFE-0137-3CC4-1E99-1D9FB5B68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" y="1571"/>
              <a:ext cx="3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206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46" name="Rectangle 52">
            <a:extLst>
              <a:ext uri="{FF2B5EF4-FFF2-40B4-BE49-F238E27FC236}">
                <a16:creationId xmlns:a16="http://schemas.microsoft.com/office/drawing/2014/main" id="{00DE2474-6DA1-EB6B-E867-DF27E7858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78" y="3845650"/>
            <a:ext cx="401637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 Box 53">
            <a:extLst>
              <a:ext uri="{FF2B5EF4-FFF2-40B4-BE49-F238E27FC236}">
                <a16:creationId xmlns:a16="http://schemas.microsoft.com/office/drawing/2014/main" id="{CD404DA0-EFE4-22F0-ED6C-0DB97ADB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65" y="501722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المنوال بعد الزيادة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" name="Text Box 54">
            <a:extLst>
              <a:ext uri="{FF2B5EF4-FFF2-40B4-BE49-F238E27FC236}">
                <a16:creationId xmlns:a16="http://schemas.microsoft.com/office/drawing/2014/main" id="{60F29D66-486A-F452-48E7-3C4040BC8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28" y="5018812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٧</a:t>
            </a:r>
          </a:p>
        </p:txBody>
      </p:sp>
      <p:sp>
        <p:nvSpPr>
          <p:cNvPr id="49" name="Text Box 55">
            <a:extLst>
              <a:ext uri="{FF2B5EF4-FFF2-40B4-BE49-F238E27FC236}">
                <a16:creationId xmlns:a16="http://schemas.microsoft.com/office/drawing/2014/main" id="{10B6DACD-9A2D-B058-C35A-F943EAA38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53" y="4479062"/>
            <a:ext cx="190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المدى قبل الزيادة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Text Box 56">
            <a:extLst>
              <a:ext uri="{FF2B5EF4-FFF2-40B4-BE49-F238E27FC236}">
                <a16:creationId xmlns:a16="http://schemas.microsoft.com/office/drawing/2014/main" id="{EFB538E4-0860-0A20-7A4F-4F8192D6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90" y="4493350"/>
            <a:ext cx="118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١٢ – ٧ =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Text Box 57">
            <a:extLst>
              <a:ext uri="{FF2B5EF4-FFF2-40B4-BE49-F238E27FC236}">
                <a16:creationId xmlns:a16="http://schemas.microsoft.com/office/drawing/2014/main" id="{AA341AB5-0E10-E488-88B4-372D847B0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53" y="5023575"/>
            <a:ext cx="190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002060"/>
                </a:solidFill>
              </a:rPr>
              <a:t>المدى بعد الزيادة =</a:t>
            </a:r>
            <a:endParaRPr lang="ar-SA" altLang="en-US" sz="20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43FAF300-8A91-09FB-DC4F-527B3AC9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53" y="4479062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٥</a:t>
            </a:r>
          </a:p>
        </p:txBody>
      </p:sp>
      <p:sp>
        <p:nvSpPr>
          <p:cNvPr id="53" name="Text Box 59">
            <a:extLst>
              <a:ext uri="{FF2B5EF4-FFF2-40B4-BE49-F238E27FC236}">
                <a16:creationId xmlns:a16="http://schemas.microsoft.com/office/drawing/2014/main" id="{398CE9B4-53EE-894B-77A7-E7359F91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90" y="50394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١٢ – ٧ =</a:t>
            </a:r>
            <a:endParaRPr lang="ar-SA" altLang="en-US" sz="20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Text Box 60">
            <a:extLst>
              <a:ext uri="{FF2B5EF4-FFF2-40B4-BE49-F238E27FC236}">
                <a16:creationId xmlns:a16="http://schemas.microsoft.com/office/drawing/2014/main" id="{8273AE05-1B0C-099A-F5CD-4E28E770E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53" y="5025162"/>
            <a:ext cx="57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٥</a:t>
            </a:r>
          </a:p>
        </p:txBody>
      </p:sp>
      <p:sp>
        <p:nvSpPr>
          <p:cNvPr id="55" name="Rectangle 61">
            <a:extLst>
              <a:ext uri="{FF2B5EF4-FFF2-40B4-BE49-F238E27FC236}">
                <a16:creationId xmlns:a16="http://schemas.microsoft.com/office/drawing/2014/main" id="{0B9B8381-AF23-FA53-EAAF-765268A61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40" y="4442550"/>
            <a:ext cx="755650" cy="43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6" name="Rectangle 62">
            <a:extLst>
              <a:ext uri="{FF2B5EF4-FFF2-40B4-BE49-F238E27FC236}">
                <a16:creationId xmlns:a16="http://schemas.microsoft.com/office/drawing/2014/main" id="{DD76344E-909B-1B91-C25D-BE052E296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40" y="4983887"/>
            <a:ext cx="755650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7" name="Rectangle 63">
            <a:extLst>
              <a:ext uri="{FF2B5EF4-FFF2-40B4-BE49-F238E27FC236}">
                <a16:creationId xmlns:a16="http://schemas.microsoft.com/office/drawing/2014/main" id="{10CF6E50-D6C0-89F2-A91A-D7EE78C50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815" y="4431437"/>
            <a:ext cx="536575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8" name="Rectangle 64">
            <a:extLst>
              <a:ext uri="{FF2B5EF4-FFF2-40B4-BE49-F238E27FC236}">
                <a16:creationId xmlns:a16="http://schemas.microsoft.com/office/drawing/2014/main" id="{9590AADB-0759-0B6A-6E64-71A110132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815" y="4983887"/>
            <a:ext cx="536575" cy="4333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59" name="Text Box 65">
            <a:extLst>
              <a:ext uri="{FF2B5EF4-FFF2-40B4-BE49-F238E27FC236}">
                <a16:creationId xmlns:a16="http://schemas.microsoft.com/office/drawing/2014/main" id="{2987AB91-5A56-AA3A-1E16-CF7F8511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203" y="6207850"/>
            <a:ext cx="28797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2060"/>
                </a:solidFill>
              </a:rPr>
              <a:t>ينقص الوسيط</a:t>
            </a:r>
            <a:endParaRPr lang="ar-SA" altLang="en-US" sz="24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0" name="Text Box 66">
            <a:extLst>
              <a:ext uri="{FF2B5EF4-FFF2-40B4-BE49-F238E27FC236}">
                <a16:creationId xmlns:a16="http://schemas.microsoft.com/office/drawing/2014/main" id="{5F820C84-C2A7-13C6-B597-69DB823B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78" y="5656987"/>
            <a:ext cx="28797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002060"/>
                </a:solidFill>
              </a:rPr>
              <a:t>يصبح للمنوال قيمة وهي ٧</a:t>
            </a:r>
            <a:endParaRPr lang="ar-SA" altLang="en-US" sz="2400" b="1" dirty="0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BDFEF7C3-FBFB-56AB-1FFE-C8A1CE863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78" y="6244362"/>
            <a:ext cx="28797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002060"/>
                </a:solidFill>
              </a:rPr>
              <a:t>لا يتأثر المدى</a:t>
            </a:r>
            <a:endParaRPr lang="ar-SA" altLang="en-US" sz="2400" b="1">
              <a:solidFill>
                <a:srgbClr val="00206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2" name="Picture 68">
            <a:extLst>
              <a:ext uri="{FF2B5EF4-FFF2-40B4-BE49-F238E27FC236}">
                <a16:creationId xmlns:a16="http://schemas.microsoft.com/office/drawing/2014/main" id="{9F39EC0B-00F4-F0C4-3536-4ED7A025E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53" y="38825"/>
            <a:ext cx="2055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882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/>
      <p:bldP spid="17" grpId="0"/>
      <p:bldP spid="18" grpId="0"/>
      <p:bldP spid="24" grpId="0"/>
      <p:bldP spid="25" grpId="0"/>
      <p:bldP spid="27" grpId="0"/>
      <p:bldP spid="28" grpId="0"/>
      <p:bldP spid="29" grpId="0"/>
      <p:bldP spid="31" grpId="0"/>
      <p:bldP spid="35" grpId="0" animBg="1"/>
      <p:bldP spid="36" grpId="0"/>
      <p:bldP spid="37" grpId="0"/>
      <p:bldP spid="38" grpId="0"/>
      <p:bldP spid="39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٦-٢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المدرجات التكرارية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8F9AB60-5E6B-83DD-CFDC-31B7612E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16" y="107758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BFCB68-B49F-FA19-DB7F-2C61B67C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132" y="949132"/>
            <a:ext cx="65532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أوجد المدى والمتوسط الحسابي والوسيط والمنوال لكل من البيانات التالية .</a:t>
            </a:r>
            <a:endParaRPr lang="en-US" altLang="en-US" sz="2000" b="1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DC3E8B-5BE7-2312-07DB-EBAE4DF1C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16" y="1907983"/>
            <a:ext cx="7669212" cy="4681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FF21FC3-4EBE-DCEF-B7EA-8A7EDC77F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528" y="2088958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٤ ، ٩ ، ٤ ، ٨ ، ٧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00E5716-567D-8E9B-D19E-AE68AA8C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453" y="2592195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نرتب البيانات تصاعديا</a:t>
            </a:r>
            <a:endParaRPr lang="en-US" altLang="en-US" sz="2000" b="1" dirty="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8591E823-1F02-AE38-FF91-76795BC6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478" y="3744720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٤ ،  ٤ ،  ٧ ،  ٨ ،  ٩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1A1C0FD-7602-8396-1740-5FD376FF6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741" y="4176520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المتوسط الحسابي =</a:t>
            </a:r>
            <a:endParaRPr lang="en-US" altLang="en-US" sz="2000" b="1" dirty="0"/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AB7CA432-0097-03BD-95BE-122CB6FBB9F3}"/>
              </a:ext>
            </a:extLst>
          </p:cNvPr>
          <p:cNvGrpSpPr>
            <a:grpSpLocks/>
          </p:cNvGrpSpPr>
          <p:nvPr/>
        </p:nvGrpSpPr>
        <p:grpSpPr bwMode="auto">
          <a:xfrm>
            <a:off x="5524178" y="3997133"/>
            <a:ext cx="2312988" cy="771525"/>
            <a:chOff x="1628" y="2409"/>
            <a:chExt cx="1457" cy="486"/>
          </a:xfrm>
        </p:grpSpPr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F0AA274B-D6AD-4517-01DC-CD0D82495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" y="2409"/>
              <a:ext cx="1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</a:rPr>
                <a:t>٤ + ٤ + ٧ + ٨ + ٩</a:t>
              </a:r>
              <a:endParaRPr lang="en-US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06BD34B6-522C-9157-94EE-C235C6E50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2660"/>
              <a:ext cx="1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4CCC021D-60DA-C2C3-A9B7-F165BB096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" y="2645"/>
              <a:ext cx="1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</a:rPr>
                <a:t>٥</a:t>
              </a:r>
              <a:endParaRPr lang="en-US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49CE6B3B-8453-AD3F-213C-40CEF0A86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532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</a:rPr>
                <a:t>=</a:t>
              </a:r>
              <a:endParaRPr lang="en-US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 Box 17">
            <a:extLst>
              <a:ext uri="{FF2B5EF4-FFF2-40B4-BE49-F238E27FC236}">
                <a16:creationId xmlns:a16="http://schemas.microsoft.com/office/drawing/2014/main" id="{9B099A2A-A63A-76C1-3C1C-B561DB5DD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866" y="4198745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٦.٤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00B926CD-1064-1B1E-14F6-27139CAB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766" y="2808095"/>
            <a:ext cx="1044575" cy="504825"/>
          </a:xfrm>
          <a:prstGeom prst="wedgeRoundRectCallout">
            <a:avLst>
              <a:gd name="adj1" fmla="val 45139"/>
              <a:gd name="adj2" fmla="val 1349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الوسيط</a:t>
            </a:r>
            <a:endParaRPr lang="en-US" altLang="en-US" sz="2000" b="1"/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D60D0565-DEA8-65B4-2AD8-E271BAAE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291" y="2808095"/>
            <a:ext cx="1044575" cy="504825"/>
          </a:xfrm>
          <a:prstGeom prst="wedgeRoundRectCallout">
            <a:avLst>
              <a:gd name="adj1" fmla="val 759"/>
              <a:gd name="adj2" fmla="val 902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المنوال</a:t>
            </a:r>
            <a:endParaRPr lang="en-US" altLang="en-US" sz="2000" b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6F4632-80B5-F054-03AA-18C932018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103" y="3781233"/>
            <a:ext cx="252413" cy="287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D9B73A81-EC2E-67C3-716E-A0FCF6BF7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828" y="334943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المدى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257E4327-BE6F-7635-1B9F-62EB52453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766" y="3349433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٩ – ٤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04675154-4F9C-D258-E7B8-F069CB89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591" y="3363720"/>
            <a:ext cx="32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C5350DDF-5D2B-7ED4-902D-952B6E3B59CE}"/>
              </a:ext>
            </a:extLst>
          </p:cNvPr>
          <p:cNvGrpSpPr>
            <a:grpSpLocks/>
          </p:cNvGrpSpPr>
          <p:nvPr/>
        </p:nvGrpSpPr>
        <p:grpSpPr bwMode="auto">
          <a:xfrm>
            <a:off x="4227191" y="3554220"/>
            <a:ext cx="684212" cy="514350"/>
            <a:chOff x="3424" y="2108"/>
            <a:chExt cx="431" cy="324"/>
          </a:xfrm>
        </p:grpSpPr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7FD5016E-080D-CDE0-0D25-1B7982DFC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0A78CBB5-5D96-F21C-BC85-2909E35C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rc 27">
              <a:extLst>
                <a:ext uri="{FF2B5EF4-FFF2-40B4-BE49-F238E27FC236}">
                  <a16:creationId xmlns:a16="http://schemas.microsoft.com/office/drawing/2014/main" id="{BB014682-352E-A8DE-1CA9-8F7D84B0B283}"/>
                </a:ext>
              </a:extLst>
            </p:cNvPr>
            <p:cNvSpPr>
              <a:spLocks/>
            </p:cNvSpPr>
            <p:nvPr/>
          </p:nvSpPr>
          <p:spPr bwMode="auto">
            <a:xfrm rot="10474825" flipV="1">
              <a:off x="3463" y="2108"/>
              <a:ext cx="331" cy="233"/>
            </a:xfrm>
            <a:custGeom>
              <a:avLst/>
              <a:gdLst>
                <a:gd name="G0" fmla="+- 20335 0 0"/>
                <a:gd name="G1" fmla="+- 21600 0 0"/>
                <a:gd name="G2" fmla="+- 21600 0 0"/>
                <a:gd name="T0" fmla="*/ 0 w 39824"/>
                <a:gd name="T1" fmla="*/ 14318 h 21600"/>
                <a:gd name="T2" fmla="*/ 39824 w 39824"/>
                <a:gd name="T3" fmla="*/ 12288 h 21600"/>
                <a:gd name="T4" fmla="*/ 20335 w 3982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24" h="21600" fill="none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</a:path>
                <a:path w="39824" h="21600" stroke="0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  <a:lnTo>
                    <a:pt x="20335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ext Box 29">
            <a:extLst>
              <a:ext uri="{FF2B5EF4-FFF2-40B4-BE49-F238E27FC236}">
                <a16:creationId xmlns:a16="http://schemas.microsoft.com/office/drawing/2014/main" id="{111C5B55-B50D-BBF7-F3C0-11C831EF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9803" y="4954395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الوسيط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13CF55A4-AEA5-770F-A909-A3EDA938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978" y="496868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٧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BF0A6ED7-A379-A389-3149-0D5074192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9803" y="5781483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المنوال =</a:t>
            </a:r>
            <a:endParaRPr lang="en-US" altLang="en-US" sz="2000" b="1" dirty="0"/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4CE4AA7A-1BC6-0476-16DF-49FC30C74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978" y="579577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٤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51A5176C-640C-C9C8-4E7D-999E32A86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8884" y="1479547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2"/>
                </a:solidFill>
              </a:rPr>
              <a:t>تمه</a:t>
            </a:r>
            <a:r>
              <a:rPr lang="ar-SA" altLang="en-US" sz="2800" b="1" dirty="0">
                <a:solidFill>
                  <a:srgbClr val="FF3300"/>
                </a:solidFill>
              </a:rPr>
              <a:t>يـد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78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3" grpId="0"/>
      <p:bldP spid="14" grpId="0"/>
      <p:bldP spid="21" grpId="0"/>
      <p:bldP spid="22" grpId="0" animBg="1"/>
      <p:bldP spid="23" grpId="0" animBg="1"/>
      <p:bldP spid="25" grpId="0"/>
      <p:bldP spid="26" grpId="0"/>
      <p:bldP spid="27" grpId="0"/>
      <p:bldP spid="32" grpId="0"/>
      <p:bldP spid="33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95BBF1-480E-50C9-7566-6AF4A5D3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78" y="93529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1F7B5-A1C2-53AD-2DFD-9BD52E848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190" y="1070791"/>
            <a:ext cx="655320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أوجد المدى والمتوسط الحسابي والوسيط والمنوال لكل من البيانات التالية .</a:t>
            </a:r>
            <a:endParaRPr lang="en-US" altLang="en-US" sz="2000" b="1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F690F2-DE93-297D-390C-427135C0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978" y="1893754"/>
            <a:ext cx="7669212" cy="4681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599C3C8-7CA6-7196-6BC2-BBA6EC40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390" y="2074729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٥ ، ٩ ، ٥ ، ٩ ، ٧ ، ٢٥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D2EF37D-8A61-6ED3-91CE-7A1D0AC43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15" y="2577966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نرتب البيانات تصاعديا</a:t>
            </a:r>
            <a:endParaRPr lang="en-US" altLang="en-US" sz="2000" b="1" dirty="0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85C92E1-F6D9-BBBC-647F-52928E00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878" y="3513004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 ،  ٥ ،  ٧ ،  ٩ ،  ٩ ، ٢٥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61B4A593-0C75-9915-B444-D3149E23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478" y="4162291"/>
            <a:ext cx="201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المتوسط الحسابي =</a:t>
            </a:r>
            <a:endParaRPr lang="en-US" altLang="en-US" sz="2000" b="1" dirty="0"/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4ADE2AB4-F5B1-809B-0C3C-214AE02757EE}"/>
              </a:ext>
            </a:extLst>
          </p:cNvPr>
          <p:cNvGrpSpPr>
            <a:grpSpLocks/>
          </p:cNvGrpSpPr>
          <p:nvPr/>
        </p:nvGrpSpPr>
        <p:grpSpPr bwMode="auto">
          <a:xfrm>
            <a:off x="5377140" y="3982904"/>
            <a:ext cx="2925763" cy="771525"/>
            <a:chOff x="1628" y="2409"/>
            <a:chExt cx="1457" cy="486"/>
          </a:xfrm>
        </p:grpSpPr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52765685-09F8-5A55-6730-C7AACA724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" y="2409"/>
              <a:ext cx="1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70C0"/>
                  </a:solidFill>
                </a:rPr>
                <a:t>٥ + ٥ + ٧ + ٩ + ٩ + ٢٥</a:t>
              </a:r>
              <a:endParaRPr lang="en-US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D17E06EC-FDD8-BE7C-97C7-575DC2C88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2660"/>
              <a:ext cx="11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7AD08CE8-BC64-6ED6-6D4C-319578A69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" y="2645"/>
              <a:ext cx="13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0070C0"/>
                  </a:solidFill>
                </a:rPr>
                <a:t>٦</a:t>
              </a:r>
              <a:endParaRPr lang="en-US" alt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A92B628D-4208-B398-DE15-7449D68FB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" y="2532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chemeClr val="accent2"/>
                  </a:solidFill>
                </a:rPr>
                <a:t>=</a:t>
              </a:r>
              <a:endParaRPr lang="en-US" altLang="en-US" sz="2000" b="1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 Box 16">
            <a:extLst>
              <a:ext uri="{FF2B5EF4-FFF2-40B4-BE49-F238E27FC236}">
                <a16:creationId xmlns:a16="http://schemas.microsoft.com/office/drawing/2014/main" id="{8C9B3B5F-CAB9-7B16-5614-EB0B2673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365" y="4184516"/>
            <a:ext cx="61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١٠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2" name="AutoShape 17">
            <a:extLst>
              <a:ext uri="{FF2B5EF4-FFF2-40B4-BE49-F238E27FC236}">
                <a16:creationId xmlns:a16="http://schemas.microsoft.com/office/drawing/2014/main" id="{94A3EE4F-AD3B-8FA7-A15B-531066AF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103" y="2001704"/>
            <a:ext cx="1044575" cy="504825"/>
          </a:xfrm>
          <a:prstGeom prst="wedgeRoundRectCallout">
            <a:avLst>
              <a:gd name="adj1" fmla="val 45139"/>
              <a:gd name="adj2" fmla="val 1349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الوسيط</a:t>
            </a:r>
            <a:endParaRPr lang="en-US" altLang="en-US" sz="2000" b="1"/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7967B741-4481-9CCA-5669-E6DFC182D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003" y="2541454"/>
            <a:ext cx="1044575" cy="504825"/>
          </a:xfrm>
          <a:prstGeom prst="wedgeRoundRectCallout">
            <a:avLst>
              <a:gd name="adj1" fmla="val -25074"/>
              <a:gd name="adj2" fmla="val 9905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المنوال</a:t>
            </a:r>
            <a:endParaRPr lang="en-US" altLang="en-US" sz="2000" b="1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ED3BE06F-2165-5401-264B-214135E9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053" y="3335204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المدى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B65085FE-5012-BF2F-88CE-62D4624C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990" y="3335204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٢٥ – ٥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84500617-4013-B7B7-38AF-A84BE980F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778" y="3349491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٢٠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ED94FC8F-54A0-C2D5-B4BE-7855BBC43721}"/>
              </a:ext>
            </a:extLst>
          </p:cNvPr>
          <p:cNvGrpSpPr>
            <a:grpSpLocks/>
          </p:cNvGrpSpPr>
          <p:nvPr/>
        </p:nvGrpSpPr>
        <p:grpSpPr bwMode="auto">
          <a:xfrm>
            <a:off x="4550053" y="3322504"/>
            <a:ext cx="684212" cy="514350"/>
            <a:chOff x="3424" y="2108"/>
            <a:chExt cx="431" cy="324"/>
          </a:xfrm>
        </p:grpSpPr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FEA55040-6583-C09F-64E3-E59F5CBA6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F79C6535-699E-688D-A05D-3C797949F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rc 26">
              <a:extLst>
                <a:ext uri="{FF2B5EF4-FFF2-40B4-BE49-F238E27FC236}">
                  <a16:creationId xmlns:a16="http://schemas.microsoft.com/office/drawing/2014/main" id="{DA13CF68-F696-4815-210A-9BEC9FA1CA69}"/>
                </a:ext>
              </a:extLst>
            </p:cNvPr>
            <p:cNvSpPr>
              <a:spLocks/>
            </p:cNvSpPr>
            <p:nvPr/>
          </p:nvSpPr>
          <p:spPr bwMode="auto">
            <a:xfrm rot="10474825" flipV="1">
              <a:off x="3463" y="2108"/>
              <a:ext cx="331" cy="233"/>
            </a:xfrm>
            <a:custGeom>
              <a:avLst/>
              <a:gdLst>
                <a:gd name="G0" fmla="+- 20335 0 0"/>
                <a:gd name="G1" fmla="+- 21600 0 0"/>
                <a:gd name="G2" fmla="+- 21600 0 0"/>
                <a:gd name="T0" fmla="*/ 0 w 39824"/>
                <a:gd name="T1" fmla="*/ 14318 h 21600"/>
                <a:gd name="T2" fmla="*/ 39824 w 39824"/>
                <a:gd name="T3" fmla="*/ 12288 h 21600"/>
                <a:gd name="T4" fmla="*/ 20335 w 3982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24" h="21600" fill="none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</a:path>
                <a:path w="39824" h="21600" stroke="0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  <a:lnTo>
                    <a:pt x="20335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27">
            <a:extLst>
              <a:ext uri="{FF2B5EF4-FFF2-40B4-BE49-F238E27FC236}">
                <a16:creationId xmlns:a16="http://schemas.microsoft.com/office/drawing/2014/main" id="{5150FF40-4D4D-FB60-E292-4EE4D14AC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028" y="4940166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الوسيط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318E60FD-0A0E-9606-8AC3-4F8FF908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203" y="4954454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٨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0F97C687-BFFD-A099-74B4-ACA00933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028" y="5767254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المنوال</a:t>
            </a:r>
            <a:r>
              <a:rPr lang="ar-SA" altLang="en-US" sz="2000" b="1" dirty="0">
                <a:solidFill>
                  <a:schemeClr val="accent2"/>
                </a:solidFill>
              </a:rPr>
              <a:t> =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4" name="Text Box 30">
            <a:extLst>
              <a:ext uri="{FF2B5EF4-FFF2-40B4-BE49-F238E27FC236}">
                <a16:creationId xmlns:a16="http://schemas.microsoft.com/office/drawing/2014/main" id="{DB43D775-9C0E-EF91-74C7-BB64589E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203" y="5781541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35" name="Group 31">
            <a:extLst>
              <a:ext uri="{FF2B5EF4-FFF2-40B4-BE49-F238E27FC236}">
                <a16:creationId xmlns:a16="http://schemas.microsoft.com/office/drawing/2014/main" id="{ED7A5733-5D14-9A61-3680-3100397DDDD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262590" y="3546341"/>
            <a:ext cx="684213" cy="514350"/>
            <a:chOff x="3424" y="2108"/>
            <a:chExt cx="431" cy="324"/>
          </a:xfrm>
        </p:grpSpPr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9A2696CF-4D8D-7720-2D5C-521B5D8E7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A483B665-117B-97B6-C518-8F4FC6CF4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251"/>
              <a:ext cx="159" cy="1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rc 34">
              <a:extLst>
                <a:ext uri="{FF2B5EF4-FFF2-40B4-BE49-F238E27FC236}">
                  <a16:creationId xmlns:a16="http://schemas.microsoft.com/office/drawing/2014/main" id="{AAEFAB57-3494-F862-4F38-A19B4AD16C04}"/>
                </a:ext>
              </a:extLst>
            </p:cNvPr>
            <p:cNvSpPr>
              <a:spLocks/>
            </p:cNvSpPr>
            <p:nvPr/>
          </p:nvSpPr>
          <p:spPr bwMode="auto">
            <a:xfrm rot="10474825" flipV="1">
              <a:off x="3463" y="2108"/>
              <a:ext cx="331" cy="233"/>
            </a:xfrm>
            <a:custGeom>
              <a:avLst/>
              <a:gdLst>
                <a:gd name="G0" fmla="+- 20335 0 0"/>
                <a:gd name="G1" fmla="+- 21600 0 0"/>
                <a:gd name="G2" fmla="+- 21600 0 0"/>
                <a:gd name="T0" fmla="*/ 0 w 39824"/>
                <a:gd name="T1" fmla="*/ 14318 h 21600"/>
                <a:gd name="T2" fmla="*/ 39824 w 39824"/>
                <a:gd name="T3" fmla="*/ 12288 h 21600"/>
                <a:gd name="T4" fmla="*/ 20335 w 3982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24" h="21600" fill="none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</a:path>
                <a:path w="39824" h="21600" stroke="0" extrusionOk="0">
                  <a:moveTo>
                    <a:pt x="-1" y="14317"/>
                  </a:moveTo>
                  <a:cubicBezTo>
                    <a:pt x="3074" y="5730"/>
                    <a:pt x="11213" y="0"/>
                    <a:pt x="20335" y="0"/>
                  </a:cubicBezTo>
                  <a:cubicBezTo>
                    <a:pt x="28656" y="0"/>
                    <a:pt x="36237" y="4779"/>
                    <a:pt x="39824" y="12287"/>
                  </a:cubicBezTo>
                  <a:lnTo>
                    <a:pt x="20335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AutoShape 35">
            <a:extLst>
              <a:ext uri="{FF2B5EF4-FFF2-40B4-BE49-F238E27FC236}">
                <a16:creationId xmlns:a16="http://schemas.microsoft.com/office/drawing/2014/main" id="{AD277FAE-0BB1-CA09-5472-D3E1A79A6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265" y="4484554"/>
            <a:ext cx="1044575" cy="504825"/>
          </a:xfrm>
          <a:prstGeom prst="wedgeRoundRectCallout">
            <a:avLst>
              <a:gd name="adj1" fmla="val 6537"/>
              <a:gd name="adj2" fmla="val -11761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/>
              <a:t>المنوال</a:t>
            </a:r>
            <a:endParaRPr lang="en-US" altLang="en-US" sz="2000" b="1"/>
          </a:p>
        </p:txBody>
      </p:sp>
      <p:sp>
        <p:nvSpPr>
          <p:cNvPr id="40" name="Rectangle 40">
            <a:extLst>
              <a:ext uri="{FF2B5EF4-FFF2-40B4-BE49-F238E27FC236}">
                <a16:creationId xmlns:a16="http://schemas.microsoft.com/office/drawing/2014/main" id="{EEED201E-FE8C-30F0-4F08-EE180E4B4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528" y="3484429"/>
            <a:ext cx="719137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9">
            <a:extLst>
              <a:ext uri="{FF2B5EF4-FFF2-40B4-BE49-F238E27FC236}">
                <a16:creationId xmlns:a16="http://schemas.microsoft.com/office/drawing/2014/main" id="{94EE1FC2-72BD-3777-7731-4329C081613E}"/>
              </a:ext>
            </a:extLst>
          </p:cNvPr>
          <p:cNvGrpSpPr>
            <a:grpSpLocks/>
          </p:cNvGrpSpPr>
          <p:nvPr/>
        </p:nvGrpSpPr>
        <p:grpSpPr bwMode="auto">
          <a:xfrm>
            <a:off x="3362603" y="2755766"/>
            <a:ext cx="1016000" cy="763588"/>
            <a:chOff x="1066" y="1339"/>
            <a:chExt cx="640" cy="481"/>
          </a:xfrm>
        </p:grpSpPr>
        <p:grpSp>
          <p:nvGrpSpPr>
            <p:cNvPr id="42" name="Group 47">
              <a:extLst>
                <a:ext uri="{FF2B5EF4-FFF2-40B4-BE49-F238E27FC236}">
                  <a16:creationId xmlns:a16="http://schemas.microsoft.com/office/drawing/2014/main" id="{E69604E9-5063-F346-2137-A711FF6F7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6" y="1339"/>
              <a:ext cx="500" cy="481"/>
              <a:chOff x="1206" y="1339"/>
              <a:chExt cx="500" cy="481"/>
            </a:xfrm>
          </p:grpSpPr>
          <p:sp>
            <p:nvSpPr>
              <p:cNvPr id="44" name="Text Box 42">
                <a:extLst>
                  <a:ext uri="{FF2B5EF4-FFF2-40B4-BE49-F238E27FC236}">
                    <a16:creationId xmlns:a16="http://schemas.microsoft.com/office/drawing/2014/main" id="{8E08BC5B-E30A-91AB-2BD1-C54918D1F7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rgbClr val="0070C0"/>
                    </a:solidFill>
                  </a:rPr>
                  <a:t>٧ + ٩</a:t>
                </a:r>
                <a:endParaRPr lang="en-US" altLang="en-US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Line 43">
                <a:extLst>
                  <a:ext uri="{FF2B5EF4-FFF2-40B4-BE49-F238E27FC236}">
                    <a16:creationId xmlns:a16="http://schemas.microsoft.com/office/drawing/2014/main" id="{BCC282EA-EDCA-1E6D-9B9C-FCEC4EC7B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44">
                <a:extLst>
                  <a:ext uri="{FF2B5EF4-FFF2-40B4-BE49-F238E27FC236}">
                    <a16:creationId xmlns:a16="http://schemas.microsoft.com/office/drawing/2014/main" id="{EA66407F-169F-5DDC-133B-14B152C2E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0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4D931E15-B9FB-C65B-DB70-556FD9BDE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1453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</a:rPr>
                <a:t>=</a:t>
              </a:r>
              <a:endParaRPr lang="en-US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7" name="Text Box 48">
            <a:extLst>
              <a:ext uri="{FF2B5EF4-FFF2-40B4-BE49-F238E27FC236}">
                <a16:creationId xmlns:a16="http://schemas.microsoft.com/office/drawing/2014/main" id="{5E6EDA70-323F-34C0-7241-9A3B0B21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190" y="2928804"/>
            <a:ext cx="39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٨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48" name="Text Box 50">
            <a:extLst>
              <a:ext uri="{FF2B5EF4-FFF2-40B4-BE49-F238E27FC236}">
                <a16:creationId xmlns:a16="http://schemas.microsoft.com/office/drawing/2014/main" id="{63552B37-E14E-48C9-A6E3-387447607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303" y="5783129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chemeClr val="accent2"/>
                </a:solidFill>
              </a:rPr>
              <a:t>،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49" name="Text Box 51">
            <a:extLst>
              <a:ext uri="{FF2B5EF4-FFF2-40B4-BE49-F238E27FC236}">
                <a16:creationId xmlns:a16="http://schemas.microsoft.com/office/drawing/2014/main" id="{BB7230BF-1A9B-FD06-89A6-75460451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815" y="579741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٩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50" name="Text Box 52">
            <a:extLst>
              <a:ext uri="{FF2B5EF4-FFF2-40B4-BE49-F238E27FC236}">
                <a16:creationId xmlns:a16="http://schemas.microsoft.com/office/drawing/2014/main" id="{67696293-E1CD-E1C6-8936-2D782A79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790" y="1760948"/>
            <a:ext cx="122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2"/>
                </a:solidFill>
              </a:rPr>
              <a:t>تمه</a:t>
            </a:r>
            <a:r>
              <a:rPr lang="ar-SA" altLang="en-US" sz="2800" b="1" dirty="0">
                <a:solidFill>
                  <a:srgbClr val="FF3300"/>
                </a:solidFill>
              </a:rPr>
              <a:t>يـد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3" grpId="0"/>
      <p:bldP spid="14" grpId="0"/>
      <p:bldP spid="21" grpId="0"/>
      <p:bldP spid="22" grpId="0" animBg="1"/>
      <p:bldP spid="23" grpId="0" animBg="1"/>
      <p:bldP spid="24" grpId="0"/>
      <p:bldP spid="25" grpId="0"/>
      <p:bldP spid="26" grpId="0"/>
      <p:bldP spid="31" grpId="0"/>
      <p:bldP spid="32" grpId="0"/>
      <p:bldP spid="33" grpId="0"/>
      <p:bldP spid="34" grpId="0"/>
      <p:bldP spid="39" grpId="0" animBg="1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BBCBB3-0185-C6CF-0983-28C8CEBE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39" y="179804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923C04-3E20-673F-6FE6-F1E56F462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046" y="990126"/>
            <a:ext cx="3744912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استعمل الجدول التالي لحل الأسئلة التالية :</a:t>
            </a:r>
            <a:endParaRPr lang="en-US" altLang="en-US" sz="2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B093E-1A7C-5F16-1E41-F5F8715CA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988" y="1439108"/>
            <a:ext cx="933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7">
            <a:extLst>
              <a:ext uri="{FF2B5EF4-FFF2-40B4-BE49-F238E27FC236}">
                <a16:creationId xmlns:a16="http://schemas.microsoft.com/office/drawing/2014/main" id="{AFA3E8F9-1E60-4E54-EB87-8209F0A30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424" y="1852746"/>
            <a:ext cx="4465637" cy="1404938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8">
            <a:extLst>
              <a:ext uri="{FF2B5EF4-FFF2-40B4-BE49-F238E27FC236}">
                <a16:creationId xmlns:a16="http://schemas.microsoft.com/office/drawing/2014/main" id="{DB8E1CE6-07E2-B243-BAB0-8383465D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524" y="1997209"/>
            <a:ext cx="464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ما القيمة الأكثر تكرارا في عمود الميداليات الفضية ؟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 Box 49">
            <a:extLst>
              <a:ext uri="{FF2B5EF4-FFF2-40B4-BE49-F238E27FC236}">
                <a16:creationId xmlns:a16="http://schemas.microsoft.com/office/drawing/2014/main" id="{88BD2DE4-E43B-7198-C0EB-38970705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111" y="2608396"/>
            <a:ext cx="7556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١٨</a:t>
            </a:r>
          </a:p>
        </p:txBody>
      </p:sp>
      <p:sp>
        <p:nvSpPr>
          <p:cNvPr id="14" name="Rectangle 50">
            <a:extLst>
              <a:ext uri="{FF2B5EF4-FFF2-40B4-BE49-F238E27FC236}">
                <a16:creationId xmlns:a16="http://schemas.microsoft.com/office/drawing/2014/main" id="{9689DCE7-1434-4281-970F-2D464963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361" y="3437071"/>
            <a:ext cx="5473700" cy="1512888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51">
            <a:extLst>
              <a:ext uri="{FF2B5EF4-FFF2-40B4-BE49-F238E27FC236}">
                <a16:creationId xmlns:a16="http://schemas.microsoft.com/office/drawing/2014/main" id="{EB51633E-3DDF-848D-D347-0650A1B1D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336" y="3581534"/>
            <a:ext cx="525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ما معدل الميداليات التي فازت بها المانيا من الأنواع الثلاثة ؟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7" name="Group 60">
            <a:extLst>
              <a:ext uri="{FF2B5EF4-FFF2-40B4-BE49-F238E27FC236}">
                <a16:creationId xmlns:a16="http://schemas.microsoft.com/office/drawing/2014/main" id="{ACC60BF2-97BD-5ADE-C33D-4B99272B29A7}"/>
              </a:ext>
            </a:extLst>
          </p:cNvPr>
          <p:cNvGrpSpPr>
            <a:grpSpLocks/>
          </p:cNvGrpSpPr>
          <p:nvPr/>
        </p:nvGrpSpPr>
        <p:grpSpPr bwMode="auto">
          <a:xfrm>
            <a:off x="7662761" y="4157796"/>
            <a:ext cx="2673350" cy="763588"/>
            <a:chOff x="203" y="2614"/>
            <a:chExt cx="1684" cy="481"/>
          </a:xfrm>
        </p:grpSpPr>
        <p:grpSp>
          <p:nvGrpSpPr>
            <p:cNvPr id="18" name="Group 54">
              <a:extLst>
                <a:ext uri="{FF2B5EF4-FFF2-40B4-BE49-F238E27FC236}">
                  <a16:creationId xmlns:a16="http://schemas.microsoft.com/office/drawing/2014/main" id="{5B9FB23F-E65F-E798-9909-7C2F2F6BB0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2614"/>
              <a:ext cx="1184" cy="481"/>
              <a:chOff x="1206" y="1339"/>
              <a:chExt cx="500" cy="481"/>
            </a:xfrm>
          </p:grpSpPr>
          <p:sp>
            <p:nvSpPr>
              <p:cNvPr id="21" name="Text Box 55">
                <a:extLst>
                  <a:ext uri="{FF2B5EF4-FFF2-40B4-BE49-F238E27FC236}">
                    <a16:creationId xmlns:a16="http://schemas.microsoft.com/office/drawing/2014/main" id="{2C589088-0F87-2391-F24E-6E8DF4C0A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1339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١٧ + ١٠ + ١٥</a:t>
                </a:r>
                <a:endParaRPr lang="en-US" altLang="en-US" sz="2000" b="1" dirty="0"/>
              </a:p>
            </p:txBody>
          </p:sp>
          <p:sp>
            <p:nvSpPr>
              <p:cNvPr id="22" name="Line 56">
                <a:extLst>
                  <a:ext uri="{FF2B5EF4-FFF2-40B4-BE49-F238E27FC236}">
                    <a16:creationId xmlns:a16="http://schemas.microsoft.com/office/drawing/2014/main" id="{E0A31E72-2575-E015-7054-451C7915B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8" y="1572"/>
                <a:ext cx="3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57">
                <a:extLst>
                  <a:ext uri="{FF2B5EF4-FFF2-40B4-BE49-F238E27FC236}">
                    <a16:creationId xmlns:a16="http://schemas.microsoft.com/office/drawing/2014/main" id="{671C91ED-149A-27B7-9480-DF9202C01F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" y="1570"/>
                <a:ext cx="4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76200" cmpd="tri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000" b="1" dirty="0"/>
                  <a:t>٣</a:t>
                </a:r>
                <a:endParaRPr lang="en-US" altLang="en-US" sz="2000" b="1" dirty="0"/>
              </a:p>
            </p:txBody>
          </p:sp>
        </p:grpSp>
        <p:sp>
          <p:nvSpPr>
            <p:cNvPr id="19" name="Text Box 58">
              <a:extLst>
                <a:ext uri="{FF2B5EF4-FFF2-40B4-BE49-F238E27FC236}">
                  <a16:creationId xmlns:a16="http://schemas.microsoft.com/office/drawing/2014/main" id="{036F8540-AC0F-A588-58E3-CD60ADEB6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28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  <p:sp>
          <p:nvSpPr>
            <p:cNvPr id="20" name="Text Box 58">
              <a:extLst>
                <a:ext uri="{FF2B5EF4-FFF2-40B4-BE49-F238E27FC236}">
                  <a16:creationId xmlns:a16="http://schemas.microsoft.com/office/drawing/2014/main" id="{3A5CA367-15B8-2D5C-5758-8E9E644D6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2739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chemeClr val="accent2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sp>
        <p:nvSpPr>
          <p:cNvPr id="24" name="Text Box 59">
            <a:extLst>
              <a:ext uri="{FF2B5EF4-FFF2-40B4-BE49-F238E27FC236}">
                <a16:creationId xmlns:a16="http://schemas.microsoft.com/office/drawing/2014/main" id="{451581B6-7490-F436-EEC6-68A7F4C3C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811" y="4337184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٤٢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5" name="Rectangle 61">
            <a:extLst>
              <a:ext uri="{FF2B5EF4-FFF2-40B4-BE49-F238E27FC236}">
                <a16:creationId xmlns:a16="http://schemas.microsoft.com/office/drawing/2014/main" id="{C7CB471D-5E69-9D86-6673-20E4A7EA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986" y="5200784"/>
            <a:ext cx="6950075" cy="1404937"/>
          </a:xfrm>
          <a:prstGeom prst="rect">
            <a:avLst/>
          </a:prstGeom>
          <a:solidFill>
            <a:srgbClr val="CC99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62">
            <a:extLst>
              <a:ext uri="{FF2B5EF4-FFF2-40B4-BE49-F238E27FC236}">
                <a16:creationId xmlns:a16="http://schemas.microsoft.com/office/drawing/2014/main" id="{89115103-7394-C361-8C4C-32BB465C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986" y="5345246"/>
            <a:ext cx="691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رتب أعداد الميداليات الفضية ترتيبا تصاعديا . ما العدد الذي يتوسط هذه القيم ؟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6F165E78-8583-3A65-6342-0729D3FA8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811" y="5956434"/>
            <a:ext cx="7556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١٨</a:t>
            </a:r>
          </a:p>
        </p:txBody>
      </p:sp>
      <p:sp>
        <p:nvSpPr>
          <p:cNvPr id="28" name="Text Box 64">
            <a:extLst>
              <a:ext uri="{FF2B5EF4-FFF2-40B4-BE49-F238E27FC236}">
                <a16:creationId xmlns:a16="http://schemas.microsoft.com/office/drawing/2014/main" id="{55A66BBA-5CFB-5384-CDE1-8C0A7606D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899" y="5958021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١٠ ،  ١٨ ،  ١٨ ،  ٢٣ ،  ٣٨</a:t>
            </a:r>
            <a:endParaRPr lang="en-US" altLang="en-US" sz="2000" b="1" dirty="0"/>
          </a:p>
        </p:txBody>
      </p:sp>
      <p:sp>
        <p:nvSpPr>
          <p:cNvPr id="29" name="Rectangle 65">
            <a:extLst>
              <a:ext uri="{FF2B5EF4-FFF2-40B4-BE49-F238E27FC236}">
                <a16:creationId xmlns:a16="http://schemas.microsoft.com/office/drawing/2014/main" id="{26C0DA43-7907-DAE3-BC6C-58104724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224" y="5884996"/>
            <a:ext cx="431800" cy="539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686382FE-46A5-1C48-788B-7A35DE7A96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10" y="1310426"/>
            <a:ext cx="4030676" cy="2500312"/>
          </a:xfrm>
          <a:prstGeom prst="rect">
            <a:avLst/>
          </a:prstGeom>
        </p:spPr>
      </p:pic>
      <p:sp>
        <p:nvSpPr>
          <p:cNvPr id="31" name="Oval 66">
            <a:extLst>
              <a:ext uri="{FF2B5EF4-FFF2-40B4-BE49-F238E27FC236}">
                <a16:creationId xmlns:a16="http://schemas.microsoft.com/office/drawing/2014/main" id="{8F3A0D76-E981-BAB0-3AB8-AD39D68A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692" y="2836807"/>
            <a:ext cx="323850" cy="3238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6">
            <a:extLst>
              <a:ext uri="{FF2B5EF4-FFF2-40B4-BE49-F238E27FC236}">
                <a16:creationId xmlns:a16="http://schemas.microsoft.com/office/drawing/2014/main" id="{10BF09D1-4DD9-833D-1E3C-46A82BF5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692" y="3132479"/>
            <a:ext cx="323850" cy="3238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68">
            <a:extLst>
              <a:ext uri="{FF2B5EF4-FFF2-40B4-BE49-F238E27FC236}">
                <a16:creationId xmlns:a16="http://schemas.microsoft.com/office/drawing/2014/main" id="{8D60512B-6604-CC1A-489A-46F2357D0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93" y="3464663"/>
            <a:ext cx="2484437" cy="287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69">
            <a:extLst>
              <a:ext uri="{FF2B5EF4-FFF2-40B4-BE49-F238E27FC236}">
                <a16:creationId xmlns:a16="http://schemas.microsoft.com/office/drawing/2014/main" id="{A8FB5702-6C8C-FA3A-FF7E-9EF65875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023" y="2221121"/>
            <a:ext cx="865188" cy="1547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59">
            <a:extLst>
              <a:ext uri="{FF2B5EF4-FFF2-40B4-BE49-F238E27FC236}">
                <a16:creationId xmlns:a16="http://schemas.microsoft.com/office/drawing/2014/main" id="{660785ED-2602-6C67-4926-4D710DEE7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470" y="4337184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١٤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6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/>
      <p:bldP spid="11" grpId="1"/>
      <p:bldP spid="13" grpId="0" animBg="1"/>
      <p:bldP spid="13" grpId="1" animBg="1"/>
      <p:bldP spid="14" grpId="0" animBg="1"/>
      <p:bldP spid="16" grpId="0"/>
      <p:bldP spid="16" grpId="1"/>
      <p:bldP spid="24" grpId="0"/>
      <p:bldP spid="24" grpId="1"/>
      <p:bldP spid="25" grpId="0" animBg="1"/>
      <p:bldP spid="26" grpId="0"/>
      <p:bldP spid="26" grpId="1"/>
      <p:bldP spid="27" grpId="0" animBg="1"/>
      <p:bldP spid="27" grpId="1" animBg="1"/>
      <p:bldP spid="28" grpId="0"/>
      <p:bldP spid="28" grpId="1"/>
      <p:bldP spid="29" grpId="0" animBg="1"/>
      <p:bldP spid="31" grpId="0" animBg="1"/>
      <p:bldP spid="32" grpId="0" animBg="1"/>
      <p:bldP spid="33" grpId="0" animBg="1"/>
      <p:bldP spid="34" grpId="0" animBg="1"/>
      <p:bldP spid="35" grpId="0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779AB1-3E3A-7F58-BBF9-BAE180E94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68" y="176224"/>
            <a:ext cx="46688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4">
            <a:extLst>
              <a:ext uri="{FF2B5EF4-FFF2-40B4-BE49-F238E27FC236}">
                <a16:creationId xmlns:a16="http://schemas.microsoft.com/office/drawing/2014/main" id="{8FEE3BB7-00D0-3E31-4D4C-517A9CEA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93" y="933461"/>
            <a:ext cx="70548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A5CAF3D2-A3D8-F7D8-F144-136276C1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18" y="2841636"/>
            <a:ext cx="7669212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88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1833</Words>
  <Application>Microsoft Macintosh PowerPoint</Application>
  <PresentationFormat>شاشة عريضة</PresentationFormat>
  <Paragraphs>604</Paragraphs>
  <Slides>24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7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53</cp:revision>
  <dcterms:created xsi:type="dcterms:W3CDTF">2021-08-28T07:17:54Z</dcterms:created>
  <dcterms:modified xsi:type="dcterms:W3CDTF">2023-02-07T07:27:40Z</dcterms:modified>
</cp:coreProperties>
</file>