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6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384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28"/>
  </p:normalViewPr>
  <p:slideViewPr>
    <p:cSldViewPr snapToGrid="0" snapToObjects="1">
      <p:cViewPr varScale="1">
        <p:scale>
          <a:sx n="93" d="100"/>
          <a:sy n="93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23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4.bp.blogspot.com/_QESW7o6asz0/TUZ6YHoo4_I/AAAAAAAAAHU/amJr885abhY/s1600/nnnn.png&amp;imgrefurl=http://ssad44.blogspot.com/2011/01/blog-post_4143.html&amp;usg=__E_h-AoxmHVI6xmP2yAQMQOnHKAE=&amp;h=599&amp;w=630&amp;sz=16&amp;hl=ar&amp;start=13&amp;zoom=1&amp;tbnid=3_-Oul1x2oTXsM:&amp;tbnh=130&amp;tbnw=137&amp;ei=EkywTd6CGsuz8QOT7uDxCw&amp;prev=/images%3Fq%3D%25D9%2586%25D8%25AC%25D9%2585%25D8%25A9%26hl%3Dar%26safe%3Dactive%26gbv%3D2%26tbm%3Disch&amp;itbs=1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4.bp.blogspot.com/_QESW7o6asz0/TUZ6YHoo4_I/AAAAAAAAAHU/amJr885abhY/s1600/nnnn.png&amp;imgrefurl=http://ssad44.blogspot.com/2011/01/blog-post_4143.html&amp;usg=__E_h-AoxmHVI6xmP2yAQMQOnHKAE=&amp;h=599&amp;w=630&amp;sz=16&amp;hl=ar&amp;start=13&amp;zoom=1&amp;tbnid=3_-Oul1x2oTXsM:&amp;tbnh=130&amp;tbnw=137&amp;ei=EkywTd6CGsuz8QOT7uDxCw&amp;prev=/images%3Fq%3D%25D9%2586%25D8%25AC%25D9%2585%25D8%25A9%26hl%3Dar%26safe%3Dactive%26gbv%3D2%26tbm%3Disch&amp;itbs=1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58.wmf"/><Relationship Id="rId4" Type="http://schemas.openxmlformats.org/officeDocument/2006/relationships/image" Target="../media/image38.png"/><Relationship Id="rId9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37.png"/><Relationship Id="rId7" Type="http://schemas.openxmlformats.org/officeDocument/2006/relationships/image" Target="../media/image6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37.png"/><Relationship Id="rId7" Type="http://schemas.openxmlformats.org/officeDocument/2006/relationships/image" Target="../media/image5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64.png"/><Relationship Id="rId4" Type="http://schemas.openxmlformats.org/officeDocument/2006/relationships/image" Target="../media/image3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7.png"/><Relationship Id="rId7" Type="http://schemas.openxmlformats.org/officeDocument/2006/relationships/image" Target="../media/image6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37.png"/><Relationship Id="rId7" Type="http://schemas.openxmlformats.org/officeDocument/2006/relationships/image" Target="../media/image6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70.png"/><Relationship Id="rId5" Type="http://schemas.openxmlformats.org/officeDocument/2006/relationships/image" Target="../media/image39.jpeg"/><Relationship Id="rId10" Type="http://schemas.openxmlformats.org/officeDocument/2006/relationships/image" Target="../media/image69.png"/><Relationship Id="rId4" Type="http://schemas.openxmlformats.org/officeDocument/2006/relationships/image" Target="../media/image38.png"/><Relationship Id="rId9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37.png"/><Relationship Id="rId7" Type="http://schemas.openxmlformats.org/officeDocument/2006/relationships/image" Target="../media/image7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7.png"/><Relationship Id="rId7" Type="http://schemas.openxmlformats.org/officeDocument/2006/relationships/image" Target="../media/image7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75.wmf"/><Relationship Id="rId4" Type="http://schemas.openxmlformats.org/officeDocument/2006/relationships/image" Target="../media/image38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hyperlink" Target="http://www.google.com.sa/imgres?imgurl=http://4.bp.blogspot.com/_QESW7o6asz0/TUZ6YHoo4_I/AAAAAAAAAHU/amJr885abhY/s1600/nnnn.png&amp;imgrefurl=http://ssad44.blogspot.com/2011/01/blog-post_4143.html&amp;usg=__E_h-AoxmHVI6xmP2yAQMQOnHKAE=&amp;h=599&amp;w=630&amp;sz=16&amp;hl=ar&amp;start=13&amp;zoom=1&amp;tbnid=3_-Oul1x2oTXsM:&amp;tbnh=130&amp;tbnw=137&amp;ei=EkywTd6CGsuz8QOT7uDxCw&amp;prev=/images%3Fq%3D%25D9%2586%25D8%25AC%25D9%2585%25D8%25A9%26hl%3Dar%26safe%3Dactive%26gbv%3D2%26tbm%3Disch&amp;itbs=1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7.png"/><Relationship Id="rId7" Type="http://schemas.openxmlformats.org/officeDocument/2006/relationships/image" Target="../media/image40.wmf"/><Relationship Id="rId12" Type="http://schemas.openxmlformats.org/officeDocument/2006/relationships/image" Target="../media/image47.wmf"/><Relationship Id="rId2" Type="http://schemas.openxmlformats.org/officeDocument/2006/relationships/image" Target="../media/image36.jpg"/><Relationship Id="rId16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wmf"/><Relationship Id="rId5" Type="http://schemas.openxmlformats.org/officeDocument/2006/relationships/image" Target="../media/image39.jpeg"/><Relationship Id="rId15" Type="http://schemas.openxmlformats.org/officeDocument/2006/relationships/image" Target="../media/image50.jpg"/><Relationship Id="rId10" Type="http://schemas.openxmlformats.org/officeDocument/2006/relationships/image" Target="../media/image45.wmf"/><Relationship Id="rId4" Type="http://schemas.openxmlformats.org/officeDocument/2006/relationships/image" Target="../media/image38.png"/><Relationship Id="rId9" Type="http://schemas.openxmlformats.org/officeDocument/2006/relationships/image" Target="../media/image44.png"/><Relationship Id="rId14" Type="http://schemas.openxmlformats.org/officeDocument/2006/relationships/image" Target="../media/image4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7.png"/><Relationship Id="rId7" Type="http://schemas.openxmlformats.org/officeDocument/2006/relationships/image" Target="../media/image4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jpeg"/><Relationship Id="rId10" Type="http://schemas.openxmlformats.org/officeDocument/2006/relationships/image" Target="../media/image54.wmf"/><Relationship Id="rId4" Type="http://schemas.openxmlformats.org/officeDocument/2006/relationships/image" Target="../media/image38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4.bp.blogspot.com/_QESW7o6asz0/TUZ6YHoo4_I/AAAAAAAAAHU/amJr885abhY/s1600/nnnn.png&amp;imgrefurl=http://ssad44.blogspot.com/2011/01/blog-post_4143.html&amp;usg=__E_h-AoxmHVI6xmP2yAQMQOnHKAE=&amp;h=599&amp;w=630&amp;sz=16&amp;hl=ar&amp;start=13&amp;zoom=1&amp;tbnid=3_-Oul1x2oTXsM:&amp;tbnh=130&amp;tbnw=137&amp;ei=EkywTd6CGsuz8QOT7uDxCw&amp;prev=/images%3Fq%3D%25D9%2586%25D8%25AC%25D9%2585%25D8%25A9%26hl%3Dar%26safe%3Dactive%26gbv%3D2%26tbm%3Disch&amp;itbs=1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54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D95A0A4-0CC9-A419-696A-51F5CEBA5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19" y="-25489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907CA99-CC39-7485-679B-C014E28A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998" y="540834"/>
            <a:ext cx="882015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مثل البيانات ٥٢ ، ٥٨ ، ٦٧ ، ٦٣ ، ٤٧ ، ٤٤ ، ٥٢ ، ٢٨ ، ٤٩ ، ٦٥ ، ٥٢ ، ٥٩  بالصندوق وطرفيه .</a:t>
            </a:r>
            <a:endParaRPr lang="en-US" altLang="en-US" sz="2000" b="1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F6174FC-7D21-9F34-4222-B6071FD7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448" y="1982284"/>
            <a:ext cx="1403350" cy="468313"/>
          </a:xfrm>
          <a:prstGeom prst="wedgeRoundRectCallout">
            <a:avLst>
              <a:gd name="adj1" fmla="val 39819"/>
              <a:gd name="adj2" fmla="val 1516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1BD39A4D-EE93-D966-476E-A8E5F3F5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986" y="3530097"/>
            <a:ext cx="1403350" cy="468312"/>
          </a:xfrm>
          <a:prstGeom prst="wedgeRoundRectCallout">
            <a:avLst>
              <a:gd name="adj1" fmla="val 70815"/>
              <a:gd name="adj2" fmla="val -11813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صغرى</a:t>
            </a:r>
            <a:endParaRPr lang="en-US" altLang="en-US" sz="2000" b="1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8B100C0-0014-1726-194F-472FD8B4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873" y="2414084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٥٢</a:t>
            </a:r>
            <a:endParaRPr lang="en-US" altLang="en-US" sz="2000" b="1" dirty="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54A1C96F-4E8B-D8B1-139E-50FE52D2E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898" y="1585409"/>
            <a:ext cx="828675" cy="468313"/>
          </a:xfrm>
          <a:prstGeom prst="wedgeRoundRectCallout">
            <a:avLst>
              <a:gd name="adj1" fmla="val 13028"/>
              <a:gd name="adj2" fmla="val 13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97C2862A-7F3D-E030-CFD3-7CE46B2F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173" y="1548897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6D2E8A36-AED0-125E-A3AD-E8D04467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0611" y="2880809"/>
            <a:ext cx="633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٢٨ ، ٤٤ ، ٤٧ ، ٤٩ ، ٥٢ ، ٥٢ ، ٥٢ ، ٥٨ ، ٥٩ ، ٦٣ ،  ٦٥ ، ٦٧</a:t>
            </a:r>
            <a:endParaRPr lang="en-US" altLang="en-US" sz="2000" b="1" dirty="0"/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8742AC5B-FF0C-02D1-7C93-8E9F1D21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5411" y="2877251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9" name="Text Box 31">
            <a:extLst>
              <a:ext uri="{FF2B5EF4-FFF2-40B4-BE49-F238E27FC236}">
                <a16:creationId xmlns:a16="http://schemas.microsoft.com/office/drawing/2014/main" id="{4618731B-8EAE-FD05-2D42-E068F1AC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398" y="2414084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٤٨</a:t>
            </a:r>
            <a:endParaRPr lang="en-US" altLang="en-US" sz="2000" b="1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F56A7EC5-3D38-A51A-CE4E-D6576325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8" y="2859377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1B861267-3118-56B1-AB33-9EA54092C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336" y="2414084"/>
            <a:ext cx="627062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٦١</a:t>
            </a:r>
            <a:endParaRPr lang="en-US" altLang="en-US" sz="2000" b="1" dirty="0"/>
          </a:p>
        </p:txBody>
      </p:sp>
      <p:sp>
        <p:nvSpPr>
          <p:cNvPr id="22" name="Text Box 34">
            <a:extLst>
              <a:ext uri="{FF2B5EF4-FFF2-40B4-BE49-F238E27FC236}">
                <a16:creationId xmlns:a16="http://schemas.microsoft.com/office/drawing/2014/main" id="{F2F01997-FD67-19C0-E3C2-0E337C3C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824" y="2855492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3" name="AutoShape 35">
            <a:extLst>
              <a:ext uri="{FF2B5EF4-FFF2-40B4-BE49-F238E27FC236}">
                <a16:creationId xmlns:a16="http://schemas.microsoft.com/office/drawing/2014/main" id="{A2C20ED7-9B29-5305-70D7-C2C169C2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798" y="2053722"/>
            <a:ext cx="1403350" cy="468312"/>
          </a:xfrm>
          <a:prstGeom prst="wedgeRoundRectCallout">
            <a:avLst>
              <a:gd name="adj1" fmla="val -78731"/>
              <a:gd name="adj2" fmla="val 547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الأدنى</a:t>
            </a:r>
            <a:endParaRPr lang="en-US" altLang="en-US" sz="2000" b="1"/>
          </a:p>
        </p:txBody>
      </p:sp>
      <p:sp>
        <p:nvSpPr>
          <p:cNvPr id="24" name="AutoShape 36">
            <a:extLst>
              <a:ext uri="{FF2B5EF4-FFF2-40B4-BE49-F238E27FC236}">
                <a16:creationId xmlns:a16="http://schemas.microsoft.com/office/drawing/2014/main" id="{8B0D1B9C-AE9E-D560-4C2B-778C13BD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798" y="3530097"/>
            <a:ext cx="1403350" cy="468312"/>
          </a:xfrm>
          <a:prstGeom prst="wedgeRoundRectCallout">
            <a:avLst>
              <a:gd name="adj1" fmla="val 4523"/>
              <a:gd name="adj2" fmla="val -11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متطرفة</a:t>
            </a:r>
            <a:endParaRPr lang="en-US" altLang="en-US" sz="2000" b="1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BD3FA77-93DB-FCED-4515-FAED9E923569}"/>
              </a:ext>
            </a:extLst>
          </p:cNvPr>
          <p:cNvSpPr txBox="1"/>
          <p:nvPr/>
        </p:nvSpPr>
        <p:spPr>
          <a:xfrm>
            <a:off x="7856470" y="188926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99FD2B5-546E-9AE1-7455-DBA8EEA9031E}"/>
              </a:ext>
            </a:extLst>
          </p:cNvPr>
          <p:cNvSpPr txBox="1"/>
          <p:nvPr/>
        </p:nvSpPr>
        <p:spPr>
          <a:xfrm>
            <a:off x="1547381" y="244308"/>
            <a:ext cx="4237957" cy="1543725"/>
          </a:xfrm>
          <a:prstGeom prst="rect">
            <a:avLst/>
          </a:prstGeom>
          <a:solidFill>
            <a:srgbClr val="D8DB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F9E8981-D0E4-C9FA-5CB4-7A3B02A2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451" y="244309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المدى لربيعي =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E17DF516-D577-0C68-B356-48FBDD8D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836" y="234037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٦١ – ٤٨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B723E3B5-9CB4-B4CA-13E8-70343537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43" y="723810"/>
            <a:ext cx="262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٤٨ – ( ١.٥ × ١٣ ) =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32D6DC75-C875-B36C-2236-1B417A9A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044" y="693620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٤٨ – ١٩.٥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05A94652-7779-5328-7284-976BD52C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780" y="693051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٢٨.٥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237F2851-DB0B-176B-7B95-717D97513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054" y="1156228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٦١ + ( ١.٥ × ١٠.٥ ) =</a:t>
            </a: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B87C6CE4-50E7-68AF-1BFE-B8DE77FC1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39" y="1157112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٦١ +  ١٩.٥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id="{50E098BC-7759-F472-45C1-62BCA5CC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945" y="180369"/>
            <a:ext cx="100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١٣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5" name="Text Box 47">
            <a:extLst>
              <a:ext uri="{FF2B5EF4-FFF2-40B4-BE49-F238E27FC236}">
                <a16:creationId xmlns:a16="http://schemas.microsoft.com/office/drawing/2014/main" id="{1E7F03A6-9AE6-7538-333A-A3F4EA17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381" y="1158229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٨٠.٥</a:t>
            </a:r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1F6C1D0A-0BDF-8A48-A879-499FE8335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611" y="5423984"/>
            <a:ext cx="539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9276B6BB-B8EF-637F-EAAA-177816EF1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4898" y="5509709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59F9C12F-7C48-056A-57DF-1497CBEFE9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148" y="5509709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4BE037EB-015E-D376-72E3-0BE158B3F5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1698" y="5517647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A70C3CED-E7A1-928C-2776-121361903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9411" y="5517647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>
            <a:extLst>
              <a:ext uri="{FF2B5EF4-FFF2-40B4-BE49-F238E27FC236}">
                <a16:creationId xmlns:a16="http://schemas.microsoft.com/office/drawing/2014/main" id="{6BAA7A33-0A52-C62E-3B4E-214D652E0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3986" y="5509709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36E141A8-E286-1B3C-D021-3B0D3DD92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148" y="5150934"/>
            <a:ext cx="1346200" cy="503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3" name="Line 22">
            <a:extLst>
              <a:ext uri="{FF2B5EF4-FFF2-40B4-BE49-F238E27FC236}">
                <a16:creationId xmlns:a16="http://schemas.microsoft.com/office/drawing/2014/main" id="{D2206F9C-6E6F-E628-4BB1-8D41E384DC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1698" y="5141409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3">
            <a:extLst>
              <a:ext uri="{FF2B5EF4-FFF2-40B4-BE49-F238E27FC236}">
                <a16:creationId xmlns:a16="http://schemas.microsoft.com/office/drawing/2014/main" id="{4AAB7684-4673-2FD5-5563-AED06E1A5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7348" y="5423984"/>
            <a:ext cx="10429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24">
            <a:extLst>
              <a:ext uri="{FF2B5EF4-FFF2-40B4-BE49-F238E27FC236}">
                <a16:creationId xmlns:a16="http://schemas.microsoft.com/office/drawing/2014/main" id="{BCA351E1-A812-336C-96EF-549CA1B7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36" y="533032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B6BDAD7D-1BDD-4920-483A-CDB7499B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23" y="533032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6">
            <a:extLst>
              <a:ext uri="{FF2B5EF4-FFF2-40B4-BE49-F238E27FC236}">
                <a16:creationId xmlns:a16="http://schemas.microsoft.com/office/drawing/2014/main" id="{9C7808AE-227B-C0A1-2AF9-CDE6CC82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1" y="532238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27">
            <a:extLst>
              <a:ext uri="{FF2B5EF4-FFF2-40B4-BE49-F238E27FC236}">
                <a16:creationId xmlns:a16="http://schemas.microsoft.com/office/drawing/2014/main" id="{3458C796-48A4-DF89-99C6-5935F45F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436" y="5257297"/>
            <a:ext cx="1403350" cy="468312"/>
          </a:xfrm>
          <a:prstGeom prst="wedgeRoundRectCallout">
            <a:avLst>
              <a:gd name="adj1" fmla="val 80431"/>
              <a:gd name="adj2" fmla="val -1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صغرى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49" name="AutoShape 28">
            <a:extLst>
              <a:ext uri="{FF2B5EF4-FFF2-40B4-BE49-F238E27FC236}">
                <a16:creationId xmlns:a16="http://schemas.microsoft.com/office/drawing/2014/main" id="{2468B517-3F03-C899-F750-D6202690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4598" y="4285747"/>
            <a:ext cx="1403350" cy="468312"/>
          </a:xfrm>
          <a:prstGeom prst="wedgeRoundRectCallout">
            <a:avLst>
              <a:gd name="adj1" fmla="val 60181"/>
              <a:gd name="adj2" fmla="val 17305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الأدنى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0" name="AutoShape 29">
            <a:extLst>
              <a:ext uri="{FF2B5EF4-FFF2-40B4-BE49-F238E27FC236}">
                <a16:creationId xmlns:a16="http://schemas.microsoft.com/office/drawing/2014/main" id="{22398F8E-1B2C-F17B-7FD6-89A25055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873" y="4177797"/>
            <a:ext cx="863600" cy="468312"/>
          </a:xfrm>
          <a:prstGeom prst="wedgeRoundRectCallout">
            <a:avLst>
              <a:gd name="adj1" fmla="val -1102"/>
              <a:gd name="adj2" fmla="val 20152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الوسيط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1" name="AutoShape 30">
            <a:extLst>
              <a:ext uri="{FF2B5EF4-FFF2-40B4-BE49-F238E27FC236}">
                <a16:creationId xmlns:a16="http://schemas.microsoft.com/office/drawing/2014/main" id="{CA26DF47-30E4-3CA5-4593-BD7156DE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2636" y="4285747"/>
            <a:ext cx="1403350" cy="468312"/>
          </a:xfrm>
          <a:prstGeom prst="wedgeRoundRectCallout">
            <a:avLst>
              <a:gd name="adj1" fmla="val -72398"/>
              <a:gd name="adj2" fmla="val 16627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الأعلى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2" name="AutoShape 31">
            <a:extLst>
              <a:ext uri="{FF2B5EF4-FFF2-40B4-BE49-F238E27FC236}">
                <a16:creationId xmlns:a16="http://schemas.microsoft.com/office/drawing/2014/main" id="{648A0C7C-B8D7-95A8-8EC5-FFE8939F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036" y="4285747"/>
            <a:ext cx="1403350" cy="468312"/>
          </a:xfrm>
          <a:prstGeom prst="wedgeRoundRectCallout">
            <a:avLst>
              <a:gd name="adj1" fmla="val -107579"/>
              <a:gd name="adj2" fmla="val 17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عظمى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53" name="Picture 32">
            <a:extLst>
              <a:ext uri="{FF2B5EF4-FFF2-40B4-BE49-F238E27FC236}">
                <a16:creationId xmlns:a16="http://schemas.microsoft.com/office/drawing/2014/main" id="{B56D1307-63B2-B993-59CA-85557B8F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36" y="532238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3">
            <a:extLst>
              <a:ext uri="{FF2B5EF4-FFF2-40B4-BE49-F238E27FC236}">
                <a16:creationId xmlns:a16="http://schemas.microsoft.com/office/drawing/2014/main" id="{781FA292-6E5E-EAB0-7B87-593407E6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86" y="533032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43">
            <a:extLst>
              <a:ext uri="{FF2B5EF4-FFF2-40B4-BE49-F238E27FC236}">
                <a16:creationId xmlns:a16="http://schemas.microsoft.com/office/drawing/2014/main" id="{1BC97041-0C41-4904-EE63-85F272C9D666}"/>
              </a:ext>
            </a:extLst>
          </p:cNvPr>
          <p:cNvGrpSpPr>
            <a:grpSpLocks/>
          </p:cNvGrpSpPr>
          <p:nvPr/>
        </p:nvGrpSpPr>
        <p:grpSpPr bwMode="auto">
          <a:xfrm>
            <a:off x="2078698" y="5725609"/>
            <a:ext cx="7575550" cy="823913"/>
            <a:chOff x="544" y="1797"/>
            <a:chExt cx="4772" cy="519"/>
          </a:xfrm>
        </p:grpSpPr>
        <p:sp>
          <p:nvSpPr>
            <p:cNvPr id="56" name="Text Box 44">
              <a:extLst>
                <a:ext uri="{FF2B5EF4-FFF2-40B4-BE49-F238E27FC236}">
                  <a16:creationId xmlns:a16="http://schemas.microsoft.com/office/drawing/2014/main" id="{F1EF6A99-CCDA-DF19-E306-CAF1344A2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٧٥     ٧٠      ٦٥      ٦٠       ٥٥     ٥٠       ٤٥     ٤٠      ٣٥      ٣٠   </a:t>
              </a:r>
              <a:endParaRPr lang="en-US" altLang="en-US" sz="2000" b="1" dirty="0"/>
            </a:p>
          </p:txBody>
        </p:sp>
        <p:sp>
          <p:nvSpPr>
            <p:cNvPr id="57" name="Line 45">
              <a:extLst>
                <a:ext uri="{FF2B5EF4-FFF2-40B4-BE49-F238E27FC236}">
                  <a16:creationId xmlns:a16="http://schemas.microsoft.com/office/drawing/2014/main" id="{5195F366-FF7F-B4B7-4576-46CFC1537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54">
            <a:extLst>
              <a:ext uri="{FF2B5EF4-FFF2-40B4-BE49-F238E27FC236}">
                <a16:creationId xmlns:a16="http://schemas.microsoft.com/office/drawing/2014/main" id="{8E51A969-4891-0557-685A-D2AE4CF7F0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0986" y="5517647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utoShape 56">
            <a:extLst>
              <a:ext uri="{FF2B5EF4-FFF2-40B4-BE49-F238E27FC236}">
                <a16:creationId xmlns:a16="http://schemas.microsoft.com/office/drawing/2014/main" id="{30FF604F-0FBA-F757-E1B9-24F7E6EC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823" y="4285747"/>
            <a:ext cx="1403350" cy="468312"/>
          </a:xfrm>
          <a:prstGeom prst="wedgeRoundRectCallout">
            <a:avLst>
              <a:gd name="adj1" fmla="val -107579"/>
              <a:gd name="adj2" fmla="val 17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متطرفة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60" name="Picture 57" descr="ANd9GcRH4rW8b-_tUyXU0zGr88AzkofHZJGCKIrLwBy-ZKt-Uk2Dae1uSrUJnJ7oHw">
            <a:hlinkClick r:id="rId8"/>
            <a:extLst>
              <a:ext uri="{FF2B5EF4-FFF2-40B4-BE49-F238E27FC236}">
                <a16:creationId xmlns:a16="http://schemas.microsoft.com/office/drawing/2014/main" id="{E22E8378-EA7A-CFF9-F724-A1C63A6F4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36" y="5222372"/>
            <a:ext cx="3651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utoShape 37">
            <a:extLst>
              <a:ext uri="{FF2B5EF4-FFF2-40B4-BE49-F238E27FC236}">
                <a16:creationId xmlns:a16="http://schemas.microsoft.com/office/drawing/2014/main" id="{511B00F0-0DE2-7A67-0B4D-9826FFA9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623" y="1513972"/>
            <a:ext cx="1403350" cy="468312"/>
          </a:xfrm>
          <a:prstGeom prst="wedgeRoundRectCallout">
            <a:avLst>
              <a:gd name="adj1" fmla="val 1472"/>
              <a:gd name="adj2" fmla="val 1516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الأعلى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2271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87513A-70CB-3CF0-4702-EBDB2507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99" y="-75517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6A720F9-BBD0-215C-C94E-5A220078B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574" y="500745"/>
            <a:ext cx="6948487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عدد ساعات مناوبة ثمانية أطباء اختصاص في أحد الأسابيع هي : </a:t>
            </a:r>
          </a:p>
          <a:p>
            <a:pPr eaLnBrk="1" hangingPunct="1"/>
            <a:r>
              <a:rPr lang="ar-SA" altLang="en-US" sz="2000" b="1" dirty="0"/>
              <a:t>٣٨ ، ٤٣ ، ٣٦ ، ٣٧ ، ٣٢ ، ٣٧ ، ٢٩ ، ٥١  مثل البيانات بالصندوق وطرفيه .</a:t>
            </a:r>
            <a:endParaRPr lang="en-US" altLang="en-US" sz="2000" b="1" dirty="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AC11641-637F-31A6-02FF-B41986E5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211" y="2013633"/>
            <a:ext cx="1403350" cy="468312"/>
          </a:xfrm>
          <a:prstGeom prst="wedgeRoundRectCallout">
            <a:avLst>
              <a:gd name="adj1" fmla="val 67532"/>
              <a:gd name="adj2" fmla="val 1388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578973D-DDDE-9943-1A3A-E98377E7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936" y="3345545"/>
            <a:ext cx="1403350" cy="468313"/>
          </a:xfrm>
          <a:prstGeom prst="wedgeRoundRectCallout">
            <a:avLst>
              <a:gd name="adj1" fmla="val -63801"/>
              <a:gd name="adj2" fmla="val -9610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صغرى</a:t>
            </a:r>
            <a:endParaRPr lang="en-US" altLang="en-US" sz="2000" b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7B38E39-5AC9-BB35-012E-58A1F5594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036" y="2373995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٣٧</a:t>
            </a:r>
            <a:endParaRPr lang="en-US" altLang="en-US" sz="2000" b="1" dirty="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54F713EA-357C-997D-0AE3-BA6C96AE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061" y="1545320"/>
            <a:ext cx="828675" cy="468313"/>
          </a:xfrm>
          <a:prstGeom prst="wedgeRoundRectCallout">
            <a:avLst>
              <a:gd name="adj1" fmla="val 13028"/>
              <a:gd name="adj2" fmla="val 13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الوسيط</a:t>
            </a:r>
            <a:endParaRPr lang="en-US" altLang="en-US" sz="2000" b="1" dirty="0"/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30B5AE52-907B-D2CF-DE66-7B6028D1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1473883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04C63E81-CE32-7E87-6FD0-F96F08889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449" y="2840720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٢٩ ، ٣٢ ، ٣٦ ، ٣٧ ، ٣٧ ، ٣٨ ، ٤٣ ، ٥١</a:t>
            </a:r>
            <a:endParaRPr lang="en-US" altLang="en-US" sz="2000" b="1" dirty="0"/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BAC61E73-9C15-295F-1D2F-299FFD1F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786" y="2851832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9A162EE8-09E8-50E1-2E78-717737BCA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161" y="2373995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٣٤</a:t>
            </a:r>
            <a:endParaRPr lang="en-US" altLang="en-US" sz="2000" b="1" dirty="0"/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DA8C2A0E-A9BF-4C82-81F9-821B41CA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7183" y="2840666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0" name="Text Box 33">
            <a:extLst>
              <a:ext uri="{FF2B5EF4-FFF2-40B4-BE49-F238E27FC236}">
                <a16:creationId xmlns:a16="http://schemas.microsoft.com/office/drawing/2014/main" id="{906874D4-7CE5-5AA2-51D8-514FAFCA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099" y="2373995"/>
            <a:ext cx="720725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٤٠.٥</a:t>
            </a:r>
            <a:endParaRPr lang="en-US" altLang="en-US" sz="2000" b="1" dirty="0"/>
          </a:p>
        </p:txBody>
      </p:sp>
      <p:sp>
        <p:nvSpPr>
          <p:cNvPr id="21" name="Text Box 34">
            <a:extLst>
              <a:ext uri="{FF2B5EF4-FFF2-40B4-BE49-F238E27FC236}">
                <a16:creationId xmlns:a16="http://schemas.microsoft.com/office/drawing/2014/main" id="{FDB4772B-4991-8A8B-C29A-6FDC1821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861" y="2883582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2" name="AutoShape 35">
            <a:extLst>
              <a:ext uri="{FF2B5EF4-FFF2-40B4-BE49-F238E27FC236}">
                <a16:creationId xmlns:a16="http://schemas.microsoft.com/office/drawing/2014/main" id="{30A1E031-824B-6D5A-18C1-07893535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136" y="2013633"/>
            <a:ext cx="1403350" cy="468312"/>
          </a:xfrm>
          <a:prstGeom prst="wedgeRoundRectCallout">
            <a:avLst>
              <a:gd name="adj1" fmla="val -78731"/>
              <a:gd name="adj2" fmla="val 547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الأدنى</a:t>
            </a:r>
            <a:endParaRPr lang="en-US" altLang="en-US" sz="2000" b="1"/>
          </a:p>
        </p:txBody>
      </p:sp>
      <p:sp>
        <p:nvSpPr>
          <p:cNvPr id="23" name="AutoShape 36">
            <a:extLst>
              <a:ext uri="{FF2B5EF4-FFF2-40B4-BE49-F238E27FC236}">
                <a16:creationId xmlns:a16="http://schemas.microsoft.com/office/drawing/2014/main" id="{272E125C-FC39-B8B2-B891-8814CF05F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411" y="2877233"/>
            <a:ext cx="1403350" cy="468312"/>
          </a:xfrm>
          <a:prstGeom prst="wedgeRoundRectCallout">
            <a:avLst>
              <a:gd name="adj1" fmla="val 73870"/>
              <a:gd name="adj2" fmla="val -1779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متطرفة</a:t>
            </a:r>
            <a:endParaRPr lang="en-US" altLang="en-US" sz="2000" b="1"/>
          </a:p>
        </p:txBody>
      </p:sp>
      <p:sp>
        <p:nvSpPr>
          <p:cNvPr id="24" name="AutoShape 37">
            <a:extLst>
              <a:ext uri="{FF2B5EF4-FFF2-40B4-BE49-F238E27FC236}">
                <a16:creationId xmlns:a16="http://schemas.microsoft.com/office/drawing/2014/main" id="{3C282A67-7AA8-3F29-2614-B160DEC8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786" y="1473883"/>
            <a:ext cx="1403350" cy="468312"/>
          </a:xfrm>
          <a:prstGeom prst="wedgeRoundRectCallout">
            <a:avLst>
              <a:gd name="adj1" fmla="val 35634"/>
              <a:gd name="adj2" fmla="val 1611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الأعلى</a:t>
            </a:r>
            <a:endParaRPr lang="en-US" altLang="en-US" sz="2000" b="1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95E7B8B-DAC4-A3B1-C7CE-C6019C60628A}"/>
              </a:ext>
            </a:extLst>
          </p:cNvPr>
          <p:cNvSpPr txBox="1"/>
          <p:nvPr/>
        </p:nvSpPr>
        <p:spPr>
          <a:xfrm>
            <a:off x="1596056" y="55521"/>
            <a:ext cx="4237957" cy="1543725"/>
          </a:xfrm>
          <a:prstGeom prst="rect">
            <a:avLst/>
          </a:prstGeom>
          <a:solidFill>
            <a:srgbClr val="D8DB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7D253370-0347-276F-CA9B-AB9002863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26" y="55522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المدى لربيعي =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28FEB218-EB92-BF15-C32D-059BB7B38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511" y="45250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٤٠.٥ – ٣٤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9" name="Text Box 45">
            <a:extLst>
              <a:ext uri="{FF2B5EF4-FFF2-40B4-BE49-F238E27FC236}">
                <a16:creationId xmlns:a16="http://schemas.microsoft.com/office/drawing/2014/main" id="{7AD06B3B-1C4D-E28B-DD70-FC91B4931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418" y="535023"/>
            <a:ext cx="262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٣٤ – ( ١.٥ × ٦.٥ ) =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46D2754E-2ADC-92A2-2F0A-5B9C4C63F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381" y="535023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٣٤ – ٩.٧٥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1" name="Text Box 47">
            <a:extLst>
              <a:ext uri="{FF2B5EF4-FFF2-40B4-BE49-F238E27FC236}">
                <a16:creationId xmlns:a16="http://schemas.microsoft.com/office/drawing/2014/main" id="{E558667E-B987-1487-F061-3C9524C2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455" y="504264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٢٤.٢٥</a:t>
            </a:r>
          </a:p>
        </p:txBody>
      </p:sp>
      <p:sp>
        <p:nvSpPr>
          <p:cNvPr id="32" name="Text Box 48">
            <a:extLst>
              <a:ext uri="{FF2B5EF4-FFF2-40B4-BE49-F238E27FC236}">
                <a16:creationId xmlns:a16="http://schemas.microsoft.com/office/drawing/2014/main" id="{013D09EE-30F6-095B-0867-199A37AD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729" y="967441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٤٠.٥ + ( ١.٥ × ٦.٥ ) =</a:t>
            </a: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68D66F66-C6BA-88BC-439C-9C8C3CD72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14" y="968325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٤٠.٥ +  ٩.٧٥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id="{14166F0D-B4F5-2B54-2E18-05319F9CD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68" y="52970"/>
            <a:ext cx="100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٦.٥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5" name="Text Box 47">
            <a:extLst>
              <a:ext uri="{FF2B5EF4-FFF2-40B4-BE49-F238E27FC236}">
                <a16:creationId xmlns:a16="http://schemas.microsoft.com/office/drawing/2014/main" id="{6D262362-8A44-5092-3FEC-35D81C9D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86" y="978596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٥٠.٢٥</a:t>
            </a:r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307AB716-8F10-B4E5-E5F2-00C185242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2449" y="5383895"/>
            <a:ext cx="8636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6CF58FB8-67DF-1D05-F9B8-0138A66CB6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6736" y="546962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8E75811A-78CF-721A-5B40-9DEAA4AB1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224" y="5469620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7F0C0797-F975-833A-FE80-A9A19CC285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824" y="547755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959B88BF-3E93-C5BA-8336-7D4446623C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2061" y="547755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8C883692-0626-D9F8-2EB5-FE54A833A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3861" y="543310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B98FD156-4BE4-8740-8A2E-C2B21749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761" y="5110845"/>
            <a:ext cx="1130300" cy="503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04F32780-FBBC-17D6-B74C-E0D38BE453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9286" y="5096558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>
            <a:extLst>
              <a:ext uri="{FF2B5EF4-FFF2-40B4-BE49-F238E27FC236}">
                <a16:creationId xmlns:a16="http://schemas.microsoft.com/office/drawing/2014/main" id="{B70EAEBD-723B-F8A4-D397-ED875FA9A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2061" y="5383895"/>
            <a:ext cx="431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17">
            <a:extLst>
              <a:ext uri="{FF2B5EF4-FFF2-40B4-BE49-F238E27FC236}">
                <a16:creationId xmlns:a16="http://schemas.microsoft.com/office/drawing/2014/main" id="{9985941F-0FE9-42B0-517E-267FE864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61" y="529023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8">
            <a:extLst>
              <a:ext uri="{FF2B5EF4-FFF2-40B4-BE49-F238E27FC236}">
                <a16:creationId xmlns:a16="http://schemas.microsoft.com/office/drawing/2014/main" id="{F8272317-953E-77C2-C5B6-B4D0E731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61" y="529023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9">
            <a:extLst>
              <a:ext uri="{FF2B5EF4-FFF2-40B4-BE49-F238E27FC236}">
                <a16:creationId xmlns:a16="http://schemas.microsoft.com/office/drawing/2014/main" id="{84C4C472-0F42-D085-DED3-A6AE0C62E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99" y="5282295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20">
            <a:extLst>
              <a:ext uri="{FF2B5EF4-FFF2-40B4-BE49-F238E27FC236}">
                <a16:creationId xmlns:a16="http://schemas.microsoft.com/office/drawing/2014/main" id="{E5EFED6D-9A5A-DD87-2C7E-A7C3AC425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324" y="4532995"/>
            <a:ext cx="1403350" cy="468313"/>
          </a:xfrm>
          <a:prstGeom prst="wedgeRoundRectCallout">
            <a:avLst>
              <a:gd name="adj1" fmla="val 83597"/>
              <a:gd name="adj2" fmla="val 10898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صغرى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49" name="AutoShape 21">
            <a:extLst>
              <a:ext uri="{FF2B5EF4-FFF2-40B4-BE49-F238E27FC236}">
                <a16:creationId xmlns:a16="http://schemas.microsoft.com/office/drawing/2014/main" id="{89987556-FDE9-68A0-4095-275E5CF21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624" y="4245658"/>
            <a:ext cx="1403350" cy="468312"/>
          </a:xfrm>
          <a:prstGeom prst="wedgeRoundRectCallout">
            <a:avLst>
              <a:gd name="adj1" fmla="val 43102"/>
              <a:gd name="adj2" fmla="val 16017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الأدنى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0" name="AutoShape 22">
            <a:extLst>
              <a:ext uri="{FF2B5EF4-FFF2-40B4-BE49-F238E27FC236}">
                <a16:creationId xmlns:a16="http://schemas.microsoft.com/office/drawing/2014/main" id="{BECFD5AE-050B-DCA3-9415-B9E9348A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799" y="4137708"/>
            <a:ext cx="863600" cy="468312"/>
          </a:xfrm>
          <a:prstGeom prst="wedgeRoundRectCallout">
            <a:avLst>
              <a:gd name="adj1" fmla="val -47796"/>
              <a:gd name="adj2" fmla="val 17915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الوسيط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1" name="AutoShape 23">
            <a:extLst>
              <a:ext uri="{FF2B5EF4-FFF2-40B4-BE49-F238E27FC236}">
                <a16:creationId xmlns:a16="http://schemas.microsoft.com/office/drawing/2014/main" id="{219736B1-0ED7-E801-6F8E-4B49D0D3B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7349" y="3561445"/>
            <a:ext cx="1403350" cy="468313"/>
          </a:xfrm>
          <a:prstGeom prst="wedgeRoundRectCallout">
            <a:avLst>
              <a:gd name="adj1" fmla="val -72398"/>
              <a:gd name="adj2" fmla="val 30966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الأعلى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2" name="AutoShape 24">
            <a:extLst>
              <a:ext uri="{FF2B5EF4-FFF2-40B4-BE49-F238E27FC236}">
                <a16:creationId xmlns:a16="http://schemas.microsoft.com/office/drawing/2014/main" id="{DEE5B18E-53CD-279C-541E-DDBA1B797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174" y="4245658"/>
            <a:ext cx="1403350" cy="468312"/>
          </a:xfrm>
          <a:prstGeom prst="wedgeRoundRectCallout">
            <a:avLst>
              <a:gd name="adj1" fmla="val -75454"/>
              <a:gd name="adj2" fmla="val 15949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عظمى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53" name="Picture 25">
            <a:extLst>
              <a:ext uri="{FF2B5EF4-FFF2-40B4-BE49-F238E27FC236}">
                <a16:creationId xmlns:a16="http://schemas.microsoft.com/office/drawing/2014/main" id="{40F7EB15-DE35-5FC1-4BEF-EBB1DA4A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424" y="5282295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6">
            <a:extLst>
              <a:ext uri="{FF2B5EF4-FFF2-40B4-BE49-F238E27FC236}">
                <a16:creationId xmlns:a16="http://schemas.microsoft.com/office/drawing/2014/main" id="{AF405ED1-7C91-1C6B-025A-AB5B4B56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61" y="526007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38">
            <a:extLst>
              <a:ext uri="{FF2B5EF4-FFF2-40B4-BE49-F238E27FC236}">
                <a16:creationId xmlns:a16="http://schemas.microsoft.com/office/drawing/2014/main" id="{DE123EDE-4AD5-9B0F-9A1C-930E9B797294}"/>
              </a:ext>
            </a:extLst>
          </p:cNvPr>
          <p:cNvGrpSpPr>
            <a:grpSpLocks/>
          </p:cNvGrpSpPr>
          <p:nvPr/>
        </p:nvGrpSpPr>
        <p:grpSpPr bwMode="auto">
          <a:xfrm>
            <a:off x="2271611" y="5685520"/>
            <a:ext cx="7575550" cy="823913"/>
            <a:chOff x="544" y="1797"/>
            <a:chExt cx="4772" cy="519"/>
          </a:xfrm>
        </p:grpSpPr>
        <p:sp>
          <p:nvSpPr>
            <p:cNvPr id="56" name="Text Box 39">
              <a:extLst>
                <a:ext uri="{FF2B5EF4-FFF2-40B4-BE49-F238E27FC236}">
                  <a16:creationId xmlns:a16="http://schemas.microsoft.com/office/drawing/2014/main" id="{C3172EC7-5FE9-E3FE-E6FB-C0686BD4E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٦٠     ٥٦      ٥٢      ٤٨      ٤٤      ٤٠       ٣٦     ٣٢      ٢٨      ٢٤   </a:t>
              </a:r>
              <a:endParaRPr lang="en-US" altLang="en-US" sz="2000" b="1" dirty="0"/>
            </a:p>
          </p:txBody>
        </p:sp>
        <p:sp>
          <p:nvSpPr>
            <p:cNvPr id="57" name="Line 40">
              <a:extLst>
                <a:ext uri="{FF2B5EF4-FFF2-40B4-BE49-F238E27FC236}">
                  <a16:creationId xmlns:a16="http://schemas.microsoft.com/office/drawing/2014/main" id="{4D545D9E-5BCA-3E46-8552-74A1F9700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41">
            <a:extLst>
              <a:ext uri="{FF2B5EF4-FFF2-40B4-BE49-F238E27FC236}">
                <a16:creationId xmlns:a16="http://schemas.microsoft.com/office/drawing/2014/main" id="{B44FF76A-A678-369E-0EFC-DF0AEA234D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4511" y="547755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42" descr="ANd9GcRH4rW8b-_tUyXU0zGr88AzkofHZJGCKIrLwBy-ZKt-Uk2Dae1uSrUJnJ7oHw">
            <a:hlinkClick r:id="rId8"/>
            <a:extLst>
              <a:ext uri="{FF2B5EF4-FFF2-40B4-BE49-F238E27FC236}">
                <a16:creationId xmlns:a16="http://schemas.microsoft.com/office/drawing/2014/main" id="{D642AEF6-DDDF-087C-BCBC-4E6EF5153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74" y="5182283"/>
            <a:ext cx="3651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43">
            <a:extLst>
              <a:ext uri="{FF2B5EF4-FFF2-40B4-BE49-F238E27FC236}">
                <a16:creationId xmlns:a16="http://schemas.microsoft.com/office/drawing/2014/main" id="{B82A8C28-25F2-DBE8-FD47-D2ED8F2B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836" y="4245658"/>
            <a:ext cx="1403350" cy="468312"/>
          </a:xfrm>
          <a:prstGeom prst="wedgeRoundRectCallout">
            <a:avLst>
              <a:gd name="adj1" fmla="val -106333"/>
              <a:gd name="adj2" fmla="val 157458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متطرفة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21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42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93355" y="1534769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88E277-BD26-AC85-9E1D-8AED361F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1" y="120983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EC068CC-ED8A-16BE-D63F-A2F4134B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253" y="806783"/>
            <a:ext cx="795655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أعمار مراجعي عيادة الأسنان في يوم السبت هي : ٤٩ ، ٤٥ ، ٥٥ ، ٣٢ ، ٢٨ ، ٥٣ ، ٢٦ ،</a:t>
            </a:r>
          </a:p>
          <a:p>
            <a:pPr eaLnBrk="1" hangingPunct="1"/>
            <a:r>
              <a:rPr lang="ar-SA" altLang="en-US" sz="2000" b="1" dirty="0"/>
              <a:t>٣٨ ، ٣٥ ، ٣٥ ، ٥١  مثل البيانات بالصندوق وطرفيه .</a:t>
            </a:r>
            <a:endParaRPr lang="en-US" altLang="en-US" sz="20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B0BD41BF-3364-6D34-C882-EFCEB835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828" y="202915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EAE00CE9-B18D-3768-09D0-8D0B73C7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878" y="3037220"/>
            <a:ext cx="568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٢٦ ، ٢٨ ، ٣٢ ، ٣٥ ، ٣٥ ، ٣٨ ، ٤٥ ، ٤٩ ، ٥١ ، ٥٣ ، ٥٥</a:t>
            </a:r>
            <a:endParaRPr lang="en-US" altLang="en-US" sz="2000" b="1" dirty="0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AE3A0C1F-28D6-10DA-3C4F-F7A65BD72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389" y="2993536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0AD72C47-0809-EC0C-95CB-637E6123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803" y="3037220"/>
            <a:ext cx="431800" cy="360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A042CD6E-66E2-8C6D-7075-FB6BBD505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853" y="3038808"/>
            <a:ext cx="466725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7FBDEC3D-F6A7-7941-F6B5-74051ED4B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69" y="3008645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A707CBDA-38C9-3E0F-F97D-997D4472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696" y="3001394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A5D258D-E5B9-6910-D9D0-DC44BD6E43E8}"/>
              </a:ext>
            </a:extLst>
          </p:cNvPr>
          <p:cNvSpPr txBox="1"/>
          <p:nvPr/>
        </p:nvSpPr>
        <p:spPr>
          <a:xfrm>
            <a:off x="1209036" y="400719"/>
            <a:ext cx="4237957" cy="1543725"/>
          </a:xfrm>
          <a:prstGeom prst="rect">
            <a:avLst/>
          </a:prstGeom>
          <a:solidFill>
            <a:srgbClr val="D8DB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48157F5A-7E96-8688-7418-78DED8F2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106" y="400720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المدى لربيعي =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7E091B35-02A6-363E-A5C7-E743C1C9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491" y="390448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٥١ – ٣٢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BB51EB54-9376-C186-C66A-0CAE682D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398" y="880221"/>
            <a:ext cx="262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٣٢ – ( ١.٥ × ١٩ ) =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B4EAFEDE-0735-7325-E560-9C8A9B93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699" y="850031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٣٢ – ٢٨.٥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E1F73D55-23F6-3864-9191-C43F10AE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435" y="849462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٣.٥</a:t>
            </a: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D66392A6-1535-746B-C29C-BBCC979B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709" y="1312639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٥١ + ( ١.٥ × ١٩ ) =</a:t>
            </a: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848483E9-8EF3-725A-DE0F-0C8154D4D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394" y="1313523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٥١ +  ٢٨.٥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7" name="Text Box 54">
            <a:extLst>
              <a:ext uri="{FF2B5EF4-FFF2-40B4-BE49-F238E27FC236}">
                <a16:creationId xmlns:a16="http://schemas.microsoft.com/office/drawing/2014/main" id="{F9536D9A-2C06-AFCE-9C0E-185767E2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756" y="399950"/>
            <a:ext cx="100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١٩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8" name="Text Box 47">
            <a:extLst>
              <a:ext uri="{FF2B5EF4-FFF2-40B4-BE49-F238E27FC236}">
                <a16:creationId xmlns:a16="http://schemas.microsoft.com/office/drawing/2014/main" id="{9C7F527E-EB25-B749-497D-63D1256F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036" y="1314640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٧٩.٥</a:t>
            </a:r>
          </a:p>
        </p:txBody>
      </p:sp>
      <p:sp>
        <p:nvSpPr>
          <p:cNvPr id="29" name="Line 2">
            <a:extLst>
              <a:ext uri="{FF2B5EF4-FFF2-40B4-BE49-F238E27FC236}">
                <a16:creationId xmlns:a16="http://schemas.microsoft.com/office/drawing/2014/main" id="{ED1CC512-FF61-5746-801A-63A4364CED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228" y="5075570"/>
            <a:ext cx="9350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6">
            <a:extLst>
              <a:ext uri="{FF2B5EF4-FFF2-40B4-BE49-F238E27FC236}">
                <a16:creationId xmlns:a16="http://schemas.microsoft.com/office/drawing/2014/main" id="{0D847A46-6538-B31B-84A1-16D2B4D10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2241" y="516129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5401DA8C-D103-0376-2AE3-302B713062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1066" y="5161295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FDBA92CD-088B-A51B-89D2-158401207B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791" y="516923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9">
            <a:extLst>
              <a:ext uri="{FF2B5EF4-FFF2-40B4-BE49-F238E27FC236}">
                <a16:creationId xmlns:a16="http://schemas.microsoft.com/office/drawing/2014/main" id="{12C06455-FE44-2E79-5E31-1E9A31F965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1191" y="516923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F9B76855-04AE-308A-D650-524BFA1AB5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8103" y="5124783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69F14936-F2BF-B365-0500-C2BC495B0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141" y="4800933"/>
            <a:ext cx="3327400" cy="5032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id="{05156133-3836-0D05-3410-B580B5A260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09003" y="4800933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CC9BA8F7-7AFC-500B-3B98-053E10993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8178" y="5075570"/>
            <a:ext cx="6477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14">
            <a:extLst>
              <a:ext uri="{FF2B5EF4-FFF2-40B4-BE49-F238E27FC236}">
                <a16:creationId xmlns:a16="http://schemas.microsoft.com/office/drawing/2014/main" id="{0E430B7B-33CF-6E43-6399-0E297293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6" y="4981908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">
            <a:extLst>
              <a:ext uri="{FF2B5EF4-FFF2-40B4-BE49-F238E27FC236}">
                <a16:creationId xmlns:a16="http://schemas.microsoft.com/office/drawing/2014/main" id="{5F390E2D-96CA-8487-3AEF-5F52A93E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8" y="4981908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6">
            <a:extLst>
              <a:ext uri="{FF2B5EF4-FFF2-40B4-BE49-F238E27FC236}">
                <a16:creationId xmlns:a16="http://schemas.microsoft.com/office/drawing/2014/main" id="{FF13E4C3-7BA3-BD62-8F54-79ACAE808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41" y="497397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7">
            <a:extLst>
              <a:ext uri="{FF2B5EF4-FFF2-40B4-BE49-F238E27FC236}">
                <a16:creationId xmlns:a16="http://schemas.microsoft.com/office/drawing/2014/main" id="{6D82873C-137E-200B-DC36-991F9E61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28" y="497397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B0208C8A-7569-3299-DA46-A9109765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91" y="497397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26">
            <a:extLst>
              <a:ext uri="{FF2B5EF4-FFF2-40B4-BE49-F238E27FC236}">
                <a16:creationId xmlns:a16="http://schemas.microsoft.com/office/drawing/2014/main" id="{EEB2633A-A592-D031-2190-F10195ACD571}"/>
              </a:ext>
            </a:extLst>
          </p:cNvPr>
          <p:cNvGrpSpPr>
            <a:grpSpLocks/>
          </p:cNvGrpSpPr>
          <p:nvPr/>
        </p:nvGrpSpPr>
        <p:grpSpPr bwMode="auto">
          <a:xfrm>
            <a:off x="1740353" y="5377195"/>
            <a:ext cx="7575550" cy="823913"/>
            <a:chOff x="544" y="1797"/>
            <a:chExt cx="4772" cy="519"/>
          </a:xfrm>
        </p:grpSpPr>
        <p:sp>
          <p:nvSpPr>
            <p:cNvPr id="44" name="Text Box 27">
              <a:extLst>
                <a:ext uri="{FF2B5EF4-FFF2-40B4-BE49-F238E27FC236}">
                  <a16:creationId xmlns:a16="http://schemas.microsoft.com/office/drawing/2014/main" id="{39021C1D-828F-F6F3-E817-ABE2ABA1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٦٠      ٥٦      ٥٢      ٤٨      ٤٤      ٤٠      ٣٦     ٣٢      ٢٨      ٢٤   </a:t>
              </a:r>
              <a:endParaRPr lang="en-US" altLang="en-US" sz="2000" b="1" dirty="0"/>
            </a:p>
          </p:txBody>
        </p:sp>
        <p:sp>
          <p:nvSpPr>
            <p:cNvPr id="45" name="Line 28">
              <a:extLst>
                <a:ext uri="{FF2B5EF4-FFF2-40B4-BE49-F238E27FC236}">
                  <a16:creationId xmlns:a16="http://schemas.microsoft.com/office/drawing/2014/main" id="{598701D8-0339-DA73-635A-D53E20160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4464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167393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5F6CAC2-2056-0B90-AFA8-5BC6B82E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18" y="236828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B9B5D04-D416-71EB-6F17-6B946B32B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273" y="1009146"/>
            <a:ext cx="8677275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درجات الطلاب في الرياضيات : ١٠٠ ، ٧٠ ، ٧٠ ، ٩٠ ، ٥٠ ، ٩٠ ، ٥٠ ، ٩٠ ، ١٠٠ ، ٥٠ ،</a:t>
            </a:r>
          </a:p>
          <a:p>
            <a:pPr eaLnBrk="1" hangingPunct="1"/>
            <a:r>
              <a:rPr lang="ar-SA" altLang="en-US" sz="2000" b="1" dirty="0"/>
              <a:t>٩٠ ، ١٠٠ ، ٩٠ ، ٥٠ ، ٢٥ ، ٨٠  مثل البيانات بالصندوق وطرفيه .</a:t>
            </a:r>
            <a:endParaRPr lang="en-US" altLang="en-US" sz="2000" b="1" dirty="0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368328E-7888-6D37-E6F5-A1BFCEB00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061" y="2882396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٨٥</a:t>
            </a:r>
            <a:endParaRPr lang="en-US" altLang="en-US" sz="2000" b="1" dirty="0"/>
          </a:p>
        </p:txBody>
      </p:sp>
      <p:sp>
        <p:nvSpPr>
          <p:cNvPr id="8" name="Text Box 27">
            <a:extLst>
              <a:ext uri="{FF2B5EF4-FFF2-40B4-BE49-F238E27FC236}">
                <a16:creationId xmlns:a16="http://schemas.microsoft.com/office/drawing/2014/main" id="{612187F9-2B39-5994-30B5-0EDFF937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573" y="1982284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80506537-7E5C-826B-EF58-4490F9DAA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398" y="3349121"/>
            <a:ext cx="8640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٢٥ ، ٥٠ ، ٥٠ ، ٥٠ ، ٥٠ ، ٧٠ ، ٧٠ ، ٨٠ ، ٩٠ ، ٩٠ ، ٩٠ ، ٩٠ ، ٩٠ ، ١٠٠ ، ١٠٠ ، ١٠٠</a:t>
            </a:r>
            <a:endParaRPr lang="en-US" altLang="en-US" sz="2000" b="1" dirty="0"/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925B44A7-1F3A-C65E-E925-A77E8FA2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11" y="3400686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4" name="Text Box 30">
            <a:extLst>
              <a:ext uri="{FF2B5EF4-FFF2-40B4-BE49-F238E27FC236}">
                <a16:creationId xmlns:a16="http://schemas.microsoft.com/office/drawing/2014/main" id="{BC6961C5-BCC0-05EF-1D90-A35A58A6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186" y="2882396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٥٠</a:t>
            </a:r>
            <a:endParaRPr lang="en-US" altLang="en-US" sz="2000" b="1" dirty="0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7989E46-33B1-134B-B940-C9B12E46D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948" y="3400686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6FC25068-4C8E-5EE5-4B02-F70D36438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11" y="2882396"/>
            <a:ext cx="612775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٩٠</a:t>
            </a:r>
            <a:endParaRPr lang="en-US" altLang="en-US" sz="2000" b="1" dirty="0"/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52F73F9F-68B9-1B10-14A5-E3B975F79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698" y="3380871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0" name="Oval 44">
            <a:extLst>
              <a:ext uri="{FF2B5EF4-FFF2-40B4-BE49-F238E27FC236}">
                <a16:creationId xmlns:a16="http://schemas.microsoft.com/office/drawing/2014/main" id="{8A484917-81E2-7112-5C92-B1F594350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7361" y="3349121"/>
            <a:ext cx="431800" cy="360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C42CF7D4-BEE9-1E2F-894C-44F04575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23" y="3350709"/>
            <a:ext cx="466725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F647AEB3-C1F6-3AEA-EC30-6B7CF6822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273" y="2149766"/>
            <a:ext cx="1403350" cy="468312"/>
          </a:xfrm>
          <a:prstGeom prst="wedgeRoundRectCallout">
            <a:avLst>
              <a:gd name="adj1" fmla="val -37445"/>
              <a:gd name="adj2" fmla="val 1550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عظمى</a:t>
            </a:r>
            <a:endParaRPr lang="en-US" altLang="en-US" sz="2000" b="1" dirty="0"/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647A9B8D-A93F-178B-8DDD-7E13E143C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298" y="4104770"/>
            <a:ext cx="1403350" cy="468313"/>
          </a:xfrm>
          <a:prstGeom prst="wedgeRoundRectCallout">
            <a:avLst>
              <a:gd name="adj1" fmla="val 37556"/>
              <a:gd name="adj2" fmla="val -1232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صغرى</a:t>
            </a:r>
            <a:endParaRPr lang="en-US" altLang="en-US" sz="2000" b="1" dirty="0"/>
          </a:p>
        </p:txBody>
      </p:sp>
      <p:sp>
        <p:nvSpPr>
          <p:cNvPr id="24" name="AutoShape 8">
            <a:extLst>
              <a:ext uri="{FF2B5EF4-FFF2-40B4-BE49-F238E27FC236}">
                <a16:creationId xmlns:a16="http://schemas.microsoft.com/office/drawing/2014/main" id="{FC75C56B-268D-C9C9-B1A1-AF7AF27B5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548" y="2053721"/>
            <a:ext cx="828675" cy="468313"/>
          </a:xfrm>
          <a:prstGeom prst="wedgeRoundRectCallout">
            <a:avLst>
              <a:gd name="adj1" fmla="val 13028"/>
              <a:gd name="adj2" fmla="val 13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25" name="AutoShape 35">
            <a:extLst>
              <a:ext uri="{FF2B5EF4-FFF2-40B4-BE49-F238E27FC236}">
                <a16:creationId xmlns:a16="http://schemas.microsoft.com/office/drawing/2014/main" id="{6466D1E3-81F5-E2EB-EECE-3F279A36A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248" y="2383922"/>
            <a:ext cx="1403350" cy="468312"/>
          </a:xfrm>
          <a:prstGeom prst="wedgeRoundRectCallout">
            <a:avLst>
              <a:gd name="adj1" fmla="val -78731"/>
              <a:gd name="adj2" fmla="val 547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الأدنى</a:t>
            </a:r>
            <a:endParaRPr lang="en-US" altLang="en-US" sz="2000" b="1"/>
          </a:p>
        </p:txBody>
      </p:sp>
      <p:sp>
        <p:nvSpPr>
          <p:cNvPr id="26" name="AutoShape 37">
            <a:extLst>
              <a:ext uri="{FF2B5EF4-FFF2-40B4-BE49-F238E27FC236}">
                <a16:creationId xmlns:a16="http://schemas.microsoft.com/office/drawing/2014/main" id="{4BF9088F-744E-84B6-2BE1-837D47A21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498" y="1899735"/>
            <a:ext cx="1403350" cy="468312"/>
          </a:xfrm>
          <a:prstGeom prst="wedgeRoundRectCallout">
            <a:avLst>
              <a:gd name="adj1" fmla="val -11425"/>
              <a:gd name="adj2" fmla="val 1340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الأعلى</a:t>
            </a:r>
            <a:endParaRPr lang="en-US" altLang="en-US" sz="2000" b="1"/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150D9952-9FA2-D5CB-5C51-2A037583F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4431" y="5101721"/>
            <a:ext cx="1655762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8C7C8421-B5DB-E46D-A237-1E044A525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731" y="5187446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A44FF4F2-883D-0EDF-CA57-3EC44DD826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76056" y="5187446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52F66DB8-384B-48A1-E8DF-10DD11C899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0193" y="5195384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">
            <a:extLst>
              <a:ext uri="{FF2B5EF4-FFF2-40B4-BE49-F238E27FC236}">
                <a16:creationId xmlns:a16="http://schemas.microsoft.com/office/drawing/2014/main" id="{A1EA8521-962C-31CE-FC35-9AFA38F7DB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781" y="5195384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3">
            <a:extLst>
              <a:ext uri="{FF2B5EF4-FFF2-40B4-BE49-F238E27FC236}">
                <a16:creationId xmlns:a16="http://schemas.microsoft.com/office/drawing/2014/main" id="{F5A2B69D-613C-FB4F-108C-59F608C86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0631" y="5150934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C5AFA7AD-E06E-A075-631D-2076E8178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131" y="4827084"/>
            <a:ext cx="2808287" cy="5032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4" name="Line 15">
            <a:extLst>
              <a:ext uri="{FF2B5EF4-FFF2-40B4-BE49-F238E27FC236}">
                <a16:creationId xmlns:a16="http://schemas.microsoft.com/office/drawing/2014/main" id="{0AFC59ED-A00A-5E81-0A0D-07C5E4654E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3993" y="4827084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6">
            <a:extLst>
              <a:ext uri="{FF2B5EF4-FFF2-40B4-BE49-F238E27FC236}">
                <a16:creationId xmlns:a16="http://schemas.microsoft.com/office/drawing/2014/main" id="{6DF0E04D-94FC-D937-1202-135F22DE2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8643" y="5101721"/>
            <a:ext cx="6477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" name="Picture 17">
            <a:extLst>
              <a:ext uri="{FF2B5EF4-FFF2-40B4-BE49-F238E27FC236}">
                <a16:creationId xmlns:a16="http://schemas.microsoft.com/office/drawing/2014/main" id="{7C2B2750-BF50-0D9D-8E75-1BD82702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18" y="5008059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>
            <a:extLst>
              <a:ext uri="{FF2B5EF4-FFF2-40B4-BE49-F238E27FC236}">
                <a16:creationId xmlns:a16="http://schemas.microsoft.com/office/drawing/2014/main" id="{F0C14094-BB2B-1D7F-50C5-E44B69E2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68" y="5008059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9">
            <a:extLst>
              <a:ext uri="{FF2B5EF4-FFF2-40B4-BE49-F238E27FC236}">
                <a16:creationId xmlns:a16="http://schemas.microsoft.com/office/drawing/2014/main" id="{1E5A0A6B-8614-7AD3-97B4-899FAF4C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68" y="5000121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5">
            <a:extLst>
              <a:ext uri="{FF2B5EF4-FFF2-40B4-BE49-F238E27FC236}">
                <a16:creationId xmlns:a16="http://schemas.microsoft.com/office/drawing/2014/main" id="{5512B2AB-8B0D-00A8-E31C-0B03DB290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18" y="5000121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>
            <a:extLst>
              <a:ext uri="{FF2B5EF4-FFF2-40B4-BE49-F238E27FC236}">
                <a16:creationId xmlns:a16="http://schemas.microsoft.com/office/drawing/2014/main" id="{63F06CC8-1D82-48D3-4B48-735202EE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681" y="5000121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37">
            <a:extLst>
              <a:ext uri="{FF2B5EF4-FFF2-40B4-BE49-F238E27FC236}">
                <a16:creationId xmlns:a16="http://schemas.microsoft.com/office/drawing/2014/main" id="{3E79E3D0-24C3-76F4-492C-C7382B3D1EB0}"/>
              </a:ext>
            </a:extLst>
          </p:cNvPr>
          <p:cNvGrpSpPr>
            <a:grpSpLocks/>
          </p:cNvGrpSpPr>
          <p:nvPr/>
        </p:nvGrpSpPr>
        <p:grpSpPr bwMode="auto">
          <a:xfrm>
            <a:off x="1819843" y="5403346"/>
            <a:ext cx="7575550" cy="823913"/>
            <a:chOff x="544" y="1797"/>
            <a:chExt cx="4772" cy="519"/>
          </a:xfrm>
        </p:grpSpPr>
        <p:sp>
          <p:nvSpPr>
            <p:cNvPr id="42" name="Text Box 38">
              <a:extLst>
                <a:ext uri="{FF2B5EF4-FFF2-40B4-BE49-F238E27FC236}">
                  <a16:creationId xmlns:a16="http://schemas.microsoft.com/office/drawing/2014/main" id="{AA869579-95DE-D7F1-D3F9-0A11F4487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١١٠   ١٠٠     ٩٠     ٨٠      ٧٠      ٦٠      ٥٠     ٤٠      ٣٠      ٢٠   </a:t>
              </a:r>
              <a:endParaRPr lang="en-US" altLang="en-US" sz="2000" b="1" dirty="0"/>
            </a:p>
          </p:txBody>
        </p:sp>
        <p:sp>
          <p:nvSpPr>
            <p:cNvPr id="43" name="Line 39">
              <a:extLst>
                <a:ext uri="{FF2B5EF4-FFF2-40B4-BE49-F238E27FC236}">
                  <a16:creationId xmlns:a16="http://schemas.microsoft.com/office/drawing/2014/main" id="{F208F049-7858-44F3-9887-1320A9C0B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147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52270" y="161855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C7EABD2-DF19-3B17-1966-99D03C70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99" y="206300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D95E62CB-876A-F389-C6CB-BB225820F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511" y="892100"/>
            <a:ext cx="795655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أعمار مراجعي عيادة الأسنان في يوم السبت هي : ٤٩ ، ٤٥ ، ٥٥ ، ٣٢ ، ٢٨ ، ٥٣ ، ٢٦ ،</a:t>
            </a:r>
          </a:p>
          <a:p>
            <a:pPr eaLnBrk="1" hangingPunct="1"/>
            <a:r>
              <a:rPr lang="ar-SA" altLang="en-US" sz="2000" b="1" dirty="0"/>
              <a:t>٣٨ ، ٣٥ ، ٣٥ ، ٥١  مثل البيانات بالصندوق وطرفيه .</a:t>
            </a:r>
            <a:endParaRPr lang="en-US" altLang="en-US" sz="2000" b="1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32D916E0-B25D-DC78-B2E1-FF1FAFDC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086" y="2114475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48A33490-A58D-9C80-516B-5DECAA605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136" y="3122537"/>
            <a:ext cx="568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٢٦ ، ٢٨ ، ٣٢ ، ٣٥ ، ٣٥ ، ٣٨ ، ٤٥ ، ٤٩ ، ٥١ ، ٥٣ ، ٥٥</a:t>
            </a:r>
            <a:endParaRPr lang="en-US" altLang="en-US" sz="2000" b="1" dirty="0"/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41833980-8144-2DC0-F00E-868F4D90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647" y="3078853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3" name="Oval 30">
            <a:extLst>
              <a:ext uri="{FF2B5EF4-FFF2-40B4-BE49-F238E27FC236}">
                <a16:creationId xmlns:a16="http://schemas.microsoft.com/office/drawing/2014/main" id="{7CAFBF0E-3B33-21A9-5F24-783BAE7B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6061" y="3122537"/>
            <a:ext cx="431800" cy="360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4" name="Oval 31">
            <a:extLst>
              <a:ext uri="{FF2B5EF4-FFF2-40B4-BE49-F238E27FC236}">
                <a16:creationId xmlns:a16="http://schemas.microsoft.com/office/drawing/2014/main" id="{AC752BE8-E381-01A0-F773-ECA4B953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111" y="3124125"/>
            <a:ext cx="466725" cy="36036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7" name="Text Box 33">
            <a:extLst>
              <a:ext uri="{FF2B5EF4-FFF2-40B4-BE49-F238E27FC236}">
                <a16:creationId xmlns:a16="http://schemas.microsoft.com/office/drawing/2014/main" id="{2EE6C470-CFDA-3B61-6112-BD7543E39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27" y="3093962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8" name="Text Box 34">
            <a:extLst>
              <a:ext uri="{FF2B5EF4-FFF2-40B4-BE49-F238E27FC236}">
                <a16:creationId xmlns:a16="http://schemas.microsoft.com/office/drawing/2014/main" id="{39D4945C-BDA8-5379-7011-3431A716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954" y="3086711"/>
            <a:ext cx="396875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40C58B06-425D-1B0A-71D8-9765785C5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387" y="2078756"/>
            <a:ext cx="1403350" cy="468312"/>
          </a:xfrm>
          <a:prstGeom prst="wedgeRoundRectCallout">
            <a:avLst>
              <a:gd name="adj1" fmla="val 28618"/>
              <a:gd name="adj2" fmla="val 1686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4732F52A-F63E-837E-BC18-61CA513D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812" y="3878186"/>
            <a:ext cx="1403350" cy="468313"/>
          </a:xfrm>
          <a:prstGeom prst="wedgeRoundRectCallout">
            <a:avLst>
              <a:gd name="adj1" fmla="val 27601"/>
              <a:gd name="adj2" fmla="val -1205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صغرى</a:t>
            </a:r>
            <a:endParaRPr lang="en-US" altLang="en-US" sz="2000" b="1" dirty="0"/>
          </a:p>
        </p:txBody>
      </p:sp>
      <p:sp>
        <p:nvSpPr>
          <p:cNvPr id="21" name="AutoShape 8">
            <a:extLst>
              <a:ext uri="{FF2B5EF4-FFF2-40B4-BE49-F238E27FC236}">
                <a16:creationId xmlns:a16="http://schemas.microsoft.com/office/drawing/2014/main" id="{128B726B-2128-6305-2CB0-1085ADE4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598" y="2110478"/>
            <a:ext cx="828675" cy="468313"/>
          </a:xfrm>
          <a:prstGeom prst="wedgeRoundRectCallout">
            <a:avLst>
              <a:gd name="adj1" fmla="val 13028"/>
              <a:gd name="adj2" fmla="val 13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الوسيط</a:t>
            </a:r>
            <a:endParaRPr lang="en-US" altLang="en-US" sz="2000" b="1" dirty="0"/>
          </a:p>
        </p:txBody>
      </p:sp>
      <p:sp>
        <p:nvSpPr>
          <p:cNvPr id="22" name="AutoShape 35">
            <a:extLst>
              <a:ext uri="{FF2B5EF4-FFF2-40B4-BE49-F238E27FC236}">
                <a16:creationId xmlns:a16="http://schemas.microsoft.com/office/drawing/2014/main" id="{52F979AC-13D2-AFE1-8A10-D2FC8333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299" y="2579613"/>
            <a:ext cx="1403350" cy="468312"/>
          </a:xfrm>
          <a:prstGeom prst="wedgeRoundRectCallout">
            <a:avLst>
              <a:gd name="adj1" fmla="val -78731"/>
              <a:gd name="adj2" fmla="val 547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الأدنى</a:t>
            </a:r>
            <a:endParaRPr lang="en-US" altLang="en-US" sz="2000" b="1" dirty="0"/>
          </a:p>
        </p:txBody>
      </p:sp>
      <p:sp>
        <p:nvSpPr>
          <p:cNvPr id="23" name="AutoShape 37">
            <a:extLst>
              <a:ext uri="{FF2B5EF4-FFF2-40B4-BE49-F238E27FC236}">
                <a16:creationId xmlns:a16="http://schemas.microsoft.com/office/drawing/2014/main" id="{5803CE5B-1386-5A7F-79D1-66213BB2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6154" y="2014435"/>
            <a:ext cx="1403350" cy="468312"/>
          </a:xfrm>
          <a:prstGeom prst="wedgeRoundRectCallout">
            <a:avLst>
              <a:gd name="adj1" fmla="val -11425"/>
              <a:gd name="adj2" fmla="val 13406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الأعلى</a:t>
            </a:r>
            <a:endParaRPr lang="en-US" altLang="en-US" sz="2000" b="1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A5154FE-1987-2A60-897B-C3288575F311}"/>
              </a:ext>
            </a:extLst>
          </p:cNvPr>
          <p:cNvSpPr txBox="1"/>
          <p:nvPr/>
        </p:nvSpPr>
        <p:spPr>
          <a:xfrm>
            <a:off x="1740294" y="486036"/>
            <a:ext cx="4237957" cy="1543725"/>
          </a:xfrm>
          <a:prstGeom prst="rect">
            <a:avLst/>
          </a:prstGeom>
          <a:solidFill>
            <a:srgbClr val="D8DB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A28EE11D-1DEA-7AAB-8D94-FB04193C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364" y="486037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المدى لربيعي =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4E2735AB-AE39-DA00-A9C1-952D0FD42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749" y="475765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٥١ – ٣٢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id="{13EA36D1-C3F7-D80C-1F83-7FDD945B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656" y="965538"/>
            <a:ext cx="262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٣٢ – ( ١.٥ × ١٩ ) =</a:t>
            </a: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6AC4A201-633B-3DB9-5FD3-1F269275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957" y="935348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٣٢ – ٢٨.٥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id="{C1175C7D-9F63-E8C5-901D-2AF1F56E7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693" y="934779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٣.٥</a:t>
            </a:r>
          </a:p>
        </p:txBody>
      </p:sp>
      <p:sp>
        <p:nvSpPr>
          <p:cNvPr id="30" name="Text Box 48">
            <a:extLst>
              <a:ext uri="{FF2B5EF4-FFF2-40B4-BE49-F238E27FC236}">
                <a16:creationId xmlns:a16="http://schemas.microsoft.com/office/drawing/2014/main" id="{0168B5ED-4114-21B0-3833-6FA9B7B2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967" y="1397956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٥١ + ( ١.٥ × ١٩ ) =</a:t>
            </a:r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38E017AE-1B5A-BDD4-E427-6FA2A810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652" y="1398840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٥١ +  ٢٨.٥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2" name="Text Box 54">
            <a:extLst>
              <a:ext uri="{FF2B5EF4-FFF2-40B4-BE49-F238E27FC236}">
                <a16:creationId xmlns:a16="http://schemas.microsoft.com/office/drawing/2014/main" id="{C1C96199-9A0B-92AF-14B7-6CC64522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014" y="485267"/>
            <a:ext cx="100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١٩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3" name="Text Box 47">
            <a:extLst>
              <a:ext uri="{FF2B5EF4-FFF2-40B4-BE49-F238E27FC236}">
                <a16:creationId xmlns:a16="http://schemas.microsoft.com/office/drawing/2014/main" id="{04AE0564-C2AA-ED44-4A18-4266716F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294" y="1399957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٧٩.٥</a:t>
            </a:r>
          </a:p>
        </p:txBody>
      </p:sp>
      <p:sp>
        <p:nvSpPr>
          <p:cNvPr id="34" name="Line 2">
            <a:extLst>
              <a:ext uri="{FF2B5EF4-FFF2-40B4-BE49-F238E27FC236}">
                <a16:creationId xmlns:a16="http://schemas.microsoft.com/office/drawing/2014/main" id="{4115AE27-B6A5-EFC7-8CEA-05B7CC935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0486" y="5160887"/>
            <a:ext cx="9350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6">
            <a:extLst>
              <a:ext uri="{FF2B5EF4-FFF2-40B4-BE49-F238E27FC236}">
                <a16:creationId xmlns:a16="http://schemas.microsoft.com/office/drawing/2014/main" id="{8E0D88A8-2060-BA0E-9B7D-41ECC271B3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3499" y="5246612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CFD1A1BA-F809-EE84-4ACF-3CE509E0B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2324" y="5246612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7B95CE3D-4C7A-930F-E5C2-FA9B0D034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5049" y="525455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C598CBBA-F674-DD9E-FE2C-8A5A752A72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02449" y="525455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0">
            <a:extLst>
              <a:ext uri="{FF2B5EF4-FFF2-40B4-BE49-F238E27FC236}">
                <a16:creationId xmlns:a16="http://schemas.microsoft.com/office/drawing/2014/main" id="{143CA647-1814-E60A-4973-719E6F40C1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99361" y="5210100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9607CE76-69C7-75EE-951B-25E941AA2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399" y="4886250"/>
            <a:ext cx="3327400" cy="5032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DC852D36-4C04-8F85-2771-21DB675364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40261" y="4886250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364A889D-DF19-C68A-BD0D-7EDCBC0BF0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436" y="5160887"/>
            <a:ext cx="6477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" name="Picture 14">
            <a:extLst>
              <a:ext uri="{FF2B5EF4-FFF2-40B4-BE49-F238E27FC236}">
                <a16:creationId xmlns:a16="http://schemas.microsoft.com/office/drawing/2014/main" id="{5D088DEE-D248-D678-C6BE-1918B06E6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74" y="5067225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5">
            <a:extLst>
              <a:ext uri="{FF2B5EF4-FFF2-40B4-BE49-F238E27FC236}">
                <a16:creationId xmlns:a16="http://schemas.microsoft.com/office/drawing/2014/main" id="{9AFD8984-BE66-329C-1016-19D9EC3B6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36" y="5067225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6">
            <a:extLst>
              <a:ext uri="{FF2B5EF4-FFF2-40B4-BE49-F238E27FC236}">
                <a16:creationId xmlns:a16="http://schemas.microsoft.com/office/drawing/2014/main" id="{E9AB7F32-14E3-7A21-D372-E34A6720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99" y="5059287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>
            <a:extLst>
              <a:ext uri="{FF2B5EF4-FFF2-40B4-BE49-F238E27FC236}">
                <a16:creationId xmlns:a16="http://schemas.microsoft.com/office/drawing/2014/main" id="{29AC557B-E2BE-C2D9-7FC3-D57345027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86" y="5059287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8">
            <a:extLst>
              <a:ext uri="{FF2B5EF4-FFF2-40B4-BE49-F238E27FC236}">
                <a16:creationId xmlns:a16="http://schemas.microsoft.com/office/drawing/2014/main" id="{6F7D662C-8D1C-221E-2C17-F526C0A8F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49" y="5059287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26">
            <a:extLst>
              <a:ext uri="{FF2B5EF4-FFF2-40B4-BE49-F238E27FC236}">
                <a16:creationId xmlns:a16="http://schemas.microsoft.com/office/drawing/2014/main" id="{90BDF236-ED00-6A26-77A6-F86BE604ACC0}"/>
              </a:ext>
            </a:extLst>
          </p:cNvPr>
          <p:cNvGrpSpPr>
            <a:grpSpLocks/>
          </p:cNvGrpSpPr>
          <p:nvPr/>
        </p:nvGrpSpPr>
        <p:grpSpPr bwMode="auto">
          <a:xfrm>
            <a:off x="2271611" y="5462512"/>
            <a:ext cx="7575550" cy="823913"/>
            <a:chOff x="544" y="1797"/>
            <a:chExt cx="4772" cy="519"/>
          </a:xfrm>
        </p:grpSpPr>
        <p:sp>
          <p:nvSpPr>
            <p:cNvPr id="49" name="Text Box 27">
              <a:extLst>
                <a:ext uri="{FF2B5EF4-FFF2-40B4-BE49-F238E27FC236}">
                  <a16:creationId xmlns:a16="http://schemas.microsoft.com/office/drawing/2014/main" id="{38B6C865-0A3A-ED54-A0C0-3C49D672D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٦٠      ٥٦      ٥٢      ٤٨      ٤٤      ٤٠      ٣٦     ٣٢      ٢٨      ٢٤   </a:t>
              </a:r>
              <a:endParaRPr lang="en-US" altLang="en-US" sz="2000" b="1" dirty="0"/>
            </a:p>
          </p:txBody>
        </p:sp>
        <p:sp>
          <p:nvSpPr>
            <p:cNvPr id="50" name="Line 28">
              <a:extLst>
                <a:ext uri="{FF2B5EF4-FFF2-40B4-BE49-F238E27FC236}">
                  <a16:creationId xmlns:a16="http://schemas.microsoft.com/office/drawing/2014/main" id="{C876D001-40B7-6E5D-4522-49752B2F9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715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DDE13DB-B2BF-933C-1A14-CF2C63ACE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02" y="432884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4">
            <a:extLst>
              <a:ext uri="{FF2B5EF4-FFF2-40B4-BE49-F238E27FC236}">
                <a16:creationId xmlns:a16="http://schemas.microsoft.com/office/drawing/2014/main" id="{6701BAE9-0D81-8578-3164-D99F9D08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27" y="4560384"/>
            <a:ext cx="7921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7">
            <a:extLst>
              <a:ext uri="{FF2B5EF4-FFF2-40B4-BE49-F238E27FC236}">
                <a16:creationId xmlns:a16="http://schemas.microsoft.com/office/drawing/2014/main" id="{23C70837-B40C-EA52-E3E4-0C2312D6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6314" y="3458659"/>
            <a:ext cx="1403350" cy="468312"/>
          </a:xfrm>
          <a:prstGeom prst="wedgeRoundRectCallout">
            <a:avLst>
              <a:gd name="adj1" fmla="val 28958"/>
              <a:gd name="adj2" fmla="val 24966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ربع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E958A719-880C-6CFD-8C28-1A2F9BA2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27" y="4609596"/>
            <a:ext cx="1187450" cy="468313"/>
          </a:xfrm>
          <a:prstGeom prst="rect">
            <a:avLst/>
          </a:prstGeom>
          <a:solidFill>
            <a:srgbClr val="FF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" name="Rectangle 48">
            <a:extLst>
              <a:ext uri="{FF2B5EF4-FFF2-40B4-BE49-F238E27FC236}">
                <a16:creationId xmlns:a16="http://schemas.microsoft.com/office/drawing/2014/main" id="{DB7415CA-9B84-83EB-7766-7319D17A3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077" y="4609596"/>
            <a:ext cx="3168650" cy="468313"/>
          </a:xfrm>
          <a:prstGeom prst="rect">
            <a:avLst/>
          </a:prstGeom>
          <a:solidFill>
            <a:srgbClr val="00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A2B2AC73-F7FA-B8EE-D8D7-CFACDB4B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1264" y="4609596"/>
            <a:ext cx="360363" cy="468313"/>
          </a:xfrm>
          <a:prstGeom prst="rect">
            <a:avLst/>
          </a:prstGeom>
          <a:solidFill>
            <a:srgbClr val="0066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4" name="Rectangle 50">
            <a:extLst>
              <a:ext uri="{FF2B5EF4-FFF2-40B4-BE49-F238E27FC236}">
                <a16:creationId xmlns:a16="http://schemas.microsoft.com/office/drawing/2014/main" id="{C26047F7-2B07-6575-19B9-669C7476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77" y="4609596"/>
            <a:ext cx="2376487" cy="468313"/>
          </a:xfrm>
          <a:prstGeom prst="rect">
            <a:avLst/>
          </a:prstGeom>
          <a:solidFill>
            <a:srgbClr val="660066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6" name="AutoShape 52">
            <a:extLst>
              <a:ext uri="{FF2B5EF4-FFF2-40B4-BE49-F238E27FC236}">
                <a16:creationId xmlns:a16="http://schemas.microsoft.com/office/drawing/2014/main" id="{D35948D1-0249-4849-4E4C-6BB722E0E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989" y="3458659"/>
            <a:ext cx="1403350" cy="468312"/>
          </a:xfrm>
          <a:prstGeom prst="wedgeRoundRectCallout">
            <a:avLst>
              <a:gd name="adj1" fmla="val -31676"/>
              <a:gd name="adj2" fmla="val 25610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ربع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7" name="AutoShape 53">
            <a:extLst>
              <a:ext uri="{FF2B5EF4-FFF2-40B4-BE49-F238E27FC236}">
                <a16:creationId xmlns:a16="http://schemas.microsoft.com/office/drawing/2014/main" id="{AE5F9B24-30E9-DC46-4A9E-B57150DCB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6227" y="3458659"/>
            <a:ext cx="1403350" cy="468312"/>
          </a:xfrm>
          <a:prstGeom prst="wedgeRoundRectCallout">
            <a:avLst>
              <a:gd name="adj1" fmla="val 31676"/>
              <a:gd name="adj2" fmla="val 26254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ربع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8" name="AutoShape 54">
            <a:extLst>
              <a:ext uri="{FF2B5EF4-FFF2-40B4-BE49-F238E27FC236}">
                <a16:creationId xmlns:a16="http://schemas.microsoft.com/office/drawing/2014/main" id="{BA3B1DD1-19A7-3AE1-35AA-1A8720EA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389" y="3458659"/>
            <a:ext cx="1403350" cy="468312"/>
          </a:xfrm>
          <a:prstGeom prst="wedgeRoundRectCallout">
            <a:avLst>
              <a:gd name="adj1" fmla="val 34278"/>
              <a:gd name="adj2" fmla="val 26254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ربع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19" name="Picture 62">
            <a:extLst>
              <a:ext uri="{FF2B5EF4-FFF2-40B4-BE49-F238E27FC236}">
                <a16:creationId xmlns:a16="http://schemas.microsoft.com/office/drawing/2014/main" id="{69200539-56ED-D0EA-B5B3-09ED1F20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27" y="1332996"/>
            <a:ext cx="41719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65">
            <a:extLst>
              <a:ext uri="{FF2B5EF4-FFF2-40B4-BE49-F238E27FC236}">
                <a16:creationId xmlns:a16="http://schemas.microsoft.com/office/drawing/2014/main" id="{6C69AB88-3603-DF21-1211-957626C64FE3}"/>
              </a:ext>
            </a:extLst>
          </p:cNvPr>
          <p:cNvGrpSpPr>
            <a:grpSpLocks/>
          </p:cNvGrpSpPr>
          <p:nvPr/>
        </p:nvGrpSpPr>
        <p:grpSpPr bwMode="auto">
          <a:xfrm>
            <a:off x="3882127" y="1960059"/>
            <a:ext cx="6064250" cy="454025"/>
            <a:chOff x="1900" y="1035"/>
            <a:chExt cx="3575" cy="213"/>
          </a:xfrm>
        </p:grpSpPr>
        <p:pic>
          <p:nvPicPr>
            <p:cNvPr id="21" name="Picture 63">
              <a:extLst>
                <a:ext uri="{FF2B5EF4-FFF2-40B4-BE49-F238E27FC236}">
                  <a16:creationId xmlns:a16="http://schemas.microsoft.com/office/drawing/2014/main" id="{1A5F9C88-6300-2AE6-FFD6-294744FBF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1049"/>
              <a:ext cx="1212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4">
              <a:extLst>
                <a:ext uri="{FF2B5EF4-FFF2-40B4-BE49-F238E27FC236}">
                  <a16:creationId xmlns:a16="http://schemas.microsoft.com/office/drawing/2014/main" id="{059B701E-00F8-BA13-16F3-392568B4D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" y="1035"/>
              <a:ext cx="2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58">
            <a:extLst>
              <a:ext uri="{FF2B5EF4-FFF2-40B4-BE49-F238E27FC236}">
                <a16:creationId xmlns:a16="http://schemas.microsoft.com/office/drawing/2014/main" id="{A26B63F4-93FE-A660-CA9A-2786216C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377" y="1298071"/>
            <a:ext cx="898525" cy="395288"/>
          </a:xfrm>
          <a:prstGeom prst="rect">
            <a:avLst/>
          </a:prstGeom>
          <a:solidFill>
            <a:srgbClr val="00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4" name="Rectangle 57">
            <a:extLst>
              <a:ext uri="{FF2B5EF4-FFF2-40B4-BE49-F238E27FC236}">
                <a16:creationId xmlns:a16="http://schemas.microsoft.com/office/drawing/2014/main" id="{5B9806AE-C73D-4EC2-9CAF-FBF4E4DF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827" y="1982284"/>
            <a:ext cx="971550" cy="395287"/>
          </a:xfrm>
          <a:prstGeom prst="rect">
            <a:avLst/>
          </a:prstGeom>
          <a:solidFill>
            <a:srgbClr val="00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5" name="Rectangle 56">
            <a:extLst>
              <a:ext uri="{FF2B5EF4-FFF2-40B4-BE49-F238E27FC236}">
                <a16:creationId xmlns:a16="http://schemas.microsoft.com/office/drawing/2014/main" id="{3902D598-3AE2-4CD3-3C4A-0F7939A96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2127" y="1982284"/>
            <a:ext cx="1008062" cy="395287"/>
          </a:xfrm>
          <a:prstGeom prst="rect">
            <a:avLst/>
          </a:prstGeom>
          <a:solidFill>
            <a:srgbClr val="00CC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217409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46418F-29EB-98AD-EBA1-B838F08E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26" y="584939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572551-D55D-11C5-CC67-4A528334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51" y="3739301"/>
            <a:ext cx="79216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B1904EE7-08F2-F92B-0AB8-159D0F991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501" y="1989876"/>
            <a:ext cx="1979612" cy="1081088"/>
          </a:xfrm>
          <a:prstGeom prst="wedgeRoundRectCallout">
            <a:avLst>
              <a:gd name="adj1" fmla="val 5972"/>
              <a:gd name="adj2" fmla="val 13649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كلما زاد طول الطرف كلما زاد تشتت البيانات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AutoShape 19">
            <a:extLst>
              <a:ext uri="{FF2B5EF4-FFF2-40B4-BE49-F238E27FC236}">
                <a16:creationId xmlns:a16="http://schemas.microsoft.com/office/drawing/2014/main" id="{38DF494A-1B38-B67F-443C-885D5C9A5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663" y="1989876"/>
            <a:ext cx="2028825" cy="1081088"/>
          </a:xfrm>
          <a:prstGeom prst="wedgeRoundRectCallout">
            <a:avLst>
              <a:gd name="adj1" fmla="val 4616"/>
              <a:gd name="adj2" fmla="val 13649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كلما قصر طول الطرف كلما قل تشتت البيانات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3F590E9F-CF6D-BAA5-431D-22091E1E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13" y="5085501"/>
            <a:ext cx="1979613" cy="1081088"/>
          </a:xfrm>
          <a:prstGeom prst="wedgeRoundRectCallout">
            <a:avLst>
              <a:gd name="adj1" fmla="val 30273"/>
              <a:gd name="adj2" fmla="val -140894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كلما قصر طول الصندوق كلما قل تشتت البيانات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AutoShape 21">
            <a:extLst>
              <a:ext uri="{FF2B5EF4-FFF2-40B4-BE49-F238E27FC236}">
                <a16:creationId xmlns:a16="http://schemas.microsoft.com/office/drawing/2014/main" id="{B89DE395-D3EE-7502-8A0F-F2ADB9559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176" y="5085501"/>
            <a:ext cx="2028825" cy="1081088"/>
          </a:xfrm>
          <a:prstGeom prst="wedgeRoundRectCallout">
            <a:avLst>
              <a:gd name="adj1" fmla="val -32315"/>
              <a:gd name="adj2" fmla="val -143537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FF0000"/>
                </a:solidFill>
              </a:rPr>
              <a:t>كلما زاد طول الصندوق كلما زاد تشتت البيانات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AutoShape 22">
            <a:extLst>
              <a:ext uri="{FF2B5EF4-FFF2-40B4-BE49-F238E27FC236}">
                <a16:creationId xmlns:a16="http://schemas.microsoft.com/office/drawing/2014/main" id="{883959AE-EA17-A22F-841B-78334BC7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1988" y="1485051"/>
            <a:ext cx="2028825" cy="1520825"/>
          </a:xfrm>
          <a:prstGeom prst="wedgeRoundRectCallout">
            <a:avLst>
              <a:gd name="adj1" fmla="val 4616"/>
              <a:gd name="adj2" fmla="val 11148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تدل اشارة النجمة على القيم المتطرفة ولا يتم توصيلها بالأطراف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6" name="Picture 23">
            <a:extLst>
              <a:ext uri="{FF2B5EF4-FFF2-40B4-BE49-F238E27FC236}">
                <a16:creationId xmlns:a16="http://schemas.microsoft.com/office/drawing/2014/main" id="{792E823F-CA14-F91C-91E3-A09C361F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26" y="694476"/>
            <a:ext cx="12938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614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DF5D3-9B9F-1E12-6854-2AE935134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75" y="1184426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id="{9FBCB22D-2D9B-38C6-9CA1-9E94341B89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21487" y="1833713"/>
            <a:ext cx="5640388" cy="863600"/>
            <a:chOff x="1296" y="1974"/>
            <a:chExt cx="3168" cy="376"/>
          </a:xfrm>
        </p:grpSpPr>
        <p:sp>
          <p:nvSpPr>
            <p:cNvPr id="8" name="AutoShape 13">
              <a:extLst>
                <a:ext uri="{FF2B5EF4-FFF2-40B4-BE49-F238E27FC236}">
                  <a16:creationId xmlns:a16="http://schemas.microsoft.com/office/drawing/2014/main" id="{50E3C03F-83DC-7E07-6102-18D0B6F726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6" y="1974"/>
              <a:ext cx="316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D84972D4-BDA5-BC1E-C208-B43981A49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974"/>
              <a:ext cx="3175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089B076E-30CC-5BC9-0DC5-E4B2D2DA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87" y="3560913"/>
            <a:ext cx="7416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9F57846D-BBB5-1396-AEA0-8F46B8FBA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200" y="5289701"/>
            <a:ext cx="1979612" cy="1081087"/>
          </a:xfrm>
          <a:prstGeom prst="wedgeRoundRectCallout">
            <a:avLst>
              <a:gd name="adj1" fmla="val 30273"/>
              <a:gd name="adj2" fmla="val -140894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2000" b="1">
              <a:solidFill>
                <a:srgbClr val="FF0000"/>
              </a:solidFill>
            </a:endParaRPr>
          </a:p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البيانات أكثر تشتت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4CE3FFF7-F7D6-A9A4-7FEB-4F049B465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762" y="5289701"/>
            <a:ext cx="2028825" cy="1081087"/>
          </a:xfrm>
          <a:prstGeom prst="wedgeRoundRectCallout">
            <a:avLst>
              <a:gd name="adj1" fmla="val -32315"/>
              <a:gd name="adj2" fmla="val -143537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en-US" sz="2000" b="1">
              <a:solidFill>
                <a:srgbClr val="FF0000"/>
              </a:solidFill>
            </a:endParaRPr>
          </a:p>
          <a:p>
            <a:pPr algn="ctr" eaLnBrk="1" hangingPunct="1"/>
            <a:r>
              <a:rPr lang="ar-SA" altLang="en-US" sz="2000" b="1">
                <a:solidFill>
                  <a:srgbClr val="FF0000"/>
                </a:solidFill>
              </a:rPr>
              <a:t>البيانات أقل تشتت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34EA7F1B-8B2C-F4B8-B664-DF9D5914B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974" y="4646763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٥١</a:t>
            </a:r>
          </a:p>
        </p:txBody>
      </p:sp>
      <p:sp>
        <p:nvSpPr>
          <p:cNvPr id="18" name="Text Box 47">
            <a:extLst>
              <a:ext uri="{FF2B5EF4-FFF2-40B4-BE49-F238E27FC236}">
                <a16:creationId xmlns:a16="http://schemas.microsoft.com/office/drawing/2014/main" id="{F2D3FEC7-6ECE-469B-EF13-42E095E8D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815" y="4633507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٥٥</a:t>
            </a:r>
          </a:p>
        </p:txBody>
      </p:sp>
      <p:sp>
        <p:nvSpPr>
          <p:cNvPr id="19" name="Text Box 47">
            <a:extLst>
              <a:ext uri="{FF2B5EF4-FFF2-40B4-BE49-F238E27FC236}">
                <a16:creationId xmlns:a16="http://schemas.microsoft.com/office/drawing/2014/main" id="{F3B41D10-57CE-099A-3049-195FEE0C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812" y="4673275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٥٨</a:t>
            </a:r>
          </a:p>
        </p:txBody>
      </p:sp>
    </p:spTree>
    <p:extLst>
      <p:ext uri="{BB962C8B-B14F-4D97-AF65-F5344CB8AC3E}">
        <p14:creationId xmlns:p14="http://schemas.microsoft.com/office/powerpoint/2010/main" val="62913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D63DA-177E-9F94-6B02-D6F7052E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57" y="144858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352A416-F938-6134-C206-C3F3185A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069" y="721120"/>
            <a:ext cx="7019925" cy="14414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AF512C8A-F8C3-F84D-6162-ABEBFA8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080" y="1527577"/>
            <a:ext cx="1654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31350E7A-D8A0-D718-57A0-6DB390C2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19" y="254395"/>
            <a:ext cx="1411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">
            <a:extLst>
              <a:ext uri="{FF2B5EF4-FFF2-40B4-BE49-F238E27FC236}">
                <a16:creationId xmlns:a16="http://schemas.microsoft.com/office/drawing/2014/main" id="{A51459E8-EA49-BA8B-4189-3846077C83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16406" y="835597"/>
            <a:ext cx="6359525" cy="1223963"/>
            <a:chOff x="1995" y="504"/>
            <a:chExt cx="3621" cy="617"/>
          </a:xfrm>
        </p:grpSpPr>
        <p:sp>
          <p:nvSpPr>
            <p:cNvPr id="13" name="AutoShape 14">
              <a:extLst>
                <a:ext uri="{FF2B5EF4-FFF2-40B4-BE49-F238E27FC236}">
                  <a16:creationId xmlns:a16="http://schemas.microsoft.com/office/drawing/2014/main" id="{AD661DCE-14B8-C3D3-96FA-9CDE6A6A91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5" y="504"/>
              <a:ext cx="3621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717FF11D-F3E3-6696-C397-F56720369C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504"/>
              <a:ext cx="362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7">
            <a:extLst>
              <a:ext uri="{FF2B5EF4-FFF2-40B4-BE49-F238E27FC236}">
                <a16:creationId xmlns:a16="http://schemas.microsoft.com/office/drawing/2014/main" id="{28467886-F12E-9BF8-21B2-48832A608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07" y="2753120"/>
            <a:ext cx="81724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9">
            <a:extLst>
              <a:ext uri="{FF2B5EF4-FFF2-40B4-BE49-F238E27FC236}">
                <a16:creationId xmlns:a16="http://schemas.microsoft.com/office/drawing/2014/main" id="{DAC8E651-DBCD-BAE8-606C-A5479F317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156" y="5042295"/>
            <a:ext cx="2367407" cy="1081088"/>
          </a:xfrm>
          <a:prstGeom prst="wedgeRoundRectCallout">
            <a:avLst>
              <a:gd name="adj1" fmla="val -44708"/>
              <a:gd name="adj2" fmla="val -93759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أطوال ٧٥٪ من البنات هو ٦٧ سم أو أقل </a:t>
            </a:r>
          </a:p>
        </p:txBody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54DF4E5A-2690-4BF8-744D-4EEAF33C5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270" y="5080395"/>
            <a:ext cx="2542724" cy="1081088"/>
          </a:xfrm>
          <a:prstGeom prst="wedgeRoundRectCallout">
            <a:avLst>
              <a:gd name="adj1" fmla="val 51912"/>
              <a:gd name="adj2" fmla="val -9772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b="1" dirty="0">
                <a:solidFill>
                  <a:srgbClr val="C00000"/>
                </a:solidFill>
              </a:rPr>
              <a:t>أطوال ٧٥٪ من الأولاد هو ٦٦ سم    أو أكثر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19" name="AutoShape 20">
            <a:extLst>
              <a:ext uri="{FF2B5EF4-FFF2-40B4-BE49-F238E27FC236}">
                <a16:creationId xmlns:a16="http://schemas.microsoft.com/office/drawing/2014/main" id="{ACCC6993-5BE8-3758-9390-F8739E964D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5819" y="3097608"/>
            <a:ext cx="2700338" cy="360362"/>
          </a:xfrm>
          <a:prstGeom prst="homePlate">
            <a:avLst>
              <a:gd name="adj" fmla="val 187335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0" name="AutoShape 21">
            <a:extLst>
              <a:ext uri="{FF2B5EF4-FFF2-40B4-BE49-F238E27FC236}">
                <a16:creationId xmlns:a16="http://schemas.microsoft.com/office/drawing/2014/main" id="{B1506C1A-ABF4-1483-D629-D2A84180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132" y="3637358"/>
            <a:ext cx="2305050" cy="360362"/>
          </a:xfrm>
          <a:prstGeom prst="homePlate">
            <a:avLst>
              <a:gd name="adj" fmla="val 159912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887DE4E4-C994-A3BA-C2EE-233797FC2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6157" y="3097608"/>
            <a:ext cx="0" cy="11509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139A7803-5679-4CB2-BAB5-183CE9C36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419" y="3818333"/>
            <a:ext cx="0" cy="431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72F41D58-549F-4E00-5498-4928511F3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507" y="3091258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4" name="Text Box 25">
            <a:extLst>
              <a:ext uri="{FF2B5EF4-FFF2-40B4-BE49-F238E27FC236}">
                <a16:creationId xmlns:a16="http://schemas.microsoft.com/office/drawing/2014/main" id="{34321B9E-63CA-84DF-900F-956FDCDB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657" y="3097608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5966210D-76BB-A286-AA6F-21860E19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307" y="3097608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9DFC80A5-55E0-D424-67D6-E986981BD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782" y="3645295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469DCE94-26E3-10B8-2C55-90D8B005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469" y="3651645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٢٥٪؜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239F9613-BB9A-FC77-F6C9-E4C92AF0D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119" y="3651645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BD892D97-D18C-26A8-5EEF-51B85744A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016" y="6178416"/>
            <a:ext cx="28448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/>
              <a:t>أي أن البنات أقصر من الأولاد</a:t>
            </a:r>
          </a:p>
        </p:txBody>
      </p:sp>
    </p:spTree>
    <p:extLst>
      <p:ext uri="{BB962C8B-B14F-4D97-AF65-F5344CB8AC3E}">
        <p14:creationId xmlns:p14="http://schemas.microsoft.com/office/powerpoint/2010/main" val="3593609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42759-1F47-43B0-DA50-4CF6D8F7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5" y="483578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F19D94-8BFF-BB14-3924-390EF84C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515" y="1200524"/>
            <a:ext cx="6227762" cy="1008063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05C178B-EF32-F53D-D2ED-86CBE1F5A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02" y="2662611"/>
            <a:ext cx="81724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4C0539C8-DD33-F4DC-D974-89F2F9487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3651" y="4951786"/>
            <a:ext cx="2521257" cy="1081088"/>
          </a:xfrm>
          <a:prstGeom prst="wedgeRoundRectCallout">
            <a:avLst>
              <a:gd name="adj1" fmla="val -44708"/>
              <a:gd name="adj2" fmla="val -9229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rgbClr val="C00000"/>
                </a:solidFill>
              </a:rPr>
              <a:t>أطوال ٧٥٪ من البنات هو ٦٧ سم أو أقل </a:t>
            </a: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10DFF5C-6918-6482-4340-3113C66CB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491" y="4989886"/>
            <a:ext cx="2329998" cy="1081088"/>
          </a:xfrm>
          <a:prstGeom prst="wedgeRoundRectCallout">
            <a:avLst>
              <a:gd name="adj1" fmla="val 72361"/>
              <a:gd name="adj2" fmla="val -9625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b="1" dirty="0">
                <a:solidFill>
                  <a:srgbClr val="C00000"/>
                </a:solidFill>
              </a:rPr>
              <a:t>أطوال ٥٠٪ من الأولاد هو ٦٧٪ سم أو أقل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80C292E3-E759-725F-2FFC-5D15EAFD9D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83314" y="3007099"/>
            <a:ext cx="2700338" cy="360362"/>
          </a:xfrm>
          <a:prstGeom prst="homePlate">
            <a:avLst>
              <a:gd name="adj" fmla="val 187335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E1BC6DCF-F365-F39A-26AC-DDAA2E2D6C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8502" y="3546849"/>
            <a:ext cx="1835150" cy="360362"/>
          </a:xfrm>
          <a:prstGeom prst="homePlate">
            <a:avLst>
              <a:gd name="adj" fmla="val 127313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FC781527-644E-CB4B-CC4C-AB595A96E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652" y="3007099"/>
            <a:ext cx="0" cy="11509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0A62DB18-862B-2F78-F21C-4B8E61FBC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002" y="3000749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8DA2F72-AD35-82FD-DBB4-78722C88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3152" y="3007099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6151FE0-3C3E-53B9-4A39-2081EE5C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802" y="3007099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72BFE851-3E79-D70D-16ED-A8767982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902" y="3554786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75FADD2-B89E-988C-808B-F8E121147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252" y="3561136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043A72F-F9C3-0D24-199D-C5C5DDA49E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88252" y="1179513"/>
            <a:ext cx="5722938" cy="900112"/>
            <a:chOff x="2018" y="459"/>
            <a:chExt cx="3605" cy="567"/>
          </a:xfrm>
        </p:grpSpPr>
        <p:sp>
          <p:nvSpPr>
            <p:cNvPr id="24" name="AutoShape 25">
              <a:extLst>
                <a:ext uri="{FF2B5EF4-FFF2-40B4-BE49-F238E27FC236}">
                  <a16:creationId xmlns:a16="http://schemas.microsoft.com/office/drawing/2014/main" id="{14A66869-B475-EDAF-9AEC-61BB6E04B0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459"/>
              <a:ext cx="360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27">
              <a:extLst>
                <a:ext uri="{FF2B5EF4-FFF2-40B4-BE49-F238E27FC236}">
                  <a16:creationId xmlns:a16="http://schemas.microsoft.com/office/drawing/2014/main" id="{1E4BB9F6-D14D-1A78-6AE4-91EB5BBB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459"/>
              <a:ext cx="3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017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٦-٦</a:t>
            </a:r>
          </a:p>
          <a:p>
            <a:pPr algn="ctr">
              <a:defRPr/>
            </a:pPr>
            <a:r>
              <a:rPr lang="ar-SA" sz="4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بالصندوق وطرفيه</a:t>
            </a:r>
            <a:endParaRPr lang="ar-SA" sz="4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2933025" y="2784996"/>
            <a:ext cx="6325949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2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اعرض البيانات باستخدام الصندوق وطرفيه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59271" y="3392198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D4114C-373A-8C84-5C83-70C005025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88" y="107950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3BEF9-980A-FED3-3680-94B5D9268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588" y="684212"/>
            <a:ext cx="6227762" cy="8651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1EE16B2E-04D7-00FF-2105-E89F44A2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0" y="2901950"/>
            <a:ext cx="8064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E4627668-08B6-D26F-04C5-AFA63C0B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88" y="4895850"/>
            <a:ext cx="2425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5F0216B2-148E-9E46-A334-D3DE0318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63" y="5795962"/>
            <a:ext cx="3905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>
            <a:extLst>
              <a:ext uri="{FF2B5EF4-FFF2-40B4-BE49-F238E27FC236}">
                <a16:creationId xmlns:a16="http://schemas.microsoft.com/office/drawing/2014/main" id="{F21BE6FC-7205-2B65-4364-63A2039D2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713" y="4932362"/>
            <a:ext cx="1619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99"/>
                </a:solidFill>
              </a:rPr>
              <a:t>٢٠٠ – ١٢٥ = 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D42AE446-CB46-EA0D-9A07-CBA3248B5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838" y="4932362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99"/>
                </a:solidFill>
              </a:rPr>
              <a:t>٧٥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2361351E-4FB8-291B-C75F-020F869D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425" y="3313112"/>
            <a:ext cx="4464050" cy="323850"/>
          </a:xfrm>
          <a:prstGeom prst="homePlate">
            <a:avLst>
              <a:gd name="adj" fmla="val 344608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03ECFDAB-86F4-DBB9-D0B2-A159BE139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213" y="5830887"/>
            <a:ext cx="118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99"/>
                </a:solidFill>
              </a:rPr>
              <a:t>١٢٥ سمكة</a:t>
            </a:r>
            <a:endParaRPr lang="en-US" altLang="en-US" sz="2000" b="1" dirty="0">
              <a:solidFill>
                <a:srgbClr val="003399"/>
              </a:solidFill>
            </a:endParaRPr>
          </a:p>
        </p:txBody>
      </p:sp>
      <p:grpSp>
        <p:nvGrpSpPr>
          <p:cNvPr id="18" name="Group 27">
            <a:extLst>
              <a:ext uri="{FF2B5EF4-FFF2-40B4-BE49-F238E27FC236}">
                <a16:creationId xmlns:a16="http://schemas.microsoft.com/office/drawing/2014/main" id="{471C3026-2A08-83EB-D0CA-6ECD367C79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59500" y="885825"/>
            <a:ext cx="4676775" cy="468312"/>
            <a:chOff x="2608" y="618"/>
            <a:chExt cx="2946" cy="295"/>
          </a:xfrm>
        </p:grpSpPr>
        <p:sp>
          <p:nvSpPr>
            <p:cNvPr id="19" name="AutoShape 26">
              <a:extLst>
                <a:ext uri="{FF2B5EF4-FFF2-40B4-BE49-F238E27FC236}">
                  <a16:creationId xmlns:a16="http://schemas.microsoft.com/office/drawing/2014/main" id="{C9E3FFAB-FA29-4445-A7F7-72C900BA67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08" y="618"/>
              <a:ext cx="294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28">
              <a:extLst>
                <a:ext uri="{FF2B5EF4-FFF2-40B4-BE49-F238E27FC236}">
                  <a16:creationId xmlns:a16="http://schemas.microsoft.com/office/drawing/2014/main" id="{2DAAE3A9-4A25-2EE7-AC96-8A49C29EF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618"/>
              <a:ext cx="295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29">
            <a:extLst>
              <a:ext uri="{FF2B5EF4-FFF2-40B4-BE49-F238E27FC236}">
                <a16:creationId xmlns:a16="http://schemas.microsoft.com/office/drawing/2014/main" id="{7968EDFE-72EC-55CE-FE97-235CE028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250" y="2233612"/>
            <a:ext cx="719138" cy="468313"/>
          </a:xfrm>
          <a:prstGeom prst="wedgeRoundRectCallout">
            <a:avLst>
              <a:gd name="adj1" fmla="val -25718"/>
              <a:gd name="adj2" fmla="val 20118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ربع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22" name="AutoShape 30">
            <a:extLst>
              <a:ext uri="{FF2B5EF4-FFF2-40B4-BE49-F238E27FC236}">
                <a16:creationId xmlns:a16="http://schemas.microsoft.com/office/drawing/2014/main" id="{F601DDDC-E7A9-62B2-3ACB-C949923B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750" y="2233612"/>
            <a:ext cx="719138" cy="468313"/>
          </a:xfrm>
          <a:prstGeom prst="wedgeRoundRectCallout">
            <a:avLst>
              <a:gd name="adj1" fmla="val -25718"/>
              <a:gd name="adj2" fmla="val 20118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ربع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23" name="AutoShape 31">
            <a:extLst>
              <a:ext uri="{FF2B5EF4-FFF2-40B4-BE49-F238E27FC236}">
                <a16:creationId xmlns:a16="http://schemas.microsoft.com/office/drawing/2014/main" id="{62F2DEDF-22BE-E5AF-FE14-5AE3D1106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863" y="2233612"/>
            <a:ext cx="719137" cy="468313"/>
          </a:xfrm>
          <a:prstGeom prst="wedgeRoundRectCallout">
            <a:avLst>
              <a:gd name="adj1" fmla="val -25718"/>
              <a:gd name="adj2" fmla="val 20118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ربع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24" name="AutoShape 32">
            <a:extLst>
              <a:ext uri="{FF2B5EF4-FFF2-40B4-BE49-F238E27FC236}">
                <a16:creationId xmlns:a16="http://schemas.microsoft.com/office/drawing/2014/main" id="{CCEAF95E-AC9B-9FBB-539D-2A50F17CA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638" y="2233612"/>
            <a:ext cx="719137" cy="468313"/>
          </a:xfrm>
          <a:prstGeom prst="wedgeRoundRectCallout">
            <a:avLst>
              <a:gd name="adj1" fmla="val -25718"/>
              <a:gd name="adj2" fmla="val 20118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ربع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id="{0DBBF494-5A1A-3E50-D4D0-4EA87E2C723F}"/>
              </a:ext>
            </a:extLst>
          </p:cNvPr>
          <p:cNvGrpSpPr>
            <a:grpSpLocks/>
          </p:cNvGrpSpPr>
          <p:nvPr/>
        </p:nvGrpSpPr>
        <p:grpSpPr bwMode="auto">
          <a:xfrm>
            <a:off x="4599138" y="4213225"/>
            <a:ext cx="2663825" cy="360362"/>
            <a:chOff x="1497" y="2681"/>
            <a:chExt cx="2925" cy="227"/>
          </a:xfrm>
        </p:grpSpPr>
        <p:sp>
          <p:nvSpPr>
            <p:cNvPr id="26" name="Line 34">
              <a:extLst>
                <a:ext uri="{FF2B5EF4-FFF2-40B4-BE49-F238E27FC236}">
                  <a16:creationId xmlns:a16="http://schemas.microsoft.com/office/drawing/2014/main" id="{92752FA7-8BBE-1129-5328-4E43481CE3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5">
              <a:extLst>
                <a:ext uri="{FF2B5EF4-FFF2-40B4-BE49-F238E27FC236}">
                  <a16:creationId xmlns:a16="http://schemas.microsoft.com/office/drawing/2014/main" id="{566B9798-8B86-3AA1-F339-77BEBE9C6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>
              <a:extLst>
                <a:ext uri="{FF2B5EF4-FFF2-40B4-BE49-F238E27FC236}">
                  <a16:creationId xmlns:a16="http://schemas.microsoft.com/office/drawing/2014/main" id="{EE881282-C66F-E073-99FF-93593A0AB5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Line 37">
            <a:extLst>
              <a:ext uri="{FF2B5EF4-FFF2-40B4-BE49-F238E27FC236}">
                <a16:creationId xmlns:a16="http://schemas.microsoft.com/office/drawing/2014/main" id="{3DE0EC67-A6EC-8A14-9FFF-38F655B71B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3600" y="4249737"/>
            <a:ext cx="684213" cy="1547813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" name="Picture 38">
            <a:extLst>
              <a:ext uri="{FF2B5EF4-FFF2-40B4-BE49-F238E27FC236}">
                <a16:creationId xmlns:a16="http://schemas.microsoft.com/office/drawing/2014/main" id="{095D4591-8AD4-7BF5-883E-39A321BFB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345" y="1856582"/>
            <a:ext cx="19970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47">
            <a:extLst>
              <a:ext uri="{FF2B5EF4-FFF2-40B4-BE49-F238E27FC236}">
                <a16:creationId xmlns:a16="http://schemas.microsoft.com/office/drawing/2014/main" id="{F39F70D0-2D3B-BBE1-AE3C-D617BE1C9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838" y="3982005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١٦٢.٥</a:t>
            </a:r>
          </a:p>
        </p:txBody>
      </p:sp>
    </p:spTree>
    <p:extLst>
      <p:ext uri="{BB962C8B-B14F-4D97-AF65-F5344CB8AC3E}">
        <p14:creationId xmlns:p14="http://schemas.microsoft.com/office/powerpoint/2010/main" val="1423569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6" grpId="0" animBg="1"/>
      <p:bldP spid="17" grpId="0"/>
      <p:bldP spid="21" grpId="0" animBg="1"/>
      <p:bldP spid="22" grpId="0" animBg="1"/>
      <p:bldP spid="23" grpId="0" animBg="1"/>
      <p:bldP spid="24" grpId="0" animBg="1"/>
      <p:bldP spid="31" grpId="0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13EBA0-21D6-875A-164A-37A1E807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95" y="80908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D38A74-3118-53AF-8517-E0D051D6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376" y="961115"/>
            <a:ext cx="8532812" cy="8651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اعتمادا على تمثيل الصندوق وطرفيه المجاور ، أي الشارعين تزيد فيه سرعة أكثر من نصف السيارات</a:t>
            </a:r>
          </a:p>
          <a:p>
            <a:pPr eaLnBrk="1" hangingPunct="1"/>
            <a:r>
              <a:rPr lang="ar-SA" altLang="en-US" sz="2000" b="1"/>
              <a:t>على مثيلاتها في الشارع الآخر ؟</a:t>
            </a:r>
            <a:endParaRPr lang="en-US" altLang="en-US" sz="2000" b="1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C9598E75-584B-604D-2501-6825B83C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695" y="1781121"/>
            <a:ext cx="173603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6ABEAC4C-1ABE-545F-8702-A084795D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07" y="2755845"/>
            <a:ext cx="78120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6">
            <a:extLst>
              <a:ext uri="{FF2B5EF4-FFF2-40B4-BE49-F238E27FC236}">
                <a16:creationId xmlns:a16="http://schemas.microsoft.com/office/drawing/2014/main" id="{F01CE5A1-86CC-7723-3D26-8D8037FB2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2082" y="5013270"/>
            <a:ext cx="4284663" cy="468313"/>
          </a:xfrm>
          <a:prstGeom prst="wedgeRoundRectCallout">
            <a:avLst>
              <a:gd name="adj1" fmla="val -1500"/>
              <a:gd name="adj2" fmla="val -230676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chemeClr val="accent2"/>
                </a:solidFill>
              </a:rPr>
              <a:t>سرعات ٥٠٪ من السيارات ٨٤.٥ فأكثر</a:t>
            </a:r>
          </a:p>
        </p:txBody>
      </p:sp>
      <p:sp>
        <p:nvSpPr>
          <p:cNvPr id="13" name="AutoShape 17">
            <a:extLst>
              <a:ext uri="{FF2B5EF4-FFF2-40B4-BE49-F238E27FC236}">
                <a16:creationId xmlns:a16="http://schemas.microsoft.com/office/drawing/2014/main" id="{B576AB87-43BD-3B73-D858-FE8E2D82A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520" y="2241495"/>
            <a:ext cx="3995737" cy="468313"/>
          </a:xfrm>
          <a:prstGeom prst="wedgeRoundRectCallout">
            <a:avLst>
              <a:gd name="adj1" fmla="val -10153"/>
              <a:gd name="adj2" fmla="val 20152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>
                <a:solidFill>
                  <a:schemeClr val="accent2"/>
                </a:solidFill>
              </a:rPr>
              <a:t>سرعات ٥٠٪ من السيارات ٨١.٣ فأكثر</a:t>
            </a:r>
          </a:p>
        </p:txBody>
      </p:sp>
      <p:sp>
        <p:nvSpPr>
          <p:cNvPr id="14" name="Line 26">
            <a:extLst>
              <a:ext uri="{FF2B5EF4-FFF2-40B4-BE49-F238E27FC236}">
                <a16:creationId xmlns:a16="http://schemas.microsoft.com/office/drawing/2014/main" id="{9A484FFB-E221-0ACE-EF7D-F4B81643F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0320" y="3286070"/>
            <a:ext cx="0" cy="1116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7">
            <a:extLst>
              <a:ext uri="{FF2B5EF4-FFF2-40B4-BE49-F238E27FC236}">
                <a16:creationId xmlns:a16="http://schemas.microsoft.com/office/drawing/2014/main" id="{DA541E66-0E78-0E47-882C-A6D07F924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9245" y="3898845"/>
            <a:ext cx="0" cy="539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28">
            <a:extLst>
              <a:ext uri="{FF2B5EF4-FFF2-40B4-BE49-F238E27FC236}">
                <a16:creationId xmlns:a16="http://schemas.microsoft.com/office/drawing/2014/main" id="{5AF24C2D-25C6-2150-EBA7-16CFE33F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307" y="5949895"/>
            <a:ext cx="709295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003399"/>
                </a:solidFill>
              </a:rPr>
              <a:t>أي أن الشارع ب تزيد فيه سرعة أكثر من نصف السيارات على مثيلاتها في الشارع أ</a:t>
            </a:r>
            <a:endParaRPr lang="en-US" altLang="en-US" sz="2000" b="1">
              <a:solidFill>
                <a:srgbClr val="003399"/>
              </a:solidFill>
            </a:endParaRPr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id="{C650277F-95E4-80EF-E9C6-43BF3A075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607" y="3300358"/>
            <a:ext cx="1981200" cy="360362"/>
          </a:xfrm>
          <a:prstGeom prst="homePlate">
            <a:avLst>
              <a:gd name="adj" fmla="val 137445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id="{2B0AF055-551D-C299-1DA4-82734DFF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957" y="3876620"/>
            <a:ext cx="1981200" cy="360363"/>
          </a:xfrm>
          <a:prstGeom prst="homePlate">
            <a:avLst>
              <a:gd name="adj" fmla="val 137445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6384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42322-3545-D440-7C30-B7EE7C8A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26" y="322091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8C263C-989E-40ED-5EA6-38B0EE627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926" y="898353"/>
            <a:ext cx="6227762" cy="6492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/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5CBE9D7D-245E-14B4-82B3-32E4677BBBF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5963" y="1006303"/>
            <a:ext cx="5165725" cy="385763"/>
            <a:chOff x="2699" y="572"/>
            <a:chExt cx="2913" cy="198"/>
          </a:xfrm>
        </p:grpSpPr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3A9A7749-A57B-60B1-55C6-DC28259034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99" y="572"/>
              <a:ext cx="291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C286EB89-C118-E18F-6F75-F8A406987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572"/>
              <a:ext cx="29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4">
            <a:extLst>
              <a:ext uri="{FF2B5EF4-FFF2-40B4-BE49-F238E27FC236}">
                <a16:creationId xmlns:a16="http://schemas.microsoft.com/office/drawing/2014/main" id="{756A076D-A329-0770-428E-1D479176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51" y="2339803"/>
            <a:ext cx="781208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7">
            <a:extLst>
              <a:ext uri="{FF2B5EF4-FFF2-40B4-BE49-F238E27FC236}">
                <a16:creationId xmlns:a16="http://schemas.microsoft.com/office/drawing/2014/main" id="{AA983062-43B6-4ABA-2E61-2B32CC158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013" y="2928766"/>
            <a:ext cx="6156325" cy="360362"/>
          </a:xfrm>
          <a:prstGeom prst="homePlate">
            <a:avLst>
              <a:gd name="adj" fmla="val 119507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AF44D40A-0F2A-60E2-05DF-B5150B56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926" y="2924003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9D56179-C360-573F-0586-6FF53C58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438" y="2930353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843E9888-F489-5F27-CA4D-2B3D2FE9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138" y="2930353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6A9BABAC-D288-B35A-46B6-9004D5DF7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1076" y="2924003"/>
            <a:ext cx="0" cy="539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" name="Picture 25">
            <a:extLst>
              <a:ext uri="{FF2B5EF4-FFF2-40B4-BE49-F238E27FC236}">
                <a16:creationId xmlns:a16="http://schemas.microsoft.com/office/drawing/2014/main" id="{2566A3DD-FFB4-B301-5D8F-DEDC4811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01" y="4282903"/>
            <a:ext cx="4225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>
            <a:extLst>
              <a:ext uri="{FF2B5EF4-FFF2-40B4-BE49-F238E27FC236}">
                <a16:creationId xmlns:a16="http://schemas.microsoft.com/office/drawing/2014/main" id="{D0B64A69-2057-59C7-33DE-453697B7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01" y="5219528"/>
            <a:ext cx="3575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7">
            <a:extLst>
              <a:ext uri="{FF2B5EF4-FFF2-40B4-BE49-F238E27FC236}">
                <a16:creationId xmlns:a16="http://schemas.microsoft.com/office/drawing/2014/main" id="{02B7893C-DE47-E92A-258C-7464AB6F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888" y="4282903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99"/>
                </a:solidFill>
              </a:rPr>
              <a:t>٧٥٪</a:t>
            </a:r>
          </a:p>
        </p:txBody>
      </p:sp>
      <p:sp>
        <p:nvSpPr>
          <p:cNvPr id="24" name="AutoShape 28">
            <a:extLst>
              <a:ext uri="{FF2B5EF4-FFF2-40B4-BE49-F238E27FC236}">
                <a16:creationId xmlns:a16="http://schemas.microsoft.com/office/drawing/2014/main" id="{A1378048-16BE-CA2D-7249-B7DDE2EDB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76" y="2941465"/>
            <a:ext cx="3852862" cy="360363"/>
          </a:xfrm>
          <a:prstGeom prst="homePlate">
            <a:avLst>
              <a:gd name="adj" fmla="val 120974"/>
            </a:avLst>
          </a:prstGeom>
          <a:solidFill>
            <a:srgbClr val="003399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 dirty="0"/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46567564-AB51-4DA2-88C8-4B6AC0E3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776" y="5290966"/>
            <a:ext cx="4643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3399"/>
                </a:solidFill>
              </a:rPr>
              <a:t>نسبة المدن التي يزيد عدد سكانها على ٤٠٠٠٠٠ هي ٢٥٪ وهناك انتشار كبير للبيانات مما يؤدي إلى اختلاف كبير في أعداد السكان .</a:t>
            </a:r>
          </a:p>
        </p:txBody>
      </p:sp>
      <p:sp>
        <p:nvSpPr>
          <p:cNvPr id="26" name="Line 30">
            <a:extLst>
              <a:ext uri="{FF2B5EF4-FFF2-40B4-BE49-F238E27FC236}">
                <a16:creationId xmlns:a16="http://schemas.microsoft.com/office/drawing/2014/main" id="{72CCC1DF-C15D-1366-4A50-79352532A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2476" y="2916066"/>
            <a:ext cx="0" cy="5397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/>
      <p:bldP spid="18" grpId="0"/>
      <p:bldP spid="19" grpId="0"/>
      <p:bldP spid="23" grpId="0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763910" y="17595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C1E4C-1295-A8E9-E34C-5129A317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60" y="104909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3E7B38-311E-7D58-44A9-7CF8C8EC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97" y="681171"/>
            <a:ext cx="5292725" cy="649288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 b="1"/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ED0DB064-4429-3B5D-59DF-286C33DF8B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5647" y="797059"/>
            <a:ext cx="4822825" cy="388937"/>
            <a:chOff x="2857" y="572"/>
            <a:chExt cx="2743" cy="177"/>
          </a:xfrm>
        </p:grpSpPr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2B8A4B62-6399-77B3-BD6D-11151208FE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7" y="572"/>
              <a:ext cx="274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23">
              <a:extLst>
                <a:ext uri="{FF2B5EF4-FFF2-40B4-BE49-F238E27FC236}">
                  <a16:creationId xmlns:a16="http://schemas.microsoft.com/office/drawing/2014/main" id="{39A39E79-63D7-EDAD-6807-4F0B41DB5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" y="572"/>
              <a:ext cx="27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4">
            <a:extLst>
              <a:ext uri="{FF2B5EF4-FFF2-40B4-BE49-F238E27FC236}">
                <a16:creationId xmlns:a16="http://schemas.microsoft.com/office/drawing/2014/main" id="{9972D85B-F983-4171-4F53-D73C8AB6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22" y="1638434"/>
            <a:ext cx="8208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>
            <a:extLst>
              <a:ext uri="{FF2B5EF4-FFF2-40B4-BE49-F238E27FC236}">
                <a16:creationId xmlns:a16="http://schemas.microsoft.com/office/drawing/2014/main" id="{F3CB9CED-724E-5BCF-A0BB-CAC4A68D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10" y="3778384"/>
            <a:ext cx="52990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6">
            <a:extLst>
              <a:ext uri="{FF2B5EF4-FFF2-40B4-BE49-F238E27FC236}">
                <a16:creationId xmlns:a16="http://schemas.microsoft.com/office/drawing/2014/main" id="{11A43385-F06E-65D7-B96B-D17832718251}"/>
              </a:ext>
            </a:extLst>
          </p:cNvPr>
          <p:cNvGrpSpPr>
            <a:grpSpLocks/>
          </p:cNvGrpSpPr>
          <p:nvPr/>
        </p:nvGrpSpPr>
        <p:grpSpPr bwMode="auto">
          <a:xfrm>
            <a:off x="4853022" y="2790959"/>
            <a:ext cx="4751388" cy="360362"/>
            <a:chOff x="1497" y="2681"/>
            <a:chExt cx="2925" cy="227"/>
          </a:xfrm>
        </p:grpSpPr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860DDA71-61D0-3A03-6208-AE07A0FA48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E90684AA-FB21-2D81-D7E1-FDEAC70A5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74DD2ECE-E7F1-CE64-655C-B6A9584352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98472BE1-99C1-17DB-7118-0727A6C0DC75}"/>
              </a:ext>
            </a:extLst>
          </p:cNvPr>
          <p:cNvGrpSpPr>
            <a:grpSpLocks/>
          </p:cNvGrpSpPr>
          <p:nvPr/>
        </p:nvGrpSpPr>
        <p:grpSpPr bwMode="auto">
          <a:xfrm>
            <a:off x="2944847" y="2322646"/>
            <a:ext cx="1619250" cy="360363"/>
            <a:chOff x="1497" y="2681"/>
            <a:chExt cx="2925" cy="227"/>
          </a:xfrm>
        </p:grpSpPr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F46217A3-5018-574E-DA6F-B7FEEE0E88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60" y="1437"/>
              <a:ext cx="0" cy="2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2">
              <a:extLst>
                <a:ext uri="{FF2B5EF4-FFF2-40B4-BE49-F238E27FC236}">
                  <a16:creationId xmlns:a16="http://schemas.microsoft.com/office/drawing/2014/main" id="{7C5A00E9-3B84-E293-A01B-7BE7271837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99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3">
              <a:extLst>
                <a:ext uri="{FF2B5EF4-FFF2-40B4-BE49-F238E27FC236}">
                  <a16:creationId xmlns:a16="http://schemas.microsoft.com/office/drawing/2014/main" id="{C8832627-5EBF-A6F8-7771-DCAC2AAAB6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96" y="2795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34">
            <a:extLst>
              <a:ext uri="{FF2B5EF4-FFF2-40B4-BE49-F238E27FC236}">
                <a16:creationId xmlns:a16="http://schemas.microsoft.com/office/drawing/2014/main" id="{FCA97FBA-136E-A6A8-84E1-C3AD4318A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60" y="4281621"/>
            <a:ext cx="1943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لا يوجد قيم متطرفة</a:t>
            </a: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F579017C-B164-12E1-5691-486DB9BD4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3985" y="2214696"/>
            <a:ext cx="0" cy="863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AutoShape 9">
            <a:extLst>
              <a:ext uri="{FF2B5EF4-FFF2-40B4-BE49-F238E27FC236}">
                <a16:creationId xmlns:a16="http://schemas.microsoft.com/office/drawing/2014/main" id="{0C3764D7-4003-A91F-8C92-2A372182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85" y="2019434"/>
            <a:ext cx="936625" cy="325437"/>
          </a:xfrm>
          <a:prstGeom prst="homePlate">
            <a:avLst>
              <a:gd name="adj" fmla="val 61465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9BA6F23D-849D-332B-DF3B-B7855B7E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97" y="3849821"/>
            <a:ext cx="107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المعدنية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0B0C04F0-9B80-4605-1A22-80368E2FE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47" y="1998796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7BDA4E8F-56A9-01B0-70C6-83ECAEB3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85" y="4715009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٢٥٪</a:t>
            </a:r>
          </a:p>
        </p:txBody>
      </p:sp>
      <p:sp>
        <p:nvSpPr>
          <p:cNvPr id="31" name="AutoShape 37">
            <a:extLst>
              <a:ext uri="{FF2B5EF4-FFF2-40B4-BE49-F238E27FC236}">
                <a16:creationId xmlns:a16="http://schemas.microsoft.com/office/drawing/2014/main" id="{1EC9511A-9564-8D35-DE8D-DD7408C7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47" y="2502034"/>
            <a:ext cx="4449763" cy="361950"/>
          </a:xfrm>
          <a:prstGeom prst="homePlate">
            <a:avLst>
              <a:gd name="adj" fmla="val 262554"/>
            </a:avLst>
          </a:prstGeom>
          <a:solidFill>
            <a:srgbClr val="FF00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2" name="Text Box 38">
            <a:extLst>
              <a:ext uri="{FF2B5EF4-FFF2-40B4-BE49-F238E27FC236}">
                <a16:creationId xmlns:a16="http://schemas.microsoft.com/office/drawing/2014/main" id="{38C28A8F-07F0-0C9C-DF23-D335E622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60" y="2495684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0B50AD4C-3099-C612-A6A8-EF91CB8E6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347" y="2502034"/>
            <a:ext cx="611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CC3E4299-E338-742F-B058-79CEBADF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35" y="2502034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٢٥٪</a:t>
            </a:r>
          </a:p>
        </p:txBody>
      </p:sp>
      <p:sp>
        <p:nvSpPr>
          <p:cNvPr id="35" name="Text Box 41">
            <a:extLst>
              <a:ext uri="{FF2B5EF4-FFF2-40B4-BE49-F238E27FC236}">
                <a16:creationId xmlns:a16="http://schemas.microsoft.com/office/drawing/2014/main" id="{BF5CA630-FAAF-94EE-D54C-099306925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85" y="5218246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٧٥٪</a:t>
            </a:r>
          </a:p>
        </p:txBody>
      </p:sp>
      <p:sp>
        <p:nvSpPr>
          <p:cNvPr id="36" name="Text Box 42">
            <a:extLst>
              <a:ext uri="{FF2B5EF4-FFF2-40B4-BE49-F238E27FC236}">
                <a16:creationId xmlns:a16="http://schemas.microsoft.com/office/drawing/2014/main" id="{329A2080-639E-8707-5D7D-4A28C0D86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810" y="5615121"/>
            <a:ext cx="3706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لاحظ أن القيمة العظمى للخشبية أقل من القيمة الصغرى للمعدنية وهذا يدل على أن المعدنية تسير بسرعة أكبر </a:t>
            </a:r>
            <a:r>
              <a:rPr lang="ar-SA" altLang="en-US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Line 43">
            <a:extLst>
              <a:ext uri="{FF2B5EF4-FFF2-40B4-BE49-F238E27FC236}">
                <a16:creationId xmlns:a16="http://schemas.microsoft.com/office/drawing/2014/main" id="{AC6C252C-503A-EBFB-6A9F-575BF03E0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85" y="2662371"/>
            <a:ext cx="0" cy="431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5402BA84-2A0F-430E-2091-3D42F35D6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3185" y="2265496"/>
            <a:ext cx="936625" cy="3313113"/>
          </a:xfrm>
          <a:prstGeom prst="line">
            <a:avLst/>
          </a:prstGeom>
          <a:noFill/>
          <a:ln w="76200" cmpd="tri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5">
            <a:extLst>
              <a:ext uri="{FF2B5EF4-FFF2-40B4-BE49-F238E27FC236}">
                <a16:creationId xmlns:a16="http://schemas.microsoft.com/office/drawing/2014/main" id="{BF20C6A9-27E2-EDD3-C88D-3E2177C40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2122" y="2733809"/>
            <a:ext cx="828675" cy="2844800"/>
          </a:xfrm>
          <a:prstGeom prst="line">
            <a:avLst/>
          </a:prstGeom>
          <a:noFill/>
          <a:ln w="76200" cmpd="tri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47">
            <a:extLst>
              <a:ext uri="{FF2B5EF4-FFF2-40B4-BE49-F238E27FC236}">
                <a16:creationId xmlns:a16="http://schemas.microsoft.com/office/drawing/2014/main" id="{BAB0A1AB-815A-F245-C6B6-8E861FFE3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445" y="3111994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٦٩</a:t>
            </a:r>
          </a:p>
        </p:txBody>
      </p:sp>
      <p:sp>
        <p:nvSpPr>
          <p:cNvPr id="41" name="Text Box 47">
            <a:extLst>
              <a:ext uri="{FF2B5EF4-FFF2-40B4-BE49-F238E27FC236}">
                <a16:creationId xmlns:a16="http://schemas.microsoft.com/office/drawing/2014/main" id="{ACC11730-623D-5758-24DE-163A98B5D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71" y="3147339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٨٤</a:t>
            </a:r>
          </a:p>
        </p:txBody>
      </p:sp>
    </p:spTree>
    <p:extLst>
      <p:ext uri="{BB962C8B-B14F-4D97-AF65-F5344CB8AC3E}">
        <p14:creationId xmlns:p14="http://schemas.microsoft.com/office/powerpoint/2010/main" val="2175782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93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7" grpId="0" animBg="1"/>
      <p:bldP spid="27" grpId="1" animBg="1"/>
      <p:bldP spid="28" grpId="0"/>
      <p:bldP spid="29" grpId="0"/>
      <p:bldP spid="29" grpId="1"/>
      <p:bldP spid="30" grpId="0"/>
      <p:bldP spid="31" grpId="0" animBg="1"/>
      <p:bldP spid="31" grpId="1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/>
      <p:bldP spid="40" grpId="0"/>
      <p:bldP spid="40" grpId="1"/>
      <p:bldP spid="41" grpId="0"/>
      <p:bldP spid="4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٦-٦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بالصندوق وطرفيه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A85354B-AB4B-82D9-4C6E-23BCE43A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63" y="208253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">
            <a:extLst>
              <a:ext uri="{FF2B5EF4-FFF2-40B4-BE49-F238E27FC236}">
                <a16:creationId xmlns:a16="http://schemas.microsoft.com/office/drawing/2014/main" id="{0A505280-476E-0379-81DD-8B35FA1F44D6}"/>
              </a:ext>
            </a:extLst>
          </p:cNvPr>
          <p:cNvGrpSpPr>
            <a:grpSpLocks/>
          </p:cNvGrpSpPr>
          <p:nvPr/>
        </p:nvGrpSpPr>
        <p:grpSpPr bwMode="auto">
          <a:xfrm>
            <a:off x="2067675" y="3075278"/>
            <a:ext cx="7575550" cy="823912"/>
            <a:chOff x="544" y="1797"/>
            <a:chExt cx="4772" cy="519"/>
          </a:xfrm>
        </p:grpSpPr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9D1C00F4-08A1-A473-DCE8-C5037C16A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٤٠      ٣٦      ٣٢      ٢٨      ٢٤      ٢٠      ١٦      ١٢      ٨        ٤   </a:t>
              </a:r>
              <a:endParaRPr lang="en-US" altLang="en-US" sz="2000" b="1" dirty="0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931A40C3-ADCD-F005-F1AB-E12930C1F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 Box 9">
            <a:extLst>
              <a:ext uri="{FF2B5EF4-FFF2-40B4-BE49-F238E27FC236}">
                <a16:creationId xmlns:a16="http://schemas.microsoft.com/office/drawing/2014/main" id="{4F0B17FA-0785-8829-3571-02864D90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012" y="1169783"/>
            <a:ext cx="7632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مثل الأعداد التالية : ٨ ، ١٢ ، ١٤ ، ١٦ ، ١٨ ، ٢٠ ، ٢٢ ، ٢٤ ، ٤٠ على خط الأعداد .</a:t>
            </a:r>
            <a:endParaRPr lang="en-US" altLang="en-US" sz="2000" b="1" dirty="0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6E1808-AAAC-DB0B-5B05-A8E8E85F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150" y="305464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BAEC038-1C25-9966-543E-844FA12D9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625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800DE7B-7165-20E3-C94E-A10279BCB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050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AEB842F8-A636-3166-072F-C9F833CE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488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B15D42B6-699F-B1C8-2A38-49C0BFA16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975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00F5B02F-6280-1549-F6AE-D51624CED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3713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AFAEDA4A-305A-8602-360B-7590258B3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413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36D1AC0E-C5C8-DECC-CE8E-326F3F78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925" y="305305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C54D7A51-2086-7763-99D0-4D7B5F38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175" y="4419890"/>
            <a:ext cx="453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عين الوسيط والربيع الأدنى والربيع الأعلى للبيانات .</a:t>
            </a:r>
            <a:endParaRPr lang="en-US" altLang="en-US" sz="2000" b="1"/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EA9D6221-A2E1-43AB-DB95-E5975CD7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175" y="5212053"/>
            <a:ext cx="453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أين تتجمع معظم الأعداد ؟ وضح ذلك .</a:t>
            </a:r>
            <a:endParaRPr lang="en-US" altLang="en-US" sz="2000" b="1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62E4DFC3-479E-BFC4-ED23-5C4B18969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175" y="6004215"/>
            <a:ext cx="453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عين القيم العظمى والصغرى والقيم المتطرفة .</a:t>
            </a:r>
            <a:endParaRPr lang="en-US" altLang="en-US" sz="2000" b="1"/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0EDD13C1-B02E-9626-2A4F-B4CCE62DC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185" y="1982262"/>
            <a:ext cx="1223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2"/>
                </a:solidFill>
              </a:rPr>
              <a:t>تمه</a:t>
            </a:r>
            <a:r>
              <a:rPr lang="ar-SA" altLang="en-US" sz="2800" b="1" dirty="0">
                <a:solidFill>
                  <a:srgbClr val="FF3300"/>
                </a:solidFill>
              </a:rPr>
              <a:t>يـد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26" name="AutoShape 23">
            <a:extLst>
              <a:ext uri="{FF2B5EF4-FFF2-40B4-BE49-F238E27FC236}">
                <a16:creationId xmlns:a16="http://schemas.microsoft.com/office/drawing/2014/main" id="{B9BFDA75-6A4B-2F8E-5370-6C657764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650" y="1792578"/>
            <a:ext cx="1368425" cy="468312"/>
          </a:xfrm>
          <a:prstGeom prst="wedgeRoundRectCallout">
            <a:avLst>
              <a:gd name="adj1" fmla="val 10093"/>
              <a:gd name="adj2" fmla="val 2537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الوسيط  ١٨</a:t>
            </a:r>
            <a:endParaRPr lang="en-US" altLang="en-US" sz="2000" b="1" dirty="0"/>
          </a:p>
        </p:txBody>
      </p:sp>
      <p:sp>
        <p:nvSpPr>
          <p:cNvPr id="27" name="AutoShape 25">
            <a:extLst>
              <a:ext uri="{FF2B5EF4-FFF2-40B4-BE49-F238E27FC236}">
                <a16:creationId xmlns:a16="http://schemas.microsoft.com/office/drawing/2014/main" id="{0A740ED4-D91C-3A42-D9F6-2E8E65A3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988" y="1757653"/>
            <a:ext cx="1836737" cy="468312"/>
          </a:xfrm>
          <a:prstGeom prst="wedgeRoundRectCallout">
            <a:avLst>
              <a:gd name="adj1" fmla="val -47926"/>
              <a:gd name="adj2" fmla="val 26017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الأعلى ٢٣</a:t>
            </a:r>
            <a:endParaRPr lang="en-US" altLang="en-US" sz="2000" b="1" dirty="0"/>
          </a:p>
        </p:txBody>
      </p:sp>
      <p:sp>
        <p:nvSpPr>
          <p:cNvPr id="28" name="AutoShape 26">
            <a:extLst>
              <a:ext uri="{FF2B5EF4-FFF2-40B4-BE49-F238E27FC236}">
                <a16:creationId xmlns:a16="http://schemas.microsoft.com/office/drawing/2014/main" id="{015FF9C0-1EDE-72E1-FA6F-C06E91A2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663" y="1757653"/>
            <a:ext cx="1836737" cy="468312"/>
          </a:xfrm>
          <a:prstGeom prst="wedgeRoundRectCallout">
            <a:avLst>
              <a:gd name="adj1" fmla="val 58991"/>
              <a:gd name="adj2" fmla="val 263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الأدنى ١٣</a:t>
            </a:r>
            <a:endParaRPr lang="en-US" altLang="en-US" sz="2000" b="1" dirty="0"/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757C14D3-CED0-CC8B-2624-66151CCD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325" y="5213640"/>
            <a:ext cx="388778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من ١٢ إلى ٢٤ لأنها تتفاوت بمقدار وحدتين</a:t>
            </a:r>
            <a:endParaRPr lang="en-US" altLang="en-US" sz="2000" b="1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7DCEE027-ECE3-CBF3-C56C-900B7623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363" y="3038765"/>
            <a:ext cx="2411412" cy="468313"/>
          </a:xfrm>
          <a:prstGeom prst="rect">
            <a:avLst/>
          </a:prstGeom>
          <a:solidFill>
            <a:srgbClr val="FF000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31" name="AutoShape 29">
            <a:extLst>
              <a:ext uri="{FF2B5EF4-FFF2-40B4-BE49-F238E27FC236}">
                <a16:creationId xmlns:a16="http://schemas.microsoft.com/office/drawing/2014/main" id="{A9318204-74EC-B9AD-BE01-5F705AF5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88" y="2441865"/>
            <a:ext cx="1836737" cy="468313"/>
          </a:xfrm>
          <a:prstGeom prst="wedgeRoundRectCallout">
            <a:avLst>
              <a:gd name="adj1" fmla="val -114824"/>
              <a:gd name="adj2" fmla="val 113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عظمى ٢٤</a:t>
            </a:r>
            <a:endParaRPr lang="en-US" altLang="en-US" sz="2000" b="1" dirty="0"/>
          </a:p>
        </p:txBody>
      </p:sp>
      <p:sp>
        <p:nvSpPr>
          <p:cNvPr id="32" name="AutoShape 30">
            <a:extLst>
              <a:ext uri="{FF2B5EF4-FFF2-40B4-BE49-F238E27FC236}">
                <a16:creationId xmlns:a16="http://schemas.microsoft.com/office/drawing/2014/main" id="{5BDED689-2D2C-8B5D-F86B-A1DA809E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950" y="2441865"/>
            <a:ext cx="1836738" cy="468313"/>
          </a:xfrm>
          <a:prstGeom prst="wedgeRoundRectCallout">
            <a:avLst>
              <a:gd name="adj1" fmla="val 67199"/>
              <a:gd name="adj2" fmla="val 116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صغرى ٨</a:t>
            </a:r>
            <a:endParaRPr lang="en-US" altLang="en-US" sz="2000" b="1" dirty="0"/>
          </a:p>
        </p:txBody>
      </p:sp>
      <p:sp>
        <p:nvSpPr>
          <p:cNvPr id="33" name="AutoShape 31">
            <a:extLst>
              <a:ext uri="{FF2B5EF4-FFF2-40B4-BE49-F238E27FC236}">
                <a16:creationId xmlns:a16="http://schemas.microsoft.com/office/drawing/2014/main" id="{6F07D6AF-F464-FF3E-F985-4824DED18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050" y="3916653"/>
            <a:ext cx="1836738" cy="468312"/>
          </a:xfrm>
          <a:prstGeom prst="wedgeRoundRectCallout">
            <a:avLst>
              <a:gd name="adj1" fmla="val 6352"/>
              <a:gd name="adj2" fmla="val -1791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متطرفة ٤٠</a:t>
            </a:r>
            <a:endParaRPr lang="en-US" altLang="en-US" sz="2000" b="1" dirty="0"/>
          </a:p>
        </p:txBody>
      </p:sp>
      <p:pic>
        <p:nvPicPr>
          <p:cNvPr id="34" name="Picture 32" descr="ANd9GcRH4rW8b-_tUyXU0zGr88AzkofHZJGCKIrLwBy-ZKt-Uk2Dae1uSrUJnJ7oHw">
            <a:hlinkClick r:id="rId7"/>
            <a:extLst>
              <a:ext uri="{FF2B5EF4-FFF2-40B4-BE49-F238E27FC236}">
                <a16:creationId xmlns:a16="http://schemas.microsoft.com/office/drawing/2014/main" id="{4EF41A12-2D62-DF9F-2292-CB429C33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925" y="3095915"/>
            <a:ext cx="365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59724" y="173334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IMG_0425.png" descr="IMG_0425.png">
            <a:extLst>
              <a:ext uri="{FF2B5EF4-FFF2-40B4-BE49-F238E27FC236}">
                <a16:creationId xmlns:a16="http://schemas.microsoft.com/office/drawing/2014/main" id="{B782C54B-C932-2A37-D01F-C8B175E64F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22" t="20509" r="71886" b="60529"/>
          <a:stretch/>
        </p:blipFill>
        <p:spPr>
          <a:xfrm>
            <a:off x="3314215" y="1233936"/>
            <a:ext cx="3024188" cy="4682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D16EA7A-FCB6-199E-C82B-AE9A0DD3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99" y="-308721"/>
            <a:ext cx="2908289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84CCC556-2AF3-17D3-0B93-4B564CCB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419" y="2620239"/>
            <a:ext cx="8890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0">
            <a:extLst>
              <a:ext uri="{FF2B5EF4-FFF2-40B4-BE49-F238E27FC236}">
                <a16:creationId xmlns:a16="http://schemas.microsoft.com/office/drawing/2014/main" id="{47C4E824-850A-41CD-D0C1-FF958862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971" y="292548"/>
            <a:ext cx="5940425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يبين الجدول المجاور ارتفاعات بعض مدن المملكة عن سطح الأرض .</a:t>
            </a:r>
            <a:endParaRPr lang="en-US" altLang="en-US" sz="2000" b="1"/>
          </a:p>
        </p:txBody>
      </p:sp>
      <p:pic>
        <p:nvPicPr>
          <p:cNvPr id="11" name="Picture 31">
            <a:extLst>
              <a:ext uri="{FF2B5EF4-FFF2-40B4-BE49-F238E27FC236}">
                <a16:creationId xmlns:a16="http://schemas.microsoft.com/office/drawing/2014/main" id="{FC50803D-D48B-2ABA-29E5-EE2D20C62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1" y="1408560"/>
            <a:ext cx="28209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2">
            <a:extLst>
              <a:ext uri="{FF2B5EF4-FFF2-40B4-BE49-F238E27FC236}">
                <a16:creationId xmlns:a16="http://schemas.microsoft.com/office/drawing/2014/main" id="{B938957C-A0EC-1700-326D-4863F65A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34" y="2200723"/>
            <a:ext cx="26765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>
            <a:extLst>
              <a:ext uri="{FF2B5EF4-FFF2-40B4-BE49-F238E27FC236}">
                <a16:creationId xmlns:a16="http://schemas.microsoft.com/office/drawing/2014/main" id="{AAE64D34-33FB-FE85-A4F6-B497B008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84" y="2860240"/>
            <a:ext cx="22447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id="{8A7B3959-A29D-5469-C648-2906604E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86" y="3412721"/>
            <a:ext cx="267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5">
            <a:extLst>
              <a:ext uri="{FF2B5EF4-FFF2-40B4-BE49-F238E27FC236}">
                <a16:creationId xmlns:a16="http://schemas.microsoft.com/office/drawing/2014/main" id="{C858C537-2D06-DB37-DE41-877DB847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66" y="4118178"/>
            <a:ext cx="27733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6">
            <a:extLst>
              <a:ext uri="{FF2B5EF4-FFF2-40B4-BE49-F238E27FC236}">
                <a16:creationId xmlns:a16="http://schemas.microsoft.com/office/drawing/2014/main" id="{8C441D25-F135-D7F3-A8D5-F35764E6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3" y="4520422"/>
            <a:ext cx="1909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38">
            <a:extLst>
              <a:ext uri="{FF2B5EF4-FFF2-40B4-BE49-F238E27FC236}">
                <a16:creationId xmlns:a16="http://schemas.microsoft.com/office/drawing/2014/main" id="{04D9C1FD-7B50-55AA-A195-9F4D24CD9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46" y="3065910"/>
            <a:ext cx="1403350" cy="468313"/>
          </a:xfrm>
          <a:prstGeom prst="wedgeRoundRectCallout">
            <a:avLst>
              <a:gd name="adj1" fmla="val 128505"/>
              <a:gd name="adj2" fmla="val 222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الأعلى</a:t>
            </a:r>
            <a:endParaRPr lang="en-US" altLang="en-US" sz="2000" b="1" dirty="0"/>
          </a:p>
        </p:txBody>
      </p:sp>
      <p:sp>
        <p:nvSpPr>
          <p:cNvPr id="20" name="AutoShape 39">
            <a:extLst>
              <a:ext uri="{FF2B5EF4-FFF2-40B4-BE49-F238E27FC236}">
                <a16:creationId xmlns:a16="http://schemas.microsoft.com/office/drawing/2014/main" id="{38BCD23F-E4BC-454F-7CF7-B5E135690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46" y="4361310"/>
            <a:ext cx="1403350" cy="468313"/>
          </a:xfrm>
          <a:prstGeom prst="wedgeRoundRectCallout">
            <a:avLst>
              <a:gd name="adj1" fmla="val 126356"/>
              <a:gd name="adj2" fmla="val 306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الأدنى</a:t>
            </a:r>
            <a:endParaRPr lang="en-US" altLang="en-US" sz="2000" b="1" dirty="0"/>
          </a:p>
        </p:txBody>
      </p:sp>
      <p:sp>
        <p:nvSpPr>
          <p:cNvPr id="21" name="AutoShape 40">
            <a:extLst>
              <a:ext uri="{FF2B5EF4-FFF2-40B4-BE49-F238E27FC236}">
                <a16:creationId xmlns:a16="http://schemas.microsoft.com/office/drawing/2014/main" id="{260D03D1-9A0A-6B12-340C-1563DE52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46" y="2418210"/>
            <a:ext cx="1403350" cy="468313"/>
          </a:xfrm>
          <a:prstGeom prst="wedgeRoundRectCallout">
            <a:avLst>
              <a:gd name="adj1" fmla="val 131676"/>
              <a:gd name="adj2" fmla="val 73389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22" name="AutoShape 41">
            <a:extLst>
              <a:ext uri="{FF2B5EF4-FFF2-40B4-BE49-F238E27FC236}">
                <a16:creationId xmlns:a16="http://schemas.microsoft.com/office/drawing/2014/main" id="{35A7218B-57BF-3CF9-FFA3-247F4B49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46" y="5045523"/>
            <a:ext cx="1403350" cy="468312"/>
          </a:xfrm>
          <a:prstGeom prst="wedgeRoundRectCallout">
            <a:avLst>
              <a:gd name="adj1" fmla="val 131676"/>
              <a:gd name="adj2" fmla="val -3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قيمة صغرى</a:t>
            </a:r>
            <a:endParaRPr lang="en-US" altLang="en-US" sz="2000" b="1" dirty="0"/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0419B8EC-C60B-A192-69C8-8FB8D88D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867" y="3691385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٦١٠</a:t>
            </a:r>
            <a:endParaRPr lang="en-US" altLang="en-US" sz="2000" b="1" dirty="0"/>
          </a:p>
        </p:txBody>
      </p:sp>
      <p:sp>
        <p:nvSpPr>
          <p:cNvPr id="24" name="AutoShape 37">
            <a:extLst>
              <a:ext uri="{FF2B5EF4-FFF2-40B4-BE49-F238E27FC236}">
                <a16:creationId xmlns:a16="http://schemas.microsoft.com/office/drawing/2014/main" id="{D1C9546B-F397-5752-01E3-BE7B5E1F2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309" y="3713610"/>
            <a:ext cx="828675" cy="468313"/>
          </a:xfrm>
          <a:prstGeom prst="wedgeRoundRectCallout">
            <a:avLst>
              <a:gd name="adj1" fmla="val 163218"/>
              <a:gd name="adj2" fmla="val 364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الوسيط</a:t>
            </a:r>
            <a:endParaRPr lang="en-US" altLang="en-US" sz="2000" b="1" dirty="0"/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id="{A1F7E532-3E86-ECBA-826B-50B470AD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024" y="5924594"/>
            <a:ext cx="1800225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لا يوجد قيم متطرفة</a:t>
            </a:r>
            <a:endParaRPr lang="en-US" altLang="en-US" sz="2000" b="1"/>
          </a:p>
        </p:txBody>
      </p:sp>
      <p:sp>
        <p:nvSpPr>
          <p:cNvPr id="26" name="Rectangle 44">
            <a:extLst>
              <a:ext uri="{FF2B5EF4-FFF2-40B4-BE49-F238E27FC236}">
                <a16:creationId xmlns:a16="http://schemas.microsoft.com/office/drawing/2014/main" id="{2AA0A805-1B6B-4025-D6EE-0160E1554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045" y="3520328"/>
            <a:ext cx="541337" cy="75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0AE40BEA-50B3-4CE6-768C-649FA96B58BF}"/>
              </a:ext>
            </a:extLst>
          </p:cNvPr>
          <p:cNvSpPr/>
          <p:nvPr/>
        </p:nvSpPr>
        <p:spPr>
          <a:xfrm>
            <a:off x="3800657" y="2971262"/>
            <a:ext cx="593725" cy="46831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8E8F5F2-27B8-BFBD-CB9D-DF046D53BC77}"/>
              </a:ext>
            </a:extLst>
          </p:cNvPr>
          <p:cNvSpPr/>
          <p:nvPr/>
        </p:nvSpPr>
        <p:spPr>
          <a:xfrm>
            <a:off x="3840581" y="4332545"/>
            <a:ext cx="593725" cy="468313"/>
          </a:xfrm>
          <a:prstGeom prst="ellipse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29" name="Rectangle 44">
            <a:extLst>
              <a:ext uri="{FF2B5EF4-FFF2-40B4-BE49-F238E27FC236}">
                <a16:creationId xmlns:a16="http://schemas.microsoft.com/office/drawing/2014/main" id="{8ABA2A7B-1D89-9533-62C6-96BD60928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462" y="2679292"/>
            <a:ext cx="862779" cy="25159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9875CD6-0775-E7E3-B075-6239F1C5666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6893" r="4829" b="21074"/>
          <a:stretch/>
        </p:blipFill>
        <p:spPr>
          <a:xfrm>
            <a:off x="6986680" y="4960338"/>
            <a:ext cx="3038061" cy="7556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FFD4970-67FA-75BD-8BA3-BD733C76408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927" b="21732"/>
          <a:stretch/>
        </p:blipFill>
        <p:spPr>
          <a:xfrm>
            <a:off x="7203753" y="5746473"/>
            <a:ext cx="2820988" cy="6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7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0425.png" descr="IMG_0425.png">
            <a:extLst>
              <a:ext uri="{FF2B5EF4-FFF2-40B4-BE49-F238E27FC236}">
                <a16:creationId xmlns:a16="http://schemas.microsoft.com/office/drawing/2014/main" id="{A7BE45B5-5423-A518-52F3-9CAC685077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22" t="20509" r="71886" b="62933"/>
          <a:stretch/>
        </p:blipFill>
        <p:spPr>
          <a:xfrm>
            <a:off x="3463530" y="532805"/>
            <a:ext cx="3024188" cy="408881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ne 37">
            <a:extLst>
              <a:ext uri="{FF2B5EF4-FFF2-40B4-BE49-F238E27FC236}">
                <a16:creationId xmlns:a16="http://schemas.microsoft.com/office/drawing/2014/main" id="{0F74D8E2-4087-28C7-C3C4-5BE4BA6B1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2206" y="5587406"/>
            <a:ext cx="539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8B4EE5-B9D1-2B9C-B1B4-5464BD42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056" y="20044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335F1AED-1A94-9BEF-E012-16042844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156" y="2612431"/>
            <a:ext cx="3852862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/>
              <a:t>مثل البيانات في الجدول بالصندوق وطرفيه .</a:t>
            </a:r>
            <a:endParaRPr lang="en-US" altLang="en-US" sz="2000" b="1"/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83478AA6-EE96-73B1-96A2-C55CC82CF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43" y="2253656"/>
            <a:ext cx="1403350" cy="468313"/>
          </a:xfrm>
          <a:prstGeom prst="wedgeRoundRectCallout">
            <a:avLst>
              <a:gd name="adj1" fmla="val 128505"/>
              <a:gd name="adj2" fmla="val 3000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الأعلى</a:t>
            </a:r>
            <a:endParaRPr lang="en-US" altLang="en-US" sz="2000" b="1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F812AC64-B7BB-88D7-7EBA-F21AB3346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43" y="3549056"/>
            <a:ext cx="1403350" cy="468313"/>
          </a:xfrm>
          <a:prstGeom prst="wedgeRoundRectCallout">
            <a:avLst>
              <a:gd name="adj1" fmla="val 126356"/>
              <a:gd name="adj2" fmla="val 3847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 dirty="0"/>
              <a:t>الربيع الأدنى</a:t>
            </a:r>
            <a:endParaRPr lang="en-US" altLang="en-US" sz="2000" b="1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F202EBE-1D88-AC0D-095F-191EE67DC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43" y="1605956"/>
            <a:ext cx="1403350" cy="468313"/>
          </a:xfrm>
          <a:prstGeom prst="wedgeRoundRectCallout">
            <a:avLst>
              <a:gd name="adj1" fmla="val 131676"/>
              <a:gd name="adj2" fmla="val 811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2CC2D251-43D6-D601-B405-D2CCDC711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843" y="4233269"/>
            <a:ext cx="1403350" cy="468312"/>
          </a:xfrm>
          <a:prstGeom prst="wedgeRoundRectCallout">
            <a:avLst>
              <a:gd name="adj1" fmla="val 131676"/>
              <a:gd name="adj2" fmla="val -2220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صغرى</a:t>
            </a:r>
            <a:endParaRPr lang="en-US" altLang="en-US" sz="2000" b="1"/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384D81DB-845E-5430-9D6D-05A38C1BC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068" y="3082331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٦١٠</a:t>
            </a:r>
            <a:endParaRPr lang="en-US" altLang="en-US" sz="2000" b="1" dirty="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D71AB061-9B3F-A2E7-CFC3-889813D1F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793" y="2901356"/>
            <a:ext cx="828675" cy="468313"/>
          </a:xfrm>
          <a:prstGeom prst="wedgeRoundRectCallout">
            <a:avLst>
              <a:gd name="adj1" fmla="val 163218"/>
              <a:gd name="adj2" fmla="val 442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BE95E003-54E6-83C4-B8C8-EFDF2064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281" y="2864844"/>
            <a:ext cx="541337" cy="75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BBD2039A-FBA0-D853-F6EF-DA2D02FC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18" y="5941419"/>
            <a:ext cx="64452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AF3AA576-D9A0-BDB2-603F-C20D5A7B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43" y="2039344"/>
            <a:ext cx="16541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24">
            <a:extLst>
              <a:ext uri="{FF2B5EF4-FFF2-40B4-BE49-F238E27FC236}">
                <a16:creationId xmlns:a16="http://schemas.microsoft.com/office/drawing/2014/main" id="{FFCBBFCF-E281-4DC1-1409-D16E71E8F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7131" y="5673131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C9F18C05-8714-13DC-057E-070D158D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231" y="1161107"/>
            <a:ext cx="370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يستعمل التمثيل بالصندوق وطرفيه خط الأعداد ليبين انتشار مجموعة من البيانات</a:t>
            </a:r>
            <a:endParaRPr lang="en-US" altLang="en-US" sz="2000" b="1" dirty="0"/>
          </a:p>
        </p:txBody>
      </p:sp>
      <p:sp>
        <p:nvSpPr>
          <p:cNvPr id="24" name="Line 27">
            <a:extLst>
              <a:ext uri="{FF2B5EF4-FFF2-40B4-BE49-F238E27FC236}">
                <a16:creationId xmlns:a16="http://schemas.microsoft.com/office/drawing/2014/main" id="{D2E72FD1-1D89-D6DA-67BD-2385369A37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4181" y="5681069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47F1F1CB-1E96-06A0-1500-9B436F113D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5856" y="5681069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1">
            <a:extLst>
              <a:ext uri="{FF2B5EF4-FFF2-40B4-BE49-F238E27FC236}">
                <a16:creationId xmlns:a16="http://schemas.microsoft.com/office/drawing/2014/main" id="{493045C7-A1C8-4756-D05F-10AF8308F1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79881" y="5681069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A2861062-6F0E-93F6-8E37-F8361018DE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1156" y="5673131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34">
            <a:extLst>
              <a:ext uri="{FF2B5EF4-FFF2-40B4-BE49-F238E27FC236}">
                <a16:creationId xmlns:a16="http://schemas.microsoft.com/office/drawing/2014/main" id="{6E93FF31-1460-8C07-7F69-122787F4A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181" y="5320706"/>
            <a:ext cx="2417762" cy="503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C2E74EB7-E37C-6A5D-54FA-5705FA5EE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5856" y="5312769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6">
            <a:extLst>
              <a:ext uri="{FF2B5EF4-FFF2-40B4-BE49-F238E27FC236}">
                <a16:creationId xmlns:a16="http://schemas.microsoft.com/office/drawing/2014/main" id="{17A45E0D-1D49-10BE-859D-879C374D8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9881" y="5587406"/>
            <a:ext cx="12969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EFE06000-47FA-6304-5DE9-FB6D59222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93" y="549374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>
            <a:extLst>
              <a:ext uri="{FF2B5EF4-FFF2-40B4-BE49-F238E27FC236}">
                <a16:creationId xmlns:a16="http://schemas.microsoft.com/office/drawing/2014/main" id="{68DF0123-9880-5D6F-BD1E-ADD8D8EB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18" y="549374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4714E1-0231-69A2-A9ED-8981F4B1B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93" y="5485806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38">
            <a:extLst>
              <a:ext uri="{FF2B5EF4-FFF2-40B4-BE49-F238E27FC236}">
                <a16:creationId xmlns:a16="http://schemas.microsoft.com/office/drawing/2014/main" id="{6B7968B3-57A8-5271-69A1-EE8805FFB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306" y="5420719"/>
            <a:ext cx="1403350" cy="468312"/>
          </a:xfrm>
          <a:prstGeom prst="wedgeRoundRectCallout">
            <a:avLst>
              <a:gd name="adj1" fmla="val 131676"/>
              <a:gd name="adj2" fmla="val -22204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صغرى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35" name="AutoShape 39">
            <a:extLst>
              <a:ext uri="{FF2B5EF4-FFF2-40B4-BE49-F238E27FC236}">
                <a16:creationId xmlns:a16="http://schemas.microsoft.com/office/drawing/2014/main" id="{1FD27C6E-DBE2-BB75-BA61-5EA5B9982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118" y="4773019"/>
            <a:ext cx="1403350" cy="468312"/>
          </a:xfrm>
          <a:prstGeom prst="wedgeRoundRectCallout">
            <a:avLst>
              <a:gd name="adj1" fmla="val 61199"/>
              <a:gd name="adj2" fmla="val 10593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الأدنى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36" name="AutoShape 40">
            <a:extLst>
              <a:ext uri="{FF2B5EF4-FFF2-40B4-BE49-F238E27FC236}">
                <a16:creationId xmlns:a16="http://schemas.microsoft.com/office/drawing/2014/main" id="{C472173D-442A-3D1B-F2C0-2D50A1AF1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718" y="4485681"/>
            <a:ext cx="863600" cy="468313"/>
          </a:xfrm>
          <a:prstGeom prst="wedgeRoundRectCallout">
            <a:avLst>
              <a:gd name="adj1" fmla="val -15074"/>
              <a:gd name="adj2" fmla="val 169662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الوسيط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37" name="AutoShape 41">
            <a:extLst>
              <a:ext uri="{FF2B5EF4-FFF2-40B4-BE49-F238E27FC236}">
                <a16:creationId xmlns:a16="http://schemas.microsoft.com/office/drawing/2014/main" id="{80C8F2A8-6B37-D705-E08D-41FD7046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756" y="4485681"/>
            <a:ext cx="1403350" cy="468313"/>
          </a:xfrm>
          <a:prstGeom prst="wedgeRoundRectCallout">
            <a:avLst>
              <a:gd name="adj1" fmla="val -72398"/>
              <a:gd name="adj2" fmla="val 16627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الأعلى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38" name="AutoShape 42">
            <a:extLst>
              <a:ext uri="{FF2B5EF4-FFF2-40B4-BE49-F238E27FC236}">
                <a16:creationId xmlns:a16="http://schemas.microsoft.com/office/drawing/2014/main" id="{5B5BE0B8-4151-FAAE-FE0A-583A853A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3593" y="5204819"/>
            <a:ext cx="1403350" cy="468312"/>
          </a:xfrm>
          <a:prstGeom prst="wedgeRoundRectCallout">
            <a:avLst>
              <a:gd name="adj1" fmla="val -78731"/>
              <a:gd name="adj2" fmla="val 2525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عظمى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39" name="Picture 22">
            <a:extLst>
              <a:ext uri="{FF2B5EF4-FFF2-40B4-BE49-F238E27FC236}">
                <a16:creationId xmlns:a16="http://schemas.microsoft.com/office/drawing/2014/main" id="{7D0B316B-B09C-D1C6-D6DB-96E621CB1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468" y="5485806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6">
            <a:extLst>
              <a:ext uri="{FF2B5EF4-FFF2-40B4-BE49-F238E27FC236}">
                <a16:creationId xmlns:a16="http://schemas.microsoft.com/office/drawing/2014/main" id="{073845A8-42E4-B7C0-8D54-C084265E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18" y="549374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12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822784" y="156568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3DD8A8D-DE40-5D21-3D7D-EB17022C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641" y="3600"/>
            <a:ext cx="36782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639E1B0-18F3-3B97-F591-56CBA28D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453" y="579862"/>
            <a:ext cx="8820150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en-US" sz="2000" b="1" dirty="0"/>
              <a:t>مثل البيانات ٤٢ ، ٣٨ ، ٤٢ ، ٤٥ ، ٤٣ ، ٦٥ ، ٥٥ ، ٥٠ ، ٣٤ ، ٣٦ ، ٤٠ ، ٣٥  بالصندوق وطرفيه .</a:t>
            </a:r>
            <a:endParaRPr lang="en-US" altLang="en-US" sz="2000" b="1" dirty="0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D0D62787-FBAA-E85C-CEB9-1C3D4722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16" y="2021312"/>
            <a:ext cx="1403350" cy="468313"/>
          </a:xfrm>
          <a:prstGeom prst="wedgeRoundRectCallout">
            <a:avLst>
              <a:gd name="adj1" fmla="val 39819"/>
              <a:gd name="adj2" fmla="val 1516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عظمى</a:t>
            </a:r>
            <a:endParaRPr lang="en-US" altLang="en-US" sz="2000" b="1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D45B3290-4C22-1260-D991-45A9FD19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1378" y="3569125"/>
            <a:ext cx="1403350" cy="468312"/>
          </a:xfrm>
          <a:prstGeom prst="wedgeRoundRectCallout">
            <a:avLst>
              <a:gd name="adj1" fmla="val 7694"/>
              <a:gd name="adj2" fmla="val -12152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صغرى</a:t>
            </a:r>
            <a:endParaRPr lang="en-US" altLang="en-US" sz="2000" b="1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7F75F89-F521-D9D7-354C-A2A54ED2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328" y="2453112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٤٢</a:t>
            </a:r>
            <a:endParaRPr lang="en-US" altLang="en-US" sz="2000" b="1" dirty="0"/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8D069003-6471-62C8-104D-CF419166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353" y="1624437"/>
            <a:ext cx="828675" cy="468313"/>
          </a:xfrm>
          <a:prstGeom prst="wedgeRoundRectCallout">
            <a:avLst>
              <a:gd name="adj1" fmla="val 13028"/>
              <a:gd name="adj2" fmla="val 13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الوسيط</a:t>
            </a:r>
            <a:endParaRPr lang="en-US" altLang="en-US" sz="2000" b="1"/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A2295228-E71E-EDDD-CC7A-F819A4D6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628" y="1587925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17" name="Text Box 36">
            <a:extLst>
              <a:ext uri="{FF2B5EF4-FFF2-40B4-BE49-F238E27FC236}">
                <a16:creationId xmlns:a16="http://schemas.microsoft.com/office/drawing/2014/main" id="{3195C81A-26F7-9A58-659B-30BDF09E8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66" y="2919837"/>
            <a:ext cx="633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en-US" sz="2000" b="1" dirty="0"/>
              <a:t>٣٤ ، ٣٥ ، ٣٦ ، ٣٨ ، ٤٠ ، ٤٢ ، ٤٢ ، ٤٣ ، ٤٥ ، ٥٠ ،  ٥٥ ، ٦٥</a:t>
            </a:r>
            <a:endParaRPr lang="en-US" altLang="en-US" sz="2000" b="1" dirty="0"/>
          </a:p>
        </p:txBody>
      </p:sp>
      <p:sp>
        <p:nvSpPr>
          <p:cNvPr id="18" name="Text Box 37">
            <a:extLst>
              <a:ext uri="{FF2B5EF4-FFF2-40B4-BE49-F238E27FC236}">
                <a16:creationId xmlns:a16="http://schemas.microsoft.com/office/drawing/2014/main" id="{F5D81037-E97A-A140-EA95-D7F1F4B3A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841" y="2928871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/>
          </a:p>
        </p:txBody>
      </p:sp>
      <p:sp>
        <p:nvSpPr>
          <p:cNvPr id="19" name="Text Box 38">
            <a:extLst>
              <a:ext uri="{FF2B5EF4-FFF2-40B4-BE49-F238E27FC236}">
                <a16:creationId xmlns:a16="http://schemas.microsoft.com/office/drawing/2014/main" id="{83EE79CC-0AB8-033B-AABC-AD7F9E6A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53" y="2453112"/>
            <a:ext cx="647700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٣٧</a:t>
            </a:r>
            <a:endParaRPr lang="en-US" altLang="en-US" sz="2000" b="1" dirty="0"/>
          </a:p>
        </p:txBody>
      </p:sp>
      <p:sp>
        <p:nvSpPr>
          <p:cNvPr id="20" name="Text Box 39">
            <a:extLst>
              <a:ext uri="{FF2B5EF4-FFF2-40B4-BE49-F238E27FC236}">
                <a16:creationId xmlns:a16="http://schemas.microsoft.com/office/drawing/2014/main" id="{680B5B23-A0F4-9052-5029-79A3B6A5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191" y="2926187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/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DF353138-7F08-8A84-C7D1-71DD833B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578" y="2453112"/>
            <a:ext cx="741363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en-US" sz="2000" b="1" dirty="0"/>
              <a:t>٤٧.٥</a:t>
            </a:r>
            <a:endParaRPr lang="en-US" altLang="en-US" sz="2000" b="1" dirty="0"/>
          </a:p>
        </p:txBody>
      </p:sp>
      <p:sp>
        <p:nvSpPr>
          <p:cNvPr id="22" name="Text Box 41">
            <a:extLst>
              <a:ext uri="{FF2B5EF4-FFF2-40B4-BE49-F238E27FC236}">
                <a16:creationId xmlns:a16="http://schemas.microsoft.com/office/drawing/2014/main" id="{38C5D256-1790-B0C1-D3AD-C4B262CE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029" y="2929198"/>
            <a:ext cx="863600" cy="4254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id="{F8BE90D6-5CAA-9F80-780B-F4025A3D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4253" y="2092750"/>
            <a:ext cx="1403350" cy="468312"/>
          </a:xfrm>
          <a:prstGeom prst="wedgeRoundRectCallout">
            <a:avLst>
              <a:gd name="adj1" fmla="val -78731"/>
              <a:gd name="adj2" fmla="val 5474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الأدنى</a:t>
            </a:r>
            <a:endParaRPr lang="en-US" altLang="en-US" sz="2000" b="1"/>
          </a:p>
        </p:txBody>
      </p:sp>
      <p:sp>
        <p:nvSpPr>
          <p:cNvPr id="24" name="AutoShape 42">
            <a:extLst>
              <a:ext uri="{FF2B5EF4-FFF2-40B4-BE49-F238E27FC236}">
                <a16:creationId xmlns:a16="http://schemas.microsoft.com/office/drawing/2014/main" id="{62B899BD-DABF-8593-1C23-DB661689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353" y="2811887"/>
            <a:ext cx="1403350" cy="468313"/>
          </a:xfrm>
          <a:prstGeom prst="wedgeRoundRectCallout">
            <a:avLst>
              <a:gd name="adj1" fmla="val 96380"/>
              <a:gd name="adj2" fmla="val 1712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قيمة متطرفة</a:t>
            </a:r>
            <a:endParaRPr lang="en-US" altLang="en-US" sz="2000" b="1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5D7C51D-A581-9923-D550-AC6D01800FC9}"/>
              </a:ext>
            </a:extLst>
          </p:cNvPr>
          <p:cNvSpPr txBox="1"/>
          <p:nvPr/>
        </p:nvSpPr>
        <p:spPr>
          <a:xfrm>
            <a:off x="1643836" y="283336"/>
            <a:ext cx="4237957" cy="1543725"/>
          </a:xfrm>
          <a:prstGeom prst="rect">
            <a:avLst/>
          </a:prstGeom>
          <a:solidFill>
            <a:srgbClr val="D8DB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AA9D32E7-5EBE-1C2B-7B53-A5A6D23C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8906" y="283337"/>
            <a:ext cx="151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المدى لربيعي =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93B56B9B-2CC7-75EF-AEA7-F7637C3D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291" y="273065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٤٧.٥-٣٧=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28" name="Text Box 45">
            <a:extLst>
              <a:ext uri="{FF2B5EF4-FFF2-40B4-BE49-F238E27FC236}">
                <a16:creationId xmlns:a16="http://schemas.microsoft.com/office/drawing/2014/main" id="{2D9F5CE5-A340-3EA4-5598-9CC1A9B7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198" y="762838"/>
            <a:ext cx="2627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٣٧ – ( ١.٥ × ١٠.٥ ) =</a:t>
            </a: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ECEE692E-E7E1-5A00-CE83-C878398A8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212" y="711455"/>
            <a:ext cx="190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٢٧ – ١٥.٧٥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0" name="Text Box 47">
            <a:extLst>
              <a:ext uri="{FF2B5EF4-FFF2-40B4-BE49-F238E27FC236}">
                <a16:creationId xmlns:a16="http://schemas.microsoft.com/office/drawing/2014/main" id="{6B66E72D-B5AB-856E-6FF3-DC6A73057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337" y="710819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٢١.٢٥</a:t>
            </a:r>
          </a:p>
        </p:txBody>
      </p:sp>
      <p:sp>
        <p:nvSpPr>
          <p:cNvPr id="31" name="Text Box 48">
            <a:extLst>
              <a:ext uri="{FF2B5EF4-FFF2-40B4-BE49-F238E27FC236}">
                <a16:creationId xmlns:a16="http://schemas.microsoft.com/office/drawing/2014/main" id="{3374FA87-20C4-FD1D-32DF-08114B3C0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224" y="1366576"/>
            <a:ext cx="2592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٤٧.٥ + ( ١.٥ × ١٠.٥ ) =</a:t>
            </a:r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1651B09E-594E-5326-F994-3AB77721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671" y="1378259"/>
            <a:ext cx="2016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٤٧.٥ +  ١٥.٧٥ =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3" name="Text Box 54">
            <a:extLst>
              <a:ext uri="{FF2B5EF4-FFF2-40B4-BE49-F238E27FC236}">
                <a16:creationId xmlns:a16="http://schemas.microsoft.com/office/drawing/2014/main" id="{F34054CE-F8B1-E0F7-D2A7-5315B5985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400" y="219397"/>
            <a:ext cx="10096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/>
              <a:t>١٠.٥</a:t>
            </a:r>
            <a:endParaRPr lang="ar-SA" altLang="ar-SA" sz="1800" b="1" dirty="0">
              <a:solidFill>
                <a:srgbClr val="FF0000"/>
              </a:solidFill>
            </a:endParaRP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8DA805E9-727E-A48C-0D16-F6DDD75D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463" y="1378259"/>
            <a:ext cx="10080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٦٣</a:t>
            </a:r>
          </a:p>
        </p:txBody>
      </p:sp>
      <p:sp>
        <p:nvSpPr>
          <p:cNvPr id="35" name="AutoShape 6">
            <a:extLst>
              <a:ext uri="{FF2B5EF4-FFF2-40B4-BE49-F238E27FC236}">
                <a16:creationId xmlns:a16="http://schemas.microsoft.com/office/drawing/2014/main" id="{B71AFC0C-C572-32DB-E3B9-2650E9E87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764" y="1726038"/>
            <a:ext cx="1403350" cy="468312"/>
          </a:xfrm>
          <a:prstGeom prst="wedgeRoundRectCallout">
            <a:avLst>
              <a:gd name="adj1" fmla="val -34477"/>
              <a:gd name="adj2" fmla="val 1472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/>
              <a:t>الربيع الأعلى</a:t>
            </a:r>
            <a:endParaRPr lang="en-US" altLang="en-US" sz="2000" b="1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785E0638-D9B8-104F-4DEB-83C423F62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7066" y="5463012"/>
            <a:ext cx="5397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F4573879-8EB6-7C23-4BF3-C1F94B6A2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1353" y="5548737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77E6FC0B-4BBF-F83E-2067-2B6C62E9F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603" y="5548737"/>
            <a:ext cx="0" cy="439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856CFBB7-A958-0300-9C91-3821419562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8153" y="555667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6E5417CF-9879-867B-E754-6DE5173FBA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5866" y="555667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>
            <a:extLst>
              <a:ext uri="{FF2B5EF4-FFF2-40B4-BE49-F238E27FC236}">
                <a16:creationId xmlns:a16="http://schemas.microsoft.com/office/drawing/2014/main" id="{93D3AAEA-B86A-0F72-6974-47126517CC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0441" y="5548737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C66F4F76-FAF9-C46E-13FF-987ED2D4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603" y="5189962"/>
            <a:ext cx="1346200" cy="503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3" name="Line 22">
            <a:extLst>
              <a:ext uri="{FF2B5EF4-FFF2-40B4-BE49-F238E27FC236}">
                <a16:creationId xmlns:a16="http://schemas.microsoft.com/office/drawing/2014/main" id="{20BB83E5-A1E4-62F5-8279-64B3FC8E1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8153" y="5180437"/>
            <a:ext cx="0" cy="504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3">
            <a:extLst>
              <a:ext uri="{FF2B5EF4-FFF2-40B4-BE49-F238E27FC236}">
                <a16:creationId xmlns:a16="http://schemas.microsoft.com/office/drawing/2014/main" id="{4DB91C7A-CBE1-A7BA-0DFE-031FA4A3C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3803" y="5463012"/>
            <a:ext cx="104298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5" name="Picture 24">
            <a:extLst>
              <a:ext uri="{FF2B5EF4-FFF2-40B4-BE49-F238E27FC236}">
                <a16:creationId xmlns:a16="http://schemas.microsoft.com/office/drawing/2014/main" id="{326B377E-4418-B4E0-8E61-57E41498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91" y="536935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>
            <a:extLst>
              <a:ext uri="{FF2B5EF4-FFF2-40B4-BE49-F238E27FC236}">
                <a16:creationId xmlns:a16="http://schemas.microsoft.com/office/drawing/2014/main" id="{EB500250-732B-5341-15E8-4F762C74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78" y="536935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6">
            <a:extLst>
              <a:ext uri="{FF2B5EF4-FFF2-40B4-BE49-F238E27FC236}">
                <a16:creationId xmlns:a16="http://schemas.microsoft.com/office/drawing/2014/main" id="{202393F3-75B5-9DEB-85A7-79D68950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66" y="536141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utoShape 27">
            <a:extLst>
              <a:ext uri="{FF2B5EF4-FFF2-40B4-BE49-F238E27FC236}">
                <a16:creationId xmlns:a16="http://schemas.microsoft.com/office/drawing/2014/main" id="{8BC06FAA-4DA9-84B9-8F47-BE93DD749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91" y="5296325"/>
            <a:ext cx="1403350" cy="468312"/>
          </a:xfrm>
          <a:prstGeom prst="wedgeRoundRectCallout">
            <a:avLst>
              <a:gd name="adj1" fmla="val 80431"/>
              <a:gd name="adj2" fmla="val -1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صغرى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49" name="AutoShape 28">
            <a:extLst>
              <a:ext uri="{FF2B5EF4-FFF2-40B4-BE49-F238E27FC236}">
                <a16:creationId xmlns:a16="http://schemas.microsoft.com/office/drawing/2014/main" id="{03342FBF-3C0E-83B8-BB62-B9D4F4DE3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053" y="4324775"/>
            <a:ext cx="1403350" cy="468312"/>
          </a:xfrm>
          <a:prstGeom prst="wedgeRoundRectCallout">
            <a:avLst>
              <a:gd name="adj1" fmla="val 60181"/>
              <a:gd name="adj2" fmla="val 173051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الأدنى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0" name="AutoShape 29">
            <a:extLst>
              <a:ext uri="{FF2B5EF4-FFF2-40B4-BE49-F238E27FC236}">
                <a16:creationId xmlns:a16="http://schemas.microsoft.com/office/drawing/2014/main" id="{29EE148B-0E3B-564F-BA19-16253559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328" y="4216825"/>
            <a:ext cx="863600" cy="468312"/>
          </a:xfrm>
          <a:prstGeom prst="wedgeRoundRectCallout">
            <a:avLst>
              <a:gd name="adj1" fmla="val -1102"/>
              <a:gd name="adj2" fmla="val 20152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الوسيط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1" name="AutoShape 30">
            <a:extLst>
              <a:ext uri="{FF2B5EF4-FFF2-40B4-BE49-F238E27FC236}">
                <a16:creationId xmlns:a16="http://schemas.microsoft.com/office/drawing/2014/main" id="{F4D1198B-9D1D-D78A-4763-DD5F0125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91" y="4324775"/>
            <a:ext cx="1403350" cy="468312"/>
          </a:xfrm>
          <a:prstGeom prst="wedgeRoundRectCallout">
            <a:avLst>
              <a:gd name="adj1" fmla="val -72398"/>
              <a:gd name="adj2" fmla="val 166273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الربيع الأعلى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sp>
        <p:nvSpPr>
          <p:cNvPr id="52" name="AutoShape 31">
            <a:extLst>
              <a:ext uri="{FF2B5EF4-FFF2-40B4-BE49-F238E27FC236}">
                <a16:creationId xmlns:a16="http://schemas.microsoft.com/office/drawing/2014/main" id="{847E4213-335E-C244-1901-D191DDF1E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491" y="4324775"/>
            <a:ext cx="1403350" cy="468312"/>
          </a:xfrm>
          <a:prstGeom prst="wedgeRoundRectCallout">
            <a:avLst>
              <a:gd name="adj1" fmla="val -107579"/>
              <a:gd name="adj2" fmla="val 17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عظمى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53" name="Picture 32">
            <a:extLst>
              <a:ext uri="{FF2B5EF4-FFF2-40B4-BE49-F238E27FC236}">
                <a16:creationId xmlns:a16="http://schemas.microsoft.com/office/drawing/2014/main" id="{0E051002-6AF2-DE9D-D51E-EDED640E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1" y="5361412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3">
            <a:extLst>
              <a:ext uri="{FF2B5EF4-FFF2-40B4-BE49-F238E27FC236}">
                <a16:creationId xmlns:a16="http://schemas.microsoft.com/office/drawing/2014/main" id="{06FE1E16-C17D-F50D-8FE5-9E95153E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41" y="536935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43">
            <a:extLst>
              <a:ext uri="{FF2B5EF4-FFF2-40B4-BE49-F238E27FC236}">
                <a16:creationId xmlns:a16="http://schemas.microsoft.com/office/drawing/2014/main" id="{FBF6CCC9-E045-7C2A-D3E8-7959CB34D961}"/>
              </a:ext>
            </a:extLst>
          </p:cNvPr>
          <p:cNvGrpSpPr>
            <a:grpSpLocks/>
          </p:cNvGrpSpPr>
          <p:nvPr/>
        </p:nvGrpSpPr>
        <p:grpSpPr bwMode="auto">
          <a:xfrm>
            <a:off x="2175153" y="5764637"/>
            <a:ext cx="7575550" cy="823913"/>
            <a:chOff x="544" y="1797"/>
            <a:chExt cx="4772" cy="519"/>
          </a:xfrm>
        </p:grpSpPr>
        <p:sp>
          <p:nvSpPr>
            <p:cNvPr id="56" name="Text Box 44">
              <a:extLst>
                <a:ext uri="{FF2B5EF4-FFF2-40B4-BE49-F238E27FC236}">
                  <a16:creationId xmlns:a16="http://schemas.microsoft.com/office/drawing/2014/main" id="{D1533E6F-F053-0228-0C55-5EE810EB0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" y="1797"/>
              <a:ext cx="4559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│ 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</a:t>
              </a:r>
              <a:r>
                <a:rPr lang="en-US" altLang="en-US" dirty="0"/>
                <a:t>│</a:t>
              </a:r>
              <a:r>
                <a:rPr lang="ar-SA" altLang="en-US" dirty="0"/>
                <a:t>    </a:t>
              </a:r>
              <a:r>
                <a:rPr lang="en-US" altLang="en-US" dirty="0"/>
                <a:t>l</a:t>
              </a:r>
              <a:r>
                <a:rPr lang="ar-SA" altLang="en-US" dirty="0"/>
                <a:t>    </a:t>
              </a:r>
              <a:r>
                <a:rPr lang="en-US" altLang="en-US" dirty="0"/>
                <a:t>│</a:t>
              </a:r>
              <a:endParaRPr lang="ar-SA" altLang="en-US" dirty="0"/>
            </a:p>
            <a:p>
              <a:pPr eaLnBrk="1" hangingPunct="1">
                <a:spcBef>
                  <a:spcPct val="50000"/>
                </a:spcBef>
              </a:pPr>
              <a:r>
                <a:rPr lang="ar-SA" altLang="en-US" sz="2000" b="1" dirty="0"/>
                <a:t>٧٥     ٧٠      ٦٥      ٦٠       ٥٥     ٥٠       ٤٥     ٤٠      ٣٥      ٣٠   </a:t>
              </a:r>
              <a:endParaRPr lang="en-US" altLang="en-US" sz="2000" b="1" dirty="0"/>
            </a:p>
          </p:txBody>
        </p:sp>
        <p:sp>
          <p:nvSpPr>
            <p:cNvPr id="57" name="Line 45">
              <a:extLst>
                <a:ext uri="{FF2B5EF4-FFF2-40B4-BE49-F238E27FC236}">
                  <a16:creationId xmlns:a16="http://schemas.microsoft.com/office/drawing/2014/main" id="{109D017C-3976-76A5-7186-204148A5C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" y="1924"/>
              <a:ext cx="4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54">
            <a:extLst>
              <a:ext uri="{FF2B5EF4-FFF2-40B4-BE49-F238E27FC236}">
                <a16:creationId xmlns:a16="http://schemas.microsoft.com/office/drawing/2014/main" id="{2FBE9D21-81CE-66B2-5E2A-0301AA266C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7441" y="555667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AutoShape 56">
            <a:extLst>
              <a:ext uri="{FF2B5EF4-FFF2-40B4-BE49-F238E27FC236}">
                <a16:creationId xmlns:a16="http://schemas.microsoft.com/office/drawing/2014/main" id="{8B7EAAFB-AE8A-F61F-6E73-C1B2C3F5A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278" y="4324775"/>
            <a:ext cx="1403350" cy="468312"/>
          </a:xfrm>
          <a:prstGeom prst="wedgeRoundRectCallout">
            <a:avLst>
              <a:gd name="adj1" fmla="val -107579"/>
              <a:gd name="adj2" fmla="val 178815"/>
              <a:gd name="adj3" fmla="val 16667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000" b="1">
                <a:solidFill>
                  <a:schemeClr val="accent2"/>
                </a:solidFill>
              </a:rPr>
              <a:t>قيمة متطرفة</a:t>
            </a:r>
            <a:endParaRPr lang="en-US" altLang="en-US" sz="2000" b="1">
              <a:solidFill>
                <a:schemeClr val="accent2"/>
              </a:solidFill>
            </a:endParaRPr>
          </a:p>
        </p:txBody>
      </p:sp>
      <p:pic>
        <p:nvPicPr>
          <p:cNvPr id="60" name="Picture 57" descr="ANd9GcRH4rW8b-_tUyXU0zGr88AzkofHZJGCKIrLwBy-ZKt-Uk2Dae1uSrUJnJ7oHw">
            <a:hlinkClick r:id="rId8"/>
            <a:extLst>
              <a:ext uri="{FF2B5EF4-FFF2-40B4-BE49-F238E27FC236}">
                <a16:creationId xmlns:a16="http://schemas.microsoft.com/office/drawing/2014/main" id="{2022C581-A952-34BE-C72F-0D7B2A85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91" y="5261400"/>
            <a:ext cx="3651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9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3" grpId="0" animBg="1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1487</Words>
  <Application>Microsoft Macintosh PowerPoint</Application>
  <PresentationFormat>شاشة عريضة</PresentationFormat>
  <Paragraphs>464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7" baseType="lpstr">
      <vt:lpstr>Arial Unicode MS</vt:lpstr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2023-02-13T06:42:35Z</dcterms:modified>
</cp:coreProperties>
</file>