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HfLMFXRiUMsw2qveU7z7KLF5RLB56RD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٢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الــ١٢</a:t>
            </a:r>
            <a:r>
              <a:t> </a:t>
            </a:r>
          </a:p>
        </p:txBody>
      </p:sp>
      <p:sp>
        <p:nvSpPr>
          <p:cNvPr id="178" name="السعة والكتلة"/>
          <p:cNvSpPr txBox="1"/>
          <p:nvPr/>
        </p:nvSpPr>
        <p:spPr>
          <a:xfrm>
            <a:off x="9642845" y="6437411"/>
            <a:ext cx="62524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السعة والكتلة</a:t>
            </a:r>
          </a:p>
        </p:txBody>
      </p:sp>
      <p:sp>
        <p:nvSpPr>
          <p:cNvPr id="179" name="القياس"/>
          <p:cNvSpPr txBox="1"/>
          <p:nvPr/>
        </p:nvSpPr>
        <p:spPr>
          <a:xfrm>
            <a:off x="11053688" y="4382021"/>
            <a:ext cx="343071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D38301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80" name="(١٢-٤) وحدات الكتلة غير القياسية"/>
          <p:cNvSpPr txBox="1"/>
          <p:nvPr/>
        </p:nvSpPr>
        <p:spPr>
          <a:xfrm>
            <a:off x="5627042" y="9282290"/>
            <a:ext cx="13442482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(١٢-٤) وحدات الكتلة غير القياسية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8" grpId="2"/>
      <p:bldP build="whole" bldLvl="1" animBg="1" rev="0" advAuto="0" spid="18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399.png" descr="IMG_139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8049" y="1048870"/>
            <a:ext cx="22565383" cy="11240117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مكعبات"/>
          <p:cNvSpPr txBox="1"/>
          <p:nvPr/>
        </p:nvSpPr>
        <p:spPr>
          <a:xfrm>
            <a:off x="6618354" y="7222931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84" name="١٠ مكعبات"/>
          <p:cNvSpPr txBox="1"/>
          <p:nvPr/>
        </p:nvSpPr>
        <p:spPr>
          <a:xfrm>
            <a:off x="968122" y="8126511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 مكعبات</a:t>
            </a:r>
          </a:p>
        </p:txBody>
      </p:sp>
      <p:sp>
        <p:nvSpPr>
          <p:cNvPr id="185" name="كرات زجاجية"/>
          <p:cNvSpPr txBox="1"/>
          <p:nvPr/>
        </p:nvSpPr>
        <p:spPr>
          <a:xfrm>
            <a:off x="6305788" y="9699416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كرات زجاجية</a:t>
            </a:r>
          </a:p>
        </p:txBody>
      </p:sp>
      <p:sp>
        <p:nvSpPr>
          <p:cNvPr id="186" name="٥٠ كرة ز جاجية"/>
          <p:cNvSpPr txBox="1"/>
          <p:nvPr/>
        </p:nvSpPr>
        <p:spPr>
          <a:xfrm>
            <a:off x="968122" y="10258216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٥٠ كرة ز جاجية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4"/>
      <p:bldP build="whole" bldLvl="1" animBg="1" rev="0" advAuto="0" spid="184" grpId="2"/>
      <p:bldP build="whole" bldLvl="1" animBg="1" rev="0" advAuto="0" spid="183" grpId="1"/>
      <p:bldP build="whole" bldLvl="1" animBg="1" rev="0" advAuto="0" spid="18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400.png" descr="IMG_1400.png"/>
          <p:cNvPicPr>
            <a:picLocks noChangeAspect="1"/>
          </p:cNvPicPr>
          <p:nvPr/>
        </p:nvPicPr>
        <p:blipFill>
          <a:blip r:embed="rId2">
            <a:extLst/>
          </a:blip>
          <a:srcRect l="12094" t="0" r="9142" b="0"/>
          <a:stretch>
            <a:fillRect/>
          </a:stretch>
        </p:blipFill>
        <p:spPr>
          <a:xfrm>
            <a:off x="5181007" y="190289"/>
            <a:ext cx="16629298" cy="1228053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مكعبات"/>
          <p:cNvSpPr txBox="1"/>
          <p:nvPr/>
        </p:nvSpPr>
        <p:spPr>
          <a:xfrm>
            <a:off x="7604140" y="3413977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0" name="٤٠ مكعب"/>
          <p:cNvSpPr txBox="1"/>
          <p:nvPr/>
        </p:nvSpPr>
        <p:spPr>
          <a:xfrm>
            <a:off x="3444607" y="3750586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٤٠ مكعب</a:t>
            </a:r>
          </a:p>
        </p:txBody>
      </p:sp>
      <p:sp>
        <p:nvSpPr>
          <p:cNvPr id="191" name="مكعبات"/>
          <p:cNvSpPr txBox="1"/>
          <p:nvPr/>
        </p:nvSpPr>
        <p:spPr>
          <a:xfrm>
            <a:off x="7604140" y="5740400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2" name="٢٠ مكعب"/>
          <p:cNvSpPr txBox="1"/>
          <p:nvPr/>
        </p:nvSpPr>
        <p:spPr>
          <a:xfrm>
            <a:off x="3444607" y="5986636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 مكعب</a:t>
            </a:r>
          </a:p>
        </p:txBody>
      </p:sp>
      <p:sp>
        <p:nvSpPr>
          <p:cNvPr id="193" name="مكعبات"/>
          <p:cNvSpPr txBox="1"/>
          <p:nvPr/>
        </p:nvSpPr>
        <p:spPr>
          <a:xfrm>
            <a:off x="7123269" y="7730213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4" name="٣٠ مكعب"/>
          <p:cNvSpPr txBox="1"/>
          <p:nvPr/>
        </p:nvSpPr>
        <p:spPr>
          <a:xfrm>
            <a:off x="3444607" y="8289013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 مكعب</a:t>
            </a:r>
          </a:p>
        </p:txBody>
      </p:sp>
      <p:sp>
        <p:nvSpPr>
          <p:cNvPr id="195" name="مكعبات"/>
          <p:cNvSpPr txBox="1"/>
          <p:nvPr/>
        </p:nvSpPr>
        <p:spPr>
          <a:xfrm>
            <a:off x="7303627" y="10101306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6" name="٣ مكعبات"/>
          <p:cNvSpPr txBox="1"/>
          <p:nvPr/>
        </p:nvSpPr>
        <p:spPr>
          <a:xfrm>
            <a:off x="3444607" y="10660106"/>
            <a:ext cx="771804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5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 مكعبات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89" grpId="1"/>
      <p:bldP build="whole" bldLvl="1" animBg="1" rev="0" advAuto="0" spid="194" grpId="6"/>
      <p:bldP build="whole" bldLvl="1" animBg="1" rev="0" advAuto="0" spid="196" grpId="8"/>
      <p:bldP build="whole" bldLvl="1" animBg="1" rev="0" advAuto="0" spid="195" grpId="7"/>
      <p:bldP build="whole" bldLvl="1" animBg="1" rev="0" advAuto="0" spid="191" grpId="3"/>
      <p:bldP build="whole" bldLvl="1" animBg="1" rev="0" advAuto="0" spid="192" grpId="4"/>
      <p:bldP build="whole" bldLvl="1" animBg="1" rev="0" advAuto="0" spid="193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1402.png" descr="IMG_1402.png"/>
          <p:cNvPicPr>
            <a:picLocks noChangeAspect="1"/>
          </p:cNvPicPr>
          <p:nvPr/>
        </p:nvPicPr>
        <p:blipFill>
          <a:blip r:embed="rId2">
            <a:extLst/>
          </a:blip>
          <a:srcRect l="0" t="4430" r="0" b="4430"/>
          <a:stretch>
            <a:fillRect/>
          </a:stretch>
        </p:blipFill>
        <p:spPr>
          <a:xfrm>
            <a:off x="0" y="399507"/>
            <a:ext cx="24384000" cy="129169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= ١٠ كرات زجاجية"/>
          <p:cNvSpPr txBox="1"/>
          <p:nvPr/>
        </p:nvSpPr>
        <p:spPr>
          <a:xfrm>
            <a:off x="13927591" y="7910119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= ١٠ كرات زجاجية</a:t>
            </a:r>
          </a:p>
        </p:txBody>
      </p:sp>
      <p:pic>
        <p:nvPicPr>
          <p:cNvPr id="200" name="IMG_1422.png" descr="IMG_1422.png"/>
          <p:cNvPicPr>
            <a:picLocks noChangeAspect="1"/>
          </p:cNvPicPr>
          <p:nvPr/>
        </p:nvPicPr>
        <p:blipFill>
          <a:blip r:embed="rId3">
            <a:extLst/>
          </a:blip>
          <a:srcRect l="34828" t="17492" r="40071" b="31661"/>
          <a:stretch>
            <a:fillRect/>
          </a:stretch>
        </p:blipFill>
        <p:spPr>
          <a:xfrm>
            <a:off x="20547552" y="7722262"/>
            <a:ext cx="1648122" cy="1877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1422.png" descr="IMG_1422.png"/>
          <p:cNvPicPr>
            <a:picLocks noChangeAspect="1"/>
          </p:cNvPicPr>
          <p:nvPr/>
        </p:nvPicPr>
        <p:blipFill>
          <a:blip r:embed="rId3">
            <a:extLst/>
          </a:blip>
          <a:srcRect l="58996" t="16190" r="12424" b="32963"/>
          <a:stretch>
            <a:fillRect/>
          </a:stretch>
        </p:blipFill>
        <p:spPr>
          <a:xfrm>
            <a:off x="20040494" y="9418547"/>
            <a:ext cx="1876537" cy="187796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="/>
          <p:cNvSpPr txBox="1"/>
          <p:nvPr/>
        </p:nvSpPr>
        <p:spPr>
          <a:xfrm>
            <a:off x="18414245" y="9798753"/>
            <a:ext cx="192354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pic>
        <p:nvPicPr>
          <p:cNvPr id="203" name="IMG_1422.png" descr="IMG_1422.png"/>
          <p:cNvPicPr>
            <a:picLocks noChangeAspect="1"/>
          </p:cNvPicPr>
          <p:nvPr/>
        </p:nvPicPr>
        <p:blipFill>
          <a:blip r:embed="rId3">
            <a:extLst/>
          </a:blip>
          <a:srcRect l="34828" t="17492" r="40071" b="31661"/>
          <a:stretch>
            <a:fillRect/>
          </a:stretch>
        </p:blipFill>
        <p:spPr>
          <a:xfrm>
            <a:off x="17590134" y="9600274"/>
            <a:ext cx="1648122" cy="1877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422.png" descr="IMG_1422.png"/>
          <p:cNvPicPr>
            <a:picLocks noChangeAspect="1"/>
          </p:cNvPicPr>
          <p:nvPr/>
        </p:nvPicPr>
        <p:blipFill>
          <a:blip r:embed="rId3">
            <a:extLst/>
          </a:blip>
          <a:srcRect l="34828" t="17492" r="40071" b="31661"/>
          <a:stretch>
            <a:fillRect/>
          </a:stretch>
        </p:blipFill>
        <p:spPr>
          <a:xfrm>
            <a:off x="16346701" y="9600274"/>
            <a:ext cx="1648123" cy="1877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422.png" descr="IMG_1422.png"/>
          <p:cNvPicPr>
            <a:picLocks noChangeAspect="1"/>
          </p:cNvPicPr>
          <p:nvPr/>
        </p:nvPicPr>
        <p:blipFill>
          <a:blip r:embed="rId3">
            <a:extLst/>
          </a:blip>
          <a:srcRect l="34828" t="17492" r="40071" b="31661"/>
          <a:stretch>
            <a:fillRect/>
          </a:stretch>
        </p:blipFill>
        <p:spPr>
          <a:xfrm>
            <a:off x="14962958" y="9600274"/>
            <a:ext cx="1648123" cy="187796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كتلة التفاحة = ١٠+١٠+١٠=٣٠كرة"/>
          <p:cNvSpPr txBox="1"/>
          <p:nvPr/>
        </p:nvSpPr>
        <p:spPr>
          <a:xfrm>
            <a:off x="6745354" y="9849553"/>
            <a:ext cx="771804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كتلة التفاحة = ١٠+١٠+١٠=٣٠كرة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5"/>
      <p:bldP build="whole" bldLvl="1" animBg="1" rev="0" advAuto="0" spid="201" grpId="3"/>
      <p:bldP build="whole" bldLvl="1" animBg="1" rev="0" advAuto="0" spid="202" grpId="4"/>
      <p:bldP build="whole" bldLvl="1" animBg="1" rev="0" advAuto="0" spid="205" grpId="7"/>
      <p:bldP build="whole" bldLvl="1" animBg="1" rev="0" advAuto="0" spid="200" grpId="2"/>
      <p:bldP build="whole" bldLvl="1" animBg="1" rev="0" advAuto="0" spid="206" grpId="8"/>
      <p:bldP build="whole" bldLvl="1" animBg="1" rev="0" advAuto="0" spid="199" grpId="1"/>
      <p:bldP build="whole" bldLvl="1" animBg="1" rev="0" advAuto="0" spid="204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