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3507"/>
          <c:y val="0.0740985"/>
          <c:w val="0.911493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المنطقة ١</c:v>
                </c:pt>
              </c:strCache>
            </c:strRef>
          </c:tx>
          <c:spPr>
            <a:solidFill>
              <a:srgbClr val="45B43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الببغاء</c:v>
                </c:pt>
                <c:pt idx="1">
                  <c:v>الكناري</c:v>
                </c:pt>
                <c:pt idx="2">
                  <c:v>الحمامة</c:v>
                </c:pt>
                <c:pt idx="3">
                  <c:v/>
                </c:pt>
              </c:strCache>
            </c:strRef>
          </c:cat>
          <c:val>
            <c:numRef>
              <c:f>Sheet1!$B$2:$E$2</c:f>
              <c:numCache>
                <c:ptCount val="3"/>
                <c:pt idx="0">
                  <c:v>8.000000</c:v>
                </c:pt>
                <c:pt idx="1">
                  <c:v>4.000000</c:v>
                </c:pt>
                <c:pt idx="2">
                  <c:v>9.000000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00646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الببغاء</c:v>
                </c:pt>
                <c:pt idx="1">
                  <c:v>الكناري</c:v>
                </c:pt>
                <c:pt idx="2">
                  <c:v>الحمامة</c:v>
                </c:pt>
                <c:pt idx="3">
                  <c:v/>
                </c:pt>
              </c:strCache>
            </c:strRef>
          </c:cat>
          <c:val>
            <c:numRef>
              <c:f>Sheet1!$B$3:$E$3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2"/>
          <c:min val="2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29548"/>
          <c:y val="0.0740985"/>
          <c:w val="0.912045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العمر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الأسد</c:v>
                </c:pt>
                <c:pt idx="1">
                  <c:v>الجرذ</c:v>
                </c:pt>
                <c:pt idx="2">
                  <c:v>الكنجارو</c:v>
                </c:pt>
                <c:pt idx="3">
                  <c:v>الأرنب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10.000000</c:v>
                </c:pt>
                <c:pt idx="1">
                  <c:v>2.000000</c:v>
                </c:pt>
                <c:pt idx="2">
                  <c:v>5.000000</c:v>
                </c:pt>
                <c:pt idx="3">
                  <c:v>7.000000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الأسد</c:v>
                </c:pt>
                <c:pt idx="1">
                  <c:v>الجرذ</c:v>
                </c:pt>
                <c:pt idx="2">
                  <c:v>الكنجارو</c:v>
                </c:pt>
                <c:pt idx="3">
                  <c:v>الأرنب</c:v>
                </c:pt>
              </c:strCache>
            </c:strRef>
          </c:cat>
          <c:val>
            <c:numRef>
              <c:f>Sheet1!$B$3:$E$3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2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29548"/>
          <c:y val="0.0740985"/>
          <c:w val="0.912045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العمر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الغراب</c:v>
                </c:pt>
                <c:pt idx="1">
                  <c:v>مالك الحزين</c:v>
                </c:pt>
                <c:pt idx="2">
                  <c:v>الببغاء</c:v>
                </c:pt>
                <c:pt idx="3">
                  <c:v>اللقلق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20.000000</c:v>
                </c:pt>
                <c:pt idx="1">
                  <c:v>13.000000</c:v>
                </c:pt>
                <c:pt idx="2">
                  <c:v>8.000000</c:v>
                </c:pt>
                <c:pt idx="3">
                  <c:v>15.000000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الغراب</c:v>
                </c:pt>
                <c:pt idx="1">
                  <c:v>مالك الحزين</c:v>
                </c:pt>
                <c:pt idx="2">
                  <c:v>الببغاء</c:v>
                </c:pt>
                <c:pt idx="3">
                  <c:v>اللقلق</c:v>
                </c:pt>
              </c:strCache>
            </c:strRef>
          </c:cat>
          <c:val>
            <c:numRef>
              <c:f>Sheet1!$B$3:$E$3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2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948886"/>
          <c:y val="0.0740985"/>
          <c:w val="0.900111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العمر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المملكة العبية السعودية</c:v>
                </c:pt>
                <c:pt idx="1">
                  <c:v>الكويت</c:v>
                </c:pt>
                <c:pt idx="2">
                  <c:v>المغرب </c:v>
                </c:pt>
                <c:pt idx="3">
                  <c:v>الأردن</c:v>
                </c:pt>
                <c:pt idx="4">
                  <c:v>الإمارات</c:v>
                </c:pt>
                <c:pt idx="5">
                  <c:v>مصر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9.000000</c:v>
                </c:pt>
                <c:pt idx="1">
                  <c:v>3.000000</c:v>
                </c:pt>
                <c:pt idx="2">
                  <c:v>2.000000</c:v>
                </c:pt>
                <c:pt idx="3">
                  <c:v>3.000000</c:v>
                </c:pt>
                <c:pt idx="4">
                  <c:v>1.000000</c:v>
                </c:pt>
                <c:pt idx="5">
                  <c:v>1.000000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المملكة العبية السعودية</c:v>
                </c:pt>
                <c:pt idx="1">
                  <c:v>الكويت</c:v>
                </c:pt>
                <c:pt idx="2">
                  <c:v>المغرب </c:v>
                </c:pt>
                <c:pt idx="3">
                  <c:v>الأردن</c:v>
                </c:pt>
                <c:pt idx="4">
                  <c:v>الإمارات</c:v>
                </c:pt>
                <c:pt idx="5">
                  <c:v>مصر</c:v>
                </c:pt>
              </c:strCache>
            </c:strRef>
          </c:cat>
          <c:val>
            <c:numRef>
              <c:f>Sheet1!$B$3:$G$3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2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chart" Target="../charts/char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chart" Target="../charts/char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chart" Target="../charts/char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chart" Target="../charts/char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٤)التمثيل بالأعمدة"/>
          <p:cNvSpPr txBox="1"/>
          <p:nvPr/>
        </p:nvSpPr>
        <p:spPr>
          <a:xfrm>
            <a:off x="5254434" y="7435298"/>
            <a:ext cx="1293756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(١٠-٤)التمثيل بالأعمدة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whole" bldLvl="1" animBg="1" rev="0" advAuto="0" spid="1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006.png" descr="IMG_100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9154"/>
          <a:stretch>
            <a:fillRect/>
          </a:stretch>
        </p:blipFill>
        <p:spPr>
          <a:xfrm>
            <a:off x="4135385" y="559490"/>
            <a:ext cx="18065014" cy="3310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006.png" descr="IMG_1006.png"/>
          <p:cNvPicPr>
            <a:picLocks noChangeAspect="1"/>
          </p:cNvPicPr>
          <p:nvPr/>
        </p:nvPicPr>
        <p:blipFill>
          <a:blip r:embed="rId2">
            <a:extLst/>
          </a:blip>
          <a:srcRect l="22492" t="32932" r="16111" b="0"/>
          <a:stretch>
            <a:fillRect/>
          </a:stretch>
        </p:blipFill>
        <p:spPr>
          <a:xfrm>
            <a:off x="2346871" y="3589932"/>
            <a:ext cx="10071046" cy="65363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1" name="مخطط عمودي ثنائي الأبعاد"/>
          <p:cNvGraphicFramePr/>
          <p:nvPr/>
        </p:nvGraphicFramePr>
        <p:xfrm>
          <a:off x="13514460" y="4447266"/>
          <a:ext cx="9590997" cy="70271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2" name="الطيور المفضلة"/>
          <p:cNvSpPr/>
          <p:nvPr/>
        </p:nvSpPr>
        <p:spPr>
          <a:xfrm>
            <a:off x="14315375" y="11576002"/>
            <a:ext cx="8783732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الطيور المفضلة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8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8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18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18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1" grpI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1007.png" descr="IMG_100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0556"/>
          <a:stretch>
            <a:fillRect/>
          </a:stretch>
        </p:blipFill>
        <p:spPr>
          <a:xfrm>
            <a:off x="8823019" y="-1"/>
            <a:ext cx="15561129" cy="3012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007.png" descr="IMG_1007.png"/>
          <p:cNvPicPr>
            <a:picLocks noChangeAspect="1"/>
          </p:cNvPicPr>
          <p:nvPr/>
        </p:nvPicPr>
        <p:blipFill>
          <a:blip r:embed="rId2">
            <a:extLst/>
          </a:blip>
          <a:srcRect l="28120" t="32469" r="12824" b="0"/>
          <a:stretch>
            <a:fillRect/>
          </a:stretch>
        </p:blipFill>
        <p:spPr>
          <a:xfrm>
            <a:off x="2302772" y="2155258"/>
            <a:ext cx="10677980" cy="802782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6" name="مخطط عمودي ثنائي الأبعاد"/>
          <p:cNvGraphicFramePr/>
          <p:nvPr/>
        </p:nvGraphicFramePr>
        <p:xfrm>
          <a:off x="13496767" y="3469726"/>
          <a:ext cx="9578296" cy="70271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7" name="العمر التقديري لبعض الحيوانات"/>
          <p:cNvSpPr/>
          <p:nvPr/>
        </p:nvSpPr>
        <p:spPr>
          <a:xfrm>
            <a:off x="14291332" y="10598462"/>
            <a:ext cx="8783731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العمر التقديري لبعض الحيوانات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86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186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186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186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6" grpI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008.png" descr="IMG_1008.png"/>
          <p:cNvPicPr>
            <a:picLocks noChangeAspect="1"/>
          </p:cNvPicPr>
          <p:nvPr/>
        </p:nvPicPr>
        <p:blipFill>
          <a:blip r:embed="rId2">
            <a:extLst/>
          </a:blip>
          <a:srcRect l="26602" t="0" r="0" b="61397"/>
          <a:stretch>
            <a:fillRect/>
          </a:stretch>
        </p:blipFill>
        <p:spPr>
          <a:xfrm>
            <a:off x="10208670" y="192366"/>
            <a:ext cx="11328542" cy="1918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008.png" descr="IMG_1008.png"/>
          <p:cNvPicPr>
            <a:picLocks noChangeAspect="1"/>
          </p:cNvPicPr>
          <p:nvPr/>
        </p:nvPicPr>
        <p:blipFill>
          <a:blip r:embed="rId2">
            <a:extLst/>
          </a:blip>
          <a:srcRect l="46152" t="39184" r="0" b="30678"/>
          <a:stretch>
            <a:fillRect/>
          </a:stretch>
        </p:blipFill>
        <p:spPr>
          <a:xfrm>
            <a:off x="10208720" y="2418181"/>
            <a:ext cx="11328492" cy="2041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008.png" descr="IMG_1008.png"/>
          <p:cNvPicPr>
            <a:picLocks noChangeAspect="1"/>
          </p:cNvPicPr>
          <p:nvPr/>
        </p:nvPicPr>
        <p:blipFill>
          <a:blip r:embed="rId2">
            <a:extLst/>
          </a:blip>
          <a:srcRect l="0" t="69174" r="971" b="4415"/>
          <a:stretch>
            <a:fillRect/>
          </a:stretch>
        </p:blipFill>
        <p:spPr>
          <a:xfrm>
            <a:off x="1762428" y="6917154"/>
            <a:ext cx="20145066" cy="173002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الكوالا"/>
          <p:cNvSpPr txBox="1"/>
          <p:nvPr/>
        </p:nvSpPr>
        <p:spPr>
          <a:xfrm>
            <a:off x="11421439" y="4767028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الكوالا</a:t>
            </a:r>
          </a:p>
        </p:txBody>
      </p:sp>
      <p:sp>
        <p:nvSpPr>
          <p:cNvPr id="193" name="الابوسوم والمدرع"/>
          <p:cNvSpPr txBox="1"/>
          <p:nvPr/>
        </p:nvSpPr>
        <p:spPr>
          <a:xfrm>
            <a:off x="10026913" y="9649147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الابوسوم والمدرع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1009.png" descr="IMG_1009.png"/>
          <p:cNvPicPr>
            <a:picLocks noChangeAspect="1"/>
          </p:cNvPicPr>
          <p:nvPr/>
        </p:nvPicPr>
        <p:blipFill>
          <a:blip r:embed="rId2">
            <a:extLst/>
          </a:blip>
          <a:srcRect l="8685" t="1665" r="8685" b="72046"/>
          <a:stretch>
            <a:fillRect/>
          </a:stretch>
        </p:blipFill>
        <p:spPr>
          <a:xfrm>
            <a:off x="10736385" y="148208"/>
            <a:ext cx="12740402" cy="291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009.png" descr="IMG_1009.png"/>
          <p:cNvPicPr>
            <a:picLocks noChangeAspect="1"/>
          </p:cNvPicPr>
          <p:nvPr/>
        </p:nvPicPr>
        <p:blipFill>
          <a:blip r:embed="rId2">
            <a:extLst/>
          </a:blip>
          <a:srcRect l="18743" t="30353" r="11491" b="0"/>
          <a:stretch>
            <a:fillRect/>
          </a:stretch>
        </p:blipFill>
        <p:spPr>
          <a:xfrm>
            <a:off x="1931604" y="1889228"/>
            <a:ext cx="10756809" cy="77339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7" name="مخطط عمودي ثنائي الأبعاد"/>
          <p:cNvGraphicFramePr/>
          <p:nvPr/>
        </p:nvGraphicFramePr>
        <p:xfrm>
          <a:off x="13665071" y="2546921"/>
          <a:ext cx="9578297" cy="70271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8" name="عرض أعشاش الطيور"/>
          <p:cNvSpPr/>
          <p:nvPr/>
        </p:nvSpPr>
        <p:spPr>
          <a:xfrm>
            <a:off x="14459636" y="9675656"/>
            <a:ext cx="8783732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عرض أعشاش الطيور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9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9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197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197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197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7" grpI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010.png" descr="IMG_1010.png"/>
          <p:cNvPicPr>
            <a:picLocks noChangeAspect="1"/>
          </p:cNvPicPr>
          <p:nvPr/>
        </p:nvPicPr>
        <p:blipFill>
          <a:blip r:embed="rId2">
            <a:extLst/>
          </a:blip>
          <a:srcRect l="12427" t="0" r="12427" b="78532"/>
          <a:stretch>
            <a:fillRect/>
          </a:stretch>
        </p:blipFill>
        <p:spPr>
          <a:xfrm>
            <a:off x="11923119" y="401200"/>
            <a:ext cx="11790139" cy="267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1010.png" descr="IMG_1010.png"/>
          <p:cNvPicPr>
            <a:picLocks noChangeAspect="1"/>
          </p:cNvPicPr>
          <p:nvPr/>
        </p:nvPicPr>
        <p:blipFill>
          <a:blip r:embed="rId2">
            <a:extLst/>
          </a:blip>
          <a:srcRect l="7508" t="22029" r="14817" b="1525"/>
          <a:stretch>
            <a:fillRect/>
          </a:stretch>
        </p:blipFill>
        <p:spPr>
          <a:xfrm>
            <a:off x="2058104" y="1736684"/>
            <a:ext cx="10421529" cy="813365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2" name="مخطط عمودي ثنائي الأبعاد"/>
          <p:cNvGraphicFramePr/>
          <p:nvPr/>
        </p:nvGraphicFramePr>
        <p:xfrm>
          <a:off x="13538782" y="2546921"/>
          <a:ext cx="9704586" cy="70271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03" name="عدد زيارات محمد لبعض الدول العربية"/>
          <p:cNvSpPr/>
          <p:nvPr/>
        </p:nvSpPr>
        <p:spPr>
          <a:xfrm>
            <a:off x="14459636" y="9675656"/>
            <a:ext cx="8783732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عدد زيارات محمد لبعض الدول العربية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20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20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20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2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202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0" dur="500"/>
                                        <p:tgtEl>
                                          <p:spTgt spid="202">
                                            <p:graphicEl>
                                              <a:chart bldStep="category" categoryIdx="5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1011.png" descr="IMG_1011.png"/>
          <p:cNvPicPr>
            <a:picLocks noChangeAspect="1"/>
          </p:cNvPicPr>
          <p:nvPr/>
        </p:nvPicPr>
        <p:blipFill>
          <a:blip r:embed="rId2">
            <a:extLst/>
          </a:blip>
          <a:srcRect l="34408" t="0" r="9285" b="87172"/>
          <a:stretch>
            <a:fillRect/>
          </a:stretch>
        </p:blipFill>
        <p:spPr>
          <a:xfrm>
            <a:off x="8510444" y="76216"/>
            <a:ext cx="13121542" cy="139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011.png" descr="IMG_1011.png"/>
          <p:cNvPicPr>
            <a:picLocks noChangeAspect="1"/>
          </p:cNvPicPr>
          <p:nvPr/>
        </p:nvPicPr>
        <p:blipFill>
          <a:blip r:embed="rId2">
            <a:extLst/>
          </a:blip>
          <a:srcRect l="0" t="12126" r="54320" b="12126"/>
          <a:stretch>
            <a:fillRect/>
          </a:stretch>
        </p:blipFill>
        <p:spPr>
          <a:xfrm>
            <a:off x="633364" y="2117761"/>
            <a:ext cx="8862948" cy="6870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011.png" descr="IMG_1011.png"/>
          <p:cNvPicPr>
            <a:picLocks noChangeAspect="1"/>
          </p:cNvPicPr>
          <p:nvPr/>
        </p:nvPicPr>
        <p:blipFill>
          <a:blip r:embed="rId2">
            <a:extLst/>
          </a:blip>
          <a:srcRect l="49133" t="11742" r="4939" b="67114"/>
          <a:stretch>
            <a:fillRect/>
          </a:stretch>
        </p:blipFill>
        <p:spPr>
          <a:xfrm>
            <a:off x="12191999" y="1235236"/>
            <a:ext cx="11485865" cy="247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011.png" descr="IMG_1011.png"/>
          <p:cNvPicPr>
            <a:picLocks noChangeAspect="1"/>
          </p:cNvPicPr>
          <p:nvPr/>
        </p:nvPicPr>
        <p:blipFill>
          <a:blip r:embed="rId2">
            <a:extLst/>
          </a:blip>
          <a:srcRect l="48750" t="33175" r="9648" b="47353"/>
          <a:stretch>
            <a:fillRect/>
          </a:stretch>
        </p:blipFill>
        <p:spPr>
          <a:xfrm>
            <a:off x="13163153" y="4288772"/>
            <a:ext cx="9543563" cy="208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011.png" descr="IMG_1011.png"/>
          <p:cNvPicPr>
            <a:picLocks noChangeAspect="1"/>
          </p:cNvPicPr>
          <p:nvPr/>
        </p:nvPicPr>
        <p:blipFill>
          <a:blip r:embed="rId2">
            <a:extLst/>
          </a:blip>
          <a:srcRect l="50181" t="53026" r="8218" b="27054"/>
          <a:stretch>
            <a:fillRect/>
          </a:stretch>
        </p:blipFill>
        <p:spPr>
          <a:xfrm>
            <a:off x="13751062" y="7386713"/>
            <a:ext cx="9543564" cy="2136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011.png" descr="IMG_101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9237" t="71959" r="9161" b="6440"/>
          <a:stretch>
            <a:fillRect/>
          </a:stretch>
        </p:blipFill>
        <p:spPr>
          <a:xfrm>
            <a:off x="13860599" y="10051804"/>
            <a:ext cx="9324627" cy="226348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١٢ دولة"/>
          <p:cNvSpPr txBox="1"/>
          <p:nvPr/>
        </p:nvSpPr>
        <p:spPr>
          <a:xfrm>
            <a:off x="12599572" y="2727070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١٢ دولة</a:t>
            </a:r>
          </a:p>
        </p:txBody>
      </p:sp>
      <p:sp>
        <p:nvSpPr>
          <p:cNvPr id="212" name="١٠-٤=٦ دول"/>
          <p:cNvSpPr txBox="1"/>
          <p:nvPr/>
        </p:nvSpPr>
        <p:spPr>
          <a:xfrm>
            <a:off x="12936182" y="6406412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١٠-٤=٦ دول</a:t>
            </a:r>
          </a:p>
        </p:txBody>
      </p:sp>
      <p:sp>
        <p:nvSpPr>
          <p:cNvPr id="213" name="٣ دول"/>
          <p:cNvSpPr txBox="1"/>
          <p:nvPr/>
        </p:nvSpPr>
        <p:spPr>
          <a:xfrm>
            <a:off x="15825711" y="8744418"/>
            <a:ext cx="2925593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٣ دول</a:t>
            </a:r>
          </a:p>
        </p:txBody>
      </p:sp>
      <p:sp>
        <p:nvSpPr>
          <p:cNvPr id="214" name="اليمن"/>
          <p:cNvSpPr txBox="1"/>
          <p:nvPr/>
        </p:nvSpPr>
        <p:spPr>
          <a:xfrm>
            <a:off x="13751062" y="11183493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اليمن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