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 b="def" i="def"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 b="def" i="def"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 b="def" i="def"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9184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14645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المؤلف والتاريخ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60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العنوان الفرعي للعرض التقديمي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معلومات الحقيقة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ستوى النص الأول…"/>
          <p:cNvSpPr txBox="1"/>
          <p:nvPr>
            <p:ph type="body" sz="half" idx="21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lvl="4" marL="0" indent="1097280" algn="ctr" defTabSz="975360" rtl="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‏١٠٠٪
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السمة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مستوى النص الأول…"/>
          <p:cNvSpPr txBox="1"/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lvl="4" marL="0" indent="1700783" algn="ctr" defTabSz="1511808" rtl="0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"اقتباس مشهور"
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مستوى النص الأول…"/>
          <p:cNvSpPr txBox="1"/>
          <p:nvPr>
            <p:ph type="body" sz="half" idx="22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نص التعداد النقطي في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30" y="12706509"/>
            <a:ext cx="381161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7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7"/>
            <a:ext cx="668315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7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الفصل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1" y="5181047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٦)الاحتمال"/>
          <p:cNvSpPr txBox="1"/>
          <p:nvPr/>
        </p:nvSpPr>
        <p:spPr>
          <a:xfrm>
            <a:off x="4887703" y="7435298"/>
            <a:ext cx="14608594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(١٠-٦)الاحتمال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1" y="3672354"/>
            <a:ext cx="1930159" cy="8934305"/>
            <a:chOff x="0" y="0"/>
            <a:chExt cx="1930158" cy="8934303"/>
          </a:xfrm>
        </p:grpSpPr>
        <p:grpSp>
          <p:nvGrpSpPr>
            <p:cNvPr id="175" name="تجميع"/>
            <p:cNvGrpSpPr/>
            <p:nvPr/>
          </p:nvGrpSpPr>
          <p:grpSpPr>
            <a:xfrm>
              <a:off x="-1" y="0"/>
              <a:ext cx="1930159" cy="8934304"/>
              <a:chOff x="0" y="0"/>
              <a:chExt cx="1930157" cy="8934303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8" cy="8934304"/>
                <a:chOff x="0" y="0"/>
                <a:chExt cx="1759717" cy="8934303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8" cy="8934304"/>
                  <a:chOff x="0" y="0"/>
                  <a:chExt cx="1759717" cy="8934303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8" cy="1307338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5" cy="8209434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7"/>
                  <a:ext cx="1376804" cy="1070846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80"/>
                  <a:ext cx="1376805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4"/>
                  <a:ext cx="1376805" cy="107084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2"/>
                  <a:ext cx="1376805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103" cy="107084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80" cy="107594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-1" y="7649673"/>
                <a:ext cx="1930159" cy="1189693"/>
                <a:chOff x="0" y="0"/>
                <a:chExt cx="1930157" cy="1189692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31" cy="107084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-1" y="-1"/>
                  <a:ext cx="1930159" cy="5413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>
                    <a:lnSpc>
                      <a:spcPct val="150000"/>
                    </a:lnSpc>
                    <a:defRPr b="1" sz="19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-1" y="-1"/>
              <a:ext cx="1705324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1" grpId="3"/>
      <p:bldP build="whole" bldLvl="1" animBg="1" rev="0" advAuto="0" spid="16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028.png" descr="IMG_1028.png"/>
          <p:cNvPicPr>
            <a:picLocks noChangeAspect="1"/>
          </p:cNvPicPr>
          <p:nvPr/>
        </p:nvPicPr>
        <p:blipFill>
          <a:blip r:embed="rId2">
            <a:extLst/>
          </a:blip>
          <a:srcRect l="1823" t="0" r="0" b="78974"/>
          <a:stretch>
            <a:fillRect/>
          </a:stretch>
        </p:blipFill>
        <p:spPr>
          <a:xfrm>
            <a:off x="7465357" y="331174"/>
            <a:ext cx="16527482" cy="183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028.png" descr="IMG_1028.png"/>
          <p:cNvPicPr>
            <a:picLocks noChangeAspect="1"/>
          </p:cNvPicPr>
          <p:nvPr/>
        </p:nvPicPr>
        <p:blipFill>
          <a:blip r:embed="rId2">
            <a:extLst/>
          </a:blip>
          <a:srcRect l="24175" t="17798" r="54272" b="40617"/>
          <a:stretch>
            <a:fillRect/>
          </a:stretch>
        </p:blipFill>
        <p:spPr>
          <a:xfrm>
            <a:off x="3677584" y="2613147"/>
            <a:ext cx="4951431" cy="4944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028.png" descr="IMG_1028.png"/>
          <p:cNvPicPr>
            <a:picLocks noChangeAspect="1"/>
          </p:cNvPicPr>
          <p:nvPr/>
        </p:nvPicPr>
        <p:blipFill>
          <a:blip r:embed="rId2">
            <a:extLst/>
          </a:blip>
          <a:srcRect l="47722" t="24369" r="0" b="63365"/>
          <a:stretch>
            <a:fillRect/>
          </a:stretch>
        </p:blipFill>
        <p:spPr>
          <a:xfrm>
            <a:off x="10983430" y="3004280"/>
            <a:ext cx="12010619" cy="1458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028.png" descr="IMG_1028.png"/>
          <p:cNvPicPr>
            <a:picLocks noChangeAspect="1"/>
          </p:cNvPicPr>
          <p:nvPr/>
        </p:nvPicPr>
        <p:blipFill>
          <a:blip r:embed="rId2">
            <a:extLst/>
          </a:blip>
          <a:srcRect l="47722" t="36703" r="0" b="50000"/>
          <a:stretch>
            <a:fillRect/>
          </a:stretch>
        </p:blipFill>
        <p:spPr>
          <a:xfrm>
            <a:off x="11408998" y="7175835"/>
            <a:ext cx="12010620" cy="158117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أقل احتمال"/>
          <p:cNvSpPr txBox="1"/>
          <p:nvPr/>
        </p:nvSpPr>
        <p:spPr>
          <a:xfrm>
            <a:off x="16988744" y="4763976"/>
            <a:ext cx="7866542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أقل احتمال</a:t>
            </a:r>
          </a:p>
        </p:txBody>
      </p:sp>
      <p:sp>
        <p:nvSpPr>
          <p:cNvPr id="184" name="مستحيل"/>
          <p:cNvSpPr txBox="1"/>
          <p:nvPr/>
        </p:nvSpPr>
        <p:spPr>
          <a:xfrm>
            <a:off x="10030789" y="4595328"/>
            <a:ext cx="7866542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185" name="أكثر احتمال"/>
          <p:cNvSpPr txBox="1"/>
          <p:nvPr/>
        </p:nvSpPr>
        <p:spPr>
          <a:xfrm>
            <a:off x="17207785" y="8756985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أكثر احتمال</a:t>
            </a:r>
          </a:p>
        </p:txBody>
      </p:sp>
      <p:sp>
        <p:nvSpPr>
          <p:cNvPr id="186" name="أكيد"/>
          <p:cNvSpPr txBox="1"/>
          <p:nvPr/>
        </p:nvSpPr>
        <p:spPr>
          <a:xfrm>
            <a:off x="9547773" y="9061917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أكيد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028.png" descr="IMG_1028.png"/>
          <p:cNvPicPr>
            <a:picLocks noChangeAspect="1"/>
          </p:cNvPicPr>
          <p:nvPr/>
        </p:nvPicPr>
        <p:blipFill>
          <a:blip r:embed="rId2">
            <a:extLst/>
          </a:blip>
          <a:srcRect l="47722" t="59045" r="0" b="0"/>
          <a:stretch>
            <a:fillRect/>
          </a:stretch>
        </p:blipFill>
        <p:spPr>
          <a:xfrm>
            <a:off x="9052731" y="1253683"/>
            <a:ext cx="14270711" cy="578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مستحيل"/>
          <p:cNvSpPr txBox="1"/>
          <p:nvPr/>
        </p:nvSpPr>
        <p:spPr>
          <a:xfrm>
            <a:off x="11136792" y="8322078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9367" t="0" r="2149" b="82325"/>
          <a:stretch>
            <a:fillRect/>
          </a:stretch>
        </p:blipFill>
        <p:spPr>
          <a:xfrm>
            <a:off x="5746406" y="292404"/>
            <a:ext cx="17793713" cy="1479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9367" t="17233" r="2149" b="35340"/>
          <a:stretch>
            <a:fillRect/>
          </a:stretch>
        </p:blipFill>
        <p:spPr>
          <a:xfrm>
            <a:off x="4395797" y="2224390"/>
            <a:ext cx="18054567" cy="4028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53305" t="63478" r="2150" b="22605"/>
          <a:stretch>
            <a:fillRect/>
          </a:stretch>
        </p:blipFill>
        <p:spPr>
          <a:xfrm>
            <a:off x="13458083" y="6857999"/>
            <a:ext cx="10082167" cy="1311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53305" t="76364" r="2150" b="7037"/>
          <a:stretch>
            <a:fillRect/>
          </a:stretch>
        </p:blipFill>
        <p:spPr>
          <a:xfrm>
            <a:off x="13972120" y="10014514"/>
            <a:ext cx="10082167" cy="1563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19090" t="63733" r="54465" b="23114"/>
          <a:stretch>
            <a:fillRect/>
          </a:stretch>
        </p:blipFill>
        <p:spPr>
          <a:xfrm>
            <a:off x="4886876" y="6999431"/>
            <a:ext cx="6589285" cy="136408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أحمر"/>
          <p:cNvSpPr txBox="1"/>
          <p:nvPr/>
        </p:nvSpPr>
        <p:spPr>
          <a:xfrm>
            <a:off x="3020454" y="7295816"/>
            <a:ext cx="1505770" cy="106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أحمر</a:t>
            </a:r>
          </a:p>
        </p:txBody>
      </p:sp>
      <p:pic>
        <p:nvPicPr>
          <p:cNvPr id="197" name="IMG_1029.png" descr="IMG_1029.png"/>
          <p:cNvPicPr>
            <a:picLocks noChangeAspect="1"/>
          </p:cNvPicPr>
          <p:nvPr/>
        </p:nvPicPr>
        <p:blipFill>
          <a:blip r:embed="rId2">
            <a:extLst/>
          </a:blip>
          <a:srcRect l="18896" t="76761" r="54931" b="10087"/>
          <a:stretch>
            <a:fillRect/>
          </a:stretch>
        </p:blipFill>
        <p:spPr>
          <a:xfrm>
            <a:off x="5011582" y="9798598"/>
            <a:ext cx="6968524" cy="145754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أزرق"/>
          <p:cNvSpPr txBox="1"/>
          <p:nvPr/>
        </p:nvSpPr>
        <p:spPr>
          <a:xfrm>
            <a:off x="2927176" y="9993623"/>
            <a:ext cx="1599048" cy="106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أزرق</a:t>
            </a:r>
          </a:p>
        </p:txBody>
      </p:sp>
      <p:sp>
        <p:nvSpPr>
          <p:cNvPr id="199" name="خط"/>
          <p:cNvSpPr/>
          <p:nvPr/>
        </p:nvSpPr>
        <p:spPr>
          <a:xfrm flipV="1">
            <a:off x="12904960" y="2380445"/>
            <a:ext cx="3" cy="895511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مستحيل"/>
          <p:cNvSpPr txBox="1"/>
          <p:nvPr/>
        </p:nvSpPr>
        <p:spPr>
          <a:xfrm>
            <a:off x="18013246" y="8169273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201" name="أقل إحتمال"/>
          <p:cNvSpPr txBox="1"/>
          <p:nvPr/>
        </p:nvSpPr>
        <p:spPr>
          <a:xfrm>
            <a:off x="11979912" y="7873340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أقل إحتمال</a:t>
            </a:r>
          </a:p>
        </p:txBody>
      </p:sp>
      <p:sp>
        <p:nvSpPr>
          <p:cNvPr id="202" name="مستحيل"/>
          <p:cNvSpPr txBox="1"/>
          <p:nvPr/>
        </p:nvSpPr>
        <p:spPr>
          <a:xfrm>
            <a:off x="18517164" y="11088052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203" name="أكيد"/>
          <p:cNvSpPr txBox="1"/>
          <p:nvPr/>
        </p:nvSpPr>
        <p:spPr>
          <a:xfrm>
            <a:off x="12192000" y="11088052"/>
            <a:ext cx="7866540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أكيد</a:t>
            </a:r>
          </a:p>
        </p:txBody>
      </p:sp>
      <p:sp>
        <p:nvSpPr>
          <p:cNvPr id="204" name="أقل إحتمال"/>
          <p:cNvSpPr txBox="1"/>
          <p:nvPr/>
        </p:nvSpPr>
        <p:spPr>
          <a:xfrm>
            <a:off x="5746405" y="8363491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أقل إحتمال</a:t>
            </a:r>
          </a:p>
        </p:txBody>
      </p:sp>
      <p:sp>
        <p:nvSpPr>
          <p:cNvPr id="205" name="أكثر إحتمال"/>
          <p:cNvSpPr txBox="1"/>
          <p:nvPr/>
        </p:nvSpPr>
        <p:spPr>
          <a:xfrm>
            <a:off x="-573783" y="8363491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أكثر إحتمال</a:t>
            </a:r>
          </a:p>
        </p:txBody>
      </p:sp>
      <p:sp>
        <p:nvSpPr>
          <p:cNvPr id="206" name="مستحيل"/>
          <p:cNvSpPr txBox="1"/>
          <p:nvPr/>
        </p:nvSpPr>
        <p:spPr>
          <a:xfrm>
            <a:off x="5591542" y="11088052"/>
            <a:ext cx="7866542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207" name="مستحيل"/>
          <p:cNvSpPr txBox="1"/>
          <p:nvPr/>
        </p:nvSpPr>
        <p:spPr>
          <a:xfrm>
            <a:off x="-206570" y="11454611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1030.png" descr="IMG_1030.png"/>
          <p:cNvPicPr>
            <a:picLocks noChangeAspect="1"/>
          </p:cNvPicPr>
          <p:nvPr/>
        </p:nvPicPr>
        <p:blipFill>
          <a:blip r:embed="rId2">
            <a:extLst/>
          </a:blip>
          <a:srcRect l="34511" t="0" r="3398" b="87004"/>
          <a:stretch>
            <a:fillRect/>
          </a:stretch>
        </p:blipFill>
        <p:spPr>
          <a:xfrm>
            <a:off x="7766064" y="343512"/>
            <a:ext cx="15139947" cy="157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030.png" descr="IMG_1030.png"/>
          <p:cNvPicPr>
            <a:picLocks noChangeAspect="1"/>
          </p:cNvPicPr>
          <p:nvPr/>
        </p:nvPicPr>
        <p:blipFill>
          <a:blip r:embed="rId2">
            <a:extLst/>
          </a:blip>
          <a:srcRect l="17255" t="14685" r="3399" b="67953"/>
          <a:stretch>
            <a:fillRect/>
          </a:stretch>
        </p:blipFill>
        <p:spPr>
          <a:xfrm>
            <a:off x="3833448" y="2609720"/>
            <a:ext cx="19347568" cy="210336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كيس لايوجد به كرة حمراء"/>
          <p:cNvSpPr txBox="1"/>
          <p:nvPr/>
        </p:nvSpPr>
        <p:spPr>
          <a:xfrm>
            <a:off x="14718284" y="4713158"/>
            <a:ext cx="7866542" cy="231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كيس لايوجد به كرة حمراء</a:t>
            </a:r>
          </a:p>
        </p:txBody>
      </p:sp>
      <p:sp>
        <p:nvSpPr>
          <p:cNvPr id="212" name="كيس جميع كراته حمراء فقط"/>
          <p:cNvSpPr txBox="1"/>
          <p:nvPr/>
        </p:nvSpPr>
        <p:spPr>
          <a:xfrm>
            <a:off x="2901878" y="4544198"/>
            <a:ext cx="7866541" cy="2313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كيس جميع كراته حمراء فقط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1030.png" descr="IMG_1030.png"/>
          <p:cNvPicPr>
            <a:picLocks noChangeAspect="1"/>
          </p:cNvPicPr>
          <p:nvPr/>
        </p:nvPicPr>
        <p:blipFill>
          <a:blip r:embed="rId2">
            <a:extLst/>
          </a:blip>
          <a:srcRect l="46885" t="36175" r="4577" b="12547"/>
          <a:stretch>
            <a:fillRect/>
          </a:stretch>
        </p:blipFill>
        <p:spPr>
          <a:xfrm>
            <a:off x="13609240" y="1429012"/>
            <a:ext cx="10774676" cy="5655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030.png" descr="IMG_1030.png"/>
          <p:cNvPicPr>
            <a:picLocks noChangeAspect="1"/>
          </p:cNvPicPr>
          <p:nvPr/>
        </p:nvPicPr>
        <p:blipFill>
          <a:blip r:embed="rId2">
            <a:extLst/>
          </a:blip>
          <a:srcRect l="0" t="30072" r="54182" b="18650"/>
          <a:stretch>
            <a:fillRect/>
          </a:stretch>
        </p:blipFill>
        <p:spPr>
          <a:xfrm>
            <a:off x="1558373" y="1202133"/>
            <a:ext cx="10171222" cy="565581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كثر إحتمالاً"/>
          <p:cNvSpPr txBox="1"/>
          <p:nvPr/>
        </p:nvSpPr>
        <p:spPr>
          <a:xfrm>
            <a:off x="15063350" y="8601742"/>
            <a:ext cx="7866542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أكثر إحتمالاً </a:t>
            </a:r>
          </a:p>
        </p:txBody>
      </p:sp>
      <p:sp>
        <p:nvSpPr>
          <p:cNvPr id="217" name="زقل إحتمالاً"/>
          <p:cNvSpPr txBox="1"/>
          <p:nvPr/>
        </p:nvSpPr>
        <p:spPr>
          <a:xfrm>
            <a:off x="2108441" y="7811653"/>
            <a:ext cx="7866542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أقل إحتمالاً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