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</p:sldMasterIdLst>
  <p:notesMasterIdLst>
    <p:notesMasterId r:id="rId34"/>
  </p:notesMasterIdLst>
  <p:sldIdLst>
    <p:sldId id="1009" r:id="rId5"/>
    <p:sldId id="1030" r:id="rId6"/>
    <p:sldId id="1045" r:id="rId7"/>
    <p:sldId id="1150" r:id="rId8"/>
    <p:sldId id="1167" r:id="rId9"/>
    <p:sldId id="275" r:id="rId10"/>
    <p:sldId id="271" r:id="rId11"/>
    <p:sldId id="1046" r:id="rId12"/>
    <p:sldId id="1143" r:id="rId13"/>
    <p:sldId id="1168" r:id="rId14"/>
    <p:sldId id="1169" r:id="rId15"/>
    <p:sldId id="1170" r:id="rId16"/>
    <p:sldId id="1171" r:id="rId17"/>
    <p:sldId id="1184" r:id="rId18"/>
    <p:sldId id="1172" r:id="rId19"/>
    <p:sldId id="1174" r:id="rId20"/>
    <p:sldId id="1177" r:id="rId21"/>
    <p:sldId id="1178" r:id="rId22"/>
    <p:sldId id="1119" r:id="rId23"/>
    <p:sldId id="1183" r:id="rId24"/>
    <p:sldId id="1173" r:id="rId25"/>
    <p:sldId id="1176" r:id="rId26"/>
    <p:sldId id="1182" r:id="rId27"/>
    <p:sldId id="1181" r:id="rId28"/>
    <p:sldId id="1185" r:id="rId29"/>
    <p:sldId id="1175" r:id="rId30"/>
    <p:sldId id="1179" r:id="rId31"/>
    <p:sldId id="1180" r:id="rId32"/>
    <p:sldId id="1165" r:id="rId33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Dubai Medium" panose="020F0502020204030204" pitchFamily="34" charset="0"/>
      <p:regular r:id="rId41"/>
    </p:embeddedFont>
    <p:embeddedFont>
      <p:font typeface="Monotype Koufi" pitchFamily="2"/>
      <p:bold r:id="rId42"/>
    </p:embeddedFont>
    <p:embeddedFont>
      <p:font typeface="Ubuntu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011"/>
    <a:srgbClr val="F6F5D7"/>
    <a:srgbClr val="02A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B50031-B075-4A30-9943-B2201C255BA9}">
  <a:tblStyle styleId="{E6B50031-B075-4A30-9943-B2201C255B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903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80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322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078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912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594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40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0972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839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399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125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8709aee9b2_1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8709aee9b2_1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269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385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702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791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922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297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702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813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530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562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7849623ff8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7849623ff8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856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340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990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8582fade1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8582fade1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8582fade1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8582fade1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8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72525" y="4762120"/>
            <a:ext cx="86022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28950" y="4762120"/>
            <a:ext cx="6545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322791" y="4762120"/>
            <a:ext cx="2241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618650" y="1915050"/>
            <a:ext cx="5906708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702668" y="198048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713250" y="1075992"/>
            <a:ext cx="77175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884890" y="1904300"/>
            <a:ext cx="5373900" cy="5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580500" y="4762120"/>
            <a:ext cx="22941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93119" y="3118200"/>
            <a:ext cx="207081" cy="40103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885768" y="2677872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019467" y="8279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018996" y="2764025"/>
            <a:ext cx="2743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529143" y="68294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061192" y="41583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9868" y="37340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35903" y="723025"/>
            <a:ext cx="201277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036693" y="5394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672689" y="416733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941542" y="41708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372617" y="33093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subTitle" idx="1"/>
          </p:nvPr>
        </p:nvSpPr>
        <p:spPr>
          <a:xfrm>
            <a:off x="728700" y="1164875"/>
            <a:ext cx="77022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4841825" y="1733250"/>
            <a:ext cx="33816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4841825" y="1524496"/>
            <a:ext cx="30315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15628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612768" y="1634086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2690727" y="467844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482643" y="484167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40707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742164" y="408044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432118" y="137132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618489" y="221829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_AND_TWO_COLUMNS_2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993850" y="1679338"/>
            <a:ext cx="34878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993850" y="3176275"/>
            <a:ext cx="35526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1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1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1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1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1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1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1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2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988824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022274" y="2548613"/>
            <a:ext cx="22272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3420563" y="2193481"/>
            <a:ext cx="2294100" cy="2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3452063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5852337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5883837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370211" y="189025"/>
            <a:ext cx="7454477" cy="4778747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CUSTOM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270825" y="106470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3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"/>
          <p:cNvSpPr/>
          <p:nvPr/>
        </p:nvSpPr>
        <p:spPr>
          <a:xfrm>
            <a:off x="814925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3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056800" y="1811225"/>
            <a:ext cx="22284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3541878" y="1810625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056800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3541878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3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3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3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CUSTOM_1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1714971" y="2070634"/>
            <a:ext cx="23622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5159644" y="207003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1666921" y="387942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5159644" y="3877665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5391994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5391994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1948821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1899271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4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4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4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4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4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4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4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4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4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"/>
          <p:cNvSpPr/>
          <p:nvPr/>
        </p:nvSpPr>
        <p:spPr>
          <a:xfrm>
            <a:off x="1053919" y="547825"/>
            <a:ext cx="7030200" cy="40608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6"/>
          <p:cNvSpPr/>
          <p:nvPr/>
        </p:nvSpPr>
        <p:spPr>
          <a:xfrm>
            <a:off x="814150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"/>
          <p:cNvSpPr/>
          <p:nvPr/>
        </p:nvSpPr>
        <p:spPr>
          <a:xfrm>
            <a:off x="1091218" y="59043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55473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1574275" y="124657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1574275" y="2096223"/>
            <a:ext cx="62463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1574275" y="2936430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1574275" y="377713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1574275" y="1526353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1574275" y="2370712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1574275" y="320862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1574275" y="405213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7715897" y="48956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>
            <a:off x="2831643" y="48956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873792" y="14688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6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7273714" y="2127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6"/>
          <p:cNvSpPr/>
          <p:nvPr/>
        </p:nvSpPr>
        <p:spPr>
          <a:xfrm>
            <a:off x="7962892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380068" y="27391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1856989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6"/>
          <p:cNvSpPr/>
          <p:nvPr/>
        </p:nvSpPr>
        <p:spPr>
          <a:xfrm>
            <a:off x="2911398" y="220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6"/>
          <p:cNvSpPr/>
          <p:nvPr/>
        </p:nvSpPr>
        <p:spPr>
          <a:xfrm>
            <a:off x="1483368" y="3602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6"/>
          <p:cNvSpPr/>
          <p:nvPr/>
        </p:nvSpPr>
        <p:spPr>
          <a:xfrm>
            <a:off x="5380617" y="4787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4375" y="445025"/>
            <a:ext cx="821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6850" y="1152475"/>
            <a:ext cx="8325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0" r:id="rId3"/>
    <p:sldLayoutId id="2147483667" r:id="rId4"/>
    <p:sldLayoutId id="2147483668" r:id="rId5"/>
    <p:sldLayoutId id="2147483669" r:id="rId6"/>
    <p:sldLayoutId id="2147483670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6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6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" Target="slide6.xm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1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slide" Target="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8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8.jpe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8.jpe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6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1" name="Google Shape;691;p37"/>
          <p:cNvCxnSpPr/>
          <p:nvPr/>
        </p:nvCxnSpPr>
        <p:spPr>
          <a:xfrm>
            <a:off x="6830425" y="1981262"/>
            <a:ext cx="0" cy="36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" name="Picture 4" descr="مشاهدة صورة المصدر">
            <a:extLst>
              <a:ext uri="{FF2B5EF4-FFF2-40B4-BE49-F238E27FC236}">
                <a16:creationId xmlns:a16="http://schemas.microsoft.com/office/drawing/2014/main" id="{6D8298C1-F879-4740-87CE-FAF0F361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1" y="478554"/>
            <a:ext cx="8166258" cy="37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73BDE3D1-D745-4250-A41B-04D88741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53" y="4421290"/>
            <a:ext cx="131219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6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علـــــــــــــــــــــــــــوم</a:t>
            </a:r>
          </a:p>
        </p:txBody>
      </p:sp>
    </p:spTree>
    <p:extLst>
      <p:ext uri="{BB962C8B-B14F-4D97-AF65-F5344CB8AC3E}">
        <p14:creationId xmlns:p14="http://schemas.microsoft.com/office/powerpoint/2010/main" val="27632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69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4866617" y="1550256"/>
            <a:ext cx="3018678" cy="953188"/>
          </a:xfrm>
          <a:prstGeom prst="round2Same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تتكون جميع المواد من </a:t>
            </a:r>
            <a:r>
              <a:rPr lang="ar-SA" sz="2400" b="1" spc="50" dirty="0" err="1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عناصرماهي</a:t>
            </a:r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العناصر ؟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B053A24-E3CE-43F2-83CF-496AAE654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40F216FF-D599-45F1-8AF0-02E5659F7AF6}"/>
              </a:ext>
            </a:extLst>
          </p:cNvPr>
          <p:cNvSpPr/>
          <p:nvPr/>
        </p:nvSpPr>
        <p:spPr>
          <a:xfrm>
            <a:off x="1099079" y="3958241"/>
            <a:ext cx="3563415" cy="572539"/>
          </a:xfrm>
          <a:prstGeom prst="round2SameRect">
            <a:avLst>
              <a:gd name="adj1" fmla="val 16667"/>
              <a:gd name="adj2" fmla="val 11830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وهناك أكثر من 100 عنصر مختلف </a:t>
            </a: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FA40FE2E-F459-4507-B8E4-FBA5B392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05" y="1115311"/>
            <a:ext cx="1400970" cy="80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3E32B749-BBA1-404B-8CDB-57871CD5D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2536" r="3502" b="5077"/>
          <a:stretch/>
        </p:blipFill>
        <p:spPr bwMode="auto">
          <a:xfrm>
            <a:off x="1200528" y="2849327"/>
            <a:ext cx="1001443" cy="6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مشاهدة صورة المصدر">
            <a:extLst>
              <a:ext uri="{FF2B5EF4-FFF2-40B4-BE49-F238E27FC236}">
                <a16:creationId xmlns:a16="http://schemas.microsoft.com/office/drawing/2014/main" id="{01D61F48-D4BC-47E5-B3BB-29380168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40" y="1988859"/>
            <a:ext cx="686649" cy="6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مشاهدة تفاصيل الصورة ذات الصلة">
            <a:extLst>
              <a:ext uri="{FF2B5EF4-FFF2-40B4-BE49-F238E27FC236}">
                <a16:creationId xmlns:a16="http://schemas.microsoft.com/office/drawing/2014/main" id="{C7BEC7FF-4F99-4C93-A2F4-98A0B7BFA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2"/>
          <a:stretch/>
        </p:blipFill>
        <p:spPr bwMode="auto">
          <a:xfrm>
            <a:off x="2189580" y="2159748"/>
            <a:ext cx="722797" cy="5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مشاهدة صورة المصدر">
            <a:extLst>
              <a:ext uri="{FF2B5EF4-FFF2-40B4-BE49-F238E27FC236}">
                <a16:creationId xmlns:a16="http://schemas.microsoft.com/office/drawing/2014/main" id="{FED0F9F8-8D21-4680-90EF-F193C37F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16" y="2859409"/>
            <a:ext cx="1001443" cy="6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ستطيل: زوايا علوية مستديرة 29">
            <a:extLst>
              <a:ext uri="{FF2B5EF4-FFF2-40B4-BE49-F238E27FC236}">
                <a16:creationId xmlns:a16="http://schemas.microsoft.com/office/drawing/2014/main" id="{37AF2073-28DA-44D1-A377-26A6AF5D01B1}"/>
              </a:ext>
            </a:extLst>
          </p:cNvPr>
          <p:cNvSpPr/>
          <p:nvPr/>
        </p:nvSpPr>
        <p:spPr>
          <a:xfrm>
            <a:off x="5064944" y="2675508"/>
            <a:ext cx="2597248" cy="791525"/>
          </a:xfrm>
          <a:prstGeom prst="round2Same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العناصر هي وحدات بناء المادة </a:t>
            </a:r>
          </a:p>
        </p:txBody>
      </p:sp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64D6961F-8E40-4A19-A203-05D842F009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468D47D1-E6B9-47DB-B673-094DE0DF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68" y="1924825"/>
            <a:ext cx="1267826" cy="6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مشاهدة صورة المصدر">
            <a:extLst>
              <a:ext uri="{FF2B5EF4-FFF2-40B4-BE49-F238E27FC236}">
                <a16:creationId xmlns:a16="http://schemas.microsoft.com/office/drawing/2014/main" id="{C2983849-DBC8-4284-82B7-20A0F2686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36" y="2804268"/>
            <a:ext cx="1190891" cy="68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5C6B33F-730E-4BFF-A4D3-7DFAC9EF5A7C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6663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69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5140991" y="1738921"/>
            <a:ext cx="2801931" cy="879660"/>
          </a:xfrm>
          <a:prstGeom prst="round2Same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بعض المواد تتكون من عنصر واحد مثل 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B053A24-E3CE-43F2-83CF-496AAE654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FA40FE2E-F459-4507-B8E4-FBA5B392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56" y="1110233"/>
            <a:ext cx="2403054" cy="13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3E32B749-BBA1-404B-8CDB-57871CD5D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2536" r="3502" b="5077"/>
          <a:stretch/>
        </p:blipFill>
        <p:spPr bwMode="auto">
          <a:xfrm>
            <a:off x="2572404" y="2847847"/>
            <a:ext cx="1232323" cy="7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مشاهدة صورة المصدر">
            <a:extLst>
              <a:ext uri="{FF2B5EF4-FFF2-40B4-BE49-F238E27FC236}">
                <a16:creationId xmlns:a16="http://schemas.microsoft.com/office/drawing/2014/main" id="{01D61F48-D4BC-47E5-B3BB-29380168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81" y="2848754"/>
            <a:ext cx="1232323" cy="12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61EC13B-5842-43E4-89F1-469067621B19}"/>
              </a:ext>
            </a:extLst>
          </p:cNvPr>
          <p:cNvSpPr txBox="1"/>
          <p:nvPr/>
        </p:nvSpPr>
        <p:spPr>
          <a:xfrm>
            <a:off x="1049054" y="2407997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ذهب 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42FEA3F-AA5B-46CD-9707-3305394BF66A}"/>
              </a:ext>
            </a:extLst>
          </p:cNvPr>
          <p:cNvSpPr txBox="1"/>
          <p:nvPr/>
        </p:nvSpPr>
        <p:spPr>
          <a:xfrm>
            <a:off x="2784112" y="3714042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حديد  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15DBE3D-A85A-41C8-AEF1-85B05C89479B}"/>
              </a:ext>
            </a:extLst>
          </p:cNvPr>
          <p:cNvSpPr txBox="1"/>
          <p:nvPr/>
        </p:nvSpPr>
        <p:spPr>
          <a:xfrm>
            <a:off x="1283584" y="4119874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فضة   </a:t>
            </a:r>
          </a:p>
        </p:txBody>
      </p:sp>
      <p:pic>
        <p:nvPicPr>
          <p:cNvPr id="1036" name="Picture 12" descr="مشاهدة تفاصيل الصورة ذات الصلة">
            <a:extLst>
              <a:ext uri="{FF2B5EF4-FFF2-40B4-BE49-F238E27FC236}">
                <a16:creationId xmlns:a16="http://schemas.microsoft.com/office/drawing/2014/main" id="{C7BEC7FF-4F99-4C93-A2F4-98A0B7BFA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2"/>
          <a:stretch/>
        </p:blipFill>
        <p:spPr bwMode="auto">
          <a:xfrm>
            <a:off x="3411676" y="1806280"/>
            <a:ext cx="1644003" cy="117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7E71418-2B70-4898-B596-996609E6936F}"/>
              </a:ext>
            </a:extLst>
          </p:cNvPr>
          <p:cNvSpPr txBox="1"/>
          <p:nvPr/>
        </p:nvSpPr>
        <p:spPr>
          <a:xfrm>
            <a:off x="4468925" y="2866883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الماس   </a:t>
            </a:r>
          </a:p>
        </p:txBody>
      </p:sp>
      <p:pic>
        <p:nvPicPr>
          <p:cNvPr id="1042" name="Picture 18" descr="مشاهدة صورة المصدر">
            <a:extLst>
              <a:ext uri="{FF2B5EF4-FFF2-40B4-BE49-F238E27FC236}">
                <a16:creationId xmlns:a16="http://schemas.microsoft.com/office/drawing/2014/main" id="{ACEDC9F9-1503-4BF6-AE0D-791D54F4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38" y="3553624"/>
            <a:ext cx="1721771" cy="8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AA075962-F1A8-40D7-8561-0A819F67900F}"/>
              </a:ext>
            </a:extLst>
          </p:cNvPr>
          <p:cNvSpPr txBox="1"/>
          <p:nvPr/>
        </p:nvSpPr>
        <p:spPr>
          <a:xfrm>
            <a:off x="6227081" y="4214130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الومنيوم 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7533F13-C627-432B-842B-6865795BD41F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3157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29" grpId="0" animBg="1"/>
      <p:bldP spid="34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4" descr="مشاهدة صورة المصدر">
            <a:extLst>
              <a:ext uri="{FF2B5EF4-FFF2-40B4-BE49-F238E27FC236}">
                <a16:creationId xmlns:a16="http://schemas.microsoft.com/office/drawing/2014/main" id="{A06F4809-4E62-4446-BD82-A693A7E24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/>
          <a:stretch/>
        </p:blipFill>
        <p:spPr bwMode="auto">
          <a:xfrm>
            <a:off x="1073182" y="2084196"/>
            <a:ext cx="2614115" cy="212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69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5140991" y="1300148"/>
            <a:ext cx="2801931" cy="879660"/>
          </a:xfrm>
          <a:prstGeom prst="round2SameRect">
            <a:avLst>
              <a:gd name="adj1" fmla="val 16667"/>
              <a:gd name="adj2" fmla="val 1299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وبعض المواد تتكون من عنصرين أو أكثر مثل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B053A24-E3CE-43F2-83CF-496AAE654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61EC13B-5842-43E4-89F1-469067621B19}"/>
              </a:ext>
            </a:extLst>
          </p:cNvPr>
          <p:cNvSpPr txBox="1"/>
          <p:nvPr/>
        </p:nvSpPr>
        <p:spPr>
          <a:xfrm>
            <a:off x="3862170" y="2693582"/>
            <a:ext cx="14791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1- الهيدروجين </a:t>
            </a:r>
            <a:r>
              <a:rPr lang="ar-SA" sz="1600" b="1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7E71418-2B70-4898-B596-996609E6936F}"/>
              </a:ext>
            </a:extLst>
          </p:cNvPr>
          <p:cNvSpPr txBox="1"/>
          <p:nvPr/>
        </p:nvSpPr>
        <p:spPr>
          <a:xfrm>
            <a:off x="3928315" y="3451916"/>
            <a:ext cx="14020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2 –الأكسجين </a:t>
            </a:r>
            <a:r>
              <a:rPr lang="ar-SA" sz="1600" b="1" dirty="0">
                <a:solidFill>
                  <a:schemeClr val="accent6"/>
                </a:solidFill>
              </a:rPr>
              <a:t>  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AA075962-F1A8-40D7-8561-0A819F67900F}"/>
              </a:ext>
            </a:extLst>
          </p:cNvPr>
          <p:cNvSpPr txBox="1"/>
          <p:nvPr/>
        </p:nvSpPr>
        <p:spPr>
          <a:xfrm>
            <a:off x="5736165" y="2928696"/>
            <a:ext cx="196678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  </a:t>
            </a:r>
            <a:r>
              <a:rPr lang="ar-SA" sz="2000" b="1" dirty="0">
                <a:solidFill>
                  <a:schemeClr val="accent6"/>
                </a:solidFill>
              </a:rPr>
              <a:t>الماء يتكون من عنصرين وهما  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18BE7F5-434A-4FA5-9C70-B94A30FCF69D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96206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4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49EFA1FC-630D-4FD7-9971-C59AC3DB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3" y="1456893"/>
            <a:ext cx="3154613" cy="2885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69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5056094" y="1153717"/>
            <a:ext cx="2924590" cy="879660"/>
          </a:xfrm>
          <a:prstGeom prst="round2SameRect">
            <a:avLst>
              <a:gd name="adj1" fmla="val 16667"/>
              <a:gd name="adj2" fmla="val 1070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وبعض المواد تتكون من عنصرين أو أكثر  مثل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B053A24-E3CE-43F2-83CF-496AAE654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61EC13B-5842-43E4-89F1-469067621B19}"/>
              </a:ext>
            </a:extLst>
          </p:cNvPr>
          <p:cNvSpPr txBox="1"/>
          <p:nvPr/>
        </p:nvSpPr>
        <p:spPr>
          <a:xfrm>
            <a:off x="3842415" y="2815289"/>
            <a:ext cx="13715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2- الهيدروجين</a:t>
            </a:r>
            <a:endParaRPr lang="ar-SA" sz="1600" b="1" dirty="0">
              <a:solidFill>
                <a:schemeClr val="accent6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7E71418-2B70-4898-B596-996609E6936F}"/>
              </a:ext>
            </a:extLst>
          </p:cNvPr>
          <p:cNvSpPr txBox="1"/>
          <p:nvPr/>
        </p:nvSpPr>
        <p:spPr>
          <a:xfrm>
            <a:off x="3821229" y="2203386"/>
            <a:ext cx="14139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 </a:t>
            </a:r>
            <a:r>
              <a:rPr lang="ar-SA" sz="1800" b="1" dirty="0">
                <a:solidFill>
                  <a:srgbClr val="C00000"/>
                </a:solidFill>
              </a:rPr>
              <a:t>1 – الأكسجين 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AA075962-F1A8-40D7-8561-0A819F67900F}"/>
              </a:ext>
            </a:extLst>
          </p:cNvPr>
          <p:cNvSpPr txBox="1"/>
          <p:nvPr/>
        </p:nvSpPr>
        <p:spPr>
          <a:xfrm>
            <a:off x="5503819" y="2569375"/>
            <a:ext cx="2430607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  </a:t>
            </a:r>
            <a:r>
              <a:rPr lang="ar-SA" sz="2800" b="1" dirty="0">
                <a:solidFill>
                  <a:schemeClr val="bg1"/>
                </a:solidFill>
              </a:rPr>
              <a:t>السكر يتكون من 3 عناصر وهي    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C6099CF-5124-4C8C-9393-BA1E3C9ABCD8}"/>
              </a:ext>
            </a:extLst>
          </p:cNvPr>
          <p:cNvSpPr txBox="1"/>
          <p:nvPr/>
        </p:nvSpPr>
        <p:spPr>
          <a:xfrm>
            <a:off x="3875846" y="3427192"/>
            <a:ext cx="13715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800" b="1" dirty="0">
                <a:solidFill>
                  <a:srgbClr val="C00000"/>
                </a:solidFill>
              </a:rPr>
              <a:t>3 – الكربون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7A2A655-17EA-465D-A006-107AE0B790DA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46360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4" grpId="0" animBg="1"/>
      <p:bldP spid="39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EA7D451-7CC7-4BD9-84B3-30CCE0FDA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88" t="17937" r="17158" b="5407"/>
          <a:stretch/>
        </p:blipFill>
        <p:spPr>
          <a:xfrm>
            <a:off x="559420" y="216746"/>
            <a:ext cx="7235495" cy="470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69</a:t>
            </a:r>
          </a:p>
        </p:txBody>
      </p:sp>
    </p:spTree>
    <p:extLst>
      <p:ext uri="{BB962C8B-B14F-4D97-AF65-F5344CB8AC3E}">
        <p14:creationId xmlns:p14="http://schemas.microsoft.com/office/powerpoint/2010/main" val="969560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69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5010787" y="1286475"/>
            <a:ext cx="3018678" cy="953188"/>
          </a:xfrm>
          <a:prstGeom prst="round2Same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0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اختبر نفسي : لماذا تعد العناصر الوحدات الأساسية لبناء المادة ؟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B053A24-E3CE-43F2-83CF-496AAE654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40F216FF-D599-45F1-8AF0-02E5659F7AF6}"/>
              </a:ext>
            </a:extLst>
          </p:cNvPr>
          <p:cNvSpPr/>
          <p:nvPr/>
        </p:nvSpPr>
        <p:spPr>
          <a:xfrm>
            <a:off x="1212004" y="1670922"/>
            <a:ext cx="3563415" cy="572539"/>
          </a:xfrm>
          <a:prstGeom prst="round2SameRect">
            <a:avLst>
              <a:gd name="adj1" fmla="val 16667"/>
              <a:gd name="adj2" fmla="val 11830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لأن جميع المواد تتكون من عناصر </a:t>
            </a:r>
          </a:p>
        </p:txBody>
      </p:sp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3E32B749-BBA1-404B-8CDB-57871CD5D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2536" r="3502" b="5077"/>
          <a:stretch/>
        </p:blipFill>
        <p:spPr bwMode="auto">
          <a:xfrm>
            <a:off x="5518683" y="3899718"/>
            <a:ext cx="1001443" cy="6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مشاهدة صورة المصدر">
            <a:extLst>
              <a:ext uri="{FF2B5EF4-FFF2-40B4-BE49-F238E27FC236}">
                <a16:creationId xmlns:a16="http://schemas.microsoft.com/office/drawing/2014/main" id="{FED0F9F8-8D21-4680-90EF-F193C37F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35" y="3779677"/>
            <a:ext cx="1001443" cy="6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ستطيل: زوايا علوية مستديرة 29">
            <a:extLst>
              <a:ext uri="{FF2B5EF4-FFF2-40B4-BE49-F238E27FC236}">
                <a16:creationId xmlns:a16="http://schemas.microsoft.com/office/drawing/2014/main" id="{37AF2073-28DA-44D1-A377-26A6AF5D01B1}"/>
              </a:ext>
            </a:extLst>
          </p:cNvPr>
          <p:cNvSpPr/>
          <p:nvPr/>
        </p:nvSpPr>
        <p:spPr>
          <a:xfrm>
            <a:off x="5051131" y="2863144"/>
            <a:ext cx="2963071" cy="872938"/>
          </a:xfrm>
          <a:prstGeom prst="round2Same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0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التفكير الناقد : كيف يختلف المسمار الحديدي عن الماء ؟</a:t>
            </a:r>
          </a:p>
        </p:txBody>
      </p:sp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64D6961F-8E40-4A19-A203-05D842F009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9" name="مستطيل: زوايا علوية مستديرة 28">
            <a:extLst>
              <a:ext uri="{FF2B5EF4-FFF2-40B4-BE49-F238E27FC236}">
                <a16:creationId xmlns:a16="http://schemas.microsoft.com/office/drawing/2014/main" id="{054FE3A3-BF4D-46C4-9961-DFD9E870ED27}"/>
              </a:ext>
            </a:extLst>
          </p:cNvPr>
          <p:cNvSpPr/>
          <p:nvPr/>
        </p:nvSpPr>
        <p:spPr>
          <a:xfrm>
            <a:off x="1170142" y="2765288"/>
            <a:ext cx="3563415" cy="1501526"/>
          </a:xfrm>
          <a:prstGeom prst="round2SameRect">
            <a:avLst>
              <a:gd name="adj1" fmla="val 16667"/>
              <a:gd name="adj2" fmla="val 11830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1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المسمار الحديدي يتكون من عنصر واحد وهو الحديد وهو مادة صلبة</a:t>
            </a:r>
          </a:p>
          <a:p>
            <a:pPr lvl="1" algn="ctr"/>
            <a:r>
              <a:rPr lang="ar-SA" sz="1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اما الماء فيتكون من عنصرين الهيدروجين والأكسجين وهو مادة سائلة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5831F90-41DC-4700-9B7B-C250BBCE9B16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8924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30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70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5145193" y="1242616"/>
            <a:ext cx="2801931" cy="659179"/>
          </a:xfrm>
          <a:prstGeom prst="round2Same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كيف تقاس المادة ؟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B053A24-E3CE-43F2-83CF-496AAE654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42FEA3F-AA5B-46CD-9707-3305394BF66A}"/>
              </a:ext>
            </a:extLst>
          </p:cNvPr>
          <p:cNvSpPr txBox="1"/>
          <p:nvPr/>
        </p:nvSpPr>
        <p:spPr>
          <a:xfrm>
            <a:off x="2171021" y="4003448"/>
            <a:ext cx="85363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الكتلة  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7E71418-2B70-4898-B596-996609E6936F}"/>
              </a:ext>
            </a:extLst>
          </p:cNvPr>
          <p:cNvSpPr txBox="1"/>
          <p:nvPr/>
        </p:nvSpPr>
        <p:spPr>
          <a:xfrm>
            <a:off x="4192955" y="4022682"/>
            <a:ext cx="85363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الحجم   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AA075962-F1A8-40D7-8561-0A819F67900F}"/>
              </a:ext>
            </a:extLst>
          </p:cNvPr>
          <p:cNvSpPr txBox="1"/>
          <p:nvPr/>
        </p:nvSpPr>
        <p:spPr>
          <a:xfrm>
            <a:off x="6119340" y="4022682"/>
            <a:ext cx="85363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الطول  </a:t>
            </a:r>
          </a:p>
        </p:txBody>
      </p:sp>
      <p:sp>
        <p:nvSpPr>
          <p:cNvPr id="30" name="مستطيل: زوايا علوية مستديرة 29">
            <a:extLst>
              <a:ext uri="{FF2B5EF4-FFF2-40B4-BE49-F238E27FC236}">
                <a16:creationId xmlns:a16="http://schemas.microsoft.com/office/drawing/2014/main" id="{CD590AA6-2D8A-47BF-AC22-FE9FAEC2C7AB}"/>
              </a:ext>
            </a:extLst>
          </p:cNvPr>
          <p:cNvSpPr/>
          <p:nvPr/>
        </p:nvSpPr>
        <p:spPr>
          <a:xfrm>
            <a:off x="1208233" y="2019077"/>
            <a:ext cx="6446852" cy="600690"/>
          </a:xfrm>
          <a:prstGeom prst="round2Same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يمكنني قياس وملاحظة المادة باستعمال أدوات قياس .</a:t>
            </a:r>
          </a:p>
        </p:txBody>
      </p:sp>
      <p:sp>
        <p:nvSpPr>
          <p:cNvPr id="31" name="مستطيل: زوايا علوية مستديرة 30">
            <a:extLst>
              <a:ext uri="{FF2B5EF4-FFF2-40B4-BE49-F238E27FC236}">
                <a16:creationId xmlns:a16="http://schemas.microsoft.com/office/drawing/2014/main" id="{6E586E76-014C-49E1-AC71-6899F293BAD5}"/>
              </a:ext>
            </a:extLst>
          </p:cNvPr>
          <p:cNvSpPr/>
          <p:nvPr/>
        </p:nvSpPr>
        <p:spPr>
          <a:xfrm>
            <a:off x="5300161" y="2892012"/>
            <a:ext cx="2363967" cy="779218"/>
          </a:xfrm>
          <a:prstGeom prst="round2SameRect">
            <a:avLst>
              <a:gd name="adj1" fmla="val 16667"/>
              <a:gd name="adj2" fmla="val 19123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كيف أقيس كلاً من </a:t>
            </a:r>
          </a:p>
        </p:txBody>
      </p:sp>
      <p:pic>
        <p:nvPicPr>
          <p:cNvPr id="5122" name="Picture 2" descr="مشاهدة صورة المصدر">
            <a:extLst>
              <a:ext uri="{FF2B5EF4-FFF2-40B4-BE49-F238E27FC236}">
                <a16:creationId xmlns:a16="http://schemas.microsoft.com/office/drawing/2014/main" id="{3DCEBE0E-2A2D-4A87-886D-5E7F798B9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37" y="2848160"/>
            <a:ext cx="1354363" cy="90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شاهدة صورة المصدر">
            <a:extLst>
              <a:ext uri="{FF2B5EF4-FFF2-40B4-BE49-F238E27FC236}">
                <a16:creationId xmlns:a16="http://schemas.microsoft.com/office/drawing/2014/main" id="{C18D25D7-099D-4C57-A73D-C4B02A40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75" y="2701178"/>
            <a:ext cx="1453730" cy="116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B62DDC8-A1FC-43FD-A557-43D28209FEFD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3998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34" grpId="0" animBg="1"/>
      <p:bldP spid="3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70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6394076" y="1242616"/>
            <a:ext cx="1553048" cy="659179"/>
          </a:xfrm>
          <a:prstGeom prst="round2SameRect">
            <a:avLst>
              <a:gd name="adj1" fmla="val 16667"/>
              <a:gd name="adj2" fmla="val 13260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الطول</a:t>
            </a:r>
          </a:p>
        </p:txBody>
      </p:sp>
      <p:sp>
        <p:nvSpPr>
          <p:cNvPr id="30" name="مستطيل: زوايا علوية مستديرة 29">
            <a:extLst>
              <a:ext uri="{FF2B5EF4-FFF2-40B4-BE49-F238E27FC236}">
                <a16:creationId xmlns:a16="http://schemas.microsoft.com/office/drawing/2014/main" id="{CD590AA6-2D8A-47BF-AC22-FE9FAEC2C7AB}"/>
              </a:ext>
            </a:extLst>
          </p:cNvPr>
          <p:cNvSpPr/>
          <p:nvPr/>
        </p:nvSpPr>
        <p:spPr>
          <a:xfrm>
            <a:off x="4829387" y="2008106"/>
            <a:ext cx="3186240" cy="1173158"/>
          </a:xfrm>
          <a:prstGeom prst="round2Same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000" b="1" dirty="0">
                <a:solidFill>
                  <a:schemeClr val="accent6"/>
                </a:solidFill>
                <a:latin typeface="Dubai Medium" panose="020B0603030403030204" pitchFamily="34" charset="-78"/>
              </a:rPr>
              <a:t>لقياس الطول استعمل أدوات قياس منها المسطرة والشريط المتري </a:t>
            </a:r>
            <a:endParaRPr lang="ar-SA" sz="2000" b="1" spc="50" dirty="0">
              <a:ln w="0"/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6" name="مستطيل: زوايا علوية مستديرة 35">
            <a:extLst>
              <a:ext uri="{FF2B5EF4-FFF2-40B4-BE49-F238E27FC236}">
                <a16:creationId xmlns:a16="http://schemas.microsoft.com/office/drawing/2014/main" id="{2C814FC5-9B72-462C-9EA8-3B1CC111B66D}"/>
              </a:ext>
            </a:extLst>
          </p:cNvPr>
          <p:cNvSpPr/>
          <p:nvPr/>
        </p:nvSpPr>
        <p:spPr>
          <a:xfrm>
            <a:off x="4829386" y="3404457"/>
            <a:ext cx="3186240" cy="902592"/>
          </a:xfrm>
          <a:prstGeom prst="round2Same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dirty="0">
                <a:solidFill>
                  <a:schemeClr val="accent6"/>
                </a:solidFill>
                <a:latin typeface="Dubai Medium" panose="020B0603030403030204" pitchFamily="34" charset="-78"/>
              </a:rPr>
              <a:t>يقاس الطول بوحدة </a:t>
            </a:r>
            <a:r>
              <a:rPr lang="ar-SA" sz="2800" b="1" dirty="0">
                <a:solidFill>
                  <a:srgbClr val="FF0000"/>
                </a:solidFill>
                <a:latin typeface="Dubai Medium" panose="020B0603030403030204" pitchFamily="34" charset="-78"/>
              </a:rPr>
              <a:t>المتر</a:t>
            </a:r>
            <a:r>
              <a:rPr lang="ar-SA" sz="2400" b="1" dirty="0">
                <a:solidFill>
                  <a:schemeClr val="accent6"/>
                </a:solidFill>
                <a:latin typeface="Dubai Medium" panose="020B0603030403030204" pitchFamily="34" charset="-78"/>
              </a:rPr>
              <a:t> </a:t>
            </a:r>
          </a:p>
          <a:p>
            <a:pPr lvl="1" algn="ctr"/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Dubai Medium" panose="020B0603030403030204" pitchFamily="34" charset="-78"/>
              </a:rPr>
              <a:t>والمتر = 100 سنتمتر</a:t>
            </a:r>
            <a:endParaRPr lang="ar-SA" sz="2400" b="1" spc="50" dirty="0">
              <a:ln w="0"/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DD6CEF77-1941-494B-9C28-517C50C1B6C3}"/>
              </a:ext>
            </a:extLst>
          </p:cNvPr>
          <p:cNvSpPr txBox="1"/>
          <p:nvPr/>
        </p:nvSpPr>
        <p:spPr>
          <a:xfrm>
            <a:off x="3327606" y="2972160"/>
            <a:ext cx="1138582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شريط متري  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9F72EBB-2726-4102-9F01-EE035EBE202D}"/>
              </a:ext>
            </a:extLst>
          </p:cNvPr>
          <p:cNvSpPr txBox="1"/>
          <p:nvPr/>
        </p:nvSpPr>
        <p:spPr>
          <a:xfrm>
            <a:off x="1254748" y="2961060"/>
            <a:ext cx="909967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متر   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8D4DF097-F13F-498A-8B2E-40D6255602EE}"/>
              </a:ext>
            </a:extLst>
          </p:cNvPr>
          <p:cNvSpPr txBox="1"/>
          <p:nvPr/>
        </p:nvSpPr>
        <p:spPr>
          <a:xfrm>
            <a:off x="2417639" y="4597231"/>
            <a:ext cx="909967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مسطرة   </a:t>
            </a:r>
          </a:p>
        </p:txBody>
      </p:sp>
      <p:pic>
        <p:nvPicPr>
          <p:cNvPr id="31" name="Picture 2" descr="مشاهدة صورة المصدر">
            <a:extLst>
              <a:ext uri="{FF2B5EF4-FFF2-40B4-BE49-F238E27FC236}">
                <a16:creationId xmlns:a16="http://schemas.microsoft.com/office/drawing/2014/main" id="{105B0D42-3868-497E-9FE6-1637C53CA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73" y="1429173"/>
            <a:ext cx="1553049" cy="128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مشاهدة صورة المصدر">
            <a:extLst>
              <a:ext uri="{FF2B5EF4-FFF2-40B4-BE49-F238E27FC236}">
                <a16:creationId xmlns:a16="http://schemas.microsoft.com/office/drawing/2014/main" id="{A35AFC25-DFF6-4F60-A7EB-EA75A69B9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10186" r="3486" b="35555"/>
          <a:stretch/>
        </p:blipFill>
        <p:spPr bwMode="auto">
          <a:xfrm>
            <a:off x="1254748" y="3518864"/>
            <a:ext cx="3391808" cy="102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مشاهدة صورة المصدر">
            <a:extLst>
              <a:ext uri="{FF2B5EF4-FFF2-40B4-BE49-F238E27FC236}">
                <a16:creationId xmlns:a16="http://schemas.microsoft.com/office/drawing/2014/main" id="{06E644C8-13ED-4926-AE40-4DE29B3A9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 b="10119"/>
          <a:stretch/>
        </p:blipFill>
        <p:spPr bwMode="auto">
          <a:xfrm>
            <a:off x="1100886" y="1347892"/>
            <a:ext cx="1845513" cy="139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0E66BCB7-39AB-4D07-8D67-FAEEC40DA964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104564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70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6394076" y="1242616"/>
            <a:ext cx="1553048" cy="659179"/>
          </a:xfrm>
          <a:prstGeom prst="round2SameRect">
            <a:avLst>
              <a:gd name="adj1" fmla="val 16667"/>
              <a:gd name="adj2" fmla="val 13260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الحجم</a:t>
            </a:r>
          </a:p>
        </p:txBody>
      </p:sp>
      <p:sp>
        <p:nvSpPr>
          <p:cNvPr id="30" name="مستطيل: زوايا علوية مستديرة 29">
            <a:extLst>
              <a:ext uri="{FF2B5EF4-FFF2-40B4-BE49-F238E27FC236}">
                <a16:creationId xmlns:a16="http://schemas.microsoft.com/office/drawing/2014/main" id="{CD590AA6-2D8A-47BF-AC22-FE9FAEC2C7AB}"/>
              </a:ext>
            </a:extLst>
          </p:cNvPr>
          <p:cNvSpPr/>
          <p:nvPr/>
        </p:nvSpPr>
        <p:spPr>
          <a:xfrm>
            <a:off x="4829387" y="2008105"/>
            <a:ext cx="3186240" cy="889735"/>
          </a:xfrm>
          <a:prstGeom prst="round2SameRect">
            <a:avLst>
              <a:gd name="adj1" fmla="val 16667"/>
              <a:gd name="adj2" fmla="val 20403"/>
            </a:avLst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800" b="1" dirty="0">
                <a:solidFill>
                  <a:srgbClr val="FF0000"/>
                </a:solidFill>
                <a:latin typeface="Dubai Medium" panose="020B0603030403030204" pitchFamily="34" charset="-78"/>
              </a:rPr>
              <a:t>الحجم</a:t>
            </a:r>
            <a:r>
              <a:rPr lang="ar-SA" sz="2400" b="1" dirty="0">
                <a:solidFill>
                  <a:schemeClr val="accent6"/>
                </a:solidFill>
                <a:latin typeface="Dubai Medium" panose="020B0603030403030204" pitchFamily="34" charset="-78"/>
              </a:rPr>
              <a:t> هو مقدار الحيز الذي يشغله الجسم </a:t>
            </a:r>
            <a:endParaRPr lang="ar-SA" sz="2400" b="1" spc="50" dirty="0">
              <a:ln w="0"/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6" name="مستطيل: زوايا علوية مستديرة 35">
            <a:extLst>
              <a:ext uri="{FF2B5EF4-FFF2-40B4-BE49-F238E27FC236}">
                <a16:creationId xmlns:a16="http://schemas.microsoft.com/office/drawing/2014/main" id="{2C814FC5-9B72-462C-9EA8-3B1CC111B66D}"/>
              </a:ext>
            </a:extLst>
          </p:cNvPr>
          <p:cNvSpPr/>
          <p:nvPr/>
        </p:nvSpPr>
        <p:spPr>
          <a:xfrm>
            <a:off x="4829387" y="3216974"/>
            <a:ext cx="3186240" cy="1163700"/>
          </a:xfrm>
          <a:prstGeom prst="round2SameRect">
            <a:avLst>
              <a:gd name="adj1" fmla="val 16667"/>
              <a:gd name="adj2" fmla="val 8089"/>
            </a:avLst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dirty="0">
                <a:solidFill>
                  <a:schemeClr val="accent6"/>
                </a:solidFill>
                <a:latin typeface="Dubai Medium" panose="020B0603030403030204" pitchFamily="34" charset="-78"/>
              </a:rPr>
              <a:t>وحدة قياس الحجم </a:t>
            </a:r>
            <a:r>
              <a:rPr lang="ar-SA" sz="2800" b="1" dirty="0">
                <a:solidFill>
                  <a:srgbClr val="FF0000"/>
                </a:solidFill>
                <a:latin typeface="Dubai Medium" panose="020B0603030403030204" pitchFamily="34" charset="-78"/>
              </a:rPr>
              <a:t>اللتر</a:t>
            </a:r>
            <a:r>
              <a:rPr lang="ar-SA" sz="2400" b="1" dirty="0">
                <a:solidFill>
                  <a:schemeClr val="accent6"/>
                </a:solidFill>
                <a:latin typeface="Dubai Medium" panose="020B0603030403030204" pitchFamily="34" charset="-78"/>
              </a:rPr>
              <a:t> باستخدام الكؤوس والمخابر المدرجة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DD6CEF77-1941-494B-9C28-517C50C1B6C3}"/>
              </a:ext>
            </a:extLst>
          </p:cNvPr>
          <p:cNvSpPr txBox="1"/>
          <p:nvPr/>
        </p:nvSpPr>
        <p:spPr>
          <a:xfrm>
            <a:off x="3234366" y="2657860"/>
            <a:ext cx="1138582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كأس مدرج  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9F72EBB-2726-4102-9F01-EE035EBE202D}"/>
              </a:ext>
            </a:extLst>
          </p:cNvPr>
          <p:cNvSpPr txBox="1"/>
          <p:nvPr/>
        </p:nvSpPr>
        <p:spPr>
          <a:xfrm>
            <a:off x="1179713" y="2488583"/>
            <a:ext cx="1274533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الكأس المدرج   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8D4DF097-F13F-498A-8B2E-40D6255602EE}"/>
              </a:ext>
            </a:extLst>
          </p:cNvPr>
          <p:cNvSpPr txBox="1"/>
          <p:nvPr/>
        </p:nvSpPr>
        <p:spPr>
          <a:xfrm>
            <a:off x="3217337" y="4568491"/>
            <a:ext cx="1359120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المخبار المدرج</a:t>
            </a:r>
          </a:p>
        </p:txBody>
      </p:sp>
      <p:pic>
        <p:nvPicPr>
          <p:cNvPr id="10242" name="Picture 2" descr="مشاهدة صورة المصدر">
            <a:extLst>
              <a:ext uri="{FF2B5EF4-FFF2-40B4-BE49-F238E27FC236}">
                <a16:creationId xmlns:a16="http://schemas.microsoft.com/office/drawing/2014/main" id="{37880A9D-4E4D-40F9-93E2-9DE54EC5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33" y="1104812"/>
            <a:ext cx="1553048" cy="15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مشاهدة صورة المصدر">
            <a:extLst>
              <a:ext uri="{FF2B5EF4-FFF2-40B4-BE49-F238E27FC236}">
                <a16:creationId xmlns:a16="http://schemas.microsoft.com/office/drawing/2014/main" id="{6F69275A-F717-41A1-9990-5EA7614CA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65" y="3192007"/>
            <a:ext cx="555483" cy="13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مشاهدة صورة المصدر">
            <a:extLst>
              <a:ext uri="{FF2B5EF4-FFF2-40B4-BE49-F238E27FC236}">
                <a16:creationId xmlns:a16="http://schemas.microsoft.com/office/drawing/2014/main" id="{2D9375FD-BF8C-41AE-8840-DE04881F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4" y="2963821"/>
            <a:ext cx="2279763" cy="167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5678FF88-6EE1-45B2-8E05-C363928199BA}"/>
              </a:ext>
            </a:extLst>
          </p:cNvPr>
          <p:cNvSpPr txBox="1"/>
          <p:nvPr/>
        </p:nvSpPr>
        <p:spPr>
          <a:xfrm>
            <a:off x="948019" y="4708665"/>
            <a:ext cx="1274564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الدورق المدرج</a:t>
            </a:r>
          </a:p>
        </p:txBody>
      </p:sp>
      <p:pic>
        <p:nvPicPr>
          <p:cNvPr id="10250" name="Picture 10" descr="مشاهدة صورة المصدر">
            <a:extLst>
              <a:ext uri="{FF2B5EF4-FFF2-40B4-BE49-F238E27FC236}">
                <a16:creationId xmlns:a16="http://schemas.microsoft.com/office/drawing/2014/main" id="{D9F7176C-3A51-496A-AD42-585969744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9" y="1079723"/>
            <a:ext cx="1408860" cy="14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F8FE060-A31F-4B32-A57B-B703D1FB1B64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88895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6" grpId="0" animBg="1"/>
      <p:bldP spid="38" grpId="0" animBg="1"/>
      <p:bldP spid="40" grpId="0" animBg="1"/>
      <p:bldP spid="42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35E2173-A05B-45BC-8CBC-341B9B9BA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14" t="16329" r="26118" b="11362"/>
          <a:stretch/>
        </p:blipFill>
        <p:spPr>
          <a:xfrm>
            <a:off x="438767" y="151697"/>
            <a:ext cx="7826064" cy="4835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488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مشاهدة صورة المصدر">
            <a:extLst>
              <a:ext uri="{FF2B5EF4-FFF2-40B4-BE49-F238E27FC236}">
                <a16:creationId xmlns:a16="http://schemas.microsoft.com/office/drawing/2014/main" id="{CD2DA3F5-EEC5-4655-8DFD-AB39A788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91" y="2041231"/>
            <a:ext cx="1348737" cy="12077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E71E5D1-BEA4-46D2-B7D7-EAF8DFE45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692" y="1271829"/>
            <a:ext cx="4573143" cy="320944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751B812-247C-491C-822E-42F717946FAA}"/>
              </a:ext>
            </a:extLst>
          </p:cNvPr>
          <p:cNvSpPr txBox="1"/>
          <p:nvPr/>
        </p:nvSpPr>
        <p:spPr>
          <a:xfrm>
            <a:off x="1158046" y="496312"/>
            <a:ext cx="61579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solidFill>
                  <a:schemeClr val="accent2">
                    <a:lumMod val="75000"/>
                  </a:schemeClr>
                </a:solidFill>
              </a:rPr>
              <a:t>النشيد الوطني</a:t>
            </a:r>
          </a:p>
        </p:txBody>
      </p:sp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32483F18-3574-4461-9EBA-CDC3A60040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مشاهدة صورة المصدر">
            <a:extLst>
              <a:ext uri="{FF2B5EF4-FFF2-40B4-BE49-F238E27FC236}">
                <a16:creationId xmlns:a16="http://schemas.microsoft.com/office/drawing/2014/main" id="{E892DD4D-682F-44A9-BFBE-C5B93F3E7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4" name="Picture 10" descr="مشاهدة صورة المصدر">
            <a:extLst>
              <a:ext uri="{FF2B5EF4-FFF2-40B4-BE49-F238E27FC236}">
                <a16:creationId xmlns:a16="http://schemas.microsoft.com/office/drawing/2014/main" id="{6E0C0A53-E2A2-409B-8D44-558643C4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45" y="2876550"/>
            <a:ext cx="2900363" cy="202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973EE8F-42EB-4AAA-A2E5-4A243E632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96" t="16064" r="10265" b="8610"/>
          <a:stretch/>
        </p:blipFill>
        <p:spPr>
          <a:xfrm>
            <a:off x="377877" y="180779"/>
            <a:ext cx="7951178" cy="4784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3751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71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6394076" y="1242616"/>
            <a:ext cx="1553048" cy="659179"/>
          </a:xfrm>
          <a:prstGeom prst="round2SameRect">
            <a:avLst>
              <a:gd name="adj1" fmla="val 16667"/>
              <a:gd name="adj2" fmla="val 13260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الكتلة</a:t>
            </a:r>
          </a:p>
        </p:txBody>
      </p:sp>
      <p:sp>
        <p:nvSpPr>
          <p:cNvPr id="30" name="مستطيل: زوايا علوية مستديرة 29">
            <a:extLst>
              <a:ext uri="{FF2B5EF4-FFF2-40B4-BE49-F238E27FC236}">
                <a16:creationId xmlns:a16="http://schemas.microsoft.com/office/drawing/2014/main" id="{CD590AA6-2D8A-47BF-AC22-FE9FAEC2C7AB}"/>
              </a:ext>
            </a:extLst>
          </p:cNvPr>
          <p:cNvSpPr/>
          <p:nvPr/>
        </p:nvSpPr>
        <p:spPr>
          <a:xfrm>
            <a:off x="2080475" y="1301105"/>
            <a:ext cx="3534385" cy="600690"/>
          </a:xfrm>
          <a:prstGeom prst="round2Same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>
                <a:solidFill>
                  <a:schemeClr val="accent6"/>
                </a:solidFill>
                <a:latin typeface="Dubai Medium" panose="020B0603030403030204" pitchFamily="34" charset="-78"/>
              </a:rPr>
              <a:t>الكتلة تقيس مافي الجسم من مادة</a:t>
            </a:r>
            <a:endParaRPr lang="ar-SA" sz="2400" b="1" spc="50" dirty="0">
              <a:ln w="0"/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2" name="Picture 2" descr="مشاهدة صورة المصدر">
            <a:extLst>
              <a:ext uri="{FF2B5EF4-FFF2-40B4-BE49-F238E27FC236}">
                <a16:creationId xmlns:a16="http://schemas.microsoft.com/office/drawing/2014/main" id="{EC124E1B-C932-44F7-9C34-85FFC6365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9" y="1346740"/>
            <a:ext cx="1456606" cy="1165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مشاهدة صورة المصدر">
            <a:extLst>
              <a:ext uri="{FF2B5EF4-FFF2-40B4-BE49-F238E27FC236}">
                <a16:creationId xmlns:a16="http://schemas.microsoft.com/office/drawing/2014/main" id="{8B6D5AC2-1105-491D-B51C-0670CC74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87" y="2788675"/>
            <a:ext cx="2043384" cy="1594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مشاهدة صورة المصدر">
            <a:extLst>
              <a:ext uri="{FF2B5EF4-FFF2-40B4-BE49-F238E27FC236}">
                <a16:creationId xmlns:a16="http://schemas.microsoft.com/office/drawing/2014/main" id="{992A4821-F497-4568-9ACA-1334C6C9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23" y="3280838"/>
            <a:ext cx="1462520" cy="1271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FC769EE-0147-422E-8DE6-482D232ABC15}"/>
              </a:ext>
            </a:extLst>
          </p:cNvPr>
          <p:cNvSpPr txBox="1"/>
          <p:nvPr/>
        </p:nvSpPr>
        <p:spPr>
          <a:xfrm>
            <a:off x="5614860" y="4530243"/>
            <a:ext cx="1746554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ميزان ذي الكفتين   </a:t>
            </a:r>
          </a:p>
        </p:txBody>
      </p:sp>
      <p:sp>
        <p:nvSpPr>
          <p:cNvPr id="36" name="مستطيل: زوايا علوية مستديرة 35">
            <a:extLst>
              <a:ext uri="{FF2B5EF4-FFF2-40B4-BE49-F238E27FC236}">
                <a16:creationId xmlns:a16="http://schemas.microsoft.com/office/drawing/2014/main" id="{2C814FC5-9B72-462C-9EA8-3B1CC111B66D}"/>
              </a:ext>
            </a:extLst>
          </p:cNvPr>
          <p:cNvSpPr/>
          <p:nvPr/>
        </p:nvSpPr>
        <p:spPr>
          <a:xfrm>
            <a:off x="5462531" y="2012198"/>
            <a:ext cx="2407687" cy="386041"/>
          </a:xfrm>
          <a:prstGeom prst="round2Same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dirty="0">
                <a:solidFill>
                  <a:schemeClr val="accent6"/>
                </a:solidFill>
                <a:latin typeface="Dubai Medium" panose="020B0603030403030204" pitchFamily="34" charset="-78"/>
              </a:rPr>
              <a:t>أجهزة قياس الكتلة</a:t>
            </a:r>
            <a:endParaRPr lang="ar-SA" sz="2400" b="1" spc="50" dirty="0">
              <a:ln w="0"/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150" name="Picture 6" descr="مشاهدة صورة المصدر">
            <a:extLst>
              <a:ext uri="{FF2B5EF4-FFF2-40B4-BE49-F238E27FC236}">
                <a16:creationId xmlns:a16="http://schemas.microsoft.com/office/drawing/2014/main" id="{48B36B5E-2588-4C56-9115-EB8216328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51" y="2793990"/>
            <a:ext cx="2726986" cy="1594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DD6CEF77-1941-494B-9C28-517C50C1B6C3}"/>
              </a:ext>
            </a:extLst>
          </p:cNvPr>
          <p:cNvSpPr txBox="1"/>
          <p:nvPr/>
        </p:nvSpPr>
        <p:spPr>
          <a:xfrm>
            <a:off x="2568035" y="4630116"/>
            <a:ext cx="715696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ميزان  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9F72EBB-2726-4102-9F01-EE035EBE202D}"/>
              </a:ext>
            </a:extLst>
          </p:cNvPr>
          <p:cNvSpPr txBox="1"/>
          <p:nvPr/>
        </p:nvSpPr>
        <p:spPr>
          <a:xfrm>
            <a:off x="792685" y="2619398"/>
            <a:ext cx="909967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ميزان   </a:t>
            </a:r>
          </a:p>
        </p:txBody>
      </p:sp>
      <p:pic>
        <p:nvPicPr>
          <p:cNvPr id="6152" name="Picture 8" descr="مشاهدة صورة المصدر">
            <a:extLst>
              <a:ext uri="{FF2B5EF4-FFF2-40B4-BE49-F238E27FC236}">
                <a16:creationId xmlns:a16="http://schemas.microsoft.com/office/drawing/2014/main" id="{48AAE9F2-2090-4A1E-A4BB-8185CEDDB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0" t="43249" r="10046" b="34992"/>
          <a:stretch/>
        </p:blipFill>
        <p:spPr bwMode="auto">
          <a:xfrm>
            <a:off x="5584528" y="2616196"/>
            <a:ext cx="665931" cy="62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مشاهدة صورة المصدر">
            <a:extLst>
              <a:ext uri="{FF2B5EF4-FFF2-40B4-BE49-F238E27FC236}">
                <a16:creationId xmlns:a16="http://schemas.microsoft.com/office/drawing/2014/main" id="{4F6E7248-0AAB-454D-B3F6-E526FE23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5" y="3111533"/>
            <a:ext cx="1617807" cy="1271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" name="مربع نص 41">
            <a:extLst>
              <a:ext uri="{FF2B5EF4-FFF2-40B4-BE49-F238E27FC236}">
                <a16:creationId xmlns:a16="http://schemas.microsoft.com/office/drawing/2014/main" id="{8D4DF097-F13F-498A-8B2E-40D6255602EE}"/>
              </a:ext>
            </a:extLst>
          </p:cNvPr>
          <p:cNvSpPr txBox="1"/>
          <p:nvPr/>
        </p:nvSpPr>
        <p:spPr>
          <a:xfrm>
            <a:off x="792686" y="4626300"/>
            <a:ext cx="909967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ميزان   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E59449B-0049-4286-A365-113FB18BB9AB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257523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5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72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4472214" y="1637367"/>
            <a:ext cx="3435812" cy="830997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   لماذا يعد استخدام وحدات القياس المعيارية أمراً مهما ؟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B20092C-8ED4-4D4D-A412-18D8B84E6D41}"/>
              </a:ext>
            </a:extLst>
          </p:cNvPr>
          <p:cNvSpPr txBox="1"/>
          <p:nvPr/>
        </p:nvSpPr>
        <p:spPr>
          <a:xfrm>
            <a:off x="3288816" y="2682274"/>
            <a:ext cx="4654106" cy="523220"/>
          </a:xfrm>
          <a:prstGeom prst="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accent6"/>
                </a:solidFill>
                <a:latin typeface="Dubai Medium" panose="020B0603030403030204" pitchFamily="34" charset="-78"/>
              </a:rPr>
              <a:t>وحدة قياس الطول </a:t>
            </a:r>
            <a:r>
              <a:rPr lang="ar-SA" sz="2800" b="1" dirty="0">
                <a:solidFill>
                  <a:srgbClr val="FF0000"/>
                </a:solidFill>
                <a:latin typeface="Dubai Medium" panose="020B0603030403030204" pitchFamily="34" charset="-78"/>
              </a:rPr>
              <a:t>المتر</a:t>
            </a:r>
            <a:r>
              <a:rPr lang="en-US" sz="2400" dirty="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 dirty="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08DE3F2-E39C-4453-9EE2-B246035BE108}"/>
              </a:ext>
            </a:extLst>
          </p:cNvPr>
          <p:cNvSpPr txBox="1"/>
          <p:nvPr/>
        </p:nvSpPr>
        <p:spPr>
          <a:xfrm>
            <a:off x="3288816" y="3334470"/>
            <a:ext cx="4654106" cy="523220"/>
          </a:xfrm>
          <a:prstGeom prst="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accent6"/>
                </a:solidFill>
                <a:latin typeface="Dubai Medium" panose="020B0603030403030204" pitchFamily="34" charset="-78"/>
              </a:rPr>
              <a:t>وحدة قياس الحجم</a:t>
            </a:r>
            <a:r>
              <a:rPr lang="ar-SA" sz="2800" b="1" dirty="0">
                <a:solidFill>
                  <a:srgbClr val="FF0000"/>
                </a:solidFill>
                <a:latin typeface="Dubai Medium" panose="020B0603030403030204" pitchFamily="34" charset="-78"/>
              </a:rPr>
              <a:t> اللتر</a:t>
            </a:r>
            <a:r>
              <a:rPr lang="en-US" sz="2400" dirty="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 dirty="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2113198-C804-4BEF-9B69-C47707F4BC90}"/>
              </a:ext>
            </a:extLst>
          </p:cNvPr>
          <p:cNvSpPr txBox="1"/>
          <p:nvPr/>
        </p:nvSpPr>
        <p:spPr>
          <a:xfrm>
            <a:off x="3288816" y="3976158"/>
            <a:ext cx="4654106" cy="523220"/>
          </a:xfrm>
          <a:prstGeom prst="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accent6"/>
                </a:solidFill>
                <a:latin typeface="Dubai Medium" panose="020B0603030403030204" pitchFamily="34" charset="-78"/>
              </a:rPr>
              <a:t>وحدة قياس الكتلة</a:t>
            </a:r>
            <a:r>
              <a:rPr lang="ar-SA" sz="2800" b="1" dirty="0">
                <a:solidFill>
                  <a:srgbClr val="FF0000"/>
                </a:solidFill>
                <a:latin typeface="Dubai Medium" panose="020B0603030403030204" pitchFamily="34" charset="-78"/>
              </a:rPr>
              <a:t> الكيلو جرام</a:t>
            </a:r>
            <a:r>
              <a:rPr lang="en-US" sz="2400" dirty="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 dirty="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533129AE-3E63-43B4-8A12-1F6F058B3B85}"/>
              </a:ext>
            </a:extLst>
          </p:cNvPr>
          <p:cNvSpPr/>
          <p:nvPr/>
        </p:nvSpPr>
        <p:spPr>
          <a:xfrm>
            <a:off x="6021393" y="1140404"/>
            <a:ext cx="1848825" cy="343373"/>
          </a:xfrm>
          <a:prstGeom prst="round2SameRect">
            <a:avLst>
              <a:gd name="adj1" fmla="val 16667"/>
              <a:gd name="adj2" fmla="val 2832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التفكير الناقد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6675884-E7D0-41E1-AC19-FABB4710F9DC}"/>
              </a:ext>
            </a:extLst>
          </p:cNvPr>
          <p:cNvSpPr txBox="1"/>
          <p:nvPr/>
        </p:nvSpPr>
        <p:spPr>
          <a:xfrm>
            <a:off x="316774" y="3145161"/>
            <a:ext cx="285333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لأنها معتمدة وموحدة عالمياً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833A02F-B6F0-47CD-975A-E88CA383E17D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80115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3C38FC5-C0DF-4A26-9C0D-5831C8518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5" t="17714" r="10265" b="5975"/>
          <a:stretch/>
        </p:blipFill>
        <p:spPr>
          <a:xfrm>
            <a:off x="388410" y="243840"/>
            <a:ext cx="8057272" cy="4653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71</a:t>
            </a:r>
          </a:p>
        </p:txBody>
      </p:sp>
    </p:spTree>
    <p:extLst>
      <p:ext uri="{BB962C8B-B14F-4D97-AF65-F5344CB8AC3E}">
        <p14:creationId xmlns:p14="http://schemas.microsoft.com/office/powerpoint/2010/main" val="574729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334FC92-D7F3-4BD1-82E9-F3D6FF6C7B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2" t="19753" r="19185" b="5185"/>
          <a:stretch/>
        </p:blipFill>
        <p:spPr>
          <a:xfrm>
            <a:off x="328655" y="230293"/>
            <a:ext cx="8024225" cy="4646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5241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72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E17DC8A-7A51-4528-804B-180C11684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78" t="17339" r="29840" b="4065"/>
          <a:stretch/>
        </p:blipFill>
        <p:spPr>
          <a:xfrm>
            <a:off x="453263" y="162560"/>
            <a:ext cx="7811568" cy="4747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6383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1807953" y="1240033"/>
            <a:ext cx="5666597" cy="52322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</a:rPr>
              <a:t>   </a:t>
            </a:r>
            <a:r>
              <a:rPr lang="ar-SA" sz="2800" b="1" dirty="0">
                <a:solidFill>
                  <a:schemeClr val="bg1"/>
                </a:solidFill>
              </a:rPr>
              <a:t>ضع دائرة      حول الأداة التي تقيس الطول 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مشاهدة صورة المصدر">
            <a:extLst>
              <a:ext uri="{FF2B5EF4-FFF2-40B4-BE49-F238E27FC236}">
                <a16:creationId xmlns:a16="http://schemas.microsoft.com/office/drawing/2014/main" id="{FC20B2DE-ED4D-4B21-A684-2B7D0E03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99" y="2932015"/>
            <a:ext cx="1430461" cy="11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مشاهدة صورة المصدر">
            <a:extLst>
              <a:ext uri="{FF2B5EF4-FFF2-40B4-BE49-F238E27FC236}">
                <a16:creationId xmlns:a16="http://schemas.microsoft.com/office/drawing/2014/main" id="{E49EE2FD-CD5B-4848-A62C-5A6A5501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76" y="3062913"/>
            <a:ext cx="2051746" cy="967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مشاهدة صورة المصدر">
            <a:extLst>
              <a:ext uri="{FF2B5EF4-FFF2-40B4-BE49-F238E27FC236}">
                <a16:creationId xmlns:a16="http://schemas.microsoft.com/office/drawing/2014/main" id="{C3E431AD-CA2D-41B3-9DF0-D62F391D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82" y="2801993"/>
            <a:ext cx="684085" cy="13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67AEF24E-7DD8-49C5-AE26-0BFF481290EA}"/>
              </a:ext>
            </a:extLst>
          </p:cNvPr>
          <p:cNvSpPr/>
          <p:nvPr/>
        </p:nvSpPr>
        <p:spPr>
          <a:xfrm>
            <a:off x="6028267" y="2216126"/>
            <a:ext cx="1557651" cy="2337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980EAA9E-95ED-432E-81C7-6CFE18568BBA}"/>
              </a:ext>
            </a:extLst>
          </p:cNvPr>
          <p:cNvSpPr/>
          <p:nvPr/>
        </p:nvSpPr>
        <p:spPr>
          <a:xfrm>
            <a:off x="5532023" y="1306959"/>
            <a:ext cx="423113" cy="3893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71674E8-9CF0-49EA-A3D5-7A3C5EE95D44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02944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1774613" y="1279634"/>
            <a:ext cx="5504037" cy="52322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</a:rPr>
              <a:t>   </a:t>
            </a:r>
            <a:r>
              <a:rPr lang="ar-SA" sz="2800" b="1" dirty="0">
                <a:solidFill>
                  <a:schemeClr val="bg1"/>
                </a:solidFill>
              </a:rPr>
              <a:t>ضع دائرة      حول الأداة التي تقيس الكتلة 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مشاهدة صورة المصدر">
            <a:extLst>
              <a:ext uri="{FF2B5EF4-FFF2-40B4-BE49-F238E27FC236}">
                <a16:creationId xmlns:a16="http://schemas.microsoft.com/office/drawing/2014/main" id="{FC20B2DE-ED4D-4B21-A684-2B7D0E03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99" y="2932015"/>
            <a:ext cx="1430461" cy="11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مشاهدة صورة المصدر">
            <a:extLst>
              <a:ext uri="{FF2B5EF4-FFF2-40B4-BE49-F238E27FC236}">
                <a16:creationId xmlns:a16="http://schemas.microsoft.com/office/drawing/2014/main" id="{E49EE2FD-CD5B-4848-A62C-5A6A5501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76" y="3062913"/>
            <a:ext cx="2051746" cy="967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مشاهدة صورة المصدر">
            <a:extLst>
              <a:ext uri="{FF2B5EF4-FFF2-40B4-BE49-F238E27FC236}">
                <a16:creationId xmlns:a16="http://schemas.microsoft.com/office/drawing/2014/main" id="{C3E431AD-CA2D-41B3-9DF0-D62F391D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82" y="2801993"/>
            <a:ext cx="684085" cy="13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67AEF24E-7DD8-49C5-AE26-0BFF481290EA}"/>
              </a:ext>
            </a:extLst>
          </p:cNvPr>
          <p:cNvSpPr/>
          <p:nvPr/>
        </p:nvSpPr>
        <p:spPr>
          <a:xfrm rot="5400000">
            <a:off x="3218857" y="2238344"/>
            <a:ext cx="1923238" cy="2679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E08FCC11-E244-43B0-8602-4A99DC6D741B}"/>
              </a:ext>
            </a:extLst>
          </p:cNvPr>
          <p:cNvSpPr/>
          <p:nvPr/>
        </p:nvSpPr>
        <p:spPr>
          <a:xfrm>
            <a:off x="5322052" y="1367320"/>
            <a:ext cx="423113" cy="3893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CF5E794-234A-4964-9A09-C96301944E27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13984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1327573" y="1279634"/>
            <a:ext cx="5951077" cy="52322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</a:rPr>
              <a:t>   </a:t>
            </a:r>
            <a:r>
              <a:rPr lang="ar-SA" sz="2800" b="1" dirty="0">
                <a:solidFill>
                  <a:schemeClr val="bg1"/>
                </a:solidFill>
              </a:rPr>
              <a:t>ضع دائرة      حول الأداة التي تقيس الحجم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مشاهدة صورة المصدر">
            <a:extLst>
              <a:ext uri="{FF2B5EF4-FFF2-40B4-BE49-F238E27FC236}">
                <a16:creationId xmlns:a16="http://schemas.microsoft.com/office/drawing/2014/main" id="{FC20B2DE-ED4D-4B21-A684-2B7D0E03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99" y="2932015"/>
            <a:ext cx="1430461" cy="11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مشاهدة صورة المصدر">
            <a:extLst>
              <a:ext uri="{FF2B5EF4-FFF2-40B4-BE49-F238E27FC236}">
                <a16:creationId xmlns:a16="http://schemas.microsoft.com/office/drawing/2014/main" id="{E49EE2FD-CD5B-4848-A62C-5A6A5501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76" y="3062913"/>
            <a:ext cx="2051746" cy="967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مشاهدة صورة المصدر">
            <a:extLst>
              <a:ext uri="{FF2B5EF4-FFF2-40B4-BE49-F238E27FC236}">
                <a16:creationId xmlns:a16="http://schemas.microsoft.com/office/drawing/2014/main" id="{C3E431AD-CA2D-41B3-9DF0-D62F391D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82" y="2801993"/>
            <a:ext cx="684085" cy="13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67AEF24E-7DD8-49C5-AE26-0BFF481290EA}"/>
              </a:ext>
            </a:extLst>
          </p:cNvPr>
          <p:cNvSpPr/>
          <p:nvPr/>
        </p:nvSpPr>
        <p:spPr>
          <a:xfrm>
            <a:off x="1285218" y="2580637"/>
            <a:ext cx="1311088" cy="17949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F0BB49D4-CFB7-44AD-8B4F-0C09B4C51269}"/>
              </a:ext>
            </a:extLst>
          </p:cNvPr>
          <p:cNvSpPr/>
          <p:nvPr/>
        </p:nvSpPr>
        <p:spPr>
          <a:xfrm>
            <a:off x="5322050" y="1367320"/>
            <a:ext cx="423113" cy="3893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624D797-99FC-4690-8DE2-8B135CC79F54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294441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22D3E20C-E9D4-487B-A508-BF82DEB3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041" y="1174040"/>
            <a:ext cx="1149675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defTabSz="685783" rtl="1">
              <a:defRPr/>
            </a:pPr>
            <a:r>
              <a:rPr lang="ar-SA" sz="2400" b="1" dirty="0">
                <a:solidFill>
                  <a:schemeClr val="accent6"/>
                </a:solidFill>
                <a:latin typeface="Times New Roman" pitchFamily="18" charset="0"/>
                <a:cs typeface="Calibri" pitchFamily="34" charset="0"/>
              </a:rPr>
              <a:t>الملخص </a:t>
            </a:r>
            <a:endParaRPr lang="ar-EG" sz="2800" b="1" dirty="0">
              <a:solidFill>
                <a:schemeClr val="accent6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A0A824E-00E8-4485-A51C-B68461D89EE6}"/>
              </a:ext>
            </a:extLst>
          </p:cNvPr>
          <p:cNvSpPr txBox="1"/>
          <p:nvPr/>
        </p:nvSpPr>
        <p:spPr>
          <a:xfrm>
            <a:off x="2517665" y="1330615"/>
            <a:ext cx="3817265" cy="52322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400" b="1" dirty="0">
                <a:solidFill>
                  <a:schemeClr val="bg1"/>
                </a:solidFill>
              </a:rPr>
              <a:t>تعرفنا في درسنا على  </a:t>
            </a:r>
            <a:r>
              <a:rPr lang="ar-SA" sz="2800" b="1" dirty="0">
                <a:solidFill>
                  <a:schemeClr val="bg1"/>
                </a:solidFill>
              </a:rPr>
              <a:t> </a:t>
            </a:r>
            <a:endParaRPr lang="ar-EG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5B5932B-01A4-4F8F-8F27-4E5422A0A950}"/>
              </a:ext>
            </a:extLst>
          </p:cNvPr>
          <p:cNvSpPr txBox="1"/>
          <p:nvPr/>
        </p:nvSpPr>
        <p:spPr>
          <a:xfrm>
            <a:off x="7362243" y="2794035"/>
            <a:ext cx="9924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العناصر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4D68428-25AA-4259-83FB-5D84C483BBDB}"/>
              </a:ext>
            </a:extLst>
          </p:cNvPr>
          <p:cNvSpPr txBox="1"/>
          <p:nvPr/>
        </p:nvSpPr>
        <p:spPr>
          <a:xfrm>
            <a:off x="5542909" y="2794035"/>
            <a:ext cx="9300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الطول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87941542-F5EC-468A-A0AD-E2E4AE626DA0}"/>
              </a:ext>
            </a:extLst>
          </p:cNvPr>
          <p:cNvCxnSpPr>
            <a:cxnSpLocks/>
          </p:cNvCxnSpPr>
          <p:nvPr/>
        </p:nvCxnSpPr>
        <p:spPr>
          <a:xfrm>
            <a:off x="1418061" y="2261935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AC2920BF-9558-43D6-AC8C-6A59B24AA65C}"/>
              </a:ext>
            </a:extLst>
          </p:cNvPr>
          <p:cNvCxnSpPr>
            <a:cxnSpLocks/>
          </p:cNvCxnSpPr>
          <p:nvPr/>
        </p:nvCxnSpPr>
        <p:spPr>
          <a:xfrm>
            <a:off x="4276041" y="1888256"/>
            <a:ext cx="0" cy="3256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3EF55A37-6DF0-4368-B17D-8F46D98195DA}"/>
              </a:ext>
            </a:extLst>
          </p:cNvPr>
          <p:cNvCxnSpPr>
            <a:cxnSpLocks/>
          </p:cNvCxnSpPr>
          <p:nvPr/>
        </p:nvCxnSpPr>
        <p:spPr>
          <a:xfrm flipH="1" flipV="1">
            <a:off x="1395307" y="2254778"/>
            <a:ext cx="6463149" cy="715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رابط كسهم مستقيم 41">
            <a:extLst>
              <a:ext uri="{FF2B5EF4-FFF2-40B4-BE49-F238E27FC236}">
                <a16:creationId xmlns:a16="http://schemas.microsoft.com/office/drawing/2014/main" id="{A8FAC801-A95D-4EA5-869D-15FD38830E2F}"/>
              </a:ext>
            </a:extLst>
          </p:cNvPr>
          <p:cNvCxnSpPr>
            <a:cxnSpLocks/>
          </p:cNvCxnSpPr>
          <p:nvPr/>
        </p:nvCxnSpPr>
        <p:spPr>
          <a:xfrm>
            <a:off x="7858456" y="2249056"/>
            <a:ext cx="0" cy="4323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2E477E65-A03F-430A-B4EF-D20F08FEFF2E}"/>
              </a:ext>
            </a:extLst>
          </p:cNvPr>
          <p:cNvSpPr txBox="1"/>
          <p:nvPr/>
        </p:nvSpPr>
        <p:spPr>
          <a:xfrm>
            <a:off x="3035058" y="2797837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الحجم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BF58F220-862A-4E53-AE21-89B85DB53AD0}"/>
              </a:ext>
            </a:extLst>
          </p:cNvPr>
          <p:cNvCxnSpPr>
            <a:cxnSpLocks/>
          </p:cNvCxnSpPr>
          <p:nvPr/>
        </p:nvCxnSpPr>
        <p:spPr>
          <a:xfrm>
            <a:off x="6003319" y="2254778"/>
            <a:ext cx="0" cy="4712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DFDDEAC2-963C-4B6E-9801-49FF0D1A1103}"/>
              </a:ext>
            </a:extLst>
          </p:cNvPr>
          <p:cNvSpPr txBox="1"/>
          <p:nvPr/>
        </p:nvSpPr>
        <p:spPr>
          <a:xfrm>
            <a:off x="639270" y="2809601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الكتلة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7BAF7390-ADA3-4FD4-A1E6-10321717865B}"/>
              </a:ext>
            </a:extLst>
          </p:cNvPr>
          <p:cNvCxnSpPr>
            <a:cxnSpLocks/>
          </p:cNvCxnSpPr>
          <p:nvPr/>
        </p:nvCxnSpPr>
        <p:spPr>
          <a:xfrm flipH="1">
            <a:off x="3788837" y="2250058"/>
            <a:ext cx="3712" cy="4964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514430B8-01E8-43CF-9EDB-9E0402184826}"/>
              </a:ext>
            </a:extLst>
          </p:cNvPr>
          <p:cNvSpPr txBox="1"/>
          <p:nvPr/>
        </p:nvSpPr>
        <p:spPr>
          <a:xfrm>
            <a:off x="7276062" y="3443695"/>
            <a:ext cx="1139595" cy="738664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هي وحدة بناء المادة</a:t>
            </a:r>
            <a:r>
              <a:rPr lang="ar-SA" sz="2000" b="1" dirty="0">
                <a:solidFill>
                  <a:schemeClr val="bg1"/>
                </a:solidFill>
              </a:rPr>
              <a:t> 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1A336298-9069-4883-9480-C266EB5921B5}"/>
              </a:ext>
            </a:extLst>
          </p:cNvPr>
          <p:cNvSpPr txBox="1"/>
          <p:nvPr/>
        </p:nvSpPr>
        <p:spPr>
          <a:xfrm>
            <a:off x="5486650" y="3422821"/>
            <a:ext cx="1139595" cy="129266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يقاس الطول بوحدة المتر</a:t>
            </a:r>
          </a:p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والمتر = 100سنتمتر</a:t>
            </a:r>
            <a:r>
              <a:rPr lang="ar-SA" sz="2000" b="1" dirty="0">
                <a:solidFill>
                  <a:schemeClr val="bg1"/>
                </a:solidFill>
              </a:rPr>
              <a:t> 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5DD76B13-47D9-4CEF-BA5B-54217BD54704}"/>
              </a:ext>
            </a:extLst>
          </p:cNvPr>
          <p:cNvSpPr txBox="1"/>
          <p:nvPr/>
        </p:nvSpPr>
        <p:spPr>
          <a:xfrm>
            <a:off x="3308891" y="3476613"/>
            <a:ext cx="1139595" cy="129266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يقاس الحجم بوحدة اللتر </a:t>
            </a:r>
          </a:p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واللتر = 1000 </a:t>
            </a:r>
            <a:r>
              <a:rPr lang="ar-SA" sz="1800" b="1" dirty="0" err="1">
                <a:solidFill>
                  <a:schemeClr val="bg1"/>
                </a:solidFill>
              </a:rPr>
              <a:t>مللتر</a:t>
            </a:r>
            <a:r>
              <a:rPr lang="ar-SA" sz="2000" b="1" dirty="0">
                <a:solidFill>
                  <a:schemeClr val="bg1"/>
                </a:solidFill>
              </a:rPr>
              <a:t> 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89D42FF0-6A28-420A-8785-B0D14C08C5CA}"/>
              </a:ext>
            </a:extLst>
          </p:cNvPr>
          <p:cNvSpPr txBox="1"/>
          <p:nvPr/>
        </p:nvSpPr>
        <p:spPr>
          <a:xfrm>
            <a:off x="906847" y="3476613"/>
            <a:ext cx="1139595" cy="101566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تقاس الكتلة بوحدة الكيلوجرام</a:t>
            </a:r>
            <a:r>
              <a:rPr lang="ar-SA" sz="2000" b="1" dirty="0">
                <a:solidFill>
                  <a:schemeClr val="bg1"/>
                </a:solidFill>
              </a:rPr>
              <a:t> 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869B7BC-CD88-4841-AD30-C02A4E8F6774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255257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7" grpId="0" animBg="1"/>
      <p:bldP spid="30" grpId="0" animBg="1"/>
      <p:bldP spid="34" grpId="0" animBg="1"/>
      <p:bldP spid="45" grpId="0" animBg="1"/>
      <p:bldP spid="44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2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2">
            <a:hlinkClick r:id="" action="ppaction://noaction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2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7" name="Google Shape;1037;p4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8" name="Google Shape;1038;p4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9" name="Google Shape;1039;p42">
            <a:hlinkClick r:id="rId4" action="ppaction://hlinksldjump"/>
          </p:cNvPr>
          <p:cNvSpPr/>
          <p:nvPr/>
        </p:nvSpPr>
        <p:spPr>
          <a:xfrm>
            <a:off x="7246207" y="695853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2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2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46" name="Google Shape;1046;p4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9B6F3CA-F774-4D41-8C99-FDD795F9C04F}"/>
              </a:ext>
            </a:extLst>
          </p:cNvPr>
          <p:cNvSpPr/>
          <p:nvPr/>
        </p:nvSpPr>
        <p:spPr>
          <a:xfrm>
            <a:off x="5832755" y="12480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EDAC4F1-401A-4375-9A11-79AD1653276B}"/>
              </a:ext>
            </a:extLst>
          </p:cNvPr>
          <p:cNvSpPr/>
          <p:nvPr/>
        </p:nvSpPr>
        <p:spPr>
          <a:xfrm>
            <a:off x="6014761" y="14004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290" name="Picture 2" descr="مشاهدة صورة المصدر">
            <a:extLst>
              <a:ext uri="{FF2B5EF4-FFF2-40B4-BE49-F238E27FC236}">
                <a16:creationId xmlns:a16="http://schemas.microsoft.com/office/drawing/2014/main" id="{07101F15-F15D-45A0-AFDF-593A5393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57" y="1739066"/>
            <a:ext cx="2432076" cy="13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B19A4E9-09DD-474D-93F1-302C99FE2A04}"/>
              </a:ext>
            </a:extLst>
          </p:cNvPr>
          <p:cNvSpPr/>
          <p:nvPr/>
        </p:nvSpPr>
        <p:spPr>
          <a:xfrm>
            <a:off x="3291678" y="2237652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6717EC8-025E-48D3-928B-5EC7EB1CE505}"/>
              </a:ext>
            </a:extLst>
          </p:cNvPr>
          <p:cNvSpPr/>
          <p:nvPr/>
        </p:nvSpPr>
        <p:spPr>
          <a:xfrm>
            <a:off x="3475856" y="2389159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0E54E75-85B5-40E6-B109-1A01F6BF3624}"/>
              </a:ext>
            </a:extLst>
          </p:cNvPr>
          <p:cNvSpPr/>
          <p:nvPr/>
        </p:nvSpPr>
        <p:spPr>
          <a:xfrm>
            <a:off x="637679" y="1139016"/>
            <a:ext cx="2095500" cy="1874348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ACA84C1-AAB0-4DB2-9A1B-A10E707B8E47}"/>
              </a:ext>
            </a:extLst>
          </p:cNvPr>
          <p:cNvSpPr/>
          <p:nvPr/>
        </p:nvSpPr>
        <p:spPr>
          <a:xfrm>
            <a:off x="792251" y="1295669"/>
            <a:ext cx="2095500" cy="1603475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4B0ADAF-2DD1-426D-B477-6B2B0B7BE462}"/>
              </a:ext>
            </a:extLst>
          </p:cNvPr>
          <p:cNvSpPr txBox="1"/>
          <p:nvPr/>
        </p:nvSpPr>
        <p:spPr>
          <a:xfrm>
            <a:off x="3262072" y="2919493"/>
            <a:ext cx="2397354" cy="132343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الدرس الأول</a:t>
            </a:r>
          </a:p>
          <a:p>
            <a:pPr algn="ctr"/>
            <a:r>
              <a:rPr lang="ar-SA" sz="2000" b="1" dirty="0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  <a:p>
            <a:pPr algn="ctr"/>
            <a:r>
              <a:rPr lang="ar-SA" sz="2000" b="1" dirty="0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المادة وقياسها </a:t>
            </a:r>
          </a:p>
          <a:p>
            <a:pPr algn="ctr"/>
            <a:endParaRPr lang="ar-SA" sz="2000" b="1" dirty="0">
              <a:solidFill>
                <a:schemeClr val="accent6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3D88C7A-6BAD-4AF1-AD78-EE224A64D5D6}"/>
              </a:ext>
            </a:extLst>
          </p:cNvPr>
          <p:cNvSpPr txBox="1"/>
          <p:nvPr/>
        </p:nvSpPr>
        <p:spPr>
          <a:xfrm>
            <a:off x="637677" y="1502008"/>
            <a:ext cx="2397354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b="1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علـــــــــــــــوم</a:t>
            </a:r>
            <a:endParaRPr lang="en-US" sz="1600" b="1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C5C11D6-9020-4C3E-A210-1A6C54F76A49}"/>
              </a:ext>
            </a:extLst>
          </p:cNvPr>
          <p:cNvSpPr txBox="1"/>
          <p:nvPr/>
        </p:nvSpPr>
        <p:spPr>
          <a:xfrm>
            <a:off x="897006" y="2103367"/>
            <a:ext cx="191454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accent6"/>
                </a:solidFill>
                <a:ea typeface="Monotype Koufi" pitchFamily="2" charset="-78"/>
                <a:cs typeface="Monotype Koufi" pitchFamily="2" charset="-78"/>
              </a:rPr>
              <a:t>الصف</a:t>
            </a:r>
            <a:endParaRPr lang="ar-SA" sz="1800" b="1" dirty="0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 dirty="0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الثالث الابتدائي</a:t>
            </a:r>
            <a:endParaRPr lang="ar-SA" sz="1800" b="1" dirty="0">
              <a:solidFill>
                <a:schemeClr val="accent6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F719E3D-B1E1-404D-9E68-5AAD95FCC78E}"/>
              </a:ext>
            </a:extLst>
          </p:cNvPr>
          <p:cNvSpPr txBox="1"/>
          <p:nvPr/>
        </p:nvSpPr>
        <p:spPr>
          <a:xfrm>
            <a:off x="632925" y="3161949"/>
            <a:ext cx="2397354" cy="1769715"/>
          </a:xfrm>
          <a:prstGeom prst="rect">
            <a:avLst/>
          </a:prstGeom>
          <a:ln w="57150"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  <a:p>
            <a:pPr algn="ctr"/>
            <a:r>
              <a:rPr lang="ar-SA" sz="2000" b="1" dirty="0" err="1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الوحدةالخامسة</a:t>
            </a:r>
            <a:r>
              <a:rPr lang="ar-SA" sz="20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  <a:p>
            <a:pPr algn="ctr"/>
            <a:r>
              <a:rPr lang="ar-SA" sz="28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المادة</a:t>
            </a:r>
            <a:endParaRPr lang="ar-SA" sz="1200" b="1" dirty="0">
              <a:solidFill>
                <a:srgbClr val="FF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 dirty="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الفصل التاسع</a:t>
            </a:r>
          </a:p>
          <a:p>
            <a:pPr algn="ctr"/>
            <a:r>
              <a:rPr lang="ar-SA" sz="1800" b="1" dirty="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ملاحظة المواد</a:t>
            </a:r>
          </a:p>
          <a:p>
            <a:pPr algn="ctr"/>
            <a:endParaRPr lang="ar-SA" sz="700" b="1" dirty="0">
              <a:solidFill>
                <a:schemeClr val="accent4">
                  <a:lumMod val="50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3E50A5C-B5B7-40A7-BDA1-CF0DC5C05200}"/>
              </a:ext>
            </a:extLst>
          </p:cNvPr>
          <p:cNvSpPr/>
          <p:nvPr/>
        </p:nvSpPr>
        <p:spPr>
          <a:xfrm>
            <a:off x="7960627" y="4508308"/>
            <a:ext cx="116526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69</a:t>
            </a:r>
          </a:p>
        </p:txBody>
      </p:sp>
      <p:pic>
        <p:nvPicPr>
          <p:cNvPr id="32" name="Picture 4" descr="مشاهدة صورة المصدر">
            <a:extLst>
              <a:ext uri="{FF2B5EF4-FFF2-40B4-BE49-F238E27FC236}">
                <a16:creationId xmlns:a16="http://schemas.microsoft.com/office/drawing/2014/main" id="{4DDD630F-BA7C-4AED-9C6F-5A426BCB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17" y="1048586"/>
            <a:ext cx="2545765" cy="11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40C317A-F5EF-45E1-824B-7B530AB0B1E8}"/>
              </a:ext>
            </a:extLst>
          </p:cNvPr>
          <p:cNvSpPr txBox="1"/>
          <p:nvPr/>
        </p:nvSpPr>
        <p:spPr>
          <a:xfrm>
            <a:off x="6316195" y="3192663"/>
            <a:ext cx="4594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400" b="1" dirty="0">
                <a:solidFill>
                  <a:srgbClr val="C00000"/>
                </a:solidFill>
              </a:rPr>
              <a:t>الفصل الدراسي الثالث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11615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22D3E20C-E9D4-487B-A508-BF82DEB3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538" y="1171980"/>
            <a:ext cx="2549096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defTabSz="685783" rtl="1">
              <a:defRPr/>
            </a:pPr>
            <a:r>
              <a:rPr lang="ar-SA" sz="2400" b="1" dirty="0">
                <a:solidFill>
                  <a:schemeClr val="accent6"/>
                </a:solidFill>
                <a:latin typeface="Times New Roman" pitchFamily="18" charset="0"/>
                <a:cs typeface="Calibri" pitchFamily="34" charset="0"/>
              </a:rPr>
              <a:t>ماهي خصائص المادة ؟</a:t>
            </a:r>
            <a:endParaRPr lang="ar-EG" sz="2800" b="1" dirty="0">
              <a:solidFill>
                <a:schemeClr val="accent6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A0A824E-00E8-4485-A51C-B68461D89EE6}"/>
              </a:ext>
            </a:extLst>
          </p:cNvPr>
          <p:cNvSpPr txBox="1"/>
          <p:nvPr/>
        </p:nvSpPr>
        <p:spPr>
          <a:xfrm>
            <a:off x="2858350" y="1848711"/>
            <a:ext cx="2922188" cy="52322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400" b="1" dirty="0">
                <a:solidFill>
                  <a:schemeClr val="bg1"/>
                </a:solidFill>
              </a:rPr>
              <a:t>خصائص المادة </a:t>
            </a:r>
            <a:r>
              <a:rPr lang="ar-SA" sz="2800" b="1" dirty="0">
                <a:solidFill>
                  <a:schemeClr val="bg1"/>
                </a:solidFill>
              </a:rPr>
              <a:t> </a:t>
            </a:r>
            <a:endParaRPr lang="ar-EG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5B5932B-01A4-4F8F-8F27-4E5422A0A950}"/>
              </a:ext>
            </a:extLst>
          </p:cNvPr>
          <p:cNvSpPr txBox="1"/>
          <p:nvPr/>
        </p:nvSpPr>
        <p:spPr>
          <a:xfrm>
            <a:off x="7519414" y="3305426"/>
            <a:ext cx="9924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اللون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814A697-8F07-44F6-8A9A-4434A35B4BB2}"/>
              </a:ext>
            </a:extLst>
          </p:cNvPr>
          <p:cNvSpPr txBox="1"/>
          <p:nvPr/>
        </p:nvSpPr>
        <p:spPr>
          <a:xfrm>
            <a:off x="5466568" y="3305426"/>
            <a:ext cx="9300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الشكل 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4D68428-25AA-4259-83FB-5D84C483BBDB}"/>
              </a:ext>
            </a:extLst>
          </p:cNvPr>
          <p:cNvSpPr txBox="1"/>
          <p:nvPr/>
        </p:nvSpPr>
        <p:spPr>
          <a:xfrm>
            <a:off x="2816179" y="3334041"/>
            <a:ext cx="9300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الحجم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1276663D-1168-4246-8009-734C3499F4D7}"/>
              </a:ext>
            </a:extLst>
          </p:cNvPr>
          <p:cNvSpPr txBox="1"/>
          <p:nvPr/>
        </p:nvSpPr>
        <p:spPr>
          <a:xfrm>
            <a:off x="513950" y="3334041"/>
            <a:ext cx="9300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الكتلة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87941542-F5EC-468A-A0AD-E2E4AE626DA0}"/>
              </a:ext>
            </a:extLst>
          </p:cNvPr>
          <p:cNvCxnSpPr>
            <a:cxnSpLocks/>
          </p:cNvCxnSpPr>
          <p:nvPr/>
        </p:nvCxnSpPr>
        <p:spPr>
          <a:xfrm>
            <a:off x="3281192" y="2793248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id="{12471C96-3817-4018-8692-250B112603EF}"/>
              </a:ext>
            </a:extLst>
          </p:cNvPr>
          <p:cNvCxnSpPr>
            <a:cxnSpLocks/>
          </p:cNvCxnSpPr>
          <p:nvPr/>
        </p:nvCxnSpPr>
        <p:spPr>
          <a:xfrm>
            <a:off x="6954892" y="2800975"/>
            <a:ext cx="0" cy="12013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AC2920BF-9558-43D6-AC8C-6A59B24AA65C}"/>
              </a:ext>
            </a:extLst>
          </p:cNvPr>
          <p:cNvCxnSpPr>
            <a:cxnSpLocks/>
          </p:cNvCxnSpPr>
          <p:nvPr/>
        </p:nvCxnSpPr>
        <p:spPr>
          <a:xfrm>
            <a:off x="4319444" y="2419569"/>
            <a:ext cx="0" cy="3256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3EF55A37-6DF0-4368-B17D-8F46D98195DA}"/>
              </a:ext>
            </a:extLst>
          </p:cNvPr>
          <p:cNvCxnSpPr>
            <a:cxnSpLocks/>
          </p:cNvCxnSpPr>
          <p:nvPr/>
        </p:nvCxnSpPr>
        <p:spPr>
          <a:xfrm flipH="1" flipV="1">
            <a:off x="950301" y="2767873"/>
            <a:ext cx="7138439" cy="2334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94A1AA39-BEB7-47AB-90D4-3F908A9809BB}"/>
              </a:ext>
            </a:extLst>
          </p:cNvPr>
          <p:cNvCxnSpPr>
            <a:cxnSpLocks/>
          </p:cNvCxnSpPr>
          <p:nvPr/>
        </p:nvCxnSpPr>
        <p:spPr>
          <a:xfrm>
            <a:off x="950301" y="2765638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رابط كسهم مستقيم 41">
            <a:extLst>
              <a:ext uri="{FF2B5EF4-FFF2-40B4-BE49-F238E27FC236}">
                <a16:creationId xmlns:a16="http://schemas.microsoft.com/office/drawing/2014/main" id="{A8FAC801-A95D-4EA5-869D-15FD38830E2F}"/>
              </a:ext>
            </a:extLst>
          </p:cNvPr>
          <p:cNvCxnSpPr>
            <a:cxnSpLocks/>
          </p:cNvCxnSpPr>
          <p:nvPr/>
        </p:nvCxnSpPr>
        <p:spPr>
          <a:xfrm>
            <a:off x="8088740" y="2780369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2E477E65-A03F-430A-B4EF-D20F08FEFF2E}"/>
              </a:ext>
            </a:extLst>
          </p:cNvPr>
          <p:cNvSpPr txBox="1"/>
          <p:nvPr/>
        </p:nvSpPr>
        <p:spPr>
          <a:xfrm>
            <a:off x="6213888" y="4132341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المغناطيسية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BF58F220-862A-4E53-AE21-89B85DB53AD0}"/>
              </a:ext>
            </a:extLst>
          </p:cNvPr>
          <p:cNvCxnSpPr>
            <a:cxnSpLocks/>
          </p:cNvCxnSpPr>
          <p:nvPr/>
        </p:nvCxnSpPr>
        <p:spPr>
          <a:xfrm>
            <a:off x="5903886" y="2767873"/>
            <a:ext cx="0" cy="4712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007691C-E250-4B4F-999B-120A7A178DAD}"/>
              </a:ext>
            </a:extLst>
          </p:cNvPr>
          <p:cNvSpPr txBox="1"/>
          <p:nvPr/>
        </p:nvSpPr>
        <p:spPr>
          <a:xfrm>
            <a:off x="1114779" y="4115293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توصيل الحرارة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DFDDEAC2-963C-4B6E-9801-49FF0D1A1103}"/>
              </a:ext>
            </a:extLst>
          </p:cNvPr>
          <p:cNvSpPr txBox="1"/>
          <p:nvPr/>
        </p:nvSpPr>
        <p:spPr>
          <a:xfrm>
            <a:off x="3500502" y="4098885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الانغمار والطفو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C4FE3664-B041-489C-9F82-34A9B931CE7E}"/>
              </a:ext>
            </a:extLst>
          </p:cNvPr>
          <p:cNvCxnSpPr>
            <a:cxnSpLocks/>
          </p:cNvCxnSpPr>
          <p:nvPr/>
        </p:nvCxnSpPr>
        <p:spPr>
          <a:xfrm>
            <a:off x="2015348" y="2780369"/>
            <a:ext cx="0" cy="12425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7BAF7390-ADA3-4FD4-A1E6-10321717865B}"/>
              </a:ext>
            </a:extLst>
          </p:cNvPr>
          <p:cNvCxnSpPr>
            <a:cxnSpLocks/>
          </p:cNvCxnSpPr>
          <p:nvPr/>
        </p:nvCxnSpPr>
        <p:spPr>
          <a:xfrm>
            <a:off x="4316583" y="2779546"/>
            <a:ext cx="29042" cy="13146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7243D528-42CE-4975-802B-885A0AA73726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4D4BB9C4-BB6E-42FA-8511-162D97FEE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4634" y="563965"/>
            <a:ext cx="2475357" cy="46166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>
            <a:spAutoFit/>
          </a:bodyPr>
          <a:lstStyle/>
          <a:p>
            <a:pPr algn="r" defTabSz="685783" rtl="1">
              <a:defRPr/>
            </a:pPr>
            <a:r>
              <a:rPr lang="ar-SA" sz="2400" b="1" dirty="0">
                <a:solidFill>
                  <a:schemeClr val="accent2">
                    <a:lumMod val="10000"/>
                    <a:lumOff val="90000"/>
                  </a:schemeClr>
                </a:solidFill>
                <a:latin typeface="Times New Roman" pitchFamily="18" charset="0"/>
                <a:cs typeface="Calibri" pitchFamily="34" charset="0"/>
              </a:rPr>
              <a:t>تقويم المعرفة السابقة</a:t>
            </a:r>
            <a:endParaRPr lang="ar-EG" sz="2800" b="1" dirty="0">
              <a:solidFill>
                <a:schemeClr val="accent2">
                  <a:lumMod val="10000"/>
                  <a:lumOff val="90000"/>
                </a:schemeClr>
              </a:solidFill>
              <a:latin typeface="Calibri" panose="020F0502020204030204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0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7" grpId="0" animBg="1"/>
      <p:bldP spid="30" grpId="0" animBg="1"/>
      <p:bldP spid="33" grpId="0" animBg="1"/>
      <p:bldP spid="34" grpId="0" animBg="1"/>
      <p:bldP spid="36" grpId="0" animBg="1"/>
      <p:bldP spid="45" grpId="0" animBg="1"/>
      <p:bldP spid="43" grpId="0" animBg="1"/>
      <p:bldP spid="44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A0A824E-00E8-4485-A51C-B68461D89EE6}"/>
              </a:ext>
            </a:extLst>
          </p:cNvPr>
          <p:cNvSpPr txBox="1"/>
          <p:nvPr/>
        </p:nvSpPr>
        <p:spPr>
          <a:xfrm>
            <a:off x="2367408" y="1305358"/>
            <a:ext cx="3817265" cy="52322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400" b="1" dirty="0">
                <a:solidFill>
                  <a:schemeClr val="bg1"/>
                </a:solidFill>
              </a:rPr>
              <a:t>ماهي خصائص المادة  </a:t>
            </a:r>
            <a:r>
              <a:rPr lang="ar-SA" sz="2800" b="1" dirty="0">
                <a:solidFill>
                  <a:schemeClr val="bg1"/>
                </a:solidFill>
              </a:rPr>
              <a:t> </a:t>
            </a:r>
            <a:endParaRPr lang="ar-EG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5B5932B-01A4-4F8F-8F27-4E5422A0A950}"/>
              </a:ext>
            </a:extLst>
          </p:cNvPr>
          <p:cNvSpPr txBox="1"/>
          <p:nvPr/>
        </p:nvSpPr>
        <p:spPr>
          <a:xfrm>
            <a:off x="7362243" y="2794035"/>
            <a:ext cx="9924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الكتلة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4D68428-25AA-4259-83FB-5D84C483BBDB}"/>
              </a:ext>
            </a:extLst>
          </p:cNvPr>
          <p:cNvSpPr txBox="1"/>
          <p:nvPr/>
        </p:nvSpPr>
        <p:spPr>
          <a:xfrm>
            <a:off x="5861255" y="2794035"/>
            <a:ext cx="9300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الحجم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87941542-F5EC-468A-A0AD-E2E4AE626DA0}"/>
              </a:ext>
            </a:extLst>
          </p:cNvPr>
          <p:cNvCxnSpPr>
            <a:cxnSpLocks/>
          </p:cNvCxnSpPr>
          <p:nvPr/>
        </p:nvCxnSpPr>
        <p:spPr>
          <a:xfrm>
            <a:off x="2928503" y="2261935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AC2920BF-9558-43D6-AC8C-6A59B24AA65C}"/>
              </a:ext>
            </a:extLst>
          </p:cNvPr>
          <p:cNvCxnSpPr>
            <a:cxnSpLocks/>
          </p:cNvCxnSpPr>
          <p:nvPr/>
        </p:nvCxnSpPr>
        <p:spPr>
          <a:xfrm>
            <a:off x="4276041" y="1888256"/>
            <a:ext cx="0" cy="3256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3EF55A37-6DF0-4368-B17D-8F46D98195DA}"/>
              </a:ext>
            </a:extLst>
          </p:cNvPr>
          <p:cNvCxnSpPr>
            <a:cxnSpLocks/>
          </p:cNvCxnSpPr>
          <p:nvPr/>
        </p:nvCxnSpPr>
        <p:spPr>
          <a:xfrm flipH="1" flipV="1">
            <a:off x="943528" y="2236560"/>
            <a:ext cx="6914928" cy="2537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94A1AA39-BEB7-47AB-90D4-3F908A9809BB}"/>
              </a:ext>
            </a:extLst>
          </p:cNvPr>
          <p:cNvCxnSpPr>
            <a:cxnSpLocks/>
          </p:cNvCxnSpPr>
          <p:nvPr/>
        </p:nvCxnSpPr>
        <p:spPr>
          <a:xfrm>
            <a:off x="950301" y="2234325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رابط كسهم مستقيم 41">
            <a:extLst>
              <a:ext uri="{FF2B5EF4-FFF2-40B4-BE49-F238E27FC236}">
                <a16:creationId xmlns:a16="http://schemas.microsoft.com/office/drawing/2014/main" id="{A8FAC801-A95D-4EA5-869D-15FD38830E2F}"/>
              </a:ext>
            </a:extLst>
          </p:cNvPr>
          <p:cNvCxnSpPr>
            <a:cxnSpLocks/>
          </p:cNvCxnSpPr>
          <p:nvPr/>
        </p:nvCxnSpPr>
        <p:spPr>
          <a:xfrm>
            <a:off x="7858456" y="2249056"/>
            <a:ext cx="0" cy="4323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2E477E65-A03F-430A-B4EF-D20F08FEFF2E}"/>
              </a:ext>
            </a:extLst>
          </p:cNvPr>
          <p:cNvSpPr txBox="1"/>
          <p:nvPr/>
        </p:nvSpPr>
        <p:spPr>
          <a:xfrm>
            <a:off x="3895271" y="2797837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المغناطيسية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BF58F220-862A-4E53-AE21-89B85DB53AD0}"/>
              </a:ext>
            </a:extLst>
          </p:cNvPr>
          <p:cNvCxnSpPr>
            <a:cxnSpLocks/>
          </p:cNvCxnSpPr>
          <p:nvPr/>
        </p:nvCxnSpPr>
        <p:spPr>
          <a:xfrm>
            <a:off x="6321665" y="2254778"/>
            <a:ext cx="0" cy="4712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007691C-E250-4B4F-999B-120A7A178DAD}"/>
              </a:ext>
            </a:extLst>
          </p:cNvPr>
          <p:cNvSpPr txBox="1"/>
          <p:nvPr/>
        </p:nvSpPr>
        <p:spPr>
          <a:xfrm>
            <a:off x="334872" y="2801924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توصيل الحرارة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DFDDEAC2-963C-4B6E-9801-49FF0D1A1103}"/>
              </a:ext>
            </a:extLst>
          </p:cNvPr>
          <p:cNvSpPr txBox="1"/>
          <p:nvPr/>
        </p:nvSpPr>
        <p:spPr>
          <a:xfrm>
            <a:off x="2149712" y="2809601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chemeClr val="bg1"/>
                </a:solidFill>
              </a:rPr>
              <a:t>الانغمار والطفو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7BAF7390-ADA3-4FD4-A1E6-10321717865B}"/>
              </a:ext>
            </a:extLst>
          </p:cNvPr>
          <p:cNvCxnSpPr>
            <a:cxnSpLocks/>
          </p:cNvCxnSpPr>
          <p:nvPr/>
        </p:nvCxnSpPr>
        <p:spPr>
          <a:xfrm flipH="1">
            <a:off x="4649050" y="2250058"/>
            <a:ext cx="3712" cy="4964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514430B8-01E8-43CF-9EDB-9E0402184826}"/>
              </a:ext>
            </a:extLst>
          </p:cNvPr>
          <p:cNvSpPr txBox="1"/>
          <p:nvPr/>
        </p:nvSpPr>
        <p:spPr>
          <a:xfrm>
            <a:off x="7276062" y="3443695"/>
            <a:ext cx="1139595" cy="101566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تقيس مقدار ما في الجسم من مادة</a:t>
            </a:r>
            <a:r>
              <a:rPr lang="ar-SA" sz="2000" b="1" dirty="0">
                <a:solidFill>
                  <a:schemeClr val="bg1"/>
                </a:solidFill>
              </a:rPr>
              <a:t>  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1A336298-9069-4883-9480-C266EB5921B5}"/>
              </a:ext>
            </a:extLst>
          </p:cNvPr>
          <p:cNvSpPr txBox="1"/>
          <p:nvPr/>
        </p:nvSpPr>
        <p:spPr>
          <a:xfrm>
            <a:off x="5804996" y="3476613"/>
            <a:ext cx="1139595" cy="101566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يحدد الحيز الذي يحتله الجسم</a:t>
            </a:r>
            <a:r>
              <a:rPr lang="ar-SA" sz="2000" b="1" dirty="0">
                <a:solidFill>
                  <a:schemeClr val="bg1"/>
                </a:solidFill>
              </a:rPr>
              <a:t>  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5DD76B13-47D9-4CEF-BA5B-54217BD54704}"/>
              </a:ext>
            </a:extLst>
          </p:cNvPr>
          <p:cNvSpPr txBox="1"/>
          <p:nvPr/>
        </p:nvSpPr>
        <p:spPr>
          <a:xfrm>
            <a:off x="4169104" y="3476613"/>
            <a:ext cx="1139595" cy="129266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1 – أجسام تنجذب</a:t>
            </a:r>
          </a:p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2 – أجسام لا تنجذب</a:t>
            </a:r>
            <a:r>
              <a:rPr lang="ar-SA" sz="2000" b="1" dirty="0">
                <a:solidFill>
                  <a:schemeClr val="bg1"/>
                </a:solidFill>
              </a:rPr>
              <a:t> 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89D42FF0-6A28-420A-8785-B0D14C08C5CA}"/>
              </a:ext>
            </a:extLst>
          </p:cNvPr>
          <p:cNvSpPr txBox="1"/>
          <p:nvPr/>
        </p:nvSpPr>
        <p:spPr>
          <a:xfrm>
            <a:off x="2417289" y="3476613"/>
            <a:ext cx="1139595" cy="129266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1 – أجسام تطفو </a:t>
            </a:r>
          </a:p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2 – أجسام تنغمر</a:t>
            </a:r>
            <a:r>
              <a:rPr lang="ar-SA" sz="2000" b="1" dirty="0">
                <a:solidFill>
                  <a:schemeClr val="bg1"/>
                </a:solidFill>
              </a:rPr>
              <a:t> 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4D5CC4BB-FF26-43C9-8CE1-7D2C2E9FE2F7}"/>
              </a:ext>
            </a:extLst>
          </p:cNvPr>
          <p:cNvSpPr txBox="1"/>
          <p:nvPr/>
        </p:nvSpPr>
        <p:spPr>
          <a:xfrm>
            <a:off x="610043" y="3439357"/>
            <a:ext cx="1139595" cy="129266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1 – أجسام توصل</a:t>
            </a:r>
          </a:p>
          <a:p>
            <a:pPr algn="ctr" rtl="1">
              <a:defRPr/>
            </a:pPr>
            <a:r>
              <a:rPr lang="ar-SA" sz="1800" b="1" dirty="0">
                <a:solidFill>
                  <a:schemeClr val="bg1"/>
                </a:solidFill>
              </a:rPr>
              <a:t>2 – أجسام لا توصل</a:t>
            </a:r>
            <a:r>
              <a:rPr lang="ar-SA" sz="2000" b="1" dirty="0">
                <a:solidFill>
                  <a:schemeClr val="bg1"/>
                </a:solidFill>
              </a:rPr>
              <a:t>  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EG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91E1FA0A-5C4D-4119-A028-2ABE8E537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379" y="560217"/>
            <a:ext cx="2475357" cy="46166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>
            <a:spAutoFit/>
          </a:bodyPr>
          <a:lstStyle/>
          <a:p>
            <a:pPr algn="r" defTabSz="685783" rtl="1">
              <a:defRPr/>
            </a:pPr>
            <a:r>
              <a:rPr lang="ar-SA" sz="2400" b="1" dirty="0">
                <a:solidFill>
                  <a:schemeClr val="accent2">
                    <a:lumMod val="10000"/>
                    <a:lumOff val="90000"/>
                  </a:schemeClr>
                </a:solidFill>
                <a:latin typeface="Times New Roman" pitchFamily="18" charset="0"/>
                <a:cs typeface="Calibri" pitchFamily="34" charset="0"/>
              </a:rPr>
              <a:t>تقويم المعرفة السابقة</a:t>
            </a:r>
            <a:endParaRPr lang="ar-EG" sz="2800" b="1" dirty="0">
              <a:solidFill>
                <a:schemeClr val="accent2">
                  <a:lumMod val="10000"/>
                  <a:lumOff val="90000"/>
                </a:schemeClr>
              </a:solidFill>
              <a:latin typeface="Calibri" panose="020F0502020204030204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2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4" grpId="0" animBg="1"/>
      <p:bldP spid="45" grpId="0" animBg="1"/>
      <p:bldP spid="43" grpId="0" animBg="1"/>
      <p:bldP spid="44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56">
            <a:hlinkClick r:id="" action="ppaction://noaction"/>
          </p:cNvPr>
          <p:cNvSpPr/>
          <p:nvPr/>
        </p:nvSpPr>
        <p:spPr>
          <a:xfrm>
            <a:off x="6589924" y="1653278"/>
            <a:ext cx="1650071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56">
            <a:hlinkClick r:id="" action="ppaction://noaction"/>
          </p:cNvPr>
          <p:cNvSpPr/>
          <p:nvPr/>
        </p:nvSpPr>
        <p:spPr>
          <a:xfrm>
            <a:off x="4723672" y="1653278"/>
            <a:ext cx="1688292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56">
            <a:hlinkClick r:id="" action="ppaction://noaction"/>
          </p:cNvPr>
          <p:cNvSpPr/>
          <p:nvPr/>
        </p:nvSpPr>
        <p:spPr>
          <a:xfrm>
            <a:off x="2795778" y="1679620"/>
            <a:ext cx="1730923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" action="ppaction://noaction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C61E6B1-B009-4841-82B6-11C14982B32E}"/>
              </a:ext>
            </a:extLst>
          </p:cNvPr>
          <p:cNvSpPr txBox="1"/>
          <p:nvPr/>
        </p:nvSpPr>
        <p:spPr>
          <a:xfrm>
            <a:off x="1721351" y="480048"/>
            <a:ext cx="34962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F0000"/>
                </a:solidFill>
              </a:rPr>
              <a:t>جدول التعلم</a:t>
            </a:r>
          </a:p>
        </p:txBody>
      </p:sp>
      <p:sp>
        <p:nvSpPr>
          <p:cNvPr id="105" name="Google Shape;1519;p56">
            <a:hlinkClick r:id="" action="ppaction://noaction"/>
            <a:extLst>
              <a:ext uri="{FF2B5EF4-FFF2-40B4-BE49-F238E27FC236}">
                <a16:creationId xmlns:a16="http://schemas.microsoft.com/office/drawing/2014/main" id="{98543313-4A2E-4CB0-9C0B-90BD34AA8D92}"/>
              </a:ext>
            </a:extLst>
          </p:cNvPr>
          <p:cNvSpPr/>
          <p:nvPr/>
        </p:nvSpPr>
        <p:spPr>
          <a:xfrm>
            <a:off x="837674" y="1657780"/>
            <a:ext cx="1767355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4ACD363A-61B8-4196-8377-91BF345D137C}"/>
              </a:ext>
            </a:extLst>
          </p:cNvPr>
          <p:cNvSpPr txBox="1"/>
          <p:nvPr/>
        </p:nvSpPr>
        <p:spPr>
          <a:xfrm>
            <a:off x="4696588" y="1763421"/>
            <a:ext cx="21220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>
                <a:solidFill>
                  <a:srgbClr val="FF0000"/>
                </a:solidFill>
              </a:rPr>
              <a:t>ماذا أريد أن أعرف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22936C0C-26DF-4DF6-8B32-6534192ED492}"/>
              </a:ext>
            </a:extLst>
          </p:cNvPr>
          <p:cNvSpPr txBox="1"/>
          <p:nvPr/>
        </p:nvSpPr>
        <p:spPr>
          <a:xfrm>
            <a:off x="3038908" y="1757116"/>
            <a:ext cx="17814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ماذا تعلمت</a:t>
            </a:r>
          </a:p>
        </p:txBody>
      </p:sp>
      <p:sp>
        <p:nvSpPr>
          <p:cNvPr id="108" name="مربع نص 107">
            <a:extLst>
              <a:ext uri="{FF2B5EF4-FFF2-40B4-BE49-F238E27FC236}">
                <a16:creationId xmlns:a16="http://schemas.microsoft.com/office/drawing/2014/main" id="{59A6BAAE-1016-4C60-854A-E8D8261BB053}"/>
              </a:ext>
            </a:extLst>
          </p:cNvPr>
          <p:cNvSpPr txBox="1"/>
          <p:nvPr/>
        </p:nvSpPr>
        <p:spPr>
          <a:xfrm>
            <a:off x="826772" y="1742504"/>
            <a:ext cx="17843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FFC000"/>
                </a:solidFill>
              </a:rPr>
              <a:t>كيف أعرف أكثر</a:t>
            </a: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id="{2B662E84-DEBB-4040-BCE9-455B9F4D46DA}"/>
              </a:ext>
            </a:extLst>
          </p:cNvPr>
          <p:cNvSpPr txBox="1"/>
          <p:nvPr/>
        </p:nvSpPr>
        <p:spPr>
          <a:xfrm>
            <a:off x="6774634" y="1779678"/>
            <a:ext cx="1841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00B050"/>
                </a:solidFill>
              </a:rPr>
              <a:t>ماذا أعرف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2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2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52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52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52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52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5" name="Google Shape;1415;p52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6" name="Google Shape;1416;p52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7" name="Google Shape;1417;p52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8" name="Google Shape;1418;p52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19" name="Google Shape;1419;p52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20" name="Google Shape;1420;p5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22" name="Google Shape;1422;p52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52">
            <a:hlinkClick r:id="" action="ppaction://noaction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5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5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970F71C4-A055-46C1-BCAC-0D4D1E746165}"/>
              </a:ext>
            </a:extLst>
          </p:cNvPr>
          <p:cNvSpPr/>
          <p:nvPr/>
        </p:nvSpPr>
        <p:spPr>
          <a:xfrm>
            <a:off x="4014319" y="1954379"/>
            <a:ext cx="4175331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750"/>
              </a:spcAft>
              <a:defRPr/>
            </a:pPr>
            <a:r>
              <a:rPr lang="ar-EG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يتوقع من التلميذ في نهاية </a:t>
            </a:r>
            <a:r>
              <a:rPr lang="ar-SA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الدرس :</a:t>
            </a:r>
            <a:endParaRPr lang="ar-EG" sz="2000" b="1" u="sng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0" name="Rectangle 2">
            <a:extLst>
              <a:ext uri="{FF2B5EF4-FFF2-40B4-BE49-F238E27FC236}">
                <a16:creationId xmlns:a16="http://schemas.microsoft.com/office/drawing/2014/main" id="{D12B0F88-5C7A-47EF-A506-AADCCD5D393D}"/>
              </a:ext>
            </a:extLst>
          </p:cNvPr>
          <p:cNvSpPr txBox="1">
            <a:spLocks noChangeArrowheads="1"/>
          </p:cNvSpPr>
          <p:nvPr/>
        </p:nvSpPr>
        <p:spPr>
          <a:xfrm>
            <a:off x="633631" y="1279331"/>
            <a:ext cx="7876737" cy="64499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635000"/>
          </a:effectLst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sz="2700" b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توصل الى أهداف الدرس باستخدام استراتيجية التصفح السريع</a:t>
            </a:r>
            <a:endParaRPr lang="en-US" altLang="ar-SA" sz="2700" b="1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93E5B95-C11E-4436-814F-4104577E13E1}"/>
              </a:ext>
            </a:extLst>
          </p:cNvPr>
          <p:cNvSpPr/>
          <p:nvPr/>
        </p:nvSpPr>
        <p:spPr>
          <a:xfrm>
            <a:off x="1206736" y="2891404"/>
            <a:ext cx="703709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r" rtl="1">
              <a:buFont typeface="Wingdings" panose="05000000000000000000" pitchFamily="2" charset="2"/>
              <a:buChar char="q"/>
            </a:pPr>
            <a:r>
              <a:rPr lang="ar-SA" sz="2800" b="1" dirty="0">
                <a:solidFill>
                  <a:srgbClr val="0000CC"/>
                </a:solidFill>
              </a:rPr>
              <a:t>توضح مفهوم العناصر على أنها وحدات بناء المادة .  </a:t>
            </a:r>
            <a:endParaRPr lang="ar-EG" sz="2800" b="1" dirty="0">
              <a:solidFill>
                <a:srgbClr val="0000CC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80035AB-4C5E-4534-8871-9531CC599FAA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تَقَلُّبات الطقس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82FAC5C2-C08C-4A80-B0D0-AE87A5B04867}"/>
              </a:ext>
            </a:extLst>
          </p:cNvPr>
          <p:cNvSpPr/>
          <p:nvPr/>
        </p:nvSpPr>
        <p:spPr>
          <a:xfrm>
            <a:off x="965910" y="3423511"/>
            <a:ext cx="730328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r" rtl="1">
              <a:buFont typeface="Wingdings" panose="05000000000000000000" pitchFamily="2" charset="2"/>
              <a:buChar char="q"/>
            </a:pPr>
            <a:r>
              <a:rPr lang="ar-SA" sz="2800" b="1" dirty="0">
                <a:solidFill>
                  <a:srgbClr val="0000CC"/>
                </a:solidFill>
              </a:rPr>
              <a:t>التعرف على بعض العناصر الموجودة في حياتنا اليومية  .  </a:t>
            </a:r>
            <a:endParaRPr lang="ar-EG" sz="28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65">
            <a:hlinkClick r:id="" action="ppaction://noaction"/>
          </p:cNvPr>
          <p:cNvSpPr/>
          <p:nvPr/>
        </p:nvSpPr>
        <p:spPr>
          <a:xfrm>
            <a:off x="6030355" y="3357683"/>
            <a:ext cx="1870687" cy="864649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الكتلة 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80" name="Google Shape;1780;p65">
            <a:hlinkClick r:id="" action="ppaction://noaction"/>
          </p:cNvPr>
          <p:cNvSpPr/>
          <p:nvPr/>
        </p:nvSpPr>
        <p:spPr>
          <a:xfrm>
            <a:off x="5987785" y="2017246"/>
            <a:ext cx="1882433" cy="90968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65">
            <a:hlinkClick r:id="" action="ppaction://noaction"/>
          </p:cNvPr>
          <p:cNvSpPr/>
          <p:nvPr/>
        </p:nvSpPr>
        <p:spPr>
          <a:xfrm>
            <a:off x="3480578" y="1947879"/>
            <a:ext cx="1882433" cy="90968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65">
            <a:hlinkClick r:id="" action="ppaction://noaction"/>
          </p:cNvPr>
          <p:cNvSpPr/>
          <p:nvPr/>
        </p:nvSpPr>
        <p:spPr>
          <a:xfrm>
            <a:off x="1076217" y="1910558"/>
            <a:ext cx="1870687" cy="980160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65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65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65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65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65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65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3" name="Google Shape;1843;p65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4" name="Google Shape;1844;p65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5" name="Google Shape;1845;p65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6" name="Google Shape;1846;p65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847" name="Google Shape;1847;p65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848" name="Google Shape;1848;p6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49" name="Google Shape;1849;p6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50" name="Google Shape;1850;p65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65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65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65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CC4D251-474C-496D-868A-8D73EE8B9B42}"/>
              </a:ext>
            </a:extLst>
          </p:cNvPr>
          <p:cNvSpPr txBox="1"/>
          <p:nvPr/>
        </p:nvSpPr>
        <p:spPr>
          <a:xfrm>
            <a:off x="1381760" y="2137832"/>
            <a:ext cx="10849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الحجم</a:t>
            </a:r>
            <a:endParaRPr lang="ar-SA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0EC57BFE-35F2-495E-8546-552F3EAF13F3}"/>
              </a:ext>
            </a:extLst>
          </p:cNvPr>
          <p:cNvSpPr txBox="1"/>
          <p:nvPr/>
        </p:nvSpPr>
        <p:spPr>
          <a:xfrm>
            <a:off x="3368521" y="2124536"/>
            <a:ext cx="20530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الخاصية 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DD582B7C-7B74-4E14-8523-3E5FA8EA55B6}"/>
              </a:ext>
            </a:extLst>
          </p:cNvPr>
          <p:cNvSpPr txBox="1"/>
          <p:nvPr/>
        </p:nvSpPr>
        <p:spPr>
          <a:xfrm>
            <a:off x="6443753" y="2255846"/>
            <a:ext cx="24083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المادة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E5E94198-1208-44A5-BA45-EAA9A7771732}"/>
              </a:ext>
            </a:extLst>
          </p:cNvPr>
          <p:cNvSpPr txBox="1"/>
          <p:nvPr/>
        </p:nvSpPr>
        <p:spPr>
          <a:xfrm>
            <a:off x="3060526" y="1033850"/>
            <a:ext cx="28445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4"/>
                </a:solidFill>
              </a:rPr>
              <a:t>المفردات </a:t>
            </a:r>
          </a:p>
        </p:txBody>
      </p:sp>
      <p:sp>
        <p:nvSpPr>
          <p:cNvPr id="33" name="Google Shape;1779;p65">
            <a:hlinkClick r:id="" action="ppaction://noaction"/>
            <a:extLst>
              <a:ext uri="{FF2B5EF4-FFF2-40B4-BE49-F238E27FC236}">
                <a16:creationId xmlns:a16="http://schemas.microsoft.com/office/drawing/2014/main" id="{687AB274-9E3B-441A-A9A8-EE3A6AA65E1B}"/>
              </a:ext>
            </a:extLst>
          </p:cNvPr>
          <p:cNvSpPr/>
          <p:nvPr/>
        </p:nvSpPr>
        <p:spPr>
          <a:xfrm>
            <a:off x="1076216" y="3439282"/>
            <a:ext cx="1870687" cy="878541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FB7BF17-6C85-4A3A-B9B0-CE29E124D30D}"/>
              </a:ext>
            </a:extLst>
          </p:cNvPr>
          <p:cNvSpPr txBox="1"/>
          <p:nvPr/>
        </p:nvSpPr>
        <p:spPr>
          <a:xfrm>
            <a:off x="1150294" y="3606279"/>
            <a:ext cx="18706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الميزان ذو الكفتين</a:t>
            </a:r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C4444771-0E00-452A-B56A-A12D90F2C201}"/>
              </a:ext>
            </a:extLst>
          </p:cNvPr>
          <p:cNvSpPr/>
          <p:nvPr/>
        </p:nvSpPr>
        <p:spPr>
          <a:xfrm>
            <a:off x="7968904" y="450320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66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6F7EB31-2DAC-4163-8A3E-AAB9CC18E160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  <p:sp>
        <p:nvSpPr>
          <p:cNvPr id="31" name="Google Shape;1779;p65">
            <a:hlinkClick r:id="" action="ppaction://noaction"/>
            <a:extLst>
              <a:ext uri="{FF2B5EF4-FFF2-40B4-BE49-F238E27FC236}">
                <a16:creationId xmlns:a16="http://schemas.microsoft.com/office/drawing/2014/main" id="{DEFBE0D8-19A7-4294-A3BC-FF753A974F9E}"/>
              </a:ext>
            </a:extLst>
          </p:cNvPr>
          <p:cNvSpPr/>
          <p:nvPr/>
        </p:nvSpPr>
        <p:spPr>
          <a:xfrm>
            <a:off x="3550874" y="3404788"/>
            <a:ext cx="1870687" cy="864649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العنصر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9" grpId="0" animBg="1"/>
      <p:bldP spid="1780" grpId="0" animBg="1"/>
      <p:bldP spid="1782" grpId="0" animBg="1"/>
      <p:bldP spid="1783" grpId="0" animBg="1"/>
      <p:bldP spid="21" grpId="0"/>
      <p:bldP spid="98" grpId="0"/>
      <p:bldP spid="99" grpId="0"/>
      <p:bldP spid="104" grpId="0"/>
      <p:bldP spid="33" grpId="0" animBg="1"/>
      <p:bldP spid="34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69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5318338" y="1368900"/>
            <a:ext cx="2597248" cy="596054"/>
          </a:xfrm>
          <a:prstGeom prst="round2Same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سم هذه المواد ؟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B053A24-E3CE-43F2-83CF-496AAE654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FA40FE2E-F459-4507-B8E4-FBA5B392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56" y="1110233"/>
            <a:ext cx="2403054" cy="13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3E32B749-BBA1-404B-8CDB-57871CD5D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2536" r="3502" b="5077"/>
          <a:stretch/>
        </p:blipFill>
        <p:spPr bwMode="auto">
          <a:xfrm>
            <a:off x="2572404" y="2847847"/>
            <a:ext cx="1232323" cy="7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مشاهدة صورة المصدر">
            <a:extLst>
              <a:ext uri="{FF2B5EF4-FFF2-40B4-BE49-F238E27FC236}">
                <a16:creationId xmlns:a16="http://schemas.microsoft.com/office/drawing/2014/main" id="{01D61F48-D4BC-47E5-B3BB-29380168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81" y="2848754"/>
            <a:ext cx="1232323" cy="12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61EC13B-5842-43E4-89F1-469067621B19}"/>
              </a:ext>
            </a:extLst>
          </p:cNvPr>
          <p:cNvSpPr txBox="1"/>
          <p:nvPr/>
        </p:nvSpPr>
        <p:spPr>
          <a:xfrm>
            <a:off x="1109570" y="2407997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ذهب 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42FEA3F-AA5B-46CD-9707-3305394BF66A}"/>
              </a:ext>
            </a:extLst>
          </p:cNvPr>
          <p:cNvSpPr txBox="1"/>
          <p:nvPr/>
        </p:nvSpPr>
        <p:spPr>
          <a:xfrm>
            <a:off x="2784112" y="3714042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حديد  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15DBE3D-A85A-41C8-AEF1-85B05C89479B}"/>
              </a:ext>
            </a:extLst>
          </p:cNvPr>
          <p:cNvSpPr txBox="1"/>
          <p:nvPr/>
        </p:nvSpPr>
        <p:spPr>
          <a:xfrm>
            <a:off x="1283584" y="4119874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فضة   </a:t>
            </a:r>
          </a:p>
        </p:txBody>
      </p:sp>
      <p:pic>
        <p:nvPicPr>
          <p:cNvPr id="1036" name="Picture 12" descr="مشاهدة تفاصيل الصورة ذات الصلة">
            <a:extLst>
              <a:ext uri="{FF2B5EF4-FFF2-40B4-BE49-F238E27FC236}">
                <a16:creationId xmlns:a16="http://schemas.microsoft.com/office/drawing/2014/main" id="{C7BEC7FF-4F99-4C93-A2F4-98A0B7BFA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2"/>
          <a:stretch/>
        </p:blipFill>
        <p:spPr bwMode="auto">
          <a:xfrm>
            <a:off x="3411676" y="1806280"/>
            <a:ext cx="1644003" cy="117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مشاهدة صورة المصدر">
            <a:extLst>
              <a:ext uri="{FF2B5EF4-FFF2-40B4-BE49-F238E27FC236}">
                <a16:creationId xmlns:a16="http://schemas.microsoft.com/office/drawing/2014/main" id="{FED0F9F8-8D21-4680-90EF-F193C37F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85" y="3422100"/>
            <a:ext cx="1644003" cy="109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7E71418-2B70-4898-B596-996609E6936F}"/>
              </a:ext>
            </a:extLst>
          </p:cNvPr>
          <p:cNvSpPr txBox="1"/>
          <p:nvPr/>
        </p:nvSpPr>
        <p:spPr>
          <a:xfrm>
            <a:off x="4468925" y="2866883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الماس  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8B7CB24D-252C-4F64-9CA9-B838AF62C51A}"/>
              </a:ext>
            </a:extLst>
          </p:cNvPr>
          <p:cNvSpPr txBox="1"/>
          <p:nvPr/>
        </p:nvSpPr>
        <p:spPr>
          <a:xfrm>
            <a:off x="4979947" y="4266040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ماء   </a:t>
            </a:r>
          </a:p>
        </p:txBody>
      </p:sp>
      <p:pic>
        <p:nvPicPr>
          <p:cNvPr id="1040" name="Picture 16" descr="مشاهدة صورة المصدر">
            <a:extLst>
              <a:ext uri="{FF2B5EF4-FFF2-40B4-BE49-F238E27FC236}">
                <a16:creationId xmlns:a16="http://schemas.microsoft.com/office/drawing/2014/main" id="{5B6CEC5A-B537-41F5-86D3-352D29DE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38" y="2142601"/>
            <a:ext cx="2037987" cy="9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5BC5E6AC-40DF-45B7-BA19-EF911751E1E2}"/>
              </a:ext>
            </a:extLst>
          </p:cNvPr>
          <p:cNvSpPr txBox="1"/>
          <p:nvPr/>
        </p:nvSpPr>
        <p:spPr>
          <a:xfrm>
            <a:off x="7161988" y="3072823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ورق   </a:t>
            </a:r>
          </a:p>
        </p:txBody>
      </p:sp>
      <p:pic>
        <p:nvPicPr>
          <p:cNvPr id="1042" name="Picture 18" descr="مشاهدة صورة المصدر">
            <a:extLst>
              <a:ext uri="{FF2B5EF4-FFF2-40B4-BE49-F238E27FC236}">
                <a16:creationId xmlns:a16="http://schemas.microsoft.com/office/drawing/2014/main" id="{ACEDC9F9-1503-4BF6-AE0D-791D54F4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32" y="3442473"/>
            <a:ext cx="1721771" cy="8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AA075962-F1A8-40D7-8561-0A819F67900F}"/>
              </a:ext>
            </a:extLst>
          </p:cNvPr>
          <p:cNvSpPr txBox="1"/>
          <p:nvPr/>
        </p:nvSpPr>
        <p:spPr>
          <a:xfrm>
            <a:off x="7170608" y="4096763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6"/>
                </a:solidFill>
              </a:rPr>
              <a:t>الومنيوم  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D5067B4B-700F-43BD-BE81-773C30FA78DD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41514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29" grpId="0" animBg="1"/>
      <p:bldP spid="34" grpId="0" animBg="1"/>
      <p:bldP spid="35" grpId="0" animBg="1"/>
      <p:bldP spid="37" grpId="0" animBg="1"/>
      <p:bldP spid="39" grpId="0" animBg="1"/>
    </p:bldLst>
  </p:timing>
</p:sld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13" ma:contentTypeDescription="Create a new document." ma:contentTypeScope="" ma:versionID="091e5d113769937e817da478f0648ff6">
  <xsd:schema xmlns:xsd="http://www.w3.org/2001/XMLSchema" xmlns:xs="http://www.w3.org/2001/XMLSchema" xmlns:p="http://schemas.microsoft.com/office/2006/metadata/properties" xmlns:ns3="d2430ad2-38ec-4a1b-9d18-e458251f014b" xmlns:ns4="e56c8ad7-3bb4-49ef-86fd-62807169f0bf" targetNamespace="http://schemas.microsoft.com/office/2006/metadata/properties" ma:root="true" ma:fieldsID="a4f04918d2bfce7328ecceb6a46f33c8" ns3:_="" ns4:_="">
    <xsd:import namespace="d2430ad2-38ec-4a1b-9d18-e458251f014b"/>
    <xsd:import namespace="e56c8ad7-3bb4-49ef-86fd-62807169f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875EAC-39CE-435C-B3C4-926BA99DB05A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85605C17-BD4D-4314-AE88-E53028FFE0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7E17D9-BFB9-4C23-8D49-163B4B832D3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2430ad2-38ec-4a1b-9d18-e458251f014b"/>
    <ds:schemaRef ds:uri="e56c8ad7-3bb4-49ef-86fd-62807169f0b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المادة وقياسها 1 عبير الثقفي</Template>
  <TotalTime>1322</TotalTime>
  <Words>655</Words>
  <Application>Microsoft Office PowerPoint</Application>
  <PresentationFormat>عرض على الشاشة (16:9)</PresentationFormat>
  <Paragraphs>285</Paragraphs>
  <Slides>29</Slides>
  <Notes>29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Online Learning Planner by Sildesgo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عبير الثقفي</cp:lastModifiedBy>
  <cp:revision>2</cp:revision>
  <dcterms:created xsi:type="dcterms:W3CDTF">2022-03-18T16:11:40Z</dcterms:created>
  <dcterms:modified xsi:type="dcterms:W3CDTF">2022-03-19T16:22:58Z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