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74791-82B5-474F-8F54-D4D2D20DF075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90E0-E494-4AAC-8385-B003401A892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1\Documents\FFOutput\Weather&#1581;&#1575;&#1604;&#1577;%20&#1575;&#1604;&#1591;&#1602;&#1587;%20in%20Arabic%20song~1.wmv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solidFill>
                  <a:srgbClr val="FF0066"/>
                </a:solidFill>
                <a:cs typeface="DecoType Naskh" pitchFamily="2" charset="-78"/>
              </a:rPr>
              <a:t>ما الطقس؟</a:t>
            </a:r>
            <a:endParaRPr lang="ar-SA" sz="7200" dirty="0">
              <a:solidFill>
                <a:srgbClr val="FF0066"/>
              </a:solidFill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357298"/>
            <a:ext cx="8286808" cy="421484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0070C0"/>
                </a:solidFill>
              </a:rPr>
              <a:t>حالة الجو تؤثر في اختيار الملابس التي </a:t>
            </a:r>
            <a:r>
              <a:rPr lang="ar-SA" dirty="0" err="1" smtClean="0">
                <a:solidFill>
                  <a:srgbClr val="0070C0"/>
                </a:solidFill>
              </a:rPr>
              <a:t>نرتديها</a:t>
            </a:r>
            <a:r>
              <a:rPr lang="ar-SA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ar-SA" dirty="0" smtClean="0">
                <a:solidFill>
                  <a:srgbClr val="FF0000"/>
                </a:solidFill>
              </a:rPr>
              <a:t>كيف تتغير السماء؟</a:t>
            </a:r>
          </a:p>
          <a:p>
            <a:pPr algn="ctr"/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السماء قد تكون مشمسة أو غائمة. </a:t>
            </a:r>
          </a:p>
          <a:p>
            <a:pPr algn="ctr"/>
            <a:r>
              <a:rPr lang="ar-SA" dirty="0" smtClean="0">
                <a:solidFill>
                  <a:srgbClr val="FF0000"/>
                </a:solidFill>
              </a:rPr>
              <a:t>كيف يتغير الهواء</a:t>
            </a:r>
          </a:p>
          <a:p>
            <a:pPr algn="ctr"/>
            <a:r>
              <a:rPr lang="ar-SA" dirty="0" smtClean="0">
                <a:solidFill>
                  <a:srgbClr val="7030A0"/>
                </a:solidFill>
              </a:rPr>
              <a:t>الهواء قد يكون جافا أو ممطرا أو مثلجا.</a:t>
            </a:r>
          </a:p>
          <a:p>
            <a:pPr algn="ctr"/>
            <a:r>
              <a:rPr lang="ar-SA" dirty="0" smtClean="0">
                <a:solidFill>
                  <a:srgbClr val="FF0000"/>
                </a:solidFill>
              </a:rPr>
              <a:t>ما الطقس؟</a:t>
            </a:r>
          </a:p>
          <a:p>
            <a:pPr algn="ctr"/>
            <a:r>
              <a:rPr lang="ar-SA" dirty="0" smtClean="0">
                <a:solidFill>
                  <a:srgbClr val="00B050"/>
                </a:solidFill>
              </a:rPr>
              <a:t>هو حالة السماء </a:t>
            </a:r>
            <a:r>
              <a:rPr lang="ar-SA" dirty="0" err="1" smtClean="0">
                <a:solidFill>
                  <a:srgbClr val="00B050"/>
                </a:solidFill>
              </a:rPr>
              <a:t>و</a:t>
            </a:r>
            <a:r>
              <a:rPr lang="ar-SA" dirty="0" smtClean="0">
                <a:solidFill>
                  <a:srgbClr val="00B050"/>
                </a:solidFill>
              </a:rPr>
              <a:t> الهواء خلال اليوم.</a:t>
            </a:r>
            <a:endParaRPr lang="ar-SA" dirty="0">
              <a:solidFill>
                <a:srgbClr val="00B050"/>
              </a:solidFill>
            </a:endParaRPr>
          </a:p>
        </p:txBody>
      </p:sp>
      <p:pic>
        <p:nvPicPr>
          <p:cNvPr id="6" name="صورة 5" descr="images6I7LOB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8"/>
            <a:ext cx="178591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 descr="18955713-set-of-seasonal-clothes-for-girls-illustr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4000500"/>
            <a:ext cx="214310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029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357430"/>
            <a:ext cx="223837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0"/>
            <a:ext cx="225742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5150" y="2357430"/>
            <a:ext cx="222885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ar-SA" b="1" u="sng" dirty="0" smtClean="0"/>
          </a:p>
          <a:p>
            <a:pPr algn="ctr"/>
            <a:r>
              <a:rPr lang="ar-SA" b="1" u="sng" dirty="0" smtClean="0"/>
              <a:t>عندما تسخن الشمس الهواء فإنها تغير درجة الحرارة.</a:t>
            </a:r>
          </a:p>
          <a:p>
            <a:pPr algn="ctr">
              <a:buNone/>
            </a:pPr>
            <a:endParaRPr lang="ar-SA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ar-SA" dirty="0" smtClean="0">
                <a:solidFill>
                  <a:srgbClr val="FF0000"/>
                </a:solidFill>
              </a:rPr>
              <a:t>  ما درجة الحرارة؟</a:t>
            </a:r>
          </a:p>
          <a:p>
            <a:pPr algn="ctr"/>
            <a:r>
              <a:rPr lang="ar-SA" dirty="0" smtClean="0">
                <a:solidFill>
                  <a:srgbClr val="00B050"/>
                </a:solidFill>
              </a:rPr>
              <a:t>مقدار سخونة </a:t>
            </a:r>
            <a:r>
              <a:rPr lang="ar-SA" dirty="0" err="1" smtClean="0">
                <a:solidFill>
                  <a:srgbClr val="00B050"/>
                </a:solidFill>
              </a:rPr>
              <a:t>الشئ</a:t>
            </a:r>
            <a:r>
              <a:rPr lang="ar-SA" dirty="0" smtClean="0">
                <a:solidFill>
                  <a:srgbClr val="00B050"/>
                </a:solidFill>
              </a:rPr>
              <a:t> أو برودته.</a:t>
            </a:r>
          </a:p>
          <a:p>
            <a:pPr algn="ctr">
              <a:buNone/>
            </a:pPr>
            <a:r>
              <a:rPr lang="ar-SA" dirty="0" err="1" smtClean="0">
                <a:solidFill>
                  <a:srgbClr val="FF0000"/>
                </a:solidFill>
              </a:rPr>
              <a:t>ماهي</a:t>
            </a:r>
            <a:r>
              <a:rPr lang="ar-SA" dirty="0" smtClean="0">
                <a:solidFill>
                  <a:srgbClr val="FF0000"/>
                </a:solidFill>
              </a:rPr>
              <a:t> الرياح؟</a:t>
            </a:r>
          </a:p>
          <a:p>
            <a:pPr algn="ctr"/>
            <a:r>
              <a:rPr lang="ar-SA" dirty="0" smtClean="0">
                <a:solidFill>
                  <a:srgbClr val="660033"/>
                </a:solidFill>
              </a:rPr>
              <a:t>هي الهواء المتحرك.تتحرك الرياح ببطء أو بسرعة كبيرة.</a:t>
            </a:r>
            <a:endParaRPr lang="ar-SA" dirty="0">
              <a:solidFill>
                <a:srgbClr val="660033"/>
              </a:solidFill>
            </a:endParaRPr>
          </a:p>
        </p:txBody>
      </p:sp>
      <p:pic>
        <p:nvPicPr>
          <p:cNvPr id="5" name="صورة 4" descr="imagesO76NO9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942"/>
            <a:ext cx="257173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solidFill>
                  <a:srgbClr val="FF0000"/>
                </a:solidFill>
                <a:cs typeface="DecoType Naskh" pitchFamily="2" charset="-78"/>
              </a:rPr>
              <a:t>كيف أقيس الطقس؟</a:t>
            </a:r>
            <a:endParaRPr lang="ar-SA" sz="7200" dirty="0">
              <a:solidFill>
                <a:srgbClr val="FF0000"/>
              </a:solidFill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b="1" u="sng" dirty="0" smtClean="0">
                <a:solidFill>
                  <a:srgbClr val="00B050"/>
                </a:solidFill>
              </a:rPr>
              <a:t>أستخدم </a:t>
            </a:r>
            <a:r>
              <a:rPr lang="ar-SA" b="1" u="sng" dirty="0" err="1" smtClean="0">
                <a:solidFill>
                  <a:srgbClr val="00B050"/>
                </a:solidFill>
              </a:rPr>
              <a:t>ادوات</a:t>
            </a:r>
            <a:r>
              <a:rPr lang="ar-SA" b="1" u="sng" dirty="0" smtClean="0">
                <a:solidFill>
                  <a:srgbClr val="00B050"/>
                </a:solidFill>
              </a:rPr>
              <a:t> مختلفة لقياس الطقس.</a:t>
            </a:r>
          </a:p>
          <a:p>
            <a:pPr algn="ctr"/>
            <a:r>
              <a:rPr lang="ar-SA" b="1" u="sng" dirty="0" smtClean="0">
                <a:solidFill>
                  <a:schemeClr val="accent1">
                    <a:lumMod val="75000"/>
                  </a:schemeClr>
                </a:solidFill>
              </a:rPr>
              <a:t>بعض الأدوات يقيس درجة الحرارة.وبعضها يقيس اتجاه الرياح وبعضها يقيس كمية المطر.</a:t>
            </a:r>
          </a:p>
          <a:p>
            <a:pPr algn="ctr"/>
            <a:endParaRPr lang="ar-SA" b="1" u="sng" dirty="0"/>
          </a:p>
        </p:txBody>
      </p:sp>
      <p:pic>
        <p:nvPicPr>
          <p:cNvPr id="5" name="صورة 4" descr="imagesAE2QUY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314327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 descr="imagesMYK0DR7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500438"/>
            <a:ext cx="3143272" cy="270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1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imagesCD96MU0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0"/>
            <a:ext cx="31432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14393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Weatherحالة الطقس in Arabic song~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1071546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700092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742955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50098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5072074"/>
            <a:ext cx="7786742" cy="1285884"/>
          </a:xfrm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FF0066"/>
                </a:solidFill>
                <a:cs typeface="DecoType Naskh" pitchFamily="2" charset="-78"/>
              </a:rPr>
              <a:t>الطقس من حولنا</a:t>
            </a:r>
            <a:endParaRPr lang="ar-SA" sz="11500" dirty="0">
              <a:solidFill>
                <a:srgbClr val="FF0066"/>
              </a:solidFill>
              <a:cs typeface="DecoType Naskh" pitchFamily="2" charset="-78"/>
            </a:endParaRPr>
          </a:p>
        </p:txBody>
      </p:sp>
      <p:pic>
        <p:nvPicPr>
          <p:cNvPr id="5" name="صورة 4" descr="weather-icons1306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64399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6000" dirty="0" smtClean="0">
                <a:solidFill>
                  <a:srgbClr val="FF0066"/>
                </a:solidFill>
                <a:cs typeface="DecoType Naskh" pitchFamily="2" charset="-78"/>
              </a:rPr>
              <a:t>الأهداف:</a:t>
            </a:r>
            <a:endParaRPr lang="ar-SA" sz="6000" dirty="0">
              <a:solidFill>
                <a:srgbClr val="FF0066"/>
              </a:solidFill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00430" y="1928802"/>
            <a:ext cx="5186370" cy="4429156"/>
          </a:xfrm>
        </p:spPr>
        <p:txBody>
          <a:bodyPr/>
          <a:lstStyle/>
          <a:p>
            <a:pPr algn="ctr"/>
            <a:r>
              <a:rPr lang="ar-SA" sz="4800" dirty="0" smtClean="0">
                <a:solidFill>
                  <a:srgbClr val="00B050"/>
                </a:solidFill>
              </a:rPr>
              <a:t>يتعرف أحوالا مختلفة للطقس.</a:t>
            </a:r>
          </a:p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يستقصي طرائق لقياس أحوال الطقس المختلفة</a:t>
            </a:r>
            <a:r>
              <a:rPr lang="ar-SA" dirty="0" smtClean="0">
                <a:solidFill>
                  <a:srgbClr val="002060"/>
                </a:solidFill>
              </a:rPr>
              <a:t>.</a:t>
            </a:r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5" name="صورة 4" descr="'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321471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000" dirty="0" smtClean="0">
                <a:solidFill>
                  <a:srgbClr val="FF0066"/>
                </a:solidFill>
                <a:cs typeface="DecoType Naskh" pitchFamily="2" charset="-78"/>
              </a:rPr>
              <a:t>التهيئة:</a:t>
            </a:r>
            <a:endParaRPr lang="ar-SA" sz="8000" dirty="0">
              <a:solidFill>
                <a:srgbClr val="FF0066"/>
              </a:solidFill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ar-SA" b="1" dirty="0" smtClean="0"/>
              <a:t> </a:t>
            </a:r>
            <a:endParaRPr lang="ar-SA" b="1" dirty="0"/>
          </a:p>
          <a:p>
            <a:pPr fontAlgn="t"/>
            <a:endParaRPr lang="ar-SA" dirty="0"/>
          </a:p>
          <a:p>
            <a:pPr fontAlgn="t"/>
            <a:endParaRPr lang="ar-SA" dirty="0"/>
          </a:p>
          <a:p>
            <a:pPr fontAlgn="t"/>
            <a:endParaRPr lang="ar-SA" dirty="0"/>
          </a:p>
          <a:p>
            <a:pPr fontAlgn="t"/>
            <a:endParaRPr lang="ar-SA" dirty="0"/>
          </a:p>
          <a:p>
            <a:pPr fontAlgn="t"/>
            <a:endParaRPr lang="ar-SA" dirty="0"/>
          </a:p>
          <a:p>
            <a:pPr fontAlgn="t"/>
            <a:endParaRPr lang="ar-SA" dirty="0"/>
          </a:p>
          <a:p>
            <a:endParaRPr lang="ar-SA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571473" y="1785926"/>
          <a:ext cx="7858179" cy="457203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619393"/>
                <a:gridCol w="2619393"/>
                <a:gridCol w="2619393"/>
              </a:tblGrid>
              <a:tr h="152401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أعرف؟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أريد أن أعرف؟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</a:t>
                      </a:r>
                      <a:r>
                        <a:rPr lang="ar-SA" sz="4400" baseline="0" dirty="0" smtClean="0"/>
                        <a:t> تعلمت؟</a:t>
                      </a:r>
                      <a:endParaRPr lang="ar-SA" sz="4400" dirty="0"/>
                    </a:p>
                  </a:txBody>
                  <a:tcPr/>
                </a:tc>
              </a:tr>
              <a:tr h="15240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240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6600" dirty="0" smtClean="0">
                <a:solidFill>
                  <a:srgbClr val="FF0066"/>
                </a:solidFill>
                <a:cs typeface="DecoType Naskh" pitchFamily="2" charset="-78"/>
              </a:rPr>
              <a:t>تقويم المعرفة السابقة:</a:t>
            </a:r>
            <a:endParaRPr lang="ar-SA" sz="6600" dirty="0">
              <a:solidFill>
                <a:srgbClr val="FF0066"/>
              </a:solidFill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000240"/>
            <a:ext cx="5429256" cy="485776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rgbClr val="00B050"/>
                </a:solidFill>
              </a:rPr>
              <a:t>ما الطقس الذي تفضله؟لماذا؟</a:t>
            </a:r>
          </a:p>
          <a:p>
            <a:pPr algn="ctr"/>
            <a:r>
              <a:rPr lang="ar-SA" sz="4000" dirty="0" smtClean="0"/>
              <a:t>كيف يمكن أن يتغير الهواء في الخارج؟</a:t>
            </a:r>
          </a:p>
          <a:p>
            <a:pPr algn="ctr"/>
            <a:r>
              <a:rPr lang="ar-SA" sz="4000" dirty="0" smtClean="0">
                <a:solidFill>
                  <a:srgbClr val="0070C0"/>
                </a:solidFill>
              </a:rPr>
              <a:t>ما الأدوات التي تساعدك على تعرف الطقس؟ </a:t>
            </a:r>
          </a:p>
        </p:txBody>
      </p:sp>
      <p:pic>
        <p:nvPicPr>
          <p:cNvPr id="5" name="صورة 4" descr="46249-Royalty-Free-RF-Clipart-Illustration-Of-A-Red-Smartoon-Character-Thinking-Hard-To-Solve-A-Probl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857364"/>
            <a:ext cx="278608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158</Words>
  <Application>Microsoft Office PowerPoint</Application>
  <PresentationFormat>عرض على الشاشة (3:4)‏</PresentationFormat>
  <Paragraphs>37</Paragraphs>
  <Slides>17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الأهداف:</vt:lpstr>
      <vt:lpstr>التهيئة:</vt:lpstr>
      <vt:lpstr>تقويم المعرفة السابقة:</vt:lpstr>
      <vt:lpstr>ما الطقس؟</vt:lpstr>
      <vt:lpstr>الشريحة 11</vt:lpstr>
      <vt:lpstr> </vt:lpstr>
      <vt:lpstr>كيف أقيس الطقس؟</vt:lpstr>
      <vt:lpstr>الشريحة 14</vt:lpstr>
      <vt:lpstr>الشريحة 15</vt:lpstr>
      <vt:lpstr>الشريحة 16</vt:lpstr>
      <vt:lpstr>الشريحة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A1</dc:creator>
  <cp:lastModifiedBy>A1</cp:lastModifiedBy>
  <cp:revision>13</cp:revision>
  <dcterms:created xsi:type="dcterms:W3CDTF">2015-01-13T06:14:56Z</dcterms:created>
  <dcterms:modified xsi:type="dcterms:W3CDTF">2015-01-22T14:23:57Z</dcterms:modified>
</cp:coreProperties>
</file>