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  <p:sldId id="269" r:id="rId12"/>
    <p:sldId id="270" r:id="rId13"/>
    <p:sldId id="271" r:id="rId14"/>
    <p:sldId id="266" r:id="rId15"/>
    <p:sldId id="272" r:id="rId16"/>
    <p:sldId id="279" r:id="rId17"/>
    <p:sldId id="275" r:id="rId18"/>
    <p:sldId id="267" r:id="rId19"/>
    <p:sldId id="273" r:id="rId20"/>
    <p:sldId id="268" r:id="rId21"/>
    <p:sldId id="274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E298-752D-42AB-B4FE-5DFA8D9908A6}" type="datetimeFigureOut">
              <a:rPr lang="ar-SA" smtClean="0"/>
              <a:pPr/>
              <a:t>14/05/36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0B84-1A51-49BC-AC55-04A08E8DAD4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80010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r-SA" sz="80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ما المادة الصلبة؟</a:t>
            </a:r>
            <a:endParaRPr lang="ar-SA" sz="8000" b="1" cap="all" dirty="0">
              <a:ln/>
              <a:solidFill>
                <a:schemeClr val="accent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57150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</a:rPr>
              <a:t>المادة الصلبة هي مادة لها شكل محدد خاص </a:t>
            </a:r>
            <a:r>
              <a:rPr lang="ar-SA" sz="3600" dirty="0" err="1" smtClean="0">
                <a:solidFill>
                  <a:schemeClr val="accent3">
                    <a:lumMod val="50000"/>
                  </a:schemeClr>
                </a:solidFill>
              </a:rPr>
              <a:t>بها</a:t>
            </a:r>
            <a:r>
              <a:rPr lang="ar-SA" sz="3600" dirty="0" err="1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ar-SA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sz="4000" dirty="0" smtClean="0">
                <a:solidFill>
                  <a:srgbClr val="0070C0"/>
                </a:solidFill>
                <a:cs typeface="DecoType Naskh" pitchFamily="2" charset="-78"/>
              </a:rPr>
              <a:t>استنتجي خواص المواد الصلبة في العرض </a:t>
            </a:r>
            <a:r>
              <a:rPr lang="ar-SA" sz="4000" dirty="0" err="1" smtClean="0">
                <a:solidFill>
                  <a:srgbClr val="0070C0"/>
                </a:solidFill>
                <a:cs typeface="DecoType Naskh" pitchFamily="2" charset="-78"/>
              </a:rPr>
              <a:t>التالي ؟</a:t>
            </a:r>
            <a:endParaRPr lang="ar-SA" sz="4000" dirty="0" smtClean="0">
              <a:solidFill>
                <a:srgbClr val="0070C0"/>
              </a:solidFill>
              <a:cs typeface="DecoType Naskh" pitchFamily="2" charset="-78"/>
            </a:endParaRPr>
          </a:p>
          <a:p>
            <a:pPr algn="ctr">
              <a:buNone/>
            </a:pPr>
            <a:r>
              <a:rPr lang="ar-SA" dirty="0" smtClean="0">
                <a:solidFill>
                  <a:srgbClr val="CC00CC"/>
                </a:solidFill>
              </a:rPr>
              <a:t>المواد الصلبة مثل بقية المواد فبعضها ينثني وبعضها الاخر يتكسر عند ثنيه وبعضها يطفو على الماء وبعضها يغوص في الماء.</a:t>
            </a:r>
          </a:p>
          <a:p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مم تتكون المواد </a:t>
            </a:r>
            <a:r>
              <a:rPr lang="ar-SA" dirty="0" err="1" smtClean="0"/>
              <a:t>الصلبة 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00"/>
                </a:solidFill>
              </a:rPr>
              <a:t>تتكون من مواد مختلفة فالحديد والأخشاب والمواد البلاستيكية كلها مواد قاسية وقد تكون المواد الصلبة ناعمة أو خشنة الملمس.</a:t>
            </a:r>
          </a:p>
          <a:p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4800" dirty="0" smtClean="0"/>
              <a:t>استنتجي خواص المادة الصلبة التي </a:t>
            </a:r>
            <a:r>
              <a:rPr lang="ar-SA" sz="4800" dirty="0" err="1" smtClean="0"/>
              <a:t>أمامك ؟</a:t>
            </a:r>
            <a:endParaRPr lang="ar-SA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6012160" cy="638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رابط مستقيم 7"/>
          <p:cNvCxnSpPr/>
          <p:nvPr/>
        </p:nvCxnSpPr>
        <p:spPr>
          <a:xfrm rot="5400000">
            <a:off x="2358216" y="2570950"/>
            <a:ext cx="457203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cxnSp>
        <p:nvCxnSpPr>
          <p:cNvPr id="8" name="رابط مستقيم 7"/>
          <p:cNvCxnSpPr/>
          <p:nvPr/>
        </p:nvCxnSpPr>
        <p:spPr>
          <a:xfrm rot="5400000">
            <a:off x="2358216" y="2570950"/>
            <a:ext cx="457203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-171400"/>
            <a:ext cx="69127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833556"/>
            <a:ext cx="5760640" cy="102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عنوان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أوجدي الخطأ في العبارة </a:t>
            </a:r>
            <a:r>
              <a:rPr lang="ar-SA" dirty="0" err="1" smtClean="0"/>
              <a:t>التالية ؟</a:t>
            </a:r>
            <a:endParaRPr lang="ar-SA" dirty="0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استراتيجية أوجد </a:t>
            </a:r>
            <a:r>
              <a:rPr lang="ar-SA" dirty="0" err="1" smtClean="0"/>
              <a:t>الخطأ </a:t>
            </a:r>
            <a:r>
              <a:rPr lang="ar-SA" dirty="0" smtClean="0"/>
              <a:t>+ ورقة الدقيقة الواحدة 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عنوان 6"/>
          <p:cNvSpPr>
            <a:spLocks noGrp="1"/>
          </p:cNvSpPr>
          <p:nvPr>
            <p:ph type="ctrTitle"/>
          </p:nvPr>
        </p:nvSpPr>
        <p:spPr>
          <a:xfrm>
            <a:off x="-1692696" y="476672"/>
            <a:ext cx="7772400" cy="1470025"/>
          </a:xfrm>
        </p:spPr>
        <p:txBody>
          <a:bodyPr/>
          <a:lstStyle/>
          <a:p>
            <a:r>
              <a:rPr lang="ar-SA" dirty="0" smtClean="0"/>
              <a:t>عصف ذهني </a:t>
            </a:r>
            <a:endParaRPr lang="ar-SA" dirty="0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2">
                    <a:lumMod val="75000"/>
                  </a:schemeClr>
                </a:solidFill>
              </a:rPr>
              <a:t>يوجد في حياتنا العديد من المواد الصلبة </a:t>
            </a:r>
            <a:r>
              <a:rPr lang="ar-SA" sz="6000" dirty="0" err="1" smtClean="0">
                <a:solidFill>
                  <a:schemeClr val="accent2">
                    <a:lumMod val="75000"/>
                  </a:schemeClr>
                </a:solidFill>
              </a:rPr>
              <a:t>اذكريها؟</a:t>
            </a:r>
            <a:r>
              <a:rPr lang="ar-SA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ar-SA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r-SA" sz="72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كيف نقيس الأجسام الصلبة؟</a:t>
            </a:r>
            <a:endParaRPr lang="ar-SA" sz="7200" b="1" cap="all" dirty="0">
              <a:ln/>
              <a:solidFill>
                <a:schemeClr val="accent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نقيس الأجسام الصلبة </a:t>
            </a:r>
            <a:r>
              <a:rPr lang="ar-SA" sz="3600" dirty="0" err="1" smtClean="0">
                <a:solidFill>
                  <a:schemeClr val="accent6">
                    <a:lumMod val="50000"/>
                  </a:schemeClr>
                </a:solidFill>
              </a:rPr>
              <a:t>بإستخدام</a:t>
            </a: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 أدوات تسمى أدوات القياس.</a:t>
            </a:r>
          </a:p>
          <a:p>
            <a:pPr algn="ctr"/>
            <a:r>
              <a:rPr lang="ar-SA" sz="3600" dirty="0" smtClean="0">
                <a:solidFill>
                  <a:srgbClr val="0070C0"/>
                </a:solidFill>
                <a:cs typeface="DecoType Naskh" pitchFamily="2" charset="-78"/>
              </a:rPr>
              <a:t>كيف نستخدم المسطرة لقياس الأجسام الصلبة؟</a:t>
            </a:r>
          </a:p>
          <a:p>
            <a:pPr algn="ctr"/>
            <a:r>
              <a:rPr lang="ar-SA" sz="3600" dirty="0" smtClean="0">
                <a:solidFill>
                  <a:srgbClr val="CC00CC"/>
                </a:solidFill>
              </a:rPr>
              <a:t>نستخدمها لقياس طول الجسم وعرضه وارتفاعه.المساطر تقيس الطول بوحدة السنتمتر.</a:t>
            </a:r>
          </a:p>
          <a:p>
            <a:pPr algn="ctr"/>
            <a:r>
              <a:rPr lang="ar-SA" sz="3600" dirty="0" smtClean="0">
                <a:solidFill>
                  <a:srgbClr val="0070C0"/>
                </a:solidFill>
                <a:cs typeface="DecoType Naskh" pitchFamily="2" charset="-78"/>
              </a:rPr>
              <a:t>كيف نستخدم الميزان لقياس الأجسام الصلبة؟</a:t>
            </a:r>
          </a:p>
          <a:p>
            <a:pPr algn="ctr"/>
            <a:r>
              <a:rPr lang="ar-SA" sz="3600" dirty="0" smtClean="0">
                <a:solidFill>
                  <a:srgbClr val="0000FF"/>
                </a:solidFill>
              </a:rPr>
              <a:t>نستخدمه لقياس </a:t>
            </a:r>
            <a:r>
              <a:rPr lang="ar-SA" sz="3600" dirty="0" smtClean="0">
                <a:solidFill>
                  <a:srgbClr val="0000FF"/>
                </a:solidFill>
              </a:rPr>
              <a:t>كتلة الجسم</a:t>
            </a:r>
            <a:endParaRPr lang="ar-SA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ar-SA" sz="7200" b="1" cap="all" dirty="0">
              <a:ln/>
              <a:solidFill>
                <a:schemeClr val="accent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3600" dirty="0" smtClean="0">
                <a:solidFill>
                  <a:srgbClr val="0000FF"/>
                </a:solidFill>
              </a:rPr>
              <a:t>ويمكن </a:t>
            </a:r>
            <a:r>
              <a:rPr lang="ar-SA" sz="3600" dirty="0" smtClean="0">
                <a:solidFill>
                  <a:srgbClr val="0000FF"/>
                </a:solidFill>
              </a:rPr>
              <a:t>قياس الجسم بطرائق مختلفة فمثلا يمكن قياس كتلة قطعة من الطباشير وقياس عرضها.</a:t>
            </a:r>
            <a:endParaRPr lang="ar-SA" sz="3600" dirty="0">
              <a:solidFill>
                <a:srgbClr val="0000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80928"/>
            <a:ext cx="576064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مستطيل 4"/>
          <p:cNvSpPr/>
          <p:nvPr/>
        </p:nvSpPr>
        <p:spPr>
          <a:xfrm>
            <a:off x="2051720" y="2060848"/>
            <a:ext cx="5328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افتحي الكتاب </a:t>
            </a:r>
            <a:r>
              <a:rPr lang="ar-S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ص54لنقرأ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الصورة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مستطيل 4"/>
          <p:cNvSpPr/>
          <p:nvPr/>
        </p:nvSpPr>
        <p:spPr>
          <a:xfrm rot="20953062">
            <a:off x="1259632" y="1556792"/>
            <a:ext cx="66967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التقويم النهائي</a:t>
            </a: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طالبتي العزيزة استمعي لمقطع الفيديو جيدا </a:t>
            </a: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مستطيل 4"/>
          <p:cNvSpPr/>
          <p:nvPr/>
        </p:nvSpPr>
        <p:spPr>
          <a:xfrm rot="20953062">
            <a:off x="900540" y="1590681"/>
            <a:ext cx="705903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اكتبي في اللوحة المواد الصلبة التي </a:t>
            </a:r>
            <a:r>
              <a:rPr lang="ar-S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رأيتيها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في </a:t>
            </a:r>
            <a:r>
              <a:rPr lang="ar-S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الفيديو؟</a:t>
            </a:r>
            <a:endParaRPr lang="ar-S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استراتيجية أصدقاء الساعة</a:t>
            </a:r>
            <a:r>
              <a:rPr lang="ar-S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ar-S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مستطيل 4"/>
          <p:cNvSpPr/>
          <p:nvPr/>
        </p:nvSpPr>
        <p:spPr>
          <a:xfrm rot="20953062">
            <a:off x="900540" y="2421678"/>
            <a:ext cx="70590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ماذا تعلمت في درس </a:t>
            </a:r>
            <a:r>
              <a:rPr lang="ar-S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اليوم؟</a:t>
            </a:r>
            <a:endParaRPr lang="ar-S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مستطيل 4"/>
          <p:cNvSpPr/>
          <p:nvPr/>
        </p:nvSpPr>
        <p:spPr>
          <a:xfrm rot="20953062">
            <a:off x="900540" y="2421678"/>
            <a:ext cx="70590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لا أنسى حل الواجب </a:t>
            </a: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9"/>
            <a:ext cx="800105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ar-SA" sz="96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التهيئة:</a:t>
            </a:r>
            <a:endParaRPr lang="ar-SA" sz="9600" b="1" cap="all" dirty="0">
              <a:ln/>
              <a:solidFill>
                <a:schemeClr val="accent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DecoType Naskh" pitchFamily="2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1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156210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أعرف؟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أريد أن أعرف؟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</a:t>
                      </a:r>
                      <a:r>
                        <a:rPr lang="ar-SA" sz="4400" baseline="0" dirty="0" smtClean="0"/>
                        <a:t> تعلمت؟</a:t>
                      </a:r>
                      <a:endParaRPr lang="ar-SA" sz="4400" dirty="0"/>
                    </a:p>
                  </a:txBody>
                  <a:tcPr/>
                </a:tc>
              </a:tr>
              <a:tr h="156210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6210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ar-SA" sz="72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تقويم المعرفة السابقة:</a:t>
            </a:r>
            <a:endParaRPr lang="ar-SA" sz="7200" b="1" cap="all" dirty="0">
              <a:ln/>
              <a:solidFill>
                <a:schemeClr val="accent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857652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rgbClr val="00B050"/>
                </a:solidFill>
              </a:rPr>
              <a:t>كيف تعرف أن الشيء جسم صلب؟</a:t>
            </a:r>
          </a:p>
          <a:p>
            <a:pPr algn="ctr"/>
            <a:r>
              <a:rPr lang="ar-SA" sz="4800" dirty="0" smtClean="0">
                <a:solidFill>
                  <a:srgbClr val="00B050"/>
                </a:solidFill>
              </a:rPr>
              <a:t>ما الكلمات التي تستخدم لوصف الأشياء الصلبة؟</a:t>
            </a:r>
          </a:p>
          <a:p>
            <a:pPr algn="ctr"/>
            <a:r>
              <a:rPr lang="ar-SA" sz="4800" dirty="0" smtClean="0">
                <a:solidFill>
                  <a:srgbClr val="00B050"/>
                </a:solidFill>
              </a:rPr>
              <a:t>ما بعض خواص المواد الصلبة؟</a:t>
            </a:r>
            <a:endParaRPr lang="ar-SA" sz="4800" dirty="0">
              <a:solidFill>
                <a:srgbClr val="00B050"/>
              </a:solidFill>
            </a:endParaRPr>
          </a:p>
        </p:txBody>
      </p:sp>
      <p:pic>
        <p:nvPicPr>
          <p:cNvPr id="5" name="صورة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0430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07249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80724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r-SA" sz="88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المواد الصلبة</a:t>
            </a:r>
            <a:endParaRPr lang="ar-SA" sz="8800" b="1" cap="all" dirty="0">
              <a:ln/>
              <a:solidFill>
                <a:schemeClr val="accent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DecoType Naskh" pitchFamily="2" charset="-78"/>
            </a:endParaRPr>
          </a:p>
        </p:txBody>
      </p:sp>
      <p:pic>
        <p:nvPicPr>
          <p:cNvPr id="5" name="عنصر نائب للمحتوى 4" descr="knutselen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ar-SA" sz="72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الأهداف:</a:t>
            </a:r>
            <a:endParaRPr lang="ar-SA" sz="7200" b="1" cap="all" dirty="0">
              <a:ln/>
              <a:solidFill>
                <a:schemeClr val="accent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chemeClr val="accent5">
                    <a:lumMod val="75000"/>
                  </a:schemeClr>
                </a:solidFill>
              </a:rPr>
              <a:t>يقارن بين خواص بعض المواد الصلبة.</a:t>
            </a:r>
          </a:p>
          <a:p>
            <a:pPr algn="ctr"/>
            <a:r>
              <a:rPr lang="ar-SA" sz="4800" dirty="0" smtClean="0">
                <a:solidFill>
                  <a:schemeClr val="accent5">
                    <a:lumMod val="75000"/>
                  </a:schemeClr>
                </a:solidFill>
              </a:rPr>
              <a:t>يستخدم طرائق مختلفة لقياس المواد الصلبة.</a:t>
            </a:r>
            <a:endParaRPr lang="ar-SA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صورة 4" descr="TN_18-11-10-S_0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71876"/>
            <a:ext cx="2143140" cy="287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256</Words>
  <Application>Microsoft Office PowerPoint</Application>
  <PresentationFormat>عرض على الشاشة (3:4)‏</PresentationFormat>
  <Paragraphs>42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الشريحة 1</vt:lpstr>
      <vt:lpstr>الشريحة 2</vt:lpstr>
      <vt:lpstr>الشريحة 3</vt:lpstr>
      <vt:lpstr>التهيئة:</vt:lpstr>
      <vt:lpstr>تقويم المعرفة السابقة:</vt:lpstr>
      <vt:lpstr>الشريحة 6</vt:lpstr>
      <vt:lpstr>الشريحة 7</vt:lpstr>
      <vt:lpstr>المواد الصلبة</vt:lpstr>
      <vt:lpstr>الأهداف:</vt:lpstr>
      <vt:lpstr>ما المادة الصلبة؟</vt:lpstr>
      <vt:lpstr>الشريحة 11</vt:lpstr>
      <vt:lpstr> مم تتكون المواد الصلبة ؟</vt:lpstr>
      <vt:lpstr> </vt:lpstr>
      <vt:lpstr>الشريحة 14</vt:lpstr>
      <vt:lpstr>الشريحة 15</vt:lpstr>
      <vt:lpstr>أوجدي الخطأ في العبارة التالية ؟</vt:lpstr>
      <vt:lpstr>عصف ذهني </vt:lpstr>
      <vt:lpstr>كيف نقيس الأجسام الصلبة؟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A1</dc:creator>
  <cp:lastModifiedBy>aja</cp:lastModifiedBy>
  <cp:revision>11</cp:revision>
  <dcterms:created xsi:type="dcterms:W3CDTF">2015-01-15T20:35:08Z</dcterms:created>
  <dcterms:modified xsi:type="dcterms:W3CDTF">2015-03-04T02:38:46Z</dcterms:modified>
</cp:coreProperties>
</file>