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294" r:id="rId3"/>
    <p:sldId id="443" r:id="rId4"/>
    <p:sldId id="412" r:id="rId5"/>
    <p:sldId id="259" r:id="rId6"/>
    <p:sldId id="283" r:id="rId7"/>
    <p:sldId id="284" r:id="rId8"/>
    <p:sldId id="434" r:id="rId9"/>
    <p:sldId id="446" r:id="rId10"/>
    <p:sldId id="415" r:id="rId11"/>
    <p:sldId id="318" r:id="rId12"/>
    <p:sldId id="297" r:id="rId13"/>
  </p:sldIdLst>
  <p:sldSz cx="12192000" cy="6858000"/>
  <p:notesSz cx="6858000" cy="9144000"/>
  <p:embeddedFontLst>
    <p:embeddedFont>
      <p:font typeface="굴림체" panose="020B0609000101010101" pitchFamily="49" charset="-127"/>
      <p:regular r:id="rId16"/>
    </p:embeddedFont>
    <p:embeddedFont>
      <p:font typeface="맑은 고딕" panose="020B0503020000020004" pitchFamily="3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MV Boli" panose="02000500030200090000" pitchFamily="2" charset="0"/>
      <p:regular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ko-KR"/>
    </a:defPPr>
    <a:lvl1pPr marL="0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78"/>
    <a:srgbClr val="603941"/>
    <a:srgbClr val="AE7682"/>
    <a:srgbClr val="0B4E61"/>
    <a:srgbClr val="DAC294"/>
    <a:srgbClr val="59B394"/>
    <a:srgbClr val="836F59"/>
    <a:srgbClr val="B48D3E"/>
    <a:srgbClr val="B0523E"/>
    <a:srgbClr val="D7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792" autoAdjust="0"/>
  </p:normalViewPr>
  <p:slideViewPr>
    <p:cSldViewPr>
      <p:cViewPr varScale="1">
        <p:scale>
          <a:sx n="69" d="100"/>
          <a:sy n="69" d="100"/>
        </p:scale>
        <p:origin x="684" y="5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9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415480" y="1701008"/>
            <a:ext cx="9361040" cy="1079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5069797"/>
            <a:ext cx="12192000" cy="1788203"/>
          </a:xfrm>
          <a:prstGeom prst="rect">
            <a:avLst/>
          </a:prstGeom>
          <a:gradFill flip="none" rotWithShape="1">
            <a:gsLst>
              <a:gs pos="0">
                <a:srgbClr val="166678"/>
              </a:gs>
              <a:gs pos="100000">
                <a:srgbClr val="0020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559496" y="1628800"/>
            <a:ext cx="9073008" cy="4197000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62593" y="120613"/>
            <a:ext cx="817594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002060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262593" y="1413243"/>
            <a:ext cx="11522779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62592" y="117400"/>
            <a:ext cx="827673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262592" y="1413243"/>
            <a:ext cx="11522780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803401" y="3573016"/>
            <a:ext cx="8585200" cy="142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1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7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7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400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6088" rtl="0" eaLnBrk="1" latinLnBrk="1" hangingPunct="1">
        <a:spcBef>
          <a:spcPct val="0"/>
        </a:spcBef>
        <a:buNone/>
        <a:defRPr lang="ko-KR" altLang="en-US" sz="3802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533" indent="-37353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7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9322" indent="-311277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5111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3155" indent="-249023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1199" indent="-249023" algn="l" defTabSz="996088" rtl="0" eaLnBrk="1" latinLnBrk="1" hangingPunct="1">
        <a:spcBef>
          <a:spcPct val="20000"/>
        </a:spcBef>
        <a:buFont typeface="Arial" pitchFamily="34" charset="0"/>
        <a:buChar char="»"/>
        <a:defRPr lang="ko-KR" altLang="en-US" sz="2001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9243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6pPr>
      <a:lvl7pPr marL="3237287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7pPr>
      <a:lvl8pPr marL="3735332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8pPr>
      <a:lvl9pPr marL="4233376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49804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996088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494132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1992177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490221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88265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8631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98435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727848" y="1785390"/>
            <a:ext cx="6036237" cy="1079920"/>
          </a:xfrm>
        </p:spPr>
        <p:txBody>
          <a:bodyPr/>
          <a:lstStyle/>
          <a:p>
            <a: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Slowly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BF995-C7C5-41C8-8387-8990A86D8EEB}"/>
              </a:ext>
            </a:extLst>
          </p:cNvPr>
          <p:cNvSpPr/>
          <p:nvPr/>
        </p:nvSpPr>
        <p:spPr>
          <a:xfrm>
            <a:off x="6940496" y="3014637"/>
            <a:ext cx="219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6EE70-7774-32B1-EF00-1A6B435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973425" y="1009392"/>
            <a:ext cx="3301832" cy="434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320800-468E-B1C0-1A11-C7CD3091A09F}"/>
              </a:ext>
            </a:extLst>
          </p:cNvPr>
          <p:cNvSpPr/>
          <p:nvPr/>
        </p:nvSpPr>
        <p:spPr>
          <a:xfrm>
            <a:off x="7026329" y="862060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26900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347370-9A4E-4FB2-A67B-A0A345B573A0}"/>
              </a:ext>
            </a:extLst>
          </p:cNvPr>
          <p:cNvSpPr/>
          <p:nvPr/>
        </p:nvSpPr>
        <p:spPr>
          <a:xfrm>
            <a:off x="1703512" y="2132526"/>
            <a:ext cx="4895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22D9F-4CC5-4BFB-BFC9-1A62D2463804}"/>
              </a:ext>
            </a:extLst>
          </p:cNvPr>
          <p:cNvSpPr/>
          <p:nvPr/>
        </p:nvSpPr>
        <p:spPr>
          <a:xfrm>
            <a:off x="5198761" y="3645024"/>
            <a:ext cx="3456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220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13014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78"/>
          <a:stretch/>
        </p:blipFill>
        <p:spPr bwMode="auto">
          <a:xfrm>
            <a:off x="2495600" y="1447860"/>
            <a:ext cx="6593916" cy="39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5735807D-0F11-478D-B720-B17DBEB55309}"/>
              </a:ext>
            </a:extLst>
          </p:cNvPr>
          <p:cNvSpPr txBox="1"/>
          <p:nvPr/>
        </p:nvSpPr>
        <p:spPr>
          <a:xfrm>
            <a:off x="3071664" y="2492896"/>
            <a:ext cx="331236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dirty="0">
                <a:solidFill>
                  <a:srgbClr val="0000FF"/>
                </a:solidFill>
                <a:latin typeface="Comic Sans MS" panose="030F0702030302020204" pitchFamily="66" charset="0"/>
              </a:rPr>
              <a:t>Should be calm </a:t>
            </a:r>
          </a:p>
          <a:p>
            <a:pPr algn="l" rtl="0"/>
            <a:r>
              <a:rPr lang="en-US" sz="1758" dirty="0">
                <a:solidFill>
                  <a:srgbClr val="C00000"/>
                </a:solidFill>
                <a:latin typeface="Comic Sans MS" panose="030F0702030302020204" pitchFamily="66" charset="0"/>
              </a:rPr>
              <a:t>Shouldn’t talk on the phone . </a:t>
            </a:r>
            <a:endParaRPr lang="ar-SA" sz="1758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9B0B0C7A-7811-4546-A1E5-00D0AFD6988B}"/>
              </a:ext>
            </a:extLst>
          </p:cNvPr>
          <p:cNvSpPr txBox="1"/>
          <p:nvPr/>
        </p:nvSpPr>
        <p:spPr>
          <a:xfrm>
            <a:off x="6105514" y="2357634"/>
            <a:ext cx="3086830" cy="9039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dirty="0">
                <a:solidFill>
                  <a:srgbClr val="0000FF"/>
                </a:solidFill>
                <a:latin typeface="Comic Sans MS" panose="030F0702030302020204" pitchFamily="66" charset="0"/>
              </a:rPr>
              <a:t>Mustn’t break the law . </a:t>
            </a:r>
          </a:p>
          <a:p>
            <a:pPr algn="l" rtl="0"/>
            <a:r>
              <a:rPr lang="en-US" sz="1758" dirty="0">
                <a:solidFill>
                  <a:srgbClr val="C00000"/>
                </a:solidFill>
                <a:latin typeface="Comic Sans MS" panose="030F0702030302020204" pitchFamily="66" charset="0"/>
              </a:rPr>
              <a:t>Must know the traffic laws . </a:t>
            </a:r>
            <a:endParaRPr lang="ar-SA" sz="1758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49D1E5-28B0-492E-97F8-DCE0A072FC15}"/>
              </a:ext>
            </a:extLst>
          </p:cNvPr>
          <p:cNvSpPr/>
          <p:nvPr/>
        </p:nvSpPr>
        <p:spPr>
          <a:xfrm>
            <a:off x="2855640" y="1844824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8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F112E-007F-460C-9E90-6B06712CA9D8}"/>
              </a:ext>
            </a:extLst>
          </p:cNvPr>
          <p:cNvSpPr/>
          <p:nvPr/>
        </p:nvSpPr>
        <p:spPr>
          <a:xfrm>
            <a:off x="1919536" y="2879194"/>
            <a:ext cx="159088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9A8D7-BE57-4F9C-884D-4E1172F8D06A}"/>
              </a:ext>
            </a:extLst>
          </p:cNvPr>
          <p:cNvSpPr/>
          <p:nvPr/>
        </p:nvSpPr>
        <p:spPr>
          <a:xfrm>
            <a:off x="1916761" y="3861048"/>
            <a:ext cx="1877757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03D18-F6A3-4F7F-9937-B243FB11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-31019"/>
            <a:ext cx="9210674" cy="6838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F69ECE-54B5-413C-93A4-BD56031DFAE7}"/>
              </a:ext>
            </a:extLst>
          </p:cNvPr>
          <p:cNvSpPr txBox="1"/>
          <p:nvPr/>
        </p:nvSpPr>
        <p:spPr>
          <a:xfrm>
            <a:off x="1690805" y="873275"/>
            <a:ext cx="5504847" cy="58400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</a:rPr>
              <a:t>Use phrases to express cause &amp; results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8807A-5AAA-4EB7-BA2A-C7753DF94D87}"/>
              </a:ext>
            </a:extLst>
          </p:cNvPr>
          <p:cNvSpPr txBox="1"/>
          <p:nvPr/>
        </p:nvSpPr>
        <p:spPr>
          <a:xfrm>
            <a:off x="2085618" y="2276925"/>
            <a:ext cx="4715218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Fill missing words</a:t>
            </a:r>
            <a:endParaRPr lang="en-US" sz="3600" b="1" i="1" dirty="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0403B0-8FE8-4C02-BFDE-361926362465}"/>
              </a:ext>
            </a:extLst>
          </p:cNvPr>
          <p:cNvSpPr txBox="1"/>
          <p:nvPr/>
        </p:nvSpPr>
        <p:spPr>
          <a:xfrm>
            <a:off x="1902578" y="3420493"/>
            <a:ext cx="4911976" cy="113396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</a:rPr>
              <a:t>Write an essay about the suitable age of driving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55C122-31CA-43D2-847C-888B256EFA42}"/>
              </a:ext>
            </a:extLst>
          </p:cNvPr>
          <p:cNvSpPr txBox="1"/>
          <p:nvPr/>
        </p:nvSpPr>
        <p:spPr>
          <a:xfrm>
            <a:off x="2405372" y="4801093"/>
            <a:ext cx="3878954" cy="11380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Express their opinion about driving</a:t>
            </a:r>
            <a:endParaRPr lang="en-US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8AA4B-FDA7-421B-BB3A-42EC71A1E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817780"/>
            <a:ext cx="3037931" cy="3048160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02CD7E00-77AC-405F-B03C-88D8780E5D5A}"/>
              </a:ext>
            </a:extLst>
          </p:cNvPr>
          <p:cNvSpPr/>
          <p:nvPr/>
        </p:nvSpPr>
        <p:spPr>
          <a:xfrm>
            <a:off x="8624104" y="3218012"/>
            <a:ext cx="2407595" cy="603544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3226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347370-9A4E-4FB2-A67B-A0A345B573A0}"/>
              </a:ext>
            </a:extLst>
          </p:cNvPr>
          <p:cNvSpPr/>
          <p:nvPr/>
        </p:nvSpPr>
        <p:spPr>
          <a:xfrm>
            <a:off x="263352" y="4509120"/>
            <a:ext cx="11809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get a driving license?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163E8-DF2A-4A13-8482-850BAC84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552580"/>
            <a:ext cx="2667000" cy="2201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4D9FC-9ED4-43E1-814D-628CE885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1" y="155258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7F74D-FEE2-413A-BDEE-9B106910B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70" y="1385647"/>
            <a:ext cx="1743075" cy="262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5EC288-7463-E0F5-FE16-67686E1BA123}"/>
              </a:ext>
            </a:extLst>
          </p:cNvPr>
          <p:cNvSpPr/>
          <p:nvPr/>
        </p:nvSpPr>
        <p:spPr>
          <a:xfrm>
            <a:off x="479376" y="26064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55150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9C8EC60-3E88-468A-B441-BE38BF1C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60" y="557487"/>
            <a:ext cx="8794481" cy="54797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8AEC8-4FD3-C69E-C1DE-2B925E2734A3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6E6D83-FCED-4E28-8CEB-3B67C976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21977"/>
            <a:ext cx="8743950" cy="48947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3C57A27-9DBE-4657-87FD-AFB88CB512F2}"/>
              </a:ext>
            </a:extLst>
          </p:cNvPr>
          <p:cNvSpPr txBox="1"/>
          <p:nvPr/>
        </p:nvSpPr>
        <p:spPr>
          <a:xfrm>
            <a:off x="2236695" y="232634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impulses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A8219E-C1C6-4311-9D56-4A7122E482C6}"/>
              </a:ext>
            </a:extLst>
          </p:cNvPr>
          <p:cNvSpPr txBox="1"/>
          <p:nvPr/>
        </p:nvSpPr>
        <p:spPr>
          <a:xfrm>
            <a:off x="5549151" y="234427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rage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191B2D-5076-414D-833C-5E9F32419B36}"/>
              </a:ext>
            </a:extLst>
          </p:cNvPr>
          <p:cNvSpPr txBox="1"/>
          <p:nvPr/>
        </p:nvSpPr>
        <p:spPr>
          <a:xfrm>
            <a:off x="3948948" y="2693894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distracted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F1C1D7-FF73-4B83-AA9D-3CBB9F20C77A}"/>
              </a:ext>
            </a:extLst>
          </p:cNvPr>
          <p:cNvSpPr txBox="1"/>
          <p:nvPr/>
        </p:nvSpPr>
        <p:spPr>
          <a:xfrm>
            <a:off x="2254625" y="3312456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attention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BD6EEC7-31EA-491D-A5C7-4BE140A9E0F1}"/>
              </a:ext>
            </a:extLst>
          </p:cNvPr>
          <p:cNvSpPr txBox="1"/>
          <p:nvPr/>
        </p:nvSpPr>
        <p:spPr>
          <a:xfrm>
            <a:off x="5428129" y="368897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immature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5E5392-2AD1-42BD-B11A-7F16139288C5}"/>
              </a:ext>
            </a:extLst>
          </p:cNvPr>
          <p:cNvSpPr txBox="1"/>
          <p:nvPr/>
        </p:nvSpPr>
        <p:spPr>
          <a:xfrm>
            <a:off x="4182041" y="4016183"/>
            <a:ext cx="1698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responsible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0551464-0D6F-42A1-B0C8-5F9E03F2A04A}"/>
              </a:ext>
            </a:extLst>
          </p:cNvPr>
          <p:cNvSpPr txBox="1"/>
          <p:nvPr/>
        </p:nvSpPr>
        <p:spPr>
          <a:xfrm>
            <a:off x="4491322" y="4688533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reflexes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C82ED-3EC4-437D-BD02-D658EC3B7364}"/>
              </a:ext>
            </a:extLst>
          </p:cNvPr>
          <p:cNvSpPr txBox="1"/>
          <p:nvPr/>
        </p:nvSpPr>
        <p:spPr>
          <a:xfrm>
            <a:off x="6131856" y="4997814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accident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7AE6D-E346-63CE-AA19-62F75FFA39B9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1045DFB-9A28-4223-AEAA-30C5D004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68760"/>
            <a:ext cx="9145016" cy="21602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AA04E59-A23D-4F4F-8BE4-DF184E0277FD}"/>
              </a:ext>
            </a:extLst>
          </p:cNvPr>
          <p:cNvSpPr txBox="1"/>
          <p:nvPr/>
        </p:nvSpPr>
        <p:spPr>
          <a:xfrm>
            <a:off x="1055440" y="3650248"/>
            <a:ext cx="1036597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immature, most teenagers are not responsible drivers. 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caused the accident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didn’t stop at the intersection. 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 teenagers are immature. For this reason, they are not responsible drivers.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didn’t stop at the intersection. As a result, he caused the accident.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59A0A-D708-5CFC-D38B-DC2736B99BA4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201522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3051" r="3129" b="20991"/>
          <a:stretch/>
        </p:blipFill>
        <p:spPr bwMode="auto">
          <a:xfrm>
            <a:off x="407369" y="1672034"/>
            <a:ext cx="11374898" cy="49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076135" y="2918865"/>
            <a:ext cx="2100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is safer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2679" y="2734455"/>
            <a:ext cx="5626979" cy="70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raising the driving age to 18 could help lower the overall rate of fatal crashes.</a:t>
            </a:r>
            <a:endParaRPr lang="ar-SA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39416" y="3848728"/>
            <a:ext cx="457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will make teens more active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70738" y="3609933"/>
            <a:ext cx="542586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1800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 teenagers can’t drive that will cause more teens to walk, ride bikes, or use other active options to get places. This could cut back on teenage obesity levels. </a:t>
            </a:r>
            <a:endParaRPr lang="ar-SA" sz="1800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7955" y="4600460"/>
            <a:ext cx="4406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18-year-olds are more emotionally mature than 16-year-olds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55288" y="4621116"/>
            <a:ext cx="507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18-year-olds are more likely to make smart decisions than 16-year-olds.</a:t>
            </a:r>
            <a:endParaRPr lang="ar-SA" sz="2000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 b="88360"/>
          <a:stretch/>
        </p:blipFill>
        <p:spPr bwMode="auto">
          <a:xfrm>
            <a:off x="253726" y="1176115"/>
            <a:ext cx="8722228" cy="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199456" y="5626294"/>
            <a:ext cx="402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teens more time to learn how to drive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65043" y="5520560"/>
            <a:ext cx="543155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teens take lots of supervised driving practice that will enable them to know more about the road risks and laws. </a:t>
            </a:r>
            <a:endParaRPr lang="ar-SA" b="1" dirty="0">
              <a:solidFill>
                <a:srgbClr val="0060A8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D0A24-9B76-1361-CEE4-B50E57D27010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936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B93EC0-9DF9-48C8-8438-C6E9C1173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49"/>
          <a:stretch/>
        </p:blipFill>
        <p:spPr bwMode="auto">
          <a:xfrm>
            <a:off x="1775520" y="3140968"/>
            <a:ext cx="8813494" cy="8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8589B9-EA2A-65EB-6F55-85E7534A0752}"/>
              </a:ext>
            </a:extLst>
          </p:cNvPr>
          <p:cNvSpPr/>
          <p:nvPr/>
        </p:nvSpPr>
        <p:spPr>
          <a:xfrm>
            <a:off x="9480376" y="602128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145912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12149</TotalTime>
  <Words>258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 Light</vt:lpstr>
      <vt:lpstr>Tahoma</vt:lpstr>
      <vt:lpstr>MV Boli</vt:lpstr>
      <vt:lpstr>굴림체</vt:lpstr>
      <vt:lpstr>Times New Roman</vt:lpstr>
      <vt:lpstr>Calibri</vt:lpstr>
      <vt:lpstr>Comic Sans MS</vt:lpstr>
      <vt:lpstr>맑은 고딕</vt:lpstr>
      <vt:lpstr>Arial</vt:lpstr>
      <vt:lpstr>Office 테마</vt:lpstr>
      <vt:lpstr>Drive Slowly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10</cp:revision>
  <dcterms:created xsi:type="dcterms:W3CDTF">2010-02-01T08:03:16Z</dcterms:created>
  <dcterms:modified xsi:type="dcterms:W3CDTF">2023-01-17T09:22:57Z</dcterms:modified>
  <cp:category>www.slidemembers.com</cp:category>
</cp:coreProperties>
</file>