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386" r:id="rId2"/>
    <p:sldId id="313" r:id="rId3"/>
    <p:sldId id="314" r:id="rId4"/>
    <p:sldId id="322" r:id="rId5"/>
    <p:sldId id="316" r:id="rId6"/>
    <p:sldId id="288" r:id="rId7"/>
    <p:sldId id="287" r:id="rId8"/>
    <p:sldId id="256" r:id="rId9"/>
    <p:sldId id="318" r:id="rId10"/>
    <p:sldId id="258" r:id="rId11"/>
    <p:sldId id="257" r:id="rId12"/>
    <p:sldId id="259" r:id="rId13"/>
    <p:sldId id="265" r:id="rId14"/>
    <p:sldId id="266" r:id="rId15"/>
    <p:sldId id="267" r:id="rId16"/>
    <p:sldId id="260" r:id="rId17"/>
    <p:sldId id="261" r:id="rId18"/>
    <p:sldId id="262" r:id="rId19"/>
    <p:sldId id="263" r:id="rId20"/>
    <p:sldId id="264" r:id="rId21"/>
    <p:sldId id="268" r:id="rId22"/>
    <p:sldId id="269" r:id="rId23"/>
    <p:sldId id="270" r:id="rId24"/>
    <p:sldId id="271" r:id="rId25"/>
    <p:sldId id="272" r:id="rId26"/>
    <p:sldId id="321" r:id="rId27"/>
    <p:sldId id="274" r:id="rId28"/>
    <p:sldId id="275" r:id="rId29"/>
    <p:sldId id="276" r:id="rId30"/>
    <p:sldId id="320" r:id="rId31"/>
    <p:sldId id="317" r:id="rId32"/>
    <p:sldId id="277" r:id="rId33"/>
    <p:sldId id="278" r:id="rId34"/>
    <p:sldId id="279" r:id="rId35"/>
    <p:sldId id="273" r:id="rId36"/>
    <p:sldId id="323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28"/>
  </p:normalViewPr>
  <p:slideViewPr>
    <p:cSldViewPr>
      <p:cViewPr varScale="1">
        <p:scale>
          <a:sx n="119" d="100"/>
          <a:sy n="119" d="100"/>
        </p:scale>
        <p:origin x="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6:16:08.784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19793 2896 24575,'2'8'0,"0"0"0,-1 1 0,-1-3 0,0-2 0,0-1 0,-2-1 0,2 0 0,0 0 0,1 0 0,0-1 0,-3 0 0,0-2 0,-4 0 0,4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07:31:16.888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22862 16214 24575,'-23'0'0,"-16"0"0,15 0 0,-30 0 0,-4 0 0,3 0 0,16 0 0,1 0 0,0 0 0,-8 0 0,4 0 0,1 0 0,-8 0 0,18 0 0,-3 0 0,20 0 0,-12 0 0,9 0 0,-10 0 0,5 0 0,-14 0 0,17 0 0,-7 0 0,14 0 0,-3 0 0,6 0 0,-2 0 0,5 0 0,1 0 0,2-2 0,1 2 0,2-3 0</inkml:trace>
  <inkml:trace contextRef="#ctx0" brushRef="#br0" timeOffset="1356">21475 16162 24575,'-14'0'0,"-6"0"0,-15 0 0,6 0 0,-21 0 0,27 0 0,-35 0 0,31 0 0,-27 0 0,32 0 0,-9 0 0,17 0 0,0 0 0,9 0 0,0 0 0,2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4T06:19:22.74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13333 13573 24575,'-6'4'0,"1"-2"0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4T06:19:48.6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13081 1762 24575,'-27'0'0,"-22"0"0,4 0 0,12 0 0,2 0 0,-1 0 0,-1 0 0,9 0 0,7 0 0,0 0 0,10 0 0,1 0 0,1 0 0,0 0 0,0 0 0,-1 0 0,3 0 0,1 0 0</inkml:trace>
  <inkml:trace contextRef="#ctx0" brushRef="#br0" timeOffset="1272">10491 1804 24575,'-9'3'0,"-40"-1"0,12-2 0,5 0 0,0 0 0,0 0 0,13 0 0,0 0 0,18 0 0,-1 0 0,4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4T06:55:19.59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18787 3782 23443,'3'10'0,"0"-2"0</inkml:trace>
  <inkml:trace contextRef="#ctx0" brushRef="#br0" timeOffset="1737">20325 3915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EE986E-7F51-8D4E-AB14-4AF9A5DEB084}" type="datetimeFigureOut">
              <a:rPr lang="ar-SA" smtClean="0"/>
              <a:t>19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787FF5-4999-7D4D-8A15-0990810058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79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840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273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87FF5-4999-7D4D-8A15-0990810058BD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10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0536-6283-F741-84B6-367092D68B33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F79-4405-4145-B941-149CE9DA0741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3C17-EC58-7044-A2D1-EED7089371A1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049A-6DEC-0B4F-AEE1-F58CC2383479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70C5-2978-DC43-BC05-AD6E0DEF5D9F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1B91-34CE-8248-B114-D1866D9DAC37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9504-82DB-AF42-96AA-F94F9EB30700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A694-730F-BA4A-98BD-911E3BC01ED4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AE49-EF00-CE44-868F-354FABD6A933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E0B4-5DA0-1E48-8CD3-DB572F9BE430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39D4-6C90-CD45-85C2-E1D952A4BE1C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624C-B729-7F42-AA41-E9B9807B19CA}" type="datetime1">
              <a:rPr lang="ar-SA" smtClean="0"/>
              <a:t>19 شعبان،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hyperlink" Target="http://www.pngall.com/books-png/download/23159" TargetMode="External"/><Relationship Id="rId26" Type="http://schemas.openxmlformats.org/officeDocument/2006/relationships/image" Target="../media/image21.png"/><Relationship Id="rId21" Type="http://schemas.openxmlformats.org/officeDocument/2006/relationships/image" Target="../media/image18.jpeg"/><Relationship Id="rId34" Type="http://schemas.openxmlformats.org/officeDocument/2006/relationships/image" Target="../media/image25.png"/><Relationship Id="rId7" Type="http://schemas.openxmlformats.org/officeDocument/2006/relationships/image" Target="../media/image9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5.png"/><Relationship Id="rId25" Type="http://schemas.openxmlformats.org/officeDocument/2006/relationships/hyperlink" Target="http://frugalflourish.blogspot.com/2010/09/eight-great-office-chairs.html" TargetMode="External"/><Relationship Id="rId33" Type="http://schemas.openxmlformats.org/officeDocument/2006/relationships/hyperlink" Target="https://pixabay.com/en/mouse-computer-hardware-optical-159568/" TargetMode="External"/><Relationship Id="rId38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7.jpeg"/><Relationship Id="rId29" Type="http://schemas.openxmlformats.org/officeDocument/2006/relationships/hyperlink" Target="https://gadgetsin.com/samsung-galaxy-book-2018-touchscreen-tablet-laptop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24" Type="http://schemas.openxmlformats.org/officeDocument/2006/relationships/image" Target="../media/image20.jpg"/><Relationship Id="rId32" Type="http://schemas.openxmlformats.org/officeDocument/2006/relationships/image" Target="../media/image24.png"/><Relationship Id="rId37" Type="http://schemas.openxmlformats.org/officeDocument/2006/relationships/image" Target="../media/image4.png"/><Relationship Id="rId5" Type="http://schemas.openxmlformats.org/officeDocument/2006/relationships/image" Target="../media/image7.gif"/><Relationship Id="rId15" Type="http://schemas.openxmlformats.org/officeDocument/2006/relationships/image" Target="../media/image14.png"/><Relationship Id="rId23" Type="http://schemas.openxmlformats.org/officeDocument/2006/relationships/hyperlink" Target="http://www.pngall.com/rug-png" TargetMode="External"/><Relationship Id="rId28" Type="http://schemas.openxmlformats.org/officeDocument/2006/relationships/image" Target="../media/image22.jpg"/><Relationship Id="rId36" Type="http://schemas.openxmlformats.org/officeDocument/2006/relationships/image" Target="../media/image26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6.jpeg"/><Relationship Id="rId31" Type="http://schemas.openxmlformats.org/officeDocument/2006/relationships/hyperlink" Target="https://pixabay.com/en/school-back-background-isolated-970325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image" Target="../media/image19.png"/><Relationship Id="rId27" Type="http://schemas.openxmlformats.org/officeDocument/2006/relationships/hyperlink" Target="https://openclipart.org/detail/58447/an-office-desk-by-sheikh_tuhin" TargetMode="External"/><Relationship Id="rId30" Type="http://schemas.openxmlformats.org/officeDocument/2006/relationships/image" Target="../media/image23.png"/><Relationship Id="rId35" Type="http://schemas.openxmlformats.org/officeDocument/2006/relationships/hyperlink" Target="https://pixabay.com/en/pen-heart-pencil-red-school-stand-157592/" TargetMode="External"/><Relationship Id="rId8" Type="http://schemas.openxmlformats.org/officeDocument/2006/relationships/image" Target="../media/image10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18" Type="http://schemas.openxmlformats.org/officeDocument/2006/relationships/hyperlink" Target="http://www.pngall.com/books-png/download/23159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27.png"/><Relationship Id="rId7" Type="http://schemas.openxmlformats.org/officeDocument/2006/relationships/image" Target="../media/image9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5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24" Type="http://schemas.openxmlformats.org/officeDocument/2006/relationships/image" Target="../media/image4.png"/><Relationship Id="rId5" Type="http://schemas.openxmlformats.org/officeDocument/2006/relationships/image" Target="../media/image7.gif"/><Relationship Id="rId15" Type="http://schemas.openxmlformats.org/officeDocument/2006/relationships/image" Target="../media/image14.png"/><Relationship Id="rId23" Type="http://schemas.openxmlformats.org/officeDocument/2006/relationships/image" Target="../media/image26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hyperlink" Target="http://pngimg.com/download/18883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2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660.png"/><Relationship Id="rId4" Type="http://schemas.openxmlformats.org/officeDocument/2006/relationships/image" Target="../media/image67.png"/><Relationship Id="rId9" Type="http://schemas.openxmlformats.org/officeDocument/2006/relationships/customXml" Target="../ink/ink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28000">
              <a:schemeClr val="bg1"/>
            </a:gs>
            <a:gs pos="83000">
              <a:schemeClr val="bg2"/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9"/>
          <a:stretch/>
        </p:blipFill>
        <p:spPr>
          <a:xfrm>
            <a:off x="357758" y="310714"/>
            <a:ext cx="8619129" cy="61426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482600" y="1672546"/>
            <a:ext cx="3971037" cy="351290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4430755" y="1643899"/>
            <a:ext cx="4489155" cy="3806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5770014" y="3131698"/>
            <a:ext cx="2847975" cy="830997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7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الثامن</a:t>
            </a:r>
          </a:p>
          <a:p>
            <a:pPr algn="ctr"/>
            <a:r>
              <a:rPr lang="ar-SA" sz="21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الدوال التربيعية</a:t>
            </a:r>
            <a:endParaRPr lang="ar-SA" sz="1350" b="1" dirty="0">
              <a:solidFill>
                <a:srgbClr val="002060"/>
              </a:solidFill>
              <a:latin typeface="18 Khebrat Musamim" pitchFamily="2" charset="0"/>
              <a:cs typeface="18 Khebrat Musamim" pitchFamily="2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357758" y="4664696"/>
            <a:ext cx="858030" cy="667601"/>
          </a:xfrm>
          <a:prstGeom prst="rect">
            <a:avLst/>
          </a:prstGeom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0FC012-EE87-7B4E-88C6-A6A8092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773" y="5631655"/>
            <a:ext cx="2057400" cy="273844"/>
          </a:xfrm>
        </p:spPr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3277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6643" y="285728"/>
            <a:ext cx="1743075" cy="4810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</p:pic>
      <p:sp>
        <p:nvSpPr>
          <p:cNvPr id="76" name="مستطيل 75"/>
          <p:cNvSpPr/>
          <p:nvPr/>
        </p:nvSpPr>
        <p:spPr>
          <a:xfrm>
            <a:off x="285720" y="1428736"/>
            <a:ext cx="4416917" cy="4643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7" name="Group 83"/>
          <p:cNvGrpSpPr>
            <a:grpSpLocks/>
          </p:cNvGrpSpPr>
          <p:nvPr/>
        </p:nvGrpSpPr>
        <p:grpSpPr bwMode="auto">
          <a:xfrm>
            <a:off x="393701" y="1571612"/>
            <a:ext cx="4178299" cy="4321175"/>
            <a:chOff x="476" y="1657"/>
            <a:chExt cx="2317" cy="2317"/>
          </a:xfrm>
        </p:grpSpPr>
        <p:sp>
          <p:nvSpPr>
            <p:cNvPr id="78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1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2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3" name="شكل حر 112"/>
          <p:cNvSpPr/>
          <p:nvPr/>
        </p:nvSpPr>
        <p:spPr>
          <a:xfrm>
            <a:off x="1180779" y="1828800"/>
            <a:ext cx="1548581" cy="2957522"/>
          </a:xfrm>
          <a:custGeom>
            <a:avLst/>
            <a:gdLst>
              <a:gd name="connsiteX0" fmla="*/ 1548581 w 1548581"/>
              <a:gd name="connsiteY0" fmla="*/ 0 h 1890252"/>
              <a:gd name="connsiteX1" fmla="*/ 781664 w 1548581"/>
              <a:gd name="connsiteY1" fmla="*/ 1887794 h 1890252"/>
              <a:gd name="connsiteX2" fmla="*/ 0 w 1548581"/>
              <a:gd name="connsiteY2" fmla="*/ 14748 h 189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8581" h="1890252">
                <a:moveTo>
                  <a:pt x="1548581" y="0"/>
                </a:moveTo>
                <a:cubicBezTo>
                  <a:pt x="1294171" y="942668"/>
                  <a:pt x="1039761" y="1885336"/>
                  <a:pt x="781664" y="1887794"/>
                </a:cubicBezTo>
                <a:cubicBezTo>
                  <a:pt x="523567" y="1890252"/>
                  <a:pt x="0" y="14748"/>
                  <a:pt x="0" y="1474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مربع نص 113"/>
          <p:cNvSpPr txBox="1"/>
          <p:nvPr/>
        </p:nvSpPr>
        <p:spPr>
          <a:xfrm>
            <a:off x="4929190" y="928670"/>
            <a:ext cx="407196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الدالة التربيعية دالة غير خطية</a:t>
            </a:r>
          </a:p>
        </p:txBody>
      </p:sp>
      <p:cxnSp>
        <p:nvCxnSpPr>
          <p:cNvPr id="117" name="رابط كسهم مستقيم 116"/>
          <p:cNvCxnSpPr/>
          <p:nvPr/>
        </p:nvCxnSpPr>
        <p:spPr>
          <a:xfrm rot="16200000" flipH="1">
            <a:off x="-201048" y="3716201"/>
            <a:ext cx="4321175" cy="3199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مربع نص 118"/>
          <p:cNvSpPr txBox="1"/>
          <p:nvPr/>
        </p:nvSpPr>
        <p:spPr>
          <a:xfrm>
            <a:off x="6929454" y="2096613"/>
            <a:ext cx="2056954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الصورة القياسية :</a:t>
            </a:r>
          </a:p>
        </p:txBody>
      </p:sp>
      <p:sp>
        <p:nvSpPr>
          <p:cNvPr id="121" name="مربع نص 120"/>
          <p:cNvSpPr txBox="1"/>
          <p:nvPr/>
        </p:nvSpPr>
        <p:spPr>
          <a:xfrm>
            <a:off x="4899694" y="1500174"/>
            <a:ext cx="407196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شكل التمثيل يسمى  </a:t>
            </a:r>
            <a:r>
              <a:rPr lang="ar-SA" sz="2200" b="1" dirty="0">
                <a:solidFill>
                  <a:srgbClr val="FF0000"/>
                </a:solidFill>
              </a:rPr>
              <a:t>قطع مكافئ</a:t>
            </a:r>
          </a:p>
        </p:txBody>
      </p:sp>
      <p:sp>
        <p:nvSpPr>
          <p:cNvPr id="122" name="شكل حر 121"/>
          <p:cNvSpPr/>
          <p:nvPr/>
        </p:nvSpPr>
        <p:spPr>
          <a:xfrm>
            <a:off x="3008671" y="3197942"/>
            <a:ext cx="1032387" cy="1905000"/>
          </a:xfrm>
          <a:custGeom>
            <a:avLst/>
            <a:gdLst>
              <a:gd name="connsiteX0" fmla="*/ 1032387 w 1032387"/>
              <a:gd name="connsiteY0" fmla="*/ 1890252 h 1905000"/>
              <a:gd name="connsiteX1" fmla="*/ 516194 w 1032387"/>
              <a:gd name="connsiteY1" fmla="*/ 2458 h 1905000"/>
              <a:gd name="connsiteX2" fmla="*/ 0 w 1032387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387" h="1905000">
                <a:moveTo>
                  <a:pt x="1032387" y="1890252"/>
                </a:moveTo>
                <a:cubicBezTo>
                  <a:pt x="860322" y="945126"/>
                  <a:pt x="688258" y="0"/>
                  <a:pt x="516194" y="2458"/>
                </a:cubicBezTo>
                <a:cubicBezTo>
                  <a:pt x="344130" y="4916"/>
                  <a:pt x="83574" y="1592826"/>
                  <a:pt x="0" y="19050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3" name="رابط كسهم مستقيم 122"/>
          <p:cNvCxnSpPr/>
          <p:nvPr/>
        </p:nvCxnSpPr>
        <p:spPr>
          <a:xfrm rot="16200000" flipH="1">
            <a:off x="1365787" y="3716202"/>
            <a:ext cx="4321175" cy="3199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مربع نص 123"/>
          <p:cNvSpPr txBox="1"/>
          <p:nvPr/>
        </p:nvSpPr>
        <p:spPr>
          <a:xfrm>
            <a:off x="3300864" y="2956128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●</a:t>
            </a:r>
          </a:p>
        </p:txBody>
      </p:sp>
      <p:sp>
        <p:nvSpPr>
          <p:cNvPr id="125" name="مربع نص 124"/>
          <p:cNvSpPr txBox="1"/>
          <p:nvPr/>
        </p:nvSpPr>
        <p:spPr>
          <a:xfrm>
            <a:off x="1743976" y="4569706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●</a:t>
            </a:r>
          </a:p>
        </p:txBody>
      </p:sp>
      <p:sp>
        <p:nvSpPr>
          <p:cNvPr id="127" name="مربع نص 126"/>
          <p:cNvSpPr txBox="1"/>
          <p:nvPr/>
        </p:nvSpPr>
        <p:spPr>
          <a:xfrm>
            <a:off x="4899694" y="4267924"/>
            <a:ext cx="407196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رأس القطع يمثل نقطة </a:t>
            </a:r>
            <a:r>
              <a:rPr lang="ar-SA" sz="2200" b="1" dirty="0">
                <a:solidFill>
                  <a:srgbClr val="FF0000"/>
                </a:solidFill>
              </a:rPr>
              <a:t>صغرى</a:t>
            </a:r>
            <a:r>
              <a:rPr lang="ar-SA" sz="2200" b="1" dirty="0"/>
              <a:t> أ و </a:t>
            </a:r>
            <a:r>
              <a:rPr lang="ar-SA" sz="2200" b="1" dirty="0">
                <a:solidFill>
                  <a:srgbClr val="FF0000"/>
                </a:solidFill>
              </a:rPr>
              <a:t>عظمى</a:t>
            </a:r>
          </a:p>
        </p:txBody>
      </p:sp>
      <p:sp>
        <p:nvSpPr>
          <p:cNvPr id="128" name="وسيلة شرح مستطيلة مستديرة الزوايا 127"/>
          <p:cNvSpPr/>
          <p:nvPr/>
        </p:nvSpPr>
        <p:spPr>
          <a:xfrm>
            <a:off x="285720" y="5214950"/>
            <a:ext cx="1428760" cy="1071570"/>
          </a:xfrm>
          <a:prstGeom prst="wedgeRoundRectCallout">
            <a:avLst>
              <a:gd name="adj1" fmla="val 67682"/>
              <a:gd name="adj2" fmla="val -90273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رأس القطع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نقطة صغرى</a:t>
            </a:r>
          </a:p>
        </p:txBody>
      </p:sp>
      <p:sp>
        <p:nvSpPr>
          <p:cNvPr id="129" name="وسيلة شرح مستطيلة مستديرة الزوايا 128"/>
          <p:cNvSpPr/>
          <p:nvPr/>
        </p:nvSpPr>
        <p:spPr>
          <a:xfrm>
            <a:off x="3714744" y="1571612"/>
            <a:ext cx="1428760" cy="1071570"/>
          </a:xfrm>
          <a:prstGeom prst="wedgeRoundRectCallout">
            <a:avLst>
              <a:gd name="adj1" fmla="val -63414"/>
              <a:gd name="adj2" fmla="val 10103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رأس القطع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نقطة عظمى</a:t>
            </a:r>
          </a:p>
        </p:txBody>
      </p:sp>
      <p:sp>
        <p:nvSpPr>
          <p:cNvPr id="130" name="مربع نص 129"/>
          <p:cNvSpPr txBox="1"/>
          <p:nvPr/>
        </p:nvSpPr>
        <p:spPr>
          <a:xfrm>
            <a:off x="4914442" y="3080672"/>
            <a:ext cx="407196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إذا كان  أ &gt; ٠ فإن القطع مفتوحا لأعلى  </a:t>
            </a:r>
            <a:endParaRPr lang="ar-SA" sz="2200" b="1" dirty="0">
              <a:solidFill>
                <a:srgbClr val="FF0000"/>
              </a:solidFill>
            </a:endParaRPr>
          </a:p>
        </p:txBody>
      </p:sp>
      <p:sp>
        <p:nvSpPr>
          <p:cNvPr id="133" name="وسيلة شرح مستطيلة مستديرة الزوايا 132"/>
          <p:cNvSpPr/>
          <p:nvPr/>
        </p:nvSpPr>
        <p:spPr>
          <a:xfrm>
            <a:off x="357158" y="642918"/>
            <a:ext cx="1428760" cy="785818"/>
          </a:xfrm>
          <a:prstGeom prst="wedgeRoundRectCallout">
            <a:avLst>
              <a:gd name="adj1" fmla="val 59424"/>
              <a:gd name="adj2" fmla="val 15208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134" name="مربع نص 133"/>
          <p:cNvSpPr txBox="1"/>
          <p:nvPr/>
        </p:nvSpPr>
        <p:spPr>
          <a:xfrm>
            <a:off x="4899694" y="3681672"/>
            <a:ext cx="407196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إذا كان  أ &lt; ٠ فإن القطع مفتوحا لأسفل</a:t>
            </a:r>
            <a:endParaRPr lang="ar-SA" sz="2200" b="1" dirty="0">
              <a:solidFill>
                <a:srgbClr val="FF0000"/>
              </a:solidFill>
            </a:endParaRPr>
          </a:p>
        </p:txBody>
      </p:sp>
      <p:sp>
        <p:nvSpPr>
          <p:cNvPr id="135" name="وسيلة شرح مستطيلة مستديرة الزوايا 134"/>
          <p:cNvSpPr/>
          <p:nvPr/>
        </p:nvSpPr>
        <p:spPr>
          <a:xfrm>
            <a:off x="357158" y="2643182"/>
            <a:ext cx="1428760" cy="785818"/>
          </a:xfrm>
          <a:prstGeom prst="wedgeRoundRectCallout">
            <a:avLst>
              <a:gd name="adj1" fmla="val 96585"/>
              <a:gd name="adj2" fmla="val 1695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136" name="مربع نص 135"/>
          <p:cNvSpPr txBox="1"/>
          <p:nvPr/>
        </p:nvSpPr>
        <p:spPr>
          <a:xfrm>
            <a:off x="2271236" y="2928934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●</a:t>
            </a:r>
          </a:p>
        </p:txBody>
      </p:sp>
      <p:sp>
        <p:nvSpPr>
          <p:cNvPr id="137" name="مربع نص 136"/>
          <p:cNvSpPr txBox="1"/>
          <p:nvPr/>
        </p:nvSpPr>
        <p:spPr>
          <a:xfrm>
            <a:off x="4887248" y="4866665"/>
            <a:ext cx="407196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القطع متماثل حول محور التماثل</a:t>
            </a:r>
            <a:endParaRPr lang="ar-SA" sz="2200" b="1" dirty="0">
              <a:solidFill>
                <a:srgbClr val="FF0000"/>
              </a:solidFill>
            </a:endParaRPr>
          </a:p>
        </p:txBody>
      </p:sp>
      <p:sp>
        <p:nvSpPr>
          <p:cNvPr id="138" name="مربع نص 137"/>
          <p:cNvSpPr txBox="1"/>
          <p:nvPr/>
        </p:nvSpPr>
        <p:spPr>
          <a:xfrm>
            <a:off x="4899694" y="5450615"/>
            <a:ext cx="407196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معادلة محور التماثل :</a:t>
            </a: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1414"/>
            <a:ext cx="3181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9" name="مجموعة 148"/>
          <p:cNvGrpSpPr/>
          <p:nvPr/>
        </p:nvGrpSpPr>
        <p:grpSpPr>
          <a:xfrm>
            <a:off x="6929454" y="5857892"/>
            <a:ext cx="1357322" cy="890336"/>
            <a:chOff x="6929454" y="5857892"/>
            <a:chExt cx="1357322" cy="890336"/>
          </a:xfrm>
        </p:grpSpPr>
        <p:grpSp>
          <p:nvGrpSpPr>
            <p:cNvPr id="146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20" name="مربع نص 119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141" name="رابط مستقيم 140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48" name="مربع نص 147"/>
          <p:cNvSpPr txBox="1"/>
          <p:nvPr/>
        </p:nvSpPr>
        <p:spPr>
          <a:xfrm>
            <a:off x="4857752" y="2571744"/>
            <a:ext cx="40005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د(س)  = أ 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ب س + جـ  ،  أ ≠ 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8A6A282-7604-EF4A-9F84-8843EFDB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3" grpId="0" animBg="1"/>
      <p:bldP spid="114" grpId="0" animBg="1"/>
      <p:bldP spid="119" grpId="0" animBg="1"/>
      <p:bldP spid="121" grpId="0" animBg="1"/>
      <p:bldP spid="122" grpId="0" animBg="1"/>
      <p:bldP spid="124" grpId="0"/>
      <p:bldP spid="125" grpId="0"/>
      <p:bldP spid="127" grpId="0" animBg="1"/>
      <p:bldP spid="128" grpId="0" animBg="1"/>
      <p:bldP spid="129" grpId="0" animBg="1"/>
      <p:bldP spid="130" grpId="0" animBg="1"/>
      <p:bldP spid="133" grpId="0" animBg="1"/>
      <p:bldP spid="134" grpId="0" animBg="1"/>
      <p:bldP spid="135" grpId="0" animBg="1"/>
      <p:bldP spid="136" grpId="0"/>
      <p:bldP spid="137" grpId="0" animBg="1"/>
      <p:bldP spid="138" grpId="0" animBg="1"/>
      <p:bldP spid="1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استعمل الجدول لتمثيل الدالة  </a:t>
            </a:r>
            <a:r>
              <a:rPr lang="ar-SA" sz="2400" b="1" dirty="0">
                <a:solidFill>
                  <a:schemeClr val="tx1"/>
                </a:solidFill>
              </a:rPr>
              <a:t>ص  = 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١ </a:t>
            </a:r>
            <a:r>
              <a:rPr lang="ar-SA" sz="2200" b="1" dirty="0">
                <a:solidFill>
                  <a:schemeClr val="tx1"/>
                </a:solidFill>
              </a:rPr>
              <a:t>بيانيا وحدد المجال والمدى</a:t>
            </a:r>
          </a:p>
        </p:txBody>
      </p:sp>
      <p:grpSp>
        <p:nvGrpSpPr>
          <p:cNvPr id="73" name="مجموعة 72"/>
          <p:cNvGrpSpPr/>
          <p:nvPr/>
        </p:nvGrpSpPr>
        <p:grpSpPr>
          <a:xfrm>
            <a:off x="357158" y="1428736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9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4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  <a:endParaRPr lang="ar-SA" sz="2400" b="1" baseline="30000" dirty="0"/>
            </a:p>
          </p:txBody>
        </p:sp>
      </p:grpSp>
      <p:graphicFrame>
        <p:nvGraphicFramePr>
          <p:cNvPr id="77" name="جدول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05927"/>
              </p:ext>
            </p:extLst>
          </p:nvPr>
        </p:nvGraphicFramePr>
        <p:xfrm>
          <a:off x="6643702" y="1571612"/>
          <a:ext cx="1500198" cy="18435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6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مربع نص 78"/>
          <p:cNvSpPr txBox="1"/>
          <p:nvPr/>
        </p:nvSpPr>
        <p:spPr>
          <a:xfrm>
            <a:off x="7443808" y="252889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١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7429520" y="206369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7422137" y="296654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6715140" y="252888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6736811" y="206369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6702571" y="300025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1985946" y="292893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1" name="مربع نص 90"/>
          <p:cNvSpPr txBox="1"/>
          <p:nvPr/>
        </p:nvSpPr>
        <p:spPr>
          <a:xfrm>
            <a:off x="2500298" y="292893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785918" y="1428736"/>
            <a:ext cx="1500198" cy="2035983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16200000" flipH="1">
            <a:off x="395150" y="3716201"/>
            <a:ext cx="4321175" cy="3199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ستطيل 94"/>
          <p:cNvSpPr/>
          <p:nvPr/>
        </p:nvSpPr>
        <p:spPr>
          <a:xfrm>
            <a:off x="3736507" y="5341199"/>
            <a:ext cx="2946634" cy="1462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/>
          <p:cNvSpPr txBox="1"/>
          <p:nvPr/>
        </p:nvSpPr>
        <p:spPr>
          <a:xfrm>
            <a:off x="4896257" y="5541764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المجال  =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201246" y="552001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ح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637282" y="6225048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المدى =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3471853" y="6205836"/>
            <a:ext cx="23431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{ ص | ص  ≥   ١ }</a:t>
            </a:r>
          </a:p>
        </p:txBody>
      </p:sp>
      <p:cxnSp>
        <p:nvCxnSpPr>
          <p:cNvPr id="101" name="رابط كسهم مستقيم 100"/>
          <p:cNvCxnSpPr/>
          <p:nvPr/>
        </p:nvCxnSpPr>
        <p:spPr>
          <a:xfrm rot="5400000" flipH="1" flipV="1">
            <a:off x="1486672" y="2356636"/>
            <a:ext cx="2142346" cy="79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243124" y="320039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109" name="وسيلة شرح مستطيلة مستديرة الزوايا 108"/>
          <p:cNvSpPr/>
          <p:nvPr/>
        </p:nvSpPr>
        <p:spPr>
          <a:xfrm>
            <a:off x="3071802" y="4357694"/>
            <a:ext cx="1428760" cy="785818"/>
          </a:xfrm>
          <a:prstGeom prst="wedgeRoundRectCallout">
            <a:avLst>
              <a:gd name="adj1" fmla="val -83575"/>
              <a:gd name="adj2" fmla="val 2663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110" name="وسيلة شرح مستطيلة مستديرة الزوايا 109"/>
          <p:cNvSpPr/>
          <p:nvPr/>
        </p:nvSpPr>
        <p:spPr>
          <a:xfrm>
            <a:off x="428596" y="1571612"/>
            <a:ext cx="1428760" cy="785818"/>
          </a:xfrm>
          <a:prstGeom prst="wedgeRoundRectCallout">
            <a:avLst>
              <a:gd name="adj1" fmla="val 98424"/>
              <a:gd name="adj2" fmla="val 29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المدى</a:t>
            </a:r>
          </a:p>
        </p:txBody>
      </p:sp>
      <p:cxnSp>
        <p:nvCxnSpPr>
          <p:cNvPr id="114" name="رابط كسهم مستقيم 113"/>
          <p:cNvCxnSpPr/>
          <p:nvPr/>
        </p:nvCxnSpPr>
        <p:spPr>
          <a:xfrm>
            <a:off x="2571736" y="3714752"/>
            <a:ext cx="2214578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كسهم مستقيم 114"/>
          <p:cNvCxnSpPr>
            <a:endCxn id="65" idx="1"/>
          </p:cNvCxnSpPr>
          <p:nvPr/>
        </p:nvCxnSpPr>
        <p:spPr>
          <a:xfrm rot="10800000" flipV="1">
            <a:off x="465140" y="3714751"/>
            <a:ext cx="2106597" cy="905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وسيلة شرح مستطيلة مستديرة الزوايا 110"/>
          <p:cNvSpPr/>
          <p:nvPr/>
        </p:nvSpPr>
        <p:spPr>
          <a:xfrm>
            <a:off x="3428992" y="2428868"/>
            <a:ext cx="1428760" cy="785818"/>
          </a:xfrm>
          <a:prstGeom prst="wedgeRoundRectCallout">
            <a:avLst>
              <a:gd name="adj1" fmla="val -22575"/>
              <a:gd name="adj2" fmla="val 10663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المجال</a:t>
            </a:r>
          </a:p>
        </p:txBody>
      </p:sp>
      <p:sp>
        <p:nvSpPr>
          <p:cNvPr id="119" name="وسيلة شرح مستطيلة مستديرة الزوايا 118"/>
          <p:cNvSpPr/>
          <p:nvPr/>
        </p:nvSpPr>
        <p:spPr>
          <a:xfrm>
            <a:off x="571472" y="2714620"/>
            <a:ext cx="1428760" cy="785818"/>
          </a:xfrm>
          <a:prstGeom prst="wedgeRoundRectCallout">
            <a:avLst>
              <a:gd name="adj1" fmla="val 86457"/>
              <a:gd name="adj2" fmla="val 4704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نقطة صغرى ( ٠ ، ١ )</a:t>
            </a:r>
          </a:p>
        </p:txBody>
      </p:sp>
      <p:sp>
        <p:nvSpPr>
          <p:cNvPr id="118" name="وسيلة شرح مستطيلة مستديرة الزوايا 117"/>
          <p:cNvSpPr/>
          <p:nvPr/>
        </p:nvSpPr>
        <p:spPr>
          <a:xfrm>
            <a:off x="642910" y="4143380"/>
            <a:ext cx="1428760" cy="785818"/>
          </a:xfrm>
          <a:prstGeom prst="wedgeRoundRectCallout">
            <a:avLst>
              <a:gd name="adj1" fmla="val -16833"/>
              <a:gd name="adj2" fmla="val -15283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 وتساوي ١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D1A228A-6324-4B4D-95F9-2DBFB040A51A}"/>
              </a:ext>
            </a:extLst>
          </p:cNvPr>
          <p:cNvSpPr txBox="1"/>
          <p:nvPr/>
        </p:nvSpPr>
        <p:spPr>
          <a:xfrm>
            <a:off x="5789866" y="1017644"/>
            <a:ext cx="27078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التمثيل الباني والقطع المكافئ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0" name="مستطيل مستدير الزوايا 99">
            <a:extLst>
              <a:ext uri="{FF2B5EF4-FFF2-40B4-BE49-F238E27FC236}">
                <a16:creationId xmlns:a16="http://schemas.microsoft.com/office/drawing/2014/main" id="{82F051B6-3419-BC45-95E8-2A442F4224B6}"/>
              </a:ext>
            </a:extLst>
          </p:cNvPr>
          <p:cNvSpPr/>
          <p:nvPr/>
        </p:nvSpPr>
        <p:spPr>
          <a:xfrm>
            <a:off x="4550565" y="94529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١</a:t>
            </a:r>
          </a:p>
        </p:txBody>
      </p:sp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D4AB76A3-32EB-134F-B6DA-310B8ED56504}"/>
              </a:ext>
            </a:extLst>
          </p:cNvPr>
          <p:cNvSpPr/>
          <p:nvPr/>
        </p:nvSpPr>
        <p:spPr>
          <a:xfrm>
            <a:off x="2920653" y="917612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٠</a:t>
            </a:r>
          </a:p>
        </p:txBody>
      </p:sp>
      <p:sp>
        <p:nvSpPr>
          <p:cNvPr id="103" name="مستطيل مستدير الزوايا 102">
            <a:extLst>
              <a:ext uri="{FF2B5EF4-FFF2-40B4-BE49-F238E27FC236}">
                <a16:creationId xmlns:a16="http://schemas.microsoft.com/office/drawing/2014/main" id="{A91275B5-E45A-7E45-A758-6F5C0E31E79E}"/>
              </a:ext>
            </a:extLst>
          </p:cNvPr>
          <p:cNvSpPr/>
          <p:nvPr/>
        </p:nvSpPr>
        <p:spPr>
          <a:xfrm>
            <a:off x="1290741" y="90604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١</a:t>
            </a:r>
          </a:p>
        </p:txBody>
      </p: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D2FE0F6E-4611-B446-9E75-B6DC0D773D60}"/>
              </a:ext>
            </a:extLst>
          </p:cNvPr>
          <p:cNvGrpSpPr/>
          <p:nvPr/>
        </p:nvGrpSpPr>
        <p:grpSpPr>
          <a:xfrm>
            <a:off x="5070022" y="1721924"/>
            <a:ext cx="1357322" cy="890336"/>
            <a:chOff x="6929454" y="5857892"/>
            <a:chExt cx="1357322" cy="890336"/>
          </a:xfrm>
        </p:grpSpPr>
        <p:grpSp>
          <p:nvGrpSpPr>
            <p:cNvPr id="105" name="مجموعة 104">
              <a:extLst>
                <a:ext uri="{FF2B5EF4-FFF2-40B4-BE49-F238E27FC236}">
                  <a16:creationId xmlns:a16="http://schemas.microsoft.com/office/drawing/2014/main" id="{574B8C50-D07E-6946-8A41-8C63514A2141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B5855049-7911-9C42-B1F5-0F607781AE11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29C285BE-B5C7-D845-9621-6768E16E5DDD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112" name="رابط مستقيم 140">
                <a:extLst>
                  <a:ext uri="{FF2B5EF4-FFF2-40B4-BE49-F238E27FC236}">
                    <a16:creationId xmlns:a16="http://schemas.microsoft.com/office/drawing/2014/main" id="{B5F519EA-FEAD-3945-AFA1-697483D35EB1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مربع نص 105">
              <a:extLst>
                <a:ext uri="{FF2B5EF4-FFF2-40B4-BE49-F238E27FC236}">
                  <a16:creationId xmlns:a16="http://schemas.microsoft.com/office/drawing/2014/main" id="{95B4652F-82F7-0649-B4E1-80181AAEFD63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4D880906-1980-7544-9D9F-0C4766A6AD33}"/>
              </a:ext>
            </a:extLst>
          </p:cNvPr>
          <p:cNvGrpSpPr/>
          <p:nvPr/>
        </p:nvGrpSpPr>
        <p:grpSpPr>
          <a:xfrm>
            <a:off x="5097590" y="2446727"/>
            <a:ext cx="1357322" cy="944168"/>
            <a:chOff x="6929454" y="5857892"/>
            <a:chExt cx="1357322" cy="944168"/>
          </a:xfrm>
        </p:grpSpPr>
        <p:grpSp>
          <p:nvGrpSpPr>
            <p:cNvPr id="124" name="مجموعة 123">
              <a:extLst>
                <a:ext uri="{FF2B5EF4-FFF2-40B4-BE49-F238E27FC236}">
                  <a16:creationId xmlns:a16="http://schemas.microsoft.com/office/drawing/2014/main" id="{1FAA97F2-8161-344C-B2F9-B960E5123FB1}"/>
                </a:ext>
              </a:extLst>
            </p:cNvPr>
            <p:cNvGrpSpPr/>
            <p:nvPr/>
          </p:nvGrpSpPr>
          <p:grpSpPr>
            <a:xfrm>
              <a:off x="6929454" y="5857892"/>
              <a:ext cx="820747" cy="944168"/>
              <a:chOff x="6357950" y="5742210"/>
              <a:chExt cx="820747" cy="944168"/>
            </a:xfrm>
          </p:grpSpPr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3A9282B5-18AD-F243-AD13-B44962BB78F4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٠</a:t>
                </a:r>
              </a:p>
            </p:txBody>
          </p:sp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63EBA1D2-AE88-854A-9678-B48C926DFA61}"/>
                  </a:ext>
                </a:extLst>
              </p:cNvPr>
              <p:cNvSpPr txBox="1"/>
              <p:nvPr/>
            </p:nvSpPr>
            <p:spPr>
              <a:xfrm>
                <a:off x="6357950" y="6224713"/>
                <a:ext cx="8207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128" name="رابط مستقيم 140">
                <a:extLst>
                  <a:ext uri="{FF2B5EF4-FFF2-40B4-BE49-F238E27FC236}">
                    <a16:creationId xmlns:a16="http://schemas.microsoft.com/office/drawing/2014/main" id="{F64B4862-6A51-0B4D-9B81-3219ED48DD94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738B447A-8EC3-7C4F-B7E0-F9AF9FA4ABBD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3B9BF43C-D371-BE4E-99C2-81DB2C9B4982}"/>
              </a:ext>
            </a:extLst>
          </p:cNvPr>
          <p:cNvSpPr txBox="1"/>
          <p:nvPr/>
        </p:nvSpPr>
        <p:spPr>
          <a:xfrm>
            <a:off x="4885650" y="292186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130" name="مستطيل 129">
            <a:extLst>
              <a:ext uri="{FF2B5EF4-FFF2-40B4-BE49-F238E27FC236}">
                <a16:creationId xmlns:a16="http://schemas.microsoft.com/office/drawing/2014/main" id="{370BBEC1-D8F0-364A-9651-6A3350BD363E}"/>
              </a:ext>
            </a:extLst>
          </p:cNvPr>
          <p:cNvSpPr/>
          <p:nvPr/>
        </p:nvSpPr>
        <p:spPr>
          <a:xfrm>
            <a:off x="5195221" y="2957964"/>
            <a:ext cx="31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×</a:t>
            </a: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967697CA-B76E-0B4E-865C-F018E3A4C4B3}"/>
              </a:ext>
            </a:extLst>
          </p:cNvPr>
          <p:cNvGrpSpPr/>
          <p:nvPr/>
        </p:nvGrpSpPr>
        <p:grpSpPr>
          <a:xfrm>
            <a:off x="5057176" y="3281129"/>
            <a:ext cx="1357322" cy="890336"/>
            <a:chOff x="6929454" y="5857892"/>
            <a:chExt cx="1357322" cy="890336"/>
          </a:xfrm>
        </p:grpSpPr>
        <p:grpSp>
          <p:nvGrpSpPr>
            <p:cNvPr id="132" name="مجموعة 131">
              <a:extLst>
                <a:ext uri="{FF2B5EF4-FFF2-40B4-BE49-F238E27FC236}">
                  <a16:creationId xmlns:a16="http://schemas.microsoft.com/office/drawing/2014/main" id="{EDCB8445-8EAC-4A4F-B4A3-7A0DD945F00C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EEE8B4E7-552E-194C-BCC6-4C27EC29FF86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٠</a:t>
                </a:r>
              </a:p>
            </p:txBody>
          </p:sp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0871CEA3-2B62-1E4A-B628-073F054EDABC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136" name="رابط مستقيم 140">
                <a:extLst>
                  <a:ext uri="{FF2B5EF4-FFF2-40B4-BE49-F238E27FC236}">
                    <a16:creationId xmlns:a16="http://schemas.microsoft.com/office/drawing/2014/main" id="{7568785A-01CE-9F47-B60B-ACE2BEF10EB1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مربع نص 132">
              <a:extLst>
                <a:ext uri="{FF2B5EF4-FFF2-40B4-BE49-F238E27FC236}">
                  <a16:creationId xmlns:a16="http://schemas.microsoft.com/office/drawing/2014/main" id="{37B1DD02-D9C8-8949-9631-428ED7767D1F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D3E00ECC-103E-2D4D-9876-B116508A45BE}"/>
              </a:ext>
            </a:extLst>
          </p:cNvPr>
          <p:cNvSpPr txBox="1"/>
          <p:nvPr/>
        </p:nvSpPr>
        <p:spPr>
          <a:xfrm>
            <a:off x="5325821" y="4021156"/>
            <a:ext cx="8207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rgbClr val="FF0000"/>
                </a:solidFill>
              </a:rPr>
              <a:t>س</a:t>
            </a:r>
            <a:r>
              <a:rPr lang="ar-SA" sz="2400" b="1" dirty="0">
                <a:solidFill>
                  <a:srgbClr val="FF0000"/>
                </a:solidFill>
              </a:rPr>
              <a:t>=</a:t>
            </a:r>
            <a:r>
              <a:rPr lang="ar-SA" sz="2400" b="1" dirty="0"/>
              <a:t>٠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E1FF9B57-C69C-9148-A443-EE8A0E6CFD2A}"/>
              </a:ext>
            </a:extLst>
          </p:cNvPr>
          <p:cNvSpPr txBox="1"/>
          <p:nvPr/>
        </p:nvSpPr>
        <p:spPr>
          <a:xfrm>
            <a:off x="5525844" y="4426190"/>
            <a:ext cx="339237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FF0000"/>
                </a:solidFill>
              </a:rPr>
              <a:t>نعوض عن قيمة </a:t>
            </a:r>
            <a:r>
              <a:rPr lang="ar-SA" b="1" dirty="0" err="1">
                <a:solidFill>
                  <a:srgbClr val="FF0000"/>
                </a:solidFill>
              </a:rPr>
              <a:t>س</a:t>
            </a:r>
            <a:r>
              <a:rPr lang="ar-SA" b="1" dirty="0">
                <a:solidFill>
                  <a:srgbClr val="FF0000"/>
                </a:solidFill>
              </a:rPr>
              <a:t> في المعادلة</a:t>
            </a:r>
          </a:p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00B050"/>
                </a:solidFill>
              </a:rPr>
              <a:t>ص = س</a:t>
            </a:r>
            <a:r>
              <a:rPr lang="ar-SA" sz="2800" b="1" spc="-100" baseline="30000" dirty="0">
                <a:solidFill>
                  <a:srgbClr val="00B050"/>
                </a:solidFill>
              </a:rPr>
              <a:t>٢</a:t>
            </a:r>
            <a:r>
              <a:rPr lang="ar-SA" sz="2800" b="1" dirty="0">
                <a:solidFill>
                  <a:srgbClr val="00B050"/>
                </a:solidFill>
              </a:rPr>
              <a:t>+ ١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7BA534F6-BE18-234F-93FE-F4DE4EF67E53}"/>
              </a:ext>
            </a:extLst>
          </p:cNvPr>
          <p:cNvSpPr txBox="1"/>
          <p:nvPr/>
        </p:nvSpPr>
        <p:spPr>
          <a:xfrm>
            <a:off x="5368594" y="5090241"/>
            <a:ext cx="339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(٠)</a:t>
            </a:r>
            <a:r>
              <a:rPr lang="ar-SA" sz="2400" b="1" spc="-100" baseline="30000" dirty="0"/>
              <a:t>٢</a:t>
            </a:r>
            <a:r>
              <a:rPr lang="ar-SA" sz="2400" b="1" dirty="0"/>
              <a:t>+ ١</a:t>
            </a:r>
            <a:endParaRPr lang="ar-SA" sz="2400" dirty="0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D0750AE0-C999-924D-8CA9-5DBA6D2BAC39}"/>
              </a:ext>
            </a:extLst>
          </p:cNvPr>
          <p:cNvSpPr txBox="1"/>
          <p:nvPr/>
        </p:nvSpPr>
        <p:spPr>
          <a:xfrm>
            <a:off x="5502273" y="5529025"/>
            <a:ext cx="339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٠ </a:t>
            </a:r>
            <a:r>
              <a:rPr lang="ar-SA" sz="2400" b="1" spc="-100" baseline="30000" dirty="0"/>
              <a:t> </a:t>
            </a:r>
            <a:r>
              <a:rPr lang="ar-SA" sz="2400" b="1" dirty="0"/>
              <a:t>+  ١= ١</a:t>
            </a:r>
            <a:endParaRPr lang="ar-SA" sz="2400" dirty="0"/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ED0E9289-A780-D945-BCD0-29E4BDBC2925}"/>
              </a:ext>
            </a:extLst>
          </p:cNvPr>
          <p:cNvSpPr txBox="1"/>
          <p:nvPr/>
        </p:nvSpPr>
        <p:spPr>
          <a:xfrm>
            <a:off x="5467761" y="5947683"/>
            <a:ext cx="339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</a:t>
            </a:r>
            <a:r>
              <a:rPr lang="ar-SA" sz="2400" b="1" dirty="0" err="1"/>
              <a:t>س،ص</a:t>
            </a:r>
            <a:r>
              <a:rPr lang="ar-SA" sz="2400" b="1" dirty="0"/>
              <a:t>) =(١،٠)</a:t>
            </a:r>
            <a:endParaRPr lang="ar-SA" sz="24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EDA8B7-6F89-0A01-4FC6-3C226E9B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/>
      <p:bldP spid="80" grpId="0"/>
      <p:bldP spid="81" grpId="0"/>
      <p:bldP spid="84" grpId="0"/>
      <p:bldP spid="85" grpId="0"/>
      <p:bldP spid="86" grpId="0"/>
      <p:bldP spid="89" grpId="0"/>
      <p:bldP spid="91" grpId="0"/>
      <p:bldP spid="93" grpId="0" animBg="1"/>
      <p:bldP spid="95" grpId="0" animBg="1"/>
      <p:bldP spid="96" grpId="0"/>
      <p:bldP spid="97" grpId="0"/>
      <p:bldP spid="98" grpId="0"/>
      <p:bldP spid="99" grpId="0"/>
      <p:bldP spid="90" grpId="0"/>
      <p:bldP spid="109" grpId="0" animBg="1"/>
      <p:bldP spid="110" grpId="0" animBg="1"/>
      <p:bldP spid="111" grpId="0" animBg="1"/>
      <p:bldP spid="119" grpId="0" animBg="1"/>
      <p:bldP spid="118" grpId="0" animBg="1"/>
      <p:bldP spid="100" grpId="0" animBg="1"/>
      <p:bldP spid="102" grpId="0" animBg="1"/>
      <p:bldP spid="103" grpId="0" animBg="1"/>
      <p:bldP spid="129" grpId="0"/>
      <p:bldP spid="137" grpId="0"/>
      <p:bldP spid="138" grpId="0"/>
      <p:bldP spid="140" grpId="0"/>
      <p:bldP spid="141" grpId="0"/>
      <p:bldP spid="1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72"/>
          <p:cNvGrpSpPr/>
          <p:nvPr/>
        </p:nvGrpSpPr>
        <p:grpSpPr>
          <a:xfrm>
            <a:off x="357158" y="1428736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graphicFrame>
        <p:nvGraphicFramePr>
          <p:cNvPr id="77" name="جدول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52482"/>
              </p:ext>
            </p:extLst>
          </p:nvPr>
        </p:nvGraphicFramePr>
        <p:xfrm>
          <a:off x="6643702" y="1571612"/>
          <a:ext cx="1500198" cy="18435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6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مربع نص 78"/>
          <p:cNvSpPr txBox="1"/>
          <p:nvPr/>
        </p:nvSpPr>
        <p:spPr>
          <a:xfrm>
            <a:off x="7386920" y="251291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١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10260632" y="498972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7453194" y="300104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6748253" y="296369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6738507" y="211806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6722468" y="251771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1985946" y="238600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1" name="مربع نص 90"/>
          <p:cNvSpPr txBox="1"/>
          <p:nvPr/>
        </p:nvSpPr>
        <p:spPr>
          <a:xfrm>
            <a:off x="2500298" y="240029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785918" y="928670"/>
            <a:ext cx="1500198" cy="2035983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18240" y="3339290"/>
            <a:ext cx="5106992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ستطيل 94"/>
          <p:cNvSpPr/>
          <p:nvPr/>
        </p:nvSpPr>
        <p:spPr>
          <a:xfrm>
            <a:off x="3713338" y="5609634"/>
            <a:ext cx="2865209" cy="968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/>
          <p:cNvSpPr txBox="1"/>
          <p:nvPr/>
        </p:nvSpPr>
        <p:spPr>
          <a:xfrm>
            <a:off x="5347184" y="5716447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المجال  =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851188" y="5661974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ح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547217" y="6145201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المدى =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3485296" y="6115359"/>
            <a:ext cx="23431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{ ص | ص  ≥   ٣ }</a:t>
            </a:r>
          </a:p>
        </p:txBody>
      </p:sp>
      <p:cxnSp>
        <p:nvCxnSpPr>
          <p:cNvPr id="101" name="رابط كسهم مستقيم 100"/>
          <p:cNvCxnSpPr/>
          <p:nvPr/>
        </p:nvCxnSpPr>
        <p:spPr>
          <a:xfrm rot="5400000" flipH="1" flipV="1">
            <a:off x="1500166" y="1785926"/>
            <a:ext cx="214314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243124" y="265747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109" name="وسيلة شرح مستطيلة مستديرة الزوايا 108"/>
          <p:cNvSpPr/>
          <p:nvPr/>
        </p:nvSpPr>
        <p:spPr>
          <a:xfrm>
            <a:off x="3214678" y="4000504"/>
            <a:ext cx="1428760" cy="785818"/>
          </a:xfrm>
          <a:prstGeom prst="wedgeRoundRectCallout">
            <a:avLst>
              <a:gd name="adj1" fmla="val -92575"/>
              <a:gd name="adj2" fmla="val 1390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110" name="وسيلة شرح مستطيلة مستديرة الزوايا 109"/>
          <p:cNvSpPr/>
          <p:nvPr/>
        </p:nvSpPr>
        <p:spPr>
          <a:xfrm>
            <a:off x="357158" y="1500174"/>
            <a:ext cx="1428760" cy="785818"/>
          </a:xfrm>
          <a:prstGeom prst="wedgeRoundRectCallout">
            <a:avLst>
              <a:gd name="adj1" fmla="val 102424"/>
              <a:gd name="adj2" fmla="val 1390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المدى</a:t>
            </a:r>
          </a:p>
        </p:txBody>
      </p:sp>
      <p:cxnSp>
        <p:nvCxnSpPr>
          <p:cNvPr id="114" name="رابط كسهم مستقيم 113"/>
          <p:cNvCxnSpPr/>
          <p:nvPr/>
        </p:nvCxnSpPr>
        <p:spPr>
          <a:xfrm>
            <a:off x="2571736" y="3714752"/>
            <a:ext cx="2214578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كسهم مستقيم 114"/>
          <p:cNvCxnSpPr>
            <a:endCxn id="65" idx="1"/>
          </p:cNvCxnSpPr>
          <p:nvPr/>
        </p:nvCxnSpPr>
        <p:spPr>
          <a:xfrm rot="10800000" flipV="1">
            <a:off x="465140" y="3714751"/>
            <a:ext cx="2106597" cy="905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وسيلة شرح مستطيلة مستديرة الزوايا 117"/>
          <p:cNvSpPr/>
          <p:nvPr/>
        </p:nvSpPr>
        <p:spPr>
          <a:xfrm>
            <a:off x="571472" y="2714620"/>
            <a:ext cx="1428760" cy="785818"/>
          </a:xfrm>
          <a:prstGeom prst="wedgeRoundRectCallout">
            <a:avLst>
              <a:gd name="adj1" fmla="val 84457"/>
              <a:gd name="adj2" fmla="val -2023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نقطة صغرى ( ٠ ، ٣ )</a:t>
            </a:r>
          </a:p>
        </p:txBody>
      </p:sp>
      <p:sp>
        <p:nvSpPr>
          <p:cNvPr id="111" name="وسيلة شرح مستطيلة مستديرة الزوايا 110"/>
          <p:cNvSpPr/>
          <p:nvPr/>
        </p:nvSpPr>
        <p:spPr>
          <a:xfrm>
            <a:off x="3571868" y="2428868"/>
            <a:ext cx="1428760" cy="785818"/>
          </a:xfrm>
          <a:prstGeom prst="wedgeRoundRectCallout">
            <a:avLst>
              <a:gd name="adj1" fmla="val -22575"/>
              <a:gd name="adj2" fmla="val 104813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المجال</a:t>
            </a:r>
          </a:p>
        </p:txBody>
      </p:sp>
      <p:sp>
        <p:nvSpPr>
          <p:cNvPr id="2" name="إطار 1"/>
          <p:cNvSpPr/>
          <p:nvPr/>
        </p:nvSpPr>
        <p:spPr>
          <a:xfrm>
            <a:off x="214282" y="289632"/>
            <a:ext cx="746810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استعمل الجدول لتمثيل الدالة </a:t>
            </a:r>
            <a:r>
              <a:rPr lang="ar-SA" sz="2400" b="1" dirty="0">
                <a:solidFill>
                  <a:schemeClr val="tx1"/>
                </a:solidFill>
              </a:rPr>
              <a:t>ص =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+ ٣ </a:t>
            </a:r>
            <a:r>
              <a:rPr lang="ar-SA" sz="2200" b="1" dirty="0">
                <a:solidFill>
                  <a:schemeClr val="tx1"/>
                </a:solidFill>
              </a:rPr>
              <a:t>بيانيا وحدد المجال والمدى</a:t>
            </a:r>
          </a:p>
        </p:txBody>
      </p:sp>
      <p:sp>
        <p:nvSpPr>
          <p:cNvPr id="102" name="وسيلة شرح مستطيلة مستديرة الزوايا 101"/>
          <p:cNvSpPr/>
          <p:nvPr/>
        </p:nvSpPr>
        <p:spPr>
          <a:xfrm>
            <a:off x="657198" y="4071942"/>
            <a:ext cx="1428760" cy="785818"/>
          </a:xfrm>
          <a:prstGeom prst="wedgeRoundRectCallout">
            <a:avLst>
              <a:gd name="adj1" fmla="val -18575"/>
              <a:gd name="adj2" fmla="val -13882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 وتساوي ٣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ADBB824-BCA9-0D4C-AB8E-36F120DDBBA6}"/>
              </a:ext>
            </a:extLst>
          </p:cNvPr>
          <p:cNvSpPr txBox="1"/>
          <p:nvPr/>
        </p:nvSpPr>
        <p:spPr>
          <a:xfrm>
            <a:off x="7443808" y="1124744"/>
            <a:ext cx="13046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صـ١٠٦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C44CA380-A66E-524D-B13B-F4D6FA687F53}"/>
                  </a:ext>
                </a:extLst>
              </p14:cNvPr>
              <p14:cNvContentPartPr/>
              <p14:nvPr/>
            </p14:nvContentPartPr>
            <p14:xfrm>
              <a:off x="7121880" y="1042560"/>
              <a:ext cx="5760" cy="1764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C44CA380-A66E-524D-B13B-F4D6FA687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520" y="1033200"/>
                <a:ext cx="2448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100" name="مستطيل مستدير الزوايا 99">
            <a:extLst>
              <a:ext uri="{FF2B5EF4-FFF2-40B4-BE49-F238E27FC236}">
                <a16:creationId xmlns:a16="http://schemas.microsoft.com/office/drawing/2014/main" id="{DB007239-667E-B243-838A-5E01BAD2EB03}"/>
              </a:ext>
            </a:extLst>
          </p:cNvPr>
          <p:cNvSpPr/>
          <p:nvPr/>
        </p:nvSpPr>
        <p:spPr>
          <a:xfrm>
            <a:off x="6639382" y="935898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١</a:t>
            </a:r>
          </a:p>
        </p:txBody>
      </p:sp>
      <p:sp>
        <p:nvSpPr>
          <p:cNvPr id="103" name="مستطيل مستدير الزوايا 102">
            <a:extLst>
              <a:ext uri="{FF2B5EF4-FFF2-40B4-BE49-F238E27FC236}">
                <a16:creationId xmlns:a16="http://schemas.microsoft.com/office/drawing/2014/main" id="{1739B13F-7F40-8B46-8ED4-0A03CE83A1AF}"/>
              </a:ext>
            </a:extLst>
          </p:cNvPr>
          <p:cNvSpPr/>
          <p:nvPr/>
        </p:nvSpPr>
        <p:spPr>
          <a:xfrm>
            <a:off x="5149805" y="910430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٠</a:t>
            </a:r>
          </a:p>
        </p:txBody>
      </p:sp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BED5EF7A-7BAE-2146-AEC6-A12F614C2102}"/>
              </a:ext>
            </a:extLst>
          </p:cNvPr>
          <p:cNvSpPr/>
          <p:nvPr/>
        </p:nvSpPr>
        <p:spPr>
          <a:xfrm>
            <a:off x="3719384" y="89685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٣</a:t>
            </a:r>
          </a:p>
        </p:txBody>
      </p: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E85F84A5-B507-CE4E-88F9-A6206FB10BCB}"/>
              </a:ext>
            </a:extLst>
          </p:cNvPr>
          <p:cNvGrpSpPr/>
          <p:nvPr/>
        </p:nvGrpSpPr>
        <p:grpSpPr>
          <a:xfrm>
            <a:off x="5088382" y="1476403"/>
            <a:ext cx="1357322" cy="890336"/>
            <a:chOff x="6929454" y="5857892"/>
            <a:chExt cx="1357322" cy="890336"/>
          </a:xfrm>
        </p:grpSpPr>
        <p:grpSp>
          <p:nvGrpSpPr>
            <p:cNvPr id="106" name="مجموعة 105">
              <a:extLst>
                <a:ext uri="{FF2B5EF4-FFF2-40B4-BE49-F238E27FC236}">
                  <a16:creationId xmlns:a16="http://schemas.microsoft.com/office/drawing/2014/main" id="{97876707-A589-1745-BCB3-FB5AE8FD31A3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83FB88D0-4C77-054B-814E-85705A38C410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2F964878-9821-2B4B-84AE-2D33C69CB953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113" name="رابط مستقيم 140">
                <a:extLst>
                  <a:ext uri="{FF2B5EF4-FFF2-40B4-BE49-F238E27FC236}">
                    <a16:creationId xmlns:a16="http://schemas.microsoft.com/office/drawing/2014/main" id="{505C3280-A423-4741-A26B-25DAC9208C24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185D4EBA-49D1-2646-9441-FB0AFB819388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B1F0D1F-5EED-B044-B23E-38ED94B8C5D0}"/>
              </a:ext>
            </a:extLst>
          </p:cNvPr>
          <p:cNvGrpSpPr/>
          <p:nvPr/>
        </p:nvGrpSpPr>
        <p:grpSpPr>
          <a:xfrm>
            <a:off x="5241147" y="2196710"/>
            <a:ext cx="1357322" cy="944168"/>
            <a:chOff x="6929454" y="5857892"/>
            <a:chExt cx="1357322" cy="94416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DBC38147-4B4B-2342-AE2C-0561B753BF0D}"/>
                </a:ext>
              </a:extLst>
            </p:cNvPr>
            <p:cNvGrpSpPr/>
            <p:nvPr/>
          </p:nvGrpSpPr>
          <p:grpSpPr>
            <a:xfrm>
              <a:off x="6929454" y="5857892"/>
              <a:ext cx="820747" cy="944168"/>
              <a:chOff x="6357950" y="5742210"/>
              <a:chExt cx="820747" cy="944168"/>
            </a:xfrm>
          </p:grpSpPr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599DF6AB-B6D2-2847-8510-D66D08E55398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٠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A8399ADC-F4D1-E94A-94A6-64E284EB5988}"/>
                  </a:ext>
                </a:extLst>
              </p:cNvPr>
              <p:cNvSpPr txBox="1"/>
              <p:nvPr/>
            </p:nvSpPr>
            <p:spPr>
              <a:xfrm>
                <a:off x="6357950" y="6224713"/>
                <a:ext cx="8207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122" name="رابط مستقيم 140">
                <a:extLst>
                  <a:ext uri="{FF2B5EF4-FFF2-40B4-BE49-F238E27FC236}">
                    <a16:creationId xmlns:a16="http://schemas.microsoft.com/office/drawing/2014/main" id="{9DCFF057-307E-454B-BFB7-F259A53AD9BA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72760D2A-370B-4B4A-BAAB-DB0B4780285A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4C088550-EB4A-D344-9393-EFB939C471CD}"/>
              </a:ext>
            </a:extLst>
          </p:cNvPr>
          <p:cNvSpPr/>
          <p:nvPr/>
        </p:nvSpPr>
        <p:spPr>
          <a:xfrm>
            <a:off x="5337102" y="2707556"/>
            <a:ext cx="31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×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D27F11D9-736B-724B-A18D-58360FD530EB}"/>
              </a:ext>
            </a:extLst>
          </p:cNvPr>
          <p:cNvSpPr txBox="1"/>
          <p:nvPr/>
        </p:nvSpPr>
        <p:spPr>
          <a:xfrm>
            <a:off x="5042938" y="267439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4A2C3F1D-A981-CD4C-B93E-483CF7FC8223}"/>
              </a:ext>
            </a:extLst>
          </p:cNvPr>
          <p:cNvGrpSpPr/>
          <p:nvPr/>
        </p:nvGrpSpPr>
        <p:grpSpPr>
          <a:xfrm>
            <a:off x="5117065" y="2990547"/>
            <a:ext cx="1357322" cy="890336"/>
            <a:chOff x="6929454" y="5857892"/>
            <a:chExt cx="1357322" cy="890336"/>
          </a:xfrm>
        </p:grpSpPr>
        <p:grpSp>
          <p:nvGrpSpPr>
            <p:cNvPr id="126" name="مجموعة 125">
              <a:extLst>
                <a:ext uri="{FF2B5EF4-FFF2-40B4-BE49-F238E27FC236}">
                  <a16:creationId xmlns:a16="http://schemas.microsoft.com/office/drawing/2014/main" id="{498F5E1C-5B18-FE4C-9EA0-C252D3BA639A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8E04A4BF-6A92-2047-886A-93493EAF3A7A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٠</a:t>
                </a:r>
              </a:p>
            </p:txBody>
          </p:sp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A1095845-58F7-8C40-9DCA-AF030844F85B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130" name="رابط مستقيم 140">
                <a:extLst>
                  <a:ext uri="{FF2B5EF4-FFF2-40B4-BE49-F238E27FC236}">
                    <a16:creationId xmlns:a16="http://schemas.microsoft.com/office/drawing/2014/main" id="{7120EC53-A97F-4745-A3D7-FE50B1D11EAE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مربع نص 126">
              <a:extLst>
                <a:ext uri="{FF2B5EF4-FFF2-40B4-BE49-F238E27FC236}">
                  <a16:creationId xmlns:a16="http://schemas.microsoft.com/office/drawing/2014/main" id="{E46FE988-756E-E048-8ED8-DC01C789FCBC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BA37422C-0F21-904B-9E12-B6E493382473}"/>
              </a:ext>
            </a:extLst>
          </p:cNvPr>
          <p:cNvSpPr txBox="1"/>
          <p:nvPr/>
        </p:nvSpPr>
        <p:spPr>
          <a:xfrm>
            <a:off x="5394890" y="3723537"/>
            <a:ext cx="8207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rgbClr val="FF0000"/>
                </a:solidFill>
              </a:rPr>
              <a:t>س</a:t>
            </a:r>
            <a:r>
              <a:rPr lang="ar-SA" sz="2400" b="1" dirty="0">
                <a:solidFill>
                  <a:srgbClr val="FF0000"/>
                </a:solidFill>
              </a:rPr>
              <a:t>=</a:t>
            </a:r>
            <a:r>
              <a:rPr lang="ar-SA" sz="2400" b="1" dirty="0"/>
              <a:t>٠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7A6B38-A435-494B-B1B9-D22C117FF666}"/>
              </a:ext>
            </a:extLst>
          </p:cNvPr>
          <p:cNvSpPr txBox="1"/>
          <p:nvPr/>
        </p:nvSpPr>
        <p:spPr>
          <a:xfrm>
            <a:off x="5747621" y="4071942"/>
            <a:ext cx="339237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FF0000"/>
                </a:solidFill>
              </a:rPr>
              <a:t>نعوض عن قيمة </a:t>
            </a:r>
            <a:r>
              <a:rPr lang="ar-SA" b="1" dirty="0" err="1">
                <a:solidFill>
                  <a:srgbClr val="FF0000"/>
                </a:solidFill>
              </a:rPr>
              <a:t>س</a:t>
            </a:r>
            <a:r>
              <a:rPr lang="ar-SA" b="1" dirty="0">
                <a:solidFill>
                  <a:srgbClr val="FF0000"/>
                </a:solidFill>
              </a:rPr>
              <a:t> في المعادلة</a:t>
            </a:r>
          </a:p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00B050"/>
                </a:solidFill>
              </a:rPr>
              <a:t>ص = س</a:t>
            </a:r>
            <a:r>
              <a:rPr lang="ar-SA" sz="2800" b="1" spc="-100" baseline="30000" dirty="0">
                <a:solidFill>
                  <a:srgbClr val="00B050"/>
                </a:solidFill>
              </a:rPr>
              <a:t>٢</a:t>
            </a:r>
            <a:r>
              <a:rPr lang="ar-SA" sz="2800" b="1" dirty="0">
                <a:solidFill>
                  <a:srgbClr val="00B050"/>
                </a:solidFill>
              </a:rPr>
              <a:t>+ ٣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1493D237-1192-C144-ADF1-6CCF10FF0D13}"/>
              </a:ext>
            </a:extLst>
          </p:cNvPr>
          <p:cNvSpPr txBox="1"/>
          <p:nvPr/>
        </p:nvSpPr>
        <p:spPr>
          <a:xfrm>
            <a:off x="5415586" y="4804057"/>
            <a:ext cx="339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(٠)</a:t>
            </a:r>
            <a:r>
              <a:rPr lang="ar-SA" sz="2400" b="1" spc="-100" baseline="30000" dirty="0"/>
              <a:t>٢</a:t>
            </a:r>
            <a:r>
              <a:rPr lang="ar-SA" sz="2400" b="1" dirty="0"/>
              <a:t>+ ٣</a:t>
            </a:r>
            <a:endParaRPr lang="ar-SA" sz="2400" dirty="0"/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0C95F4D1-C364-2E41-9B5B-A376E4930A61}"/>
              </a:ext>
            </a:extLst>
          </p:cNvPr>
          <p:cNvSpPr txBox="1"/>
          <p:nvPr/>
        </p:nvSpPr>
        <p:spPr>
          <a:xfrm>
            <a:off x="5411062" y="5220558"/>
            <a:ext cx="33923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٠ </a:t>
            </a:r>
            <a:r>
              <a:rPr lang="ar-SA" sz="2400" b="1" spc="-100" baseline="30000" dirty="0"/>
              <a:t> </a:t>
            </a:r>
            <a:r>
              <a:rPr lang="ar-SA" sz="2400" b="1" dirty="0"/>
              <a:t>+  ٣= ٣</a:t>
            </a:r>
            <a:endParaRPr lang="ar-SA" sz="2400" dirty="0"/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F6556A4C-CBB5-9240-B082-E65A7043F3F3}"/>
              </a:ext>
            </a:extLst>
          </p:cNvPr>
          <p:cNvSpPr txBox="1"/>
          <p:nvPr/>
        </p:nvSpPr>
        <p:spPr>
          <a:xfrm>
            <a:off x="5425693" y="5610704"/>
            <a:ext cx="339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</a:t>
            </a:r>
            <a:r>
              <a:rPr lang="ar-SA" sz="2400" b="1" dirty="0" err="1"/>
              <a:t>س،ص</a:t>
            </a:r>
            <a:r>
              <a:rPr lang="ar-SA" sz="2400" b="1" dirty="0"/>
              <a:t>) =(٣،٠)</a:t>
            </a:r>
            <a:endParaRPr lang="ar-SA" sz="2400" dirty="0"/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2D39E16C-5013-D042-9D2C-9DB72D051A05}"/>
              </a:ext>
            </a:extLst>
          </p:cNvPr>
          <p:cNvSpPr txBox="1"/>
          <p:nvPr/>
        </p:nvSpPr>
        <p:spPr>
          <a:xfrm>
            <a:off x="7373255" y="211875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7B9DEA2-45FC-B5B7-BA53-0E5C1804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4" grpId="0"/>
      <p:bldP spid="85" grpId="0"/>
      <p:bldP spid="86" grpId="0"/>
      <p:bldP spid="89" grpId="0"/>
      <p:bldP spid="91" grpId="0"/>
      <p:bldP spid="93" grpId="0" animBg="1"/>
      <p:bldP spid="95" grpId="0" animBg="1"/>
      <p:bldP spid="96" grpId="0"/>
      <p:bldP spid="97" grpId="0"/>
      <p:bldP spid="98" grpId="0"/>
      <p:bldP spid="99" grpId="0"/>
      <p:bldP spid="90" grpId="0"/>
      <p:bldP spid="109" grpId="0" animBg="1"/>
      <p:bldP spid="110" grpId="0" animBg="1"/>
      <p:bldP spid="118" grpId="0" animBg="1"/>
      <p:bldP spid="111" grpId="0" animBg="1"/>
      <p:bldP spid="2" grpId="0" animBg="1"/>
      <p:bldP spid="102" grpId="0" animBg="1"/>
      <p:bldP spid="100" grpId="0" animBg="1"/>
      <p:bldP spid="103" grpId="0" animBg="1"/>
      <p:bldP spid="104" grpId="0" animBg="1"/>
      <p:bldP spid="123" grpId="0"/>
      <p:bldP spid="131" grpId="0"/>
      <p:bldP spid="10" grpId="0"/>
      <p:bldP spid="132" grpId="0"/>
      <p:bldP spid="133" grpId="0"/>
      <p:bldP spid="134" grpId="0"/>
      <p:bldP spid="1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72"/>
          <p:cNvGrpSpPr/>
          <p:nvPr/>
        </p:nvGrpSpPr>
        <p:grpSpPr>
          <a:xfrm>
            <a:off x="357158" y="1428736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33"/>
          <p:cNvGrpSpPr/>
          <p:nvPr/>
        </p:nvGrpSpPr>
        <p:grpSpPr>
          <a:xfrm>
            <a:off x="7786711" y="285728"/>
            <a:ext cx="1214446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graphicFrame>
        <p:nvGraphicFramePr>
          <p:cNvPr id="77" name="جدول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70527"/>
              </p:ext>
            </p:extLst>
          </p:nvPr>
        </p:nvGraphicFramePr>
        <p:xfrm>
          <a:off x="6643702" y="1571612"/>
          <a:ext cx="1500198" cy="18435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6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مربع نص 78"/>
          <p:cNvSpPr txBox="1"/>
          <p:nvPr/>
        </p:nvSpPr>
        <p:spPr>
          <a:xfrm>
            <a:off x="7464592" y="303268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٢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7496721" y="207752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١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7442929" y="249677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6705968" y="298554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٦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6715140" y="208629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٨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6715140" y="246448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٦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1728768" y="509618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372038" y="642918"/>
            <a:ext cx="1785950" cy="5272127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521528" y="3607595"/>
            <a:ext cx="5643603" cy="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ستطيل 94"/>
          <p:cNvSpPr/>
          <p:nvPr/>
        </p:nvSpPr>
        <p:spPr>
          <a:xfrm>
            <a:off x="4140733" y="5481506"/>
            <a:ext cx="2991921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/>
          <p:cNvSpPr txBox="1"/>
          <p:nvPr/>
        </p:nvSpPr>
        <p:spPr>
          <a:xfrm>
            <a:off x="5464975" y="5660507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المجال  =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877057" y="5593983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ح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6096321" y="6447831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المدى =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3993462" y="6411393"/>
            <a:ext cx="23431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{ ص | ص  ≥   ــ ٨ }</a:t>
            </a:r>
          </a:p>
        </p:txBody>
      </p:sp>
      <p:cxnSp>
        <p:nvCxnSpPr>
          <p:cNvPr id="101" name="رابط كسهم مستقيم 100"/>
          <p:cNvCxnSpPr>
            <a:stCxn id="50" idx="1"/>
          </p:cNvCxnSpPr>
          <p:nvPr/>
        </p:nvCxnSpPr>
        <p:spPr>
          <a:xfrm rot="5400000" flipH="1" flipV="1">
            <a:off x="-24958" y="3295299"/>
            <a:ext cx="5177637" cy="1734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85944" y="562482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109" name="وسيلة شرح مستطيلة مستديرة الزوايا 108"/>
          <p:cNvSpPr/>
          <p:nvPr/>
        </p:nvSpPr>
        <p:spPr>
          <a:xfrm>
            <a:off x="214282" y="2500306"/>
            <a:ext cx="1428760" cy="785818"/>
          </a:xfrm>
          <a:prstGeom prst="wedgeRoundRectCallout">
            <a:avLst>
              <a:gd name="adj1" fmla="val 95424"/>
              <a:gd name="adj2" fmla="val 1754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110" name="وسيلة شرح مستطيلة مستديرة الزوايا 109"/>
          <p:cNvSpPr/>
          <p:nvPr/>
        </p:nvSpPr>
        <p:spPr>
          <a:xfrm>
            <a:off x="3000364" y="1857364"/>
            <a:ext cx="1428760" cy="785818"/>
          </a:xfrm>
          <a:prstGeom prst="wedgeRoundRectCallout">
            <a:avLst>
              <a:gd name="adj1" fmla="val -76575"/>
              <a:gd name="adj2" fmla="val 15723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المدى</a:t>
            </a:r>
          </a:p>
        </p:txBody>
      </p:sp>
      <p:cxnSp>
        <p:nvCxnSpPr>
          <p:cNvPr id="114" name="رابط كسهم مستقيم 113"/>
          <p:cNvCxnSpPr/>
          <p:nvPr/>
        </p:nvCxnSpPr>
        <p:spPr>
          <a:xfrm>
            <a:off x="2571736" y="3714752"/>
            <a:ext cx="2214578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كسهم مستقيم 114"/>
          <p:cNvCxnSpPr>
            <a:endCxn id="65" idx="1"/>
          </p:cNvCxnSpPr>
          <p:nvPr/>
        </p:nvCxnSpPr>
        <p:spPr>
          <a:xfrm rot="10800000" flipV="1">
            <a:off x="465140" y="3714751"/>
            <a:ext cx="2106597" cy="905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وسيلة شرح مستطيلة مستديرة الزوايا 117"/>
          <p:cNvSpPr/>
          <p:nvPr/>
        </p:nvSpPr>
        <p:spPr>
          <a:xfrm>
            <a:off x="328584" y="4786322"/>
            <a:ext cx="1428760" cy="785818"/>
          </a:xfrm>
          <a:prstGeom prst="wedgeRoundRectCallout">
            <a:avLst>
              <a:gd name="adj1" fmla="val 87457"/>
              <a:gd name="adj2" fmla="val 9431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نقطة صغرى ( ــ ١ ، ــ ٨ )</a:t>
            </a:r>
          </a:p>
        </p:txBody>
      </p:sp>
      <p:sp>
        <p:nvSpPr>
          <p:cNvPr id="111" name="وسيلة شرح مستطيلة مستديرة الزوايا 110"/>
          <p:cNvSpPr/>
          <p:nvPr/>
        </p:nvSpPr>
        <p:spPr>
          <a:xfrm>
            <a:off x="3500430" y="4286256"/>
            <a:ext cx="1428760" cy="785818"/>
          </a:xfrm>
          <a:prstGeom prst="wedgeRoundRectCallout">
            <a:avLst>
              <a:gd name="adj1" fmla="val -22575"/>
              <a:gd name="adj2" fmla="val -11882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المجال</a:t>
            </a:r>
          </a:p>
        </p:txBody>
      </p:sp>
      <p:sp>
        <p:nvSpPr>
          <p:cNvPr id="2" name="إطار 1"/>
          <p:cNvSpPr/>
          <p:nvPr/>
        </p:nvSpPr>
        <p:spPr>
          <a:xfrm>
            <a:off x="214282" y="289632"/>
            <a:ext cx="7572428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</a:t>
            </a:r>
            <a:r>
              <a:rPr lang="ar-SA" sz="2100" b="1" dirty="0">
                <a:solidFill>
                  <a:schemeClr val="tx1"/>
                </a:solidFill>
              </a:rPr>
              <a:t>ستعمل الجدول لتمثيل الدالة ص = ٢س</a:t>
            </a:r>
            <a:r>
              <a:rPr lang="ar-SA" sz="31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100" b="1" dirty="0">
                <a:solidFill>
                  <a:schemeClr val="tx1"/>
                </a:solidFill>
              </a:rPr>
              <a:t> + ٤س ــ ٦ بيانيا وحدد المجال والمدى</a:t>
            </a:r>
          </a:p>
        </p:txBody>
      </p:sp>
      <p:sp>
        <p:nvSpPr>
          <p:cNvPr id="102" name="وسيلة شرح مستطيلة مستديرة الزوايا 101"/>
          <p:cNvSpPr/>
          <p:nvPr/>
        </p:nvSpPr>
        <p:spPr>
          <a:xfrm>
            <a:off x="357158" y="5857892"/>
            <a:ext cx="1428760" cy="785818"/>
          </a:xfrm>
          <a:prstGeom prst="wedgeRoundRectCallout">
            <a:avLst>
              <a:gd name="adj1" fmla="val -22575"/>
              <a:gd name="adj2" fmla="val -9882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 وتساوي ــ٨  </a:t>
            </a:r>
          </a:p>
        </p:txBody>
      </p:sp>
      <p:sp>
        <p:nvSpPr>
          <p:cNvPr id="91" name="مربع نص 90"/>
          <p:cNvSpPr txBox="1"/>
          <p:nvPr/>
        </p:nvSpPr>
        <p:spPr>
          <a:xfrm>
            <a:off x="2243120" y="509618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CFA89DD-A0F9-CC43-B040-A28BEDC4A590}"/>
              </a:ext>
            </a:extLst>
          </p:cNvPr>
          <p:cNvSpPr txBox="1"/>
          <p:nvPr/>
        </p:nvSpPr>
        <p:spPr>
          <a:xfrm>
            <a:off x="7272360" y="1043537"/>
            <a:ext cx="126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١) صـ ١١١</a:t>
            </a:r>
          </a:p>
        </p:txBody>
      </p:sp>
      <p:sp>
        <p:nvSpPr>
          <p:cNvPr id="74" name="مستطيل مستدير الزوايا 73">
            <a:extLst>
              <a:ext uri="{FF2B5EF4-FFF2-40B4-BE49-F238E27FC236}">
                <a16:creationId xmlns:a16="http://schemas.microsoft.com/office/drawing/2014/main" id="{3C35EF77-92AE-D94A-8249-70CFE569535D}"/>
              </a:ext>
            </a:extLst>
          </p:cNvPr>
          <p:cNvSpPr/>
          <p:nvPr/>
        </p:nvSpPr>
        <p:spPr>
          <a:xfrm>
            <a:off x="6036479" y="967338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٢</a:t>
            </a:r>
          </a:p>
        </p:txBody>
      </p:sp>
      <p:sp>
        <p:nvSpPr>
          <p:cNvPr id="100" name="مستطيل مستدير الزوايا 99">
            <a:extLst>
              <a:ext uri="{FF2B5EF4-FFF2-40B4-BE49-F238E27FC236}">
                <a16:creationId xmlns:a16="http://schemas.microsoft.com/office/drawing/2014/main" id="{9A0B0DE3-C110-1944-9037-36E5D9D97273}"/>
              </a:ext>
            </a:extLst>
          </p:cNvPr>
          <p:cNvSpPr/>
          <p:nvPr/>
        </p:nvSpPr>
        <p:spPr>
          <a:xfrm>
            <a:off x="4500105" y="994989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٤</a:t>
            </a:r>
          </a:p>
        </p:txBody>
      </p:sp>
      <p:sp>
        <p:nvSpPr>
          <p:cNvPr id="103" name="مستطيل مستدير الزوايا 102">
            <a:extLst>
              <a:ext uri="{FF2B5EF4-FFF2-40B4-BE49-F238E27FC236}">
                <a16:creationId xmlns:a16="http://schemas.microsoft.com/office/drawing/2014/main" id="{C90345AE-4077-5845-AB59-D06821702257}"/>
              </a:ext>
            </a:extLst>
          </p:cNvPr>
          <p:cNvSpPr/>
          <p:nvPr/>
        </p:nvSpPr>
        <p:spPr>
          <a:xfrm>
            <a:off x="3107522" y="997644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ــ ٦</a:t>
            </a:r>
          </a:p>
        </p:txBody>
      </p: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337ADE41-202A-0945-8262-3A3A36600E0F}"/>
              </a:ext>
            </a:extLst>
          </p:cNvPr>
          <p:cNvGrpSpPr/>
          <p:nvPr/>
        </p:nvGrpSpPr>
        <p:grpSpPr>
          <a:xfrm>
            <a:off x="5088382" y="1476403"/>
            <a:ext cx="1357322" cy="890336"/>
            <a:chOff x="6929454" y="5857892"/>
            <a:chExt cx="1357322" cy="890336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F178A2D0-0496-7D40-871F-E99DC89BB41D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661A7873-465A-B74F-ACEE-0D05D09E493F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DE719418-FFAB-4A42-B7BA-D50009604328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116" name="رابط مستقيم 140">
                <a:extLst>
                  <a:ext uri="{FF2B5EF4-FFF2-40B4-BE49-F238E27FC236}">
                    <a16:creationId xmlns:a16="http://schemas.microsoft.com/office/drawing/2014/main" id="{A7857813-CA1E-E04D-A27C-432E88701CB6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>
              <a:extLst>
                <a:ext uri="{FF2B5EF4-FFF2-40B4-BE49-F238E27FC236}">
                  <a16:creationId xmlns:a16="http://schemas.microsoft.com/office/drawing/2014/main" id="{4ABC508F-D19A-C44A-91E8-D74D79D28059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5EED16A9-57B3-C941-8642-57BE1D5ABC88}"/>
              </a:ext>
            </a:extLst>
          </p:cNvPr>
          <p:cNvGrpSpPr/>
          <p:nvPr/>
        </p:nvGrpSpPr>
        <p:grpSpPr>
          <a:xfrm>
            <a:off x="5095166" y="2381748"/>
            <a:ext cx="1357322" cy="944168"/>
            <a:chOff x="6929454" y="5857892"/>
            <a:chExt cx="1357322" cy="944168"/>
          </a:xfrm>
        </p:grpSpPr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F35B7B2-EF42-5446-A95E-168F91EB9233}"/>
                </a:ext>
              </a:extLst>
            </p:cNvPr>
            <p:cNvGrpSpPr/>
            <p:nvPr/>
          </p:nvGrpSpPr>
          <p:grpSpPr>
            <a:xfrm>
              <a:off x="6929454" y="5857892"/>
              <a:ext cx="820747" cy="944168"/>
              <a:chOff x="6357950" y="5742210"/>
              <a:chExt cx="820747" cy="944168"/>
            </a:xfrm>
          </p:grpSpPr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E6034291-AB56-8742-9ADA-393BAC4EBB2A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6EB11D15-9C36-614A-A6E0-6FFFA43554C1}"/>
                  </a:ext>
                </a:extLst>
              </p:cNvPr>
              <p:cNvSpPr txBox="1"/>
              <p:nvPr/>
            </p:nvSpPr>
            <p:spPr>
              <a:xfrm>
                <a:off x="6357950" y="6224713"/>
                <a:ext cx="8207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123" name="رابط مستقيم 140">
                <a:extLst>
                  <a:ext uri="{FF2B5EF4-FFF2-40B4-BE49-F238E27FC236}">
                    <a16:creationId xmlns:a16="http://schemas.microsoft.com/office/drawing/2014/main" id="{D37C2CFB-A710-AC49-A683-97C8CAABC1AF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0B87370C-F54C-2042-840A-F36BE6F97236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403E5E50-53A0-274C-A942-D5CE7A7213D3}"/>
              </a:ext>
            </a:extLst>
          </p:cNvPr>
          <p:cNvSpPr txBox="1"/>
          <p:nvPr/>
        </p:nvSpPr>
        <p:spPr>
          <a:xfrm>
            <a:off x="4845133" y="285826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28AA840C-4987-8B45-BAF3-01553D519C33}"/>
              </a:ext>
            </a:extLst>
          </p:cNvPr>
          <p:cNvSpPr/>
          <p:nvPr/>
        </p:nvSpPr>
        <p:spPr>
          <a:xfrm>
            <a:off x="5153031" y="2893215"/>
            <a:ext cx="31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×</a:t>
            </a:r>
          </a:p>
        </p:txBody>
      </p:sp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82BEC8F1-3EDE-C446-97FF-9192C64743D4}"/>
              </a:ext>
            </a:extLst>
          </p:cNvPr>
          <p:cNvGrpSpPr/>
          <p:nvPr/>
        </p:nvGrpSpPr>
        <p:grpSpPr>
          <a:xfrm>
            <a:off x="5007772" y="3100832"/>
            <a:ext cx="1357322" cy="890336"/>
            <a:chOff x="6929454" y="5857892"/>
            <a:chExt cx="1357322" cy="890336"/>
          </a:xfrm>
        </p:grpSpPr>
        <p:grpSp>
          <p:nvGrpSpPr>
            <p:cNvPr id="127" name="مجموعة 126">
              <a:extLst>
                <a:ext uri="{FF2B5EF4-FFF2-40B4-BE49-F238E27FC236}">
                  <a16:creationId xmlns:a16="http://schemas.microsoft.com/office/drawing/2014/main" id="{EFFBF922-C4C1-8F44-8C8E-DB0BA487A8AC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DAF1FAB5-205B-0C4C-8CFC-689872C52F10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CFE28A26-DDA9-204D-B90B-080E1960F9DF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  <p:cxnSp>
            <p:nvCxnSpPr>
              <p:cNvPr id="131" name="رابط مستقيم 140">
                <a:extLst>
                  <a:ext uri="{FF2B5EF4-FFF2-40B4-BE49-F238E27FC236}">
                    <a16:creationId xmlns:a16="http://schemas.microsoft.com/office/drawing/2014/main" id="{53349978-9679-304C-8506-F399DAE9FBBD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مربع نص 127">
              <a:extLst>
                <a:ext uri="{FF2B5EF4-FFF2-40B4-BE49-F238E27FC236}">
                  <a16:creationId xmlns:a16="http://schemas.microsoft.com/office/drawing/2014/main" id="{4F238DBD-40BF-0743-8CC2-1D2AD5CD7EF3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C02E9DCB-373E-594D-BD96-3387D551096F}"/>
              </a:ext>
            </a:extLst>
          </p:cNvPr>
          <p:cNvSpPr txBox="1"/>
          <p:nvPr/>
        </p:nvSpPr>
        <p:spPr>
          <a:xfrm>
            <a:off x="5157792" y="3829054"/>
            <a:ext cx="10797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rgbClr val="FF0000"/>
                </a:solidFill>
              </a:rPr>
              <a:t>س</a:t>
            </a:r>
            <a:r>
              <a:rPr lang="ar-SA" sz="2400" b="1" dirty="0">
                <a:solidFill>
                  <a:srgbClr val="FF0000"/>
                </a:solidFill>
              </a:rPr>
              <a:t>= </a:t>
            </a:r>
            <a:r>
              <a:rPr lang="ar-SA" sz="2400" b="1" dirty="0"/>
              <a:t>-١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89648238-95CA-2547-BD51-8F66FA04E111}"/>
              </a:ext>
            </a:extLst>
          </p:cNvPr>
          <p:cNvSpPr txBox="1"/>
          <p:nvPr/>
        </p:nvSpPr>
        <p:spPr>
          <a:xfrm>
            <a:off x="5544204" y="4324850"/>
            <a:ext cx="339237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FF0000"/>
                </a:solidFill>
              </a:rPr>
              <a:t>نعوض عن قيمة </a:t>
            </a:r>
            <a:r>
              <a:rPr lang="ar-SA" b="1" dirty="0" err="1">
                <a:solidFill>
                  <a:srgbClr val="FF0000"/>
                </a:solidFill>
              </a:rPr>
              <a:t>س</a:t>
            </a:r>
            <a:r>
              <a:rPr lang="ar-SA" b="1" dirty="0">
                <a:solidFill>
                  <a:srgbClr val="FF0000"/>
                </a:solidFill>
              </a:rPr>
              <a:t> في المعادلة</a:t>
            </a:r>
          </a:p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00B050"/>
                </a:solidFill>
              </a:rPr>
              <a:t>ص = </a:t>
            </a:r>
            <a:r>
              <a:rPr lang="ar-SA" sz="2800" b="1" dirty="0"/>
              <a:t>٢س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+ ٤س ــ ٦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E2472BB5-A1F4-C14D-87DB-688F511D3493}"/>
              </a:ext>
            </a:extLst>
          </p:cNvPr>
          <p:cNvSpPr txBox="1"/>
          <p:nvPr/>
        </p:nvSpPr>
        <p:spPr>
          <a:xfrm>
            <a:off x="4911300" y="5001622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٢(-١)</a:t>
            </a:r>
            <a:r>
              <a:rPr lang="ar-SA" sz="2400" b="1" spc="-100" baseline="30000" dirty="0"/>
              <a:t>٢</a:t>
            </a:r>
            <a:r>
              <a:rPr lang="ar-SA" sz="2400" b="1" dirty="0"/>
              <a:t>+ ٤(-١)-٦</a:t>
            </a:r>
            <a:endParaRPr lang="ar-SA" sz="2400" dirty="0"/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083AC59A-1EB3-B344-BFA0-FCD4A4F21A52}"/>
              </a:ext>
            </a:extLst>
          </p:cNvPr>
          <p:cNvSpPr txBox="1"/>
          <p:nvPr/>
        </p:nvSpPr>
        <p:spPr>
          <a:xfrm>
            <a:off x="5445572" y="5350433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٢- ٤-٦</a:t>
            </a:r>
            <a:endParaRPr lang="ar-SA" sz="2400" dirty="0"/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D6C81748-1AA5-2644-84F8-50DDBB528270}"/>
              </a:ext>
            </a:extLst>
          </p:cNvPr>
          <p:cNvSpPr txBox="1"/>
          <p:nvPr/>
        </p:nvSpPr>
        <p:spPr>
          <a:xfrm>
            <a:off x="5553935" y="5755384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- ٢-٦= -٨</a:t>
            </a:r>
            <a:endParaRPr lang="ar-SA" sz="2400" dirty="0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987E1EE9-5C3E-2F41-B903-D20A897AB30E}"/>
              </a:ext>
            </a:extLst>
          </p:cNvPr>
          <p:cNvSpPr txBox="1"/>
          <p:nvPr/>
        </p:nvSpPr>
        <p:spPr>
          <a:xfrm>
            <a:off x="5865028" y="6174636"/>
            <a:ext cx="339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</a:t>
            </a:r>
            <a:r>
              <a:rPr lang="ar-SA" sz="2400" b="1" dirty="0" err="1"/>
              <a:t>س،ص</a:t>
            </a:r>
            <a:r>
              <a:rPr lang="ar-SA" sz="2400" b="1" dirty="0"/>
              <a:t>) =(-١،-٨)</a:t>
            </a:r>
            <a:endParaRPr lang="ar-SA" sz="2400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ACAC64B-F287-F590-F7AF-47E10FDB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4" grpId="0"/>
      <p:bldP spid="85" grpId="0"/>
      <p:bldP spid="86" grpId="0"/>
      <p:bldP spid="89" grpId="0"/>
      <p:bldP spid="93" grpId="0" animBg="1"/>
      <p:bldP spid="95" grpId="0" animBg="1"/>
      <p:bldP spid="96" grpId="0"/>
      <p:bldP spid="97" grpId="0"/>
      <p:bldP spid="98" grpId="0"/>
      <p:bldP spid="99" grpId="0"/>
      <p:bldP spid="90" grpId="0"/>
      <p:bldP spid="109" grpId="0" animBg="1"/>
      <p:bldP spid="110" grpId="0" animBg="1"/>
      <p:bldP spid="118" grpId="0" animBg="1"/>
      <p:bldP spid="111" grpId="0" animBg="1"/>
      <p:bldP spid="2" grpId="0" animBg="1"/>
      <p:bldP spid="102" grpId="0" animBg="1"/>
      <p:bldP spid="91" grpId="0"/>
      <p:bldP spid="74" grpId="0" animBg="1"/>
      <p:bldP spid="100" grpId="0" animBg="1"/>
      <p:bldP spid="103" grpId="0" animBg="1"/>
      <p:bldP spid="124" grpId="0"/>
      <p:bldP spid="132" grpId="0"/>
      <p:bldP spid="134" grpId="0"/>
      <p:bldP spid="135" grpId="0"/>
      <p:bldP spid="136" grpId="0"/>
      <p:bldP spid="137" grpId="0"/>
      <p:bldP spid="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72"/>
          <p:cNvGrpSpPr/>
          <p:nvPr/>
        </p:nvGrpSpPr>
        <p:grpSpPr>
          <a:xfrm>
            <a:off x="357158" y="1428736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33"/>
          <p:cNvGrpSpPr/>
          <p:nvPr/>
        </p:nvGrpSpPr>
        <p:grpSpPr>
          <a:xfrm>
            <a:off x="7786711" y="285728"/>
            <a:ext cx="1214446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graphicFrame>
        <p:nvGraphicFramePr>
          <p:cNvPr id="77" name="جدول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88815"/>
              </p:ext>
            </p:extLst>
          </p:nvPr>
        </p:nvGraphicFramePr>
        <p:xfrm>
          <a:off x="6643702" y="1571612"/>
          <a:ext cx="1500198" cy="18435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6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مربع نص 78"/>
          <p:cNvSpPr txBox="1"/>
          <p:nvPr/>
        </p:nvSpPr>
        <p:spPr>
          <a:xfrm>
            <a:off x="7443808" y="252889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٢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7358082" y="207606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١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7397568" y="296396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6715140" y="252888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١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6715140" y="214075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٢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6703471" y="293407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١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1714480" y="372904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385866" y="1714488"/>
            <a:ext cx="1742626" cy="2557483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521528" y="3607595"/>
            <a:ext cx="5643603" cy="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ستطيل 94"/>
          <p:cNvSpPr/>
          <p:nvPr/>
        </p:nvSpPr>
        <p:spPr>
          <a:xfrm>
            <a:off x="3612442" y="5761291"/>
            <a:ext cx="3247587" cy="988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/>
          <p:cNvSpPr txBox="1"/>
          <p:nvPr/>
        </p:nvSpPr>
        <p:spPr>
          <a:xfrm>
            <a:off x="5666025" y="5789729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المجال  =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923185" y="578014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ح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778216" y="6263025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المدى =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3473024" y="6259326"/>
            <a:ext cx="23431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{ ص | ص  ≥   ــ ٢ }</a:t>
            </a:r>
          </a:p>
        </p:txBody>
      </p:sp>
      <p:cxnSp>
        <p:nvCxnSpPr>
          <p:cNvPr id="101" name="رابط كسهم مستقيم 100"/>
          <p:cNvCxnSpPr/>
          <p:nvPr/>
        </p:nvCxnSpPr>
        <p:spPr>
          <a:xfrm rot="5400000" flipH="1">
            <a:off x="823180" y="2516731"/>
            <a:ext cx="3475554" cy="634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85944" y="400050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109" name="وسيلة شرح مستطيلة مستديرة الزوايا 108"/>
          <p:cNvSpPr/>
          <p:nvPr/>
        </p:nvSpPr>
        <p:spPr>
          <a:xfrm>
            <a:off x="2857488" y="4629158"/>
            <a:ext cx="1428760" cy="785818"/>
          </a:xfrm>
          <a:prstGeom prst="wedgeRoundRectCallout">
            <a:avLst>
              <a:gd name="adj1" fmla="val -84575"/>
              <a:gd name="adj2" fmla="val 1390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110" name="وسيلة شرح مستطيلة مستديرة الزوايا 109"/>
          <p:cNvSpPr/>
          <p:nvPr/>
        </p:nvSpPr>
        <p:spPr>
          <a:xfrm>
            <a:off x="642910" y="1714488"/>
            <a:ext cx="1428760" cy="785818"/>
          </a:xfrm>
          <a:prstGeom prst="wedgeRoundRectCallout">
            <a:avLst>
              <a:gd name="adj1" fmla="val 81424"/>
              <a:gd name="adj2" fmla="val 1754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المدى</a:t>
            </a:r>
          </a:p>
        </p:txBody>
      </p:sp>
      <p:cxnSp>
        <p:nvCxnSpPr>
          <p:cNvPr id="114" name="رابط كسهم مستقيم 113"/>
          <p:cNvCxnSpPr/>
          <p:nvPr/>
        </p:nvCxnSpPr>
        <p:spPr>
          <a:xfrm>
            <a:off x="2571736" y="3714752"/>
            <a:ext cx="2214578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كسهم مستقيم 114"/>
          <p:cNvCxnSpPr>
            <a:endCxn id="65" idx="1"/>
          </p:cNvCxnSpPr>
          <p:nvPr/>
        </p:nvCxnSpPr>
        <p:spPr>
          <a:xfrm rot="10800000" flipV="1">
            <a:off x="465140" y="3714751"/>
            <a:ext cx="2106597" cy="905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وسيلة شرح مستطيلة مستديرة الزوايا 117"/>
          <p:cNvSpPr/>
          <p:nvPr/>
        </p:nvSpPr>
        <p:spPr>
          <a:xfrm>
            <a:off x="285720" y="4071942"/>
            <a:ext cx="1428760" cy="785818"/>
          </a:xfrm>
          <a:prstGeom prst="wedgeRoundRectCallout">
            <a:avLst>
              <a:gd name="adj1" fmla="val 84457"/>
              <a:gd name="adj2" fmla="val -2023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نقطة صغرى ( ــ ١ ، ــ ٢)</a:t>
            </a:r>
          </a:p>
        </p:txBody>
      </p:sp>
      <p:sp>
        <p:nvSpPr>
          <p:cNvPr id="111" name="وسيلة شرح مستطيلة مستديرة الزوايا 110"/>
          <p:cNvSpPr/>
          <p:nvPr/>
        </p:nvSpPr>
        <p:spPr>
          <a:xfrm>
            <a:off x="3357554" y="2285992"/>
            <a:ext cx="1428760" cy="785818"/>
          </a:xfrm>
          <a:prstGeom prst="wedgeRoundRectCallout">
            <a:avLst>
              <a:gd name="adj1" fmla="val -18575"/>
              <a:gd name="adj2" fmla="val 12845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المجال</a:t>
            </a:r>
          </a:p>
        </p:txBody>
      </p:sp>
      <p:sp>
        <p:nvSpPr>
          <p:cNvPr id="2" name="إطار 1"/>
          <p:cNvSpPr/>
          <p:nvPr/>
        </p:nvSpPr>
        <p:spPr>
          <a:xfrm>
            <a:off x="214282" y="289632"/>
            <a:ext cx="7572428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</a:t>
            </a:r>
            <a:r>
              <a:rPr lang="ar-SA" sz="2100" b="1" dirty="0">
                <a:solidFill>
                  <a:schemeClr val="tx1"/>
                </a:solidFill>
              </a:rPr>
              <a:t>ستعمل الجدول لتمثيل الدالة  ص = س</a:t>
            </a:r>
            <a:r>
              <a:rPr lang="ar-SA" sz="31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100" b="1" dirty="0">
                <a:solidFill>
                  <a:schemeClr val="tx1"/>
                </a:solidFill>
              </a:rPr>
              <a:t> + ٢س ــ ١ بيانيا وحدد المجال والمدى</a:t>
            </a:r>
          </a:p>
        </p:txBody>
      </p:sp>
      <p:sp>
        <p:nvSpPr>
          <p:cNvPr id="102" name="وسيلة شرح مستطيلة مستديرة الزوايا 101"/>
          <p:cNvSpPr/>
          <p:nvPr/>
        </p:nvSpPr>
        <p:spPr>
          <a:xfrm>
            <a:off x="285720" y="5357826"/>
            <a:ext cx="1428760" cy="785818"/>
          </a:xfrm>
          <a:prstGeom prst="wedgeRoundRectCallout">
            <a:avLst>
              <a:gd name="adj1" fmla="val -16575"/>
              <a:gd name="adj2" fmla="val -12973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 وتساوي ــ ٢</a:t>
            </a:r>
          </a:p>
        </p:txBody>
      </p:sp>
      <p:sp>
        <p:nvSpPr>
          <p:cNvPr id="91" name="مربع نص 90"/>
          <p:cNvSpPr txBox="1"/>
          <p:nvPr/>
        </p:nvSpPr>
        <p:spPr>
          <a:xfrm>
            <a:off x="2257408" y="372904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E61A725-BD31-B34C-8920-DCDC9BDE5F39}"/>
              </a:ext>
            </a:extLst>
          </p:cNvPr>
          <p:cNvSpPr txBox="1"/>
          <p:nvPr/>
        </p:nvSpPr>
        <p:spPr>
          <a:xfrm>
            <a:off x="7164288" y="1052736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٢) صـ ١١١</a:t>
            </a:r>
          </a:p>
        </p:txBody>
      </p:sp>
      <p:sp>
        <p:nvSpPr>
          <p:cNvPr id="74" name="مستطيل مستدير الزوايا 73">
            <a:extLst>
              <a:ext uri="{FF2B5EF4-FFF2-40B4-BE49-F238E27FC236}">
                <a16:creationId xmlns:a16="http://schemas.microsoft.com/office/drawing/2014/main" id="{5BEF585A-5044-B04E-A181-76F433A0D95B}"/>
              </a:ext>
            </a:extLst>
          </p:cNvPr>
          <p:cNvSpPr/>
          <p:nvPr/>
        </p:nvSpPr>
        <p:spPr>
          <a:xfrm>
            <a:off x="5814482" y="84676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١</a:t>
            </a:r>
          </a:p>
        </p:txBody>
      </p:sp>
      <p:sp>
        <p:nvSpPr>
          <p:cNvPr id="100" name="مستطيل مستدير الزوايا 99">
            <a:extLst>
              <a:ext uri="{FF2B5EF4-FFF2-40B4-BE49-F238E27FC236}">
                <a16:creationId xmlns:a16="http://schemas.microsoft.com/office/drawing/2014/main" id="{0C6486FD-8CF4-9F40-AC91-9C14BE6E8AFA}"/>
              </a:ext>
            </a:extLst>
          </p:cNvPr>
          <p:cNvSpPr/>
          <p:nvPr/>
        </p:nvSpPr>
        <p:spPr>
          <a:xfrm>
            <a:off x="4339743" y="789038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٢</a:t>
            </a:r>
          </a:p>
        </p:txBody>
      </p:sp>
      <p:sp>
        <p:nvSpPr>
          <p:cNvPr id="103" name="مستطيل مستدير الزوايا 102">
            <a:extLst>
              <a:ext uri="{FF2B5EF4-FFF2-40B4-BE49-F238E27FC236}">
                <a16:creationId xmlns:a16="http://schemas.microsoft.com/office/drawing/2014/main" id="{E4FE3336-879C-074A-9251-26158B94D3F7}"/>
              </a:ext>
            </a:extLst>
          </p:cNvPr>
          <p:cNvSpPr/>
          <p:nvPr/>
        </p:nvSpPr>
        <p:spPr>
          <a:xfrm>
            <a:off x="2857488" y="798751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ــ ١</a:t>
            </a:r>
          </a:p>
        </p:txBody>
      </p: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5171E2E8-02FB-3440-B385-4763E4998FB4}"/>
              </a:ext>
            </a:extLst>
          </p:cNvPr>
          <p:cNvGrpSpPr/>
          <p:nvPr/>
        </p:nvGrpSpPr>
        <p:grpSpPr>
          <a:xfrm>
            <a:off x="5088382" y="1476403"/>
            <a:ext cx="1357322" cy="890336"/>
            <a:chOff x="6929454" y="5857892"/>
            <a:chExt cx="1357322" cy="890336"/>
          </a:xfrm>
        </p:grpSpPr>
        <p:grpSp>
          <p:nvGrpSpPr>
            <p:cNvPr id="105" name="مجموعة 104">
              <a:extLst>
                <a:ext uri="{FF2B5EF4-FFF2-40B4-BE49-F238E27FC236}">
                  <a16:creationId xmlns:a16="http://schemas.microsoft.com/office/drawing/2014/main" id="{CE2C58FF-9A0E-6A43-8D19-BC2D13DC4FC4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B7DA99C8-35CF-C84D-8E5B-3D5A095D1903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BBC3285B-BDD6-2A4E-804C-89E15B83B995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112" name="رابط مستقيم 140">
                <a:extLst>
                  <a:ext uri="{FF2B5EF4-FFF2-40B4-BE49-F238E27FC236}">
                    <a16:creationId xmlns:a16="http://schemas.microsoft.com/office/drawing/2014/main" id="{75E7BFAE-D1CC-4F4C-AA1E-595F4191A171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مربع نص 105">
              <a:extLst>
                <a:ext uri="{FF2B5EF4-FFF2-40B4-BE49-F238E27FC236}">
                  <a16:creationId xmlns:a16="http://schemas.microsoft.com/office/drawing/2014/main" id="{4F4AD2A7-E986-004A-80D3-227BE4A362BF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88437798-21BF-7744-AFF5-D53EDEE0F83B}"/>
              </a:ext>
            </a:extLst>
          </p:cNvPr>
          <p:cNvGrpSpPr/>
          <p:nvPr/>
        </p:nvGrpSpPr>
        <p:grpSpPr>
          <a:xfrm>
            <a:off x="5057296" y="2287630"/>
            <a:ext cx="1357322" cy="944168"/>
            <a:chOff x="6929454" y="5857892"/>
            <a:chExt cx="1357322" cy="944168"/>
          </a:xfrm>
        </p:grpSpPr>
        <p:grpSp>
          <p:nvGrpSpPr>
            <p:cNvPr id="116" name="مجموعة 115">
              <a:extLst>
                <a:ext uri="{FF2B5EF4-FFF2-40B4-BE49-F238E27FC236}">
                  <a16:creationId xmlns:a16="http://schemas.microsoft.com/office/drawing/2014/main" id="{F79F39D1-BBCF-C44D-AB36-FF212928399D}"/>
                </a:ext>
              </a:extLst>
            </p:cNvPr>
            <p:cNvGrpSpPr/>
            <p:nvPr/>
          </p:nvGrpSpPr>
          <p:grpSpPr>
            <a:xfrm>
              <a:off x="6929454" y="5857892"/>
              <a:ext cx="820747" cy="944168"/>
              <a:chOff x="6357950" y="5742210"/>
              <a:chExt cx="820747" cy="944168"/>
            </a:xfrm>
          </p:grpSpPr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BD847568-46A9-8945-90F9-2350302A10D0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A9E30A3A-F475-8F40-865A-BEBEADC6C820}"/>
                  </a:ext>
                </a:extLst>
              </p:cNvPr>
              <p:cNvSpPr txBox="1"/>
              <p:nvPr/>
            </p:nvSpPr>
            <p:spPr>
              <a:xfrm>
                <a:off x="6357950" y="6224713"/>
                <a:ext cx="8207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121" name="رابط مستقيم 140">
                <a:extLst>
                  <a:ext uri="{FF2B5EF4-FFF2-40B4-BE49-F238E27FC236}">
                    <a16:creationId xmlns:a16="http://schemas.microsoft.com/office/drawing/2014/main" id="{BE0390CE-DB4C-B74B-A64F-E0D491EE49DB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C4A0CECB-4B02-164C-823A-9C2B406A4A4B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6B94CA43-433C-8947-B003-5D4B9D3206A2}"/>
              </a:ext>
            </a:extLst>
          </p:cNvPr>
          <p:cNvSpPr/>
          <p:nvPr/>
        </p:nvSpPr>
        <p:spPr>
          <a:xfrm>
            <a:off x="5141654" y="2795410"/>
            <a:ext cx="31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×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E632DBE4-00BD-5D40-A992-6D76572194A0}"/>
              </a:ext>
            </a:extLst>
          </p:cNvPr>
          <p:cNvSpPr txBox="1"/>
          <p:nvPr/>
        </p:nvSpPr>
        <p:spPr>
          <a:xfrm>
            <a:off x="4755705" y="273845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BF3783B3-A607-7047-A277-209A4D454E81}"/>
              </a:ext>
            </a:extLst>
          </p:cNvPr>
          <p:cNvGrpSpPr/>
          <p:nvPr/>
        </p:nvGrpSpPr>
        <p:grpSpPr>
          <a:xfrm>
            <a:off x="5117065" y="2990547"/>
            <a:ext cx="1357322" cy="890336"/>
            <a:chOff x="6929454" y="5857892"/>
            <a:chExt cx="1357322" cy="890336"/>
          </a:xfrm>
        </p:grpSpPr>
        <p:grpSp>
          <p:nvGrpSpPr>
            <p:cNvPr id="125" name="مجموعة 124">
              <a:extLst>
                <a:ext uri="{FF2B5EF4-FFF2-40B4-BE49-F238E27FC236}">
                  <a16:creationId xmlns:a16="http://schemas.microsoft.com/office/drawing/2014/main" id="{7260B447-8E1E-8B47-AE74-20FB9B34E557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2AD3FC7F-948C-8847-B8EE-4B7BDA0D76AE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96B3D002-B2E4-A24A-A270-842894937B85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129" name="رابط مستقيم 140">
                <a:extLst>
                  <a:ext uri="{FF2B5EF4-FFF2-40B4-BE49-F238E27FC236}">
                    <a16:creationId xmlns:a16="http://schemas.microsoft.com/office/drawing/2014/main" id="{3AB96DB1-FA01-EC48-ACFD-17E3650E9B44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B66C7976-ED7D-3F46-B24A-F6BEE4A9C3F7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A1C994AA-0C39-0541-8942-C81DDB193DCE}"/>
              </a:ext>
            </a:extLst>
          </p:cNvPr>
          <p:cNvSpPr txBox="1"/>
          <p:nvPr/>
        </p:nvSpPr>
        <p:spPr>
          <a:xfrm>
            <a:off x="5157792" y="3829054"/>
            <a:ext cx="10797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rgbClr val="FF0000"/>
                </a:solidFill>
              </a:rPr>
              <a:t>س</a:t>
            </a:r>
            <a:r>
              <a:rPr lang="ar-SA" sz="2400" b="1" dirty="0">
                <a:solidFill>
                  <a:srgbClr val="FF0000"/>
                </a:solidFill>
              </a:rPr>
              <a:t>= </a:t>
            </a:r>
            <a:r>
              <a:rPr lang="ar-SA" sz="2400" b="1" dirty="0"/>
              <a:t>-١</a:t>
            </a: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0D59AA4A-2329-5B40-BF83-B4CA9F8B9C38}"/>
              </a:ext>
            </a:extLst>
          </p:cNvPr>
          <p:cNvSpPr txBox="1"/>
          <p:nvPr/>
        </p:nvSpPr>
        <p:spPr>
          <a:xfrm>
            <a:off x="5546926" y="4391106"/>
            <a:ext cx="339237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FF0000"/>
                </a:solidFill>
              </a:rPr>
              <a:t>نعوض عن قيمة </a:t>
            </a:r>
            <a:r>
              <a:rPr lang="ar-SA" b="1" dirty="0" err="1">
                <a:solidFill>
                  <a:srgbClr val="FF0000"/>
                </a:solidFill>
              </a:rPr>
              <a:t>س</a:t>
            </a:r>
            <a:r>
              <a:rPr lang="ar-SA" b="1" dirty="0">
                <a:solidFill>
                  <a:srgbClr val="FF0000"/>
                </a:solidFill>
              </a:rPr>
              <a:t> في المعادلة</a:t>
            </a:r>
          </a:p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00B050"/>
                </a:solidFill>
              </a:rPr>
              <a:t>ص = </a:t>
            </a:r>
            <a:r>
              <a:rPr lang="ar-SA" sz="28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+ ٢س ــ ١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B5F0DD73-F262-F742-B2EF-69656D9B23DA}"/>
              </a:ext>
            </a:extLst>
          </p:cNvPr>
          <p:cNvSpPr txBox="1"/>
          <p:nvPr/>
        </p:nvSpPr>
        <p:spPr>
          <a:xfrm>
            <a:off x="5111772" y="5035088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(-١)</a:t>
            </a:r>
            <a:r>
              <a:rPr lang="ar-SA" sz="2400" b="1" spc="-100" baseline="30000" dirty="0"/>
              <a:t>٢</a:t>
            </a:r>
            <a:r>
              <a:rPr lang="ar-SA" sz="2400" b="1" dirty="0"/>
              <a:t>+ ٢(-١) -١</a:t>
            </a:r>
            <a:endParaRPr lang="ar-SA" sz="2400" dirty="0"/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378D720A-9833-1545-882F-74BBAC0CBE68}"/>
              </a:ext>
            </a:extLst>
          </p:cNvPr>
          <p:cNvSpPr txBox="1"/>
          <p:nvPr/>
        </p:nvSpPr>
        <p:spPr>
          <a:xfrm>
            <a:off x="5033046" y="5414976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١- ٢-١</a:t>
            </a:r>
            <a:endParaRPr lang="ar-SA" sz="2400" dirty="0"/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4625AB3C-9D68-A542-B542-6AC45B8EB11C}"/>
              </a:ext>
            </a:extLst>
          </p:cNvPr>
          <p:cNvSpPr txBox="1"/>
          <p:nvPr/>
        </p:nvSpPr>
        <p:spPr>
          <a:xfrm>
            <a:off x="5150186" y="5841950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-١-١= -٢</a:t>
            </a:r>
            <a:endParaRPr lang="ar-SA" sz="2400" dirty="0"/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6C24AA6C-EEC0-2E4E-8495-900E75D9B2D9}"/>
              </a:ext>
            </a:extLst>
          </p:cNvPr>
          <p:cNvSpPr txBox="1"/>
          <p:nvPr/>
        </p:nvSpPr>
        <p:spPr>
          <a:xfrm>
            <a:off x="5700489" y="6217897"/>
            <a:ext cx="339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</a:t>
            </a:r>
            <a:r>
              <a:rPr lang="ar-SA" sz="2400" b="1" dirty="0" err="1"/>
              <a:t>س،ص</a:t>
            </a:r>
            <a:r>
              <a:rPr lang="ar-SA" sz="2400" b="1" dirty="0"/>
              <a:t>) =(-١،-٢)</a:t>
            </a:r>
            <a:endParaRPr lang="ar-SA" sz="2400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1E1BB3-06B9-51E8-B8F5-14FCD05A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4" grpId="0"/>
      <p:bldP spid="85" grpId="0"/>
      <p:bldP spid="86" grpId="0"/>
      <p:bldP spid="89" grpId="0"/>
      <p:bldP spid="93" grpId="0" animBg="1"/>
      <p:bldP spid="95" grpId="0" animBg="1"/>
      <p:bldP spid="96" grpId="0"/>
      <p:bldP spid="97" grpId="0"/>
      <p:bldP spid="98" grpId="0"/>
      <p:bldP spid="99" grpId="0"/>
      <p:bldP spid="90" grpId="0"/>
      <p:bldP spid="109" grpId="0" animBg="1"/>
      <p:bldP spid="110" grpId="0" animBg="1"/>
      <p:bldP spid="118" grpId="0" animBg="1"/>
      <p:bldP spid="111" grpId="0" animBg="1"/>
      <p:bldP spid="2" grpId="0" animBg="1"/>
      <p:bldP spid="102" grpId="0" animBg="1"/>
      <p:bldP spid="91" grpId="0"/>
      <p:bldP spid="74" grpId="0" animBg="1"/>
      <p:bldP spid="100" grpId="0" animBg="1"/>
      <p:bldP spid="103" grpId="0" animBg="1"/>
      <p:bldP spid="123" grpId="0"/>
      <p:bldP spid="123" grpId="1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72"/>
          <p:cNvGrpSpPr/>
          <p:nvPr/>
        </p:nvGrpSpPr>
        <p:grpSpPr>
          <a:xfrm>
            <a:off x="357158" y="1428736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33"/>
          <p:cNvGrpSpPr/>
          <p:nvPr/>
        </p:nvGrpSpPr>
        <p:grpSpPr>
          <a:xfrm>
            <a:off x="7786711" y="285728"/>
            <a:ext cx="1214446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graphicFrame>
        <p:nvGraphicFramePr>
          <p:cNvPr id="77" name="جدول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94830"/>
              </p:ext>
            </p:extLst>
          </p:nvPr>
        </p:nvGraphicFramePr>
        <p:xfrm>
          <a:off x="6643702" y="1571612"/>
          <a:ext cx="1500198" cy="18435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6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مربع نص 78"/>
          <p:cNvSpPr txBox="1"/>
          <p:nvPr/>
        </p:nvSpPr>
        <p:spPr>
          <a:xfrm>
            <a:off x="7443808" y="252889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7398385" y="208817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7443808" y="298504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6715140" y="252888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٥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6725126" y="211898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٨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6714537" y="298716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٥</a:t>
            </a:r>
          </a:p>
        </p:txBody>
      </p:sp>
      <p:sp>
        <p:nvSpPr>
          <p:cNvPr id="89" name="مربع نص 88"/>
          <p:cNvSpPr txBox="1"/>
          <p:nvPr/>
        </p:nvSpPr>
        <p:spPr>
          <a:xfrm>
            <a:off x="2243122" y="482918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2157856" y="1428736"/>
            <a:ext cx="1285884" cy="4486309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6257" y="3607595"/>
            <a:ext cx="5643603" cy="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ستطيل 94"/>
          <p:cNvSpPr/>
          <p:nvPr/>
        </p:nvSpPr>
        <p:spPr>
          <a:xfrm>
            <a:off x="3616815" y="5036908"/>
            <a:ext cx="2849977" cy="1570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/>
          <p:cNvSpPr txBox="1"/>
          <p:nvPr/>
        </p:nvSpPr>
        <p:spPr>
          <a:xfrm>
            <a:off x="4649387" y="5286388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المجال  =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049992" y="5235331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ح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556703" y="6072206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المدى =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3406422" y="6076372"/>
            <a:ext cx="23431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{ ص | ص  ≥   ــ ٨ }</a:t>
            </a:r>
          </a:p>
        </p:txBody>
      </p:sp>
      <p:cxnSp>
        <p:nvCxnSpPr>
          <p:cNvPr id="101" name="رابط كسهم مستقيم 100"/>
          <p:cNvCxnSpPr/>
          <p:nvPr/>
        </p:nvCxnSpPr>
        <p:spPr>
          <a:xfrm rot="16200000" flipV="1">
            <a:off x="134035" y="3449226"/>
            <a:ext cx="4861450" cy="1395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500298" y="562929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109" name="وسيلة شرح مستطيلة مستديرة الزوايا 108"/>
          <p:cNvSpPr/>
          <p:nvPr/>
        </p:nvSpPr>
        <p:spPr>
          <a:xfrm>
            <a:off x="357158" y="2786058"/>
            <a:ext cx="1428760" cy="785818"/>
          </a:xfrm>
          <a:prstGeom prst="wedgeRoundRectCallout">
            <a:avLst>
              <a:gd name="adj1" fmla="val 121585"/>
              <a:gd name="adj2" fmla="val 2111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110" name="وسيلة شرح مستطيلة مستديرة الزوايا 109"/>
          <p:cNvSpPr/>
          <p:nvPr/>
        </p:nvSpPr>
        <p:spPr>
          <a:xfrm>
            <a:off x="642910" y="1571612"/>
            <a:ext cx="1428760" cy="785818"/>
          </a:xfrm>
          <a:prstGeom prst="wedgeRoundRectCallout">
            <a:avLst>
              <a:gd name="adj1" fmla="val 81424"/>
              <a:gd name="adj2" fmla="val 1754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المدى</a:t>
            </a:r>
          </a:p>
        </p:txBody>
      </p:sp>
      <p:cxnSp>
        <p:nvCxnSpPr>
          <p:cNvPr id="114" name="رابط كسهم مستقيم 113"/>
          <p:cNvCxnSpPr/>
          <p:nvPr/>
        </p:nvCxnSpPr>
        <p:spPr>
          <a:xfrm>
            <a:off x="2571736" y="3714752"/>
            <a:ext cx="2214578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كسهم مستقيم 114"/>
          <p:cNvCxnSpPr>
            <a:endCxn id="65" idx="1"/>
          </p:cNvCxnSpPr>
          <p:nvPr/>
        </p:nvCxnSpPr>
        <p:spPr>
          <a:xfrm rot="10800000" flipV="1">
            <a:off x="465140" y="3714751"/>
            <a:ext cx="2106597" cy="905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وسيلة شرح مستطيلة مستديرة الزوايا 117"/>
          <p:cNvSpPr/>
          <p:nvPr/>
        </p:nvSpPr>
        <p:spPr>
          <a:xfrm>
            <a:off x="500034" y="4500570"/>
            <a:ext cx="1428760" cy="785818"/>
          </a:xfrm>
          <a:prstGeom prst="wedgeRoundRectCallout">
            <a:avLst>
              <a:gd name="adj1" fmla="val 107457"/>
              <a:gd name="adj2" fmla="val 12522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نقطة صغرى (  ١ ، ــ ٨ )</a:t>
            </a:r>
          </a:p>
        </p:txBody>
      </p:sp>
      <p:sp>
        <p:nvSpPr>
          <p:cNvPr id="111" name="وسيلة شرح مستطيلة مستديرة الزوايا 110"/>
          <p:cNvSpPr/>
          <p:nvPr/>
        </p:nvSpPr>
        <p:spPr>
          <a:xfrm>
            <a:off x="3643306" y="2285992"/>
            <a:ext cx="1428760" cy="785818"/>
          </a:xfrm>
          <a:prstGeom prst="wedgeRoundRectCallout">
            <a:avLst>
              <a:gd name="adj1" fmla="val -18575"/>
              <a:gd name="adj2" fmla="val 12845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المجال</a:t>
            </a:r>
          </a:p>
        </p:txBody>
      </p:sp>
      <p:sp>
        <p:nvSpPr>
          <p:cNvPr id="2" name="إطار 1"/>
          <p:cNvSpPr/>
          <p:nvPr/>
        </p:nvSpPr>
        <p:spPr>
          <a:xfrm>
            <a:off x="214282" y="289632"/>
            <a:ext cx="7572428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</a:t>
            </a:r>
            <a:r>
              <a:rPr lang="ar-SA" sz="2100" b="1" dirty="0">
                <a:solidFill>
                  <a:schemeClr val="tx1"/>
                </a:solidFill>
              </a:rPr>
              <a:t>ستعمل الجدول لتمثيل الدالة  ص = ٣س</a:t>
            </a:r>
            <a:r>
              <a:rPr lang="ar-SA" sz="31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100" b="1" dirty="0">
                <a:solidFill>
                  <a:schemeClr val="tx1"/>
                </a:solidFill>
              </a:rPr>
              <a:t> ــ ٦س ــ ٥ بيانيا وحدد المجال والمدى</a:t>
            </a:r>
          </a:p>
        </p:txBody>
      </p:sp>
      <p:sp>
        <p:nvSpPr>
          <p:cNvPr id="102" name="وسيلة شرح مستطيلة مستديرة الزوايا 101"/>
          <p:cNvSpPr/>
          <p:nvPr/>
        </p:nvSpPr>
        <p:spPr>
          <a:xfrm>
            <a:off x="500034" y="5786454"/>
            <a:ext cx="1428760" cy="785818"/>
          </a:xfrm>
          <a:prstGeom prst="wedgeRoundRectCallout">
            <a:avLst>
              <a:gd name="adj1" fmla="val -16575"/>
              <a:gd name="adj2" fmla="val -12973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 وتساوي ــ ٨</a:t>
            </a:r>
          </a:p>
        </p:txBody>
      </p:sp>
      <p:sp>
        <p:nvSpPr>
          <p:cNvPr id="91" name="مربع نص 90"/>
          <p:cNvSpPr txBox="1"/>
          <p:nvPr/>
        </p:nvSpPr>
        <p:spPr>
          <a:xfrm>
            <a:off x="2757476" y="481489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5DFB3B-59C2-B844-93E1-F37C45BEDA7A}"/>
              </a:ext>
            </a:extLst>
          </p:cNvPr>
          <p:cNvSpPr txBox="1"/>
          <p:nvPr/>
        </p:nvSpPr>
        <p:spPr>
          <a:xfrm>
            <a:off x="6948264" y="1025477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٣)صـ١١١</a:t>
            </a:r>
          </a:p>
        </p:txBody>
      </p:sp>
      <p:sp>
        <p:nvSpPr>
          <p:cNvPr id="74" name="مستطيل مستدير الزوايا 73">
            <a:extLst>
              <a:ext uri="{FF2B5EF4-FFF2-40B4-BE49-F238E27FC236}">
                <a16:creationId xmlns:a16="http://schemas.microsoft.com/office/drawing/2014/main" id="{C3497D11-7F80-9F40-9194-C2176B91241C}"/>
              </a:ext>
            </a:extLst>
          </p:cNvPr>
          <p:cNvSpPr/>
          <p:nvPr/>
        </p:nvSpPr>
        <p:spPr>
          <a:xfrm>
            <a:off x="6036479" y="933152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٣</a:t>
            </a:r>
          </a:p>
        </p:txBody>
      </p:sp>
      <p:sp>
        <p:nvSpPr>
          <p:cNvPr id="100" name="مستطيل مستدير الزوايا 99">
            <a:extLst>
              <a:ext uri="{FF2B5EF4-FFF2-40B4-BE49-F238E27FC236}">
                <a16:creationId xmlns:a16="http://schemas.microsoft.com/office/drawing/2014/main" id="{9BEDB65B-CC11-304C-82E1-4B625256CC01}"/>
              </a:ext>
            </a:extLst>
          </p:cNvPr>
          <p:cNvSpPr/>
          <p:nvPr/>
        </p:nvSpPr>
        <p:spPr>
          <a:xfrm>
            <a:off x="4608967" y="898013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-٦</a:t>
            </a:r>
          </a:p>
        </p:txBody>
      </p:sp>
      <p:sp>
        <p:nvSpPr>
          <p:cNvPr id="103" name="مستطيل مستدير الزوايا 102">
            <a:extLst>
              <a:ext uri="{FF2B5EF4-FFF2-40B4-BE49-F238E27FC236}">
                <a16:creationId xmlns:a16="http://schemas.microsoft.com/office/drawing/2014/main" id="{ED393D5D-F42D-4446-B6C7-9AA034B18CEB}"/>
              </a:ext>
            </a:extLst>
          </p:cNvPr>
          <p:cNvSpPr/>
          <p:nvPr/>
        </p:nvSpPr>
        <p:spPr>
          <a:xfrm>
            <a:off x="3075898" y="865094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ــ ٥</a:t>
            </a:r>
          </a:p>
        </p:txBody>
      </p: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F5AF5491-2304-714F-BAC5-C0C00212CD36}"/>
              </a:ext>
            </a:extLst>
          </p:cNvPr>
          <p:cNvGrpSpPr/>
          <p:nvPr/>
        </p:nvGrpSpPr>
        <p:grpSpPr>
          <a:xfrm>
            <a:off x="5088382" y="1476403"/>
            <a:ext cx="1357322" cy="890336"/>
            <a:chOff x="6929454" y="5857892"/>
            <a:chExt cx="1357322" cy="890336"/>
          </a:xfrm>
        </p:grpSpPr>
        <p:grpSp>
          <p:nvGrpSpPr>
            <p:cNvPr id="105" name="مجموعة 104">
              <a:extLst>
                <a:ext uri="{FF2B5EF4-FFF2-40B4-BE49-F238E27FC236}">
                  <a16:creationId xmlns:a16="http://schemas.microsoft.com/office/drawing/2014/main" id="{04747E16-F920-3F4B-BE31-ADB2E9EE5AD8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13983363-9471-0A4F-9CAB-A97E2FF7AB2B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F49D1190-05BE-1F4F-AE3F-37D0CA7294EE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112" name="رابط مستقيم 140">
                <a:extLst>
                  <a:ext uri="{FF2B5EF4-FFF2-40B4-BE49-F238E27FC236}">
                    <a16:creationId xmlns:a16="http://schemas.microsoft.com/office/drawing/2014/main" id="{6B76CAA9-EADB-6049-8463-F37A4D86A5C9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مربع نص 105">
              <a:extLst>
                <a:ext uri="{FF2B5EF4-FFF2-40B4-BE49-F238E27FC236}">
                  <a16:creationId xmlns:a16="http://schemas.microsoft.com/office/drawing/2014/main" id="{22EAA531-82D7-C94A-92F9-DDDD16817519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F5D520D0-7469-4E48-A270-3A79EEFB0E88}"/>
              </a:ext>
            </a:extLst>
          </p:cNvPr>
          <p:cNvGrpSpPr/>
          <p:nvPr/>
        </p:nvGrpSpPr>
        <p:grpSpPr>
          <a:xfrm>
            <a:off x="5084489" y="2287630"/>
            <a:ext cx="1330129" cy="956034"/>
            <a:chOff x="6956647" y="5857892"/>
            <a:chExt cx="1330129" cy="956034"/>
          </a:xfrm>
        </p:grpSpPr>
        <p:grpSp>
          <p:nvGrpSpPr>
            <p:cNvPr id="116" name="مجموعة 115">
              <a:extLst>
                <a:ext uri="{FF2B5EF4-FFF2-40B4-BE49-F238E27FC236}">
                  <a16:creationId xmlns:a16="http://schemas.microsoft.com/office/drawing/2014/main" id="{D8309D5D-7C3B-BC49-BAFA-B6CF763F30C2}"/>
                </a:ext>
              </a:extLst>
            </p:cNvPr>
            <p:cNvGrpSpPr/>
            <p:nvPr/>
          </p:nvGrpSpPr>
          <p:grpSpPr>
            <a:xfrm>
              <a:off x="6956647" y="5857892"/>
              <a:ext cx="909256" cy="956034"/>
              <a:chOff x="6385143" y="5742210"/>
              <a:chExt cx="909256" cy="956034"/>
            </a:xfrm>
          </p:grpSpPr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B8448D58-1B28-8C41-87D6-C8B4FD6938D3}"/>
                  </a:ext>
                </a:extLst>
              </p:cNvPr>
              <p:cNvSpPr txBox="1"/>
              <p:nvPr/>
            </p:nvSpPr>
            <p:spPr>
              <a:xfrm>
                <a:off x="6385143" y="5742210"/>
                <a:ext cx="67340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b="1" dirty="0"/>
                  <a:t>(-٦</a:t>
                </a:r>
                <a:r>
                  <a:rPr lang="ar-SA" sz="2200" b="1" dirty="0"/>
                  <a:t>)</a:t>
                </a:r>
              </a:p>
            </p:txBody>
          </p:sp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3E16260D-6641-234F-BCC0-850F1CA4108B}"/>
                  </a:ext>
                </a:extLst>
              </p:cNvPr>
              <p:cNvSpPr txBox="1"/>
              <p:nvPr/>
            </p:nvSpPr>
            <p:spPr>
              <a:xfrm>
                <a:off x="6473652" y="6236579"/>
                <a:ext cx="8207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121" name="رابط مستقيم 140">
                <a:extLst>
                  <a:ext uri="{FF2B5EF4-FFF2-40B4-BE49-F238E27FC236}">
                    <a16:creationId xmlns:a16="http://schemas.microsoft.com/office/drawing/2014/main" id="{18CA2D98-AF58-024B-9DEA-5E590FFE4C11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3E0A8D36-7AEB-1843-A96F-EB734009BA21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29F9826D-248A-2C44-8B62-0B0ADB901D3A}"/>
              </a:ext>
            </a:extLst>
          </p:cNvPr>
          <p:cNvSpPr/>
          <p:nvPr/>
        </p:nvSpPr>
        <p:spPr>
          <a:xfrm>
            <a:off x="5069741" y="2759044"/>
            <a:ext cx="31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A7D2853B-CA0B-0548-9299-2AF913A9BEED}"/>
              </a:ext>
            </a:extLst>
          </p:cNvPr>
          <p:cNvSpPr/>
          <p:nvPr/>
        </p:nvSpPr>
        <p:spPr>
          <a:xfrm>
            <a:off x="5237385" y="2759714"/>
            <a:ext cx="31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×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C8979C08-2B63-194F-8F99-43FB4EC9EDD0}"/>
              </a:ext>
            </a:extLst>
          </p:cNvPr>
          <p:cNvSpPr txBox="1"/>
          <p:nvPr/>
        </p:nvSpPr>
        <p:spPr>
          <a:xfrm>
            <a:off x="5069741" y="4024611"/>
            <a:ext cx="10797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>
                <a:solidFill>
                  <a:srgbClr val="FF0000"/>
                </a:solidFill>
              </a:rPr>
              <a:t>س</a:t>
            </a:r>
            <a:r>
              <a:rPr lang="ar-SA" sz="2400" b="1" dirty="0">
                <a:solidFill>
                  <a:srgbClr val="FF0000"/>
                </a:solidFill>
              </a:rPr>
              <a:t>= </a:t>
            </a:r>
            <a:r>
              <a:rPr lang="ar-SA" sz="2400" b="1" dirty="0"/>
              <a:t>١</a:t>
            </a:r>
          </a:p>
        </p:txBody>
      </p:sp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2B89DDC6-8DF9-5747-98FF-CE8414492510}"/>
              </a:ext>
            </a:extLst>
          </p:cNvPr>
          <p:cNvGrpSpPr/>
          <p:nvPr/>
        </p:nvGrpSpPr>
        <p:grpSpPr>
          <a:xfrm>
            <a:off x="5027219" y="3253348"/>
            <a:ext cx="1357322" cy="890336"/>
            <a:chOff x="6929454" y="5857892"/>
            <a:chExt cx="1357322" cy="890336"/>
          </a:xfrm>
        </p:grpSpPr>
        <p:grpSp>
          <p:nvGrpSpPr>
            <p:cNvPr id="125" name="مجموعة 124">
              <a:extLst>
                <a:ext uri="{FF2B5EF4-FFF2-40B4-BE49-F238E27FC236}">
                  <a16:creationId xmlns:a16="http://schemas.microsoft.com/office/drawing/2014/main" id="{1DCEE89C-F858-5E4D-A7B4-C64B1AF1A2A6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F8175E08-D868-1549-BC02-C41A52776BC7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9F3BB3DD-0E90-8347-9774-D95324BE7950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</a:p>
            </p:txBody>
          </p:sp>
          <p:cxnSp>
            <p:nvCxnSpPr>
              <p:cNvPr id="129" name="رابط مستقيم 140">
                <a:extLst>
                  <a:ext uri="{FF2B5EF4-FFF2-40B4-BE49-F238E27FC236}">
                    <a16:creationId xmlns:a16="http://schemas.microsoft.com/office/drawing/2014/main" id="{750E12FE-322C-504A-9A8D-818E1CB2FD31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63A9C542-616C-6F43-A749-4FEACE6F02FF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 err="1"/>
                <a:t>س</a:t>
              </a:r>
              <a:r>
                <a:rPr lang="ar-SA" sz="2200" b="1" dirty="0"/>
                <a:t>  =</a:t>
              </a:r>
            </a:p>
          </p:txBody>
        </p:sp>
      </p:grp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66671C78-55E1-1943-B326-C2960F151A18}"/>
              </a:ext>
            </a:extLst>
          </p:cNvPr>
          <p:cNvSpPr txBox="1"/>
          <p:nvPr/>
        </p:nvSpPr>
        <p:spPr>
          <a:xfrm>
            <a:off x="5677068" y="4336654"/>
            <a:ext cx="339237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FF0000"/>
                </a:solidFill>
              </a:rPr>
              <a:t>نعوض عن قيمة </a:t>
            </a:r>
            <a:r>
              <a:rPr lang="ar-SA" b="1" dirty="0" err="1">
                <a:solidFill>
                  <a:srgbClr val="FF0000"/>
                </a:solidFill>
              </a:rPr>
              <a:t>س</a:t>
            </a:r>
            <a:r>
              <a:rPr lang="ar-SA" b="1" dirty="0">
                <a:solidFill>
                  <a:srgbClr val="FF0000"/>
                </a:solidFill>
              </a:rPr>
              <a:t> في المعادلة</a:t>
            </a:r>
          </a:p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00B050"/>
                </a:solidFill>
              </a:rPr>
              <a:t>ص = </a:t>
            </a:r>
            <a:r>
              <a:rPr lang="ar-SA" sz="2800" b="1" dirty="0"/>
              <a:t>٣س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ــ ٦س ــ ٥ 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85101F19-F2FB-BB43-AD3C-AA31B05B1F0D}"/>
              </a:ext>
            </a:extLst>
          </p:cNvPr>
          <p:cNvSpPr txBox="1"/>
          <p:nvPr/>
        </p:nvSpPr>
        <p:spPr>
          <a:xfrm>
            <a:off x="5397044" y="5045730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٣(١)</a:t>
            </a:r>
            <a:r>
              <a:rPr lang="ar-SA" sz="2400" b="1" spc="-100" baseline="30000" dirty="0"/>
              <a:t>٢</a:t>
            </a:r>
            <a:r>
              <a:rPr lang="ar-SA" sz="2400" b="1" dirty="0"/>
              <a:t>- ٦(١) -٥</a:t>
            </a:r>
            <a:endParaRPr lang="ar-SA" sz="2400" dirty="0"/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20114533-0739-7447-86CD-3B5AC80528C7}"/>
              </a:ext>
            </a:extLst>
          </p:cNvPr>
          <p:cNvSpPr txBox="1"/>
          <p:nvPr/>
        </p:nvSpPr>
        <p:spPr>
          <a:xfrm>
            <a:off x="5391817" y="5480003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٣- ٦-٥</a:t>
            </a:r>
            <a:endParaRPr lang="ar-SA" sz="2400" dirty="0"/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085B3EE9-1485-FC4C-A2F8-277165E4A658}"/>
              </a:ext>
            </a:extLst>
          </p:cNvPr>
          <p:cNvSpPr txBox="1"/>
          <p:nvPr/>
        </p:nvSpPr>
        <p:spPr>
          <a:xfrm>
            <a:off x="5531063" y="5873520"/>
            <a:ext cx="36540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ص = -٣-٥= -٨</a:t>
            </a:r>
            <a:endParaRPr lang="ar-SA" sz="2400" dirty="0"/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549EB6C9-B8FF-1A41-BD64-3E58D834E243}"/>
              </a:ext>
            </a:extLst>
          </p:cNvPr>
          <p:cNvSpPr txBox="1"/>
          <p:nvPr/>
        </p:nvSpPr>
        <p:spPr>
          <a:xfrm>
            <a:off x="5700489" y="6217897"/>
            <a:ext cx="3392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</a:t>
            </a:r>
            <a:r>
              <a:rPr lang="ar-SA" sz="2400" b="1" dirty="0" err="1"/>
              <a:t>س،ص</a:t>
            </a:r>
            <a:r>
              <a:rPr lang="ar-SA" sz="2400" b="1" dirty="0"/>
              <a:t>) =(١،-٨)</a:t>
            </a:r>
            <a:endParaRPr lang="ar-S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A7BEF9BA-4C3B-0D4F-934F-C0A9BF7FF35F}"/>
                  </a:ext>
                </a:extLst>
              </p14:cNvPr>
              <p14:cNvContentPartPr/>
              <p14:nvPr/>
            </p14:nvContentPartPr>
            <p14:xfrm>
              <a:off x="7584480" y="5818320"/>
              <a:ext cx="646200" cy="1908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A7BEF9BA-4C3B-0D4F-934F-C0A9BF7FF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5120" y="5808960"/>
                <a:ext cx="664920" cy="37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23B84621-978A-B3CC-36E5-C63B30B5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4" grpId="0"/>
      <p:bldP spid="85" grpId="0"/>
      <p:bldP spid="86" grpId="0"/>
      <p:bldP spid="89" grpId="0"/>
      <p:bldP spid="93" grpId="0" animBg="1"/>
      <p:bldP spid="95" grpId="0" animBg="1"/>
      <p:bldP spid="96" grpId="0"/>
      <p:bldP spid="97" grpId="0"/>
      <p:bldP spid="98" grpId="0"/>
      <p:bldP spid="99" grpId="0"/>
      <p:bldP spid="90" grpId="0"/>
      <p:bldP spid="109" grpId="0" animBg="1"/>
      <p:bldP spid="110" grpId="0" animBg="1"/>
      <p:bldP spid="118" grpId="0" animBg="1"/>
      <p:bldP spid="111" grpId="0" animBg="1"/>
      <p:bldP spid="2" grpId="0" animBg="1"/>
      <p:bldP spid="102" grpId="0" animBg="1"/>
      <p:bldP spid="91" grpId="0"/>
      <p:bldP spid="74" grpId="0" animBg="1"/>
      <p:bldP spid="100" grpId="0" animBg="1"/>
      <p:bldP spid="103" grpId="0" animBg="1"/>
      <p:bldP spid="9" grpId="0"/>
      <p:bldP spid="123" grpId="0"/>
      <p:bldP spid="130" grpId="0"/>
      <p:bldP spid="131" grpId="0"/>
      <p:bldP spid="132" grpId="0"/>
      <p:bldP spid="133" grpId="0"/>
      <p:bldP spid="1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682384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642910" y="289632"/>
            <a:ext cx="6929486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الرأس ومعادلة محور التماثل والمقطع الصادي للتمثيل الآتي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14554"/>
            <a:ext cx="3500462" cy="342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2471724" y="267175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500034" y="2357430"/>
            <a:ext cx="1428760" cy="785818"/>
          </a:xfrm>
          <a:prstGeom prst="wedgeRoundRectCallout">
            <a:avLst>
              <a:gd name="adj1" fmla="val 105424"/>
              <a:gd name="adj2" fmla="val 229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الرأس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43570" y="1857364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7586680" y="2185978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الرأس  =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72198" y="2143116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ــ ١  ،  ٣ )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643570" y="3429000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7000892" y="3757614"/>
            <a:ext cx="1728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معادلة المحور  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643570" y="3714752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ــ ١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643570" y="5000636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6715140" y="5329250"/>
            <a:ext cx="20145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المقطع الصادي  =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6357950" y="5312703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800338" y="300037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3428992" y="1571612"/>
            <a:ext cx="1428760" cy="785818"/>
          </a:xfrm>
          <a:prstGeom prst="wedgeRoundRectCallout">
            <a:avLst>
              <a:gd name="adj1" fmla="val -69575"/>
              <a:gd name="adj2" fmla="val 15935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cxnSp>
        <p:nvCxnSpPr>
          <p:cNvPr id="20" name="رابط كسهم مستقيم 19"/>
          <p:cNvCxnSpPr/>
          <p:nvPr/>
        </p:nvCxnSpPr>
        <p:spPr>
          <a:xfrm rot="5400000">
            <a:off x="874702" y="3925081"/>
            <a:ext cx="3821107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2000232" y="3600448"/>
            <a:ext cx="1057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● </a:t>
            </a:r>
            <a:r>
              <a:rPr lang="ar-SA" sz="2800" b="1" dirty="0"/>
              <a:t>ــ ١</a:t>
            </a: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500034" y="4214818"/>
            <a:ext cx="1428760" cy="785818"/>
          </a:xfrm>
          <a:prstGeom prst="wedgeRoundRectCallout">
            <a:avLst>
              <a:gd name="adj1" fmla="val 105424"/>
              <a:gd name="adj2" fmla="val 229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95982FE-99D4-2C4F-9E46-61B45753B50E}"/>
              </a:ext>
            </a:extLst>
          </p:cNvPr>
          <p:cNvSpPr txBox="1"/>
          <p:nvPr/>
        </p:nvSpPr>
        <p:spPr>
          <a:xfrm>
            <a:off x="3443280" y="952247"/>
            <a:ext cx="4069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تحديد خصائص القطع المكافئ من تمثيله البياني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278A1F-A55B-FA4D-9B9B-7600B612A746}"/>
              </a:ext>
            </a:extLst>
          </p:cNvPr>
          <p:cNvSpPr txBox="1"/>
          <p:nvPr/>
        </p:nvSpPr>
        <p:spPr>
          <a:xfrm>
            <a:off x="7308304" y="1057221"/>
            <a:ext cx="12966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٢أ/ صـ١٠٧</a:t>
            </a:r>
          </a:p>
        </p:txBody>
      </p:sp>
      <p:sp>
        <p:nvSpPr>
          <p:cNvPr id="21" name="عنصر نائب لرقم الشريحة 20">
            <a:extLst>
              <a:ext uri="{FF2B5EF4-FFF2-40B4-BE49-F238E27FC236}">
                <a16:creationId xmlns:a16="http://schemas.microsoft.com/office/drawing/2014/main" id="{A3D63F8F-7FBD-6083-C806-ABBA4C53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682384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642910" y="289632"/>
            <a:ext cx="6929486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الرأس ومعادلة محور التماثل والمقطع الصادي للتمثيل الآتي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43570" y="1857364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7586680" y="2185978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الرأس  =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72198" y="2143116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١  ،  ٣ )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643570" y="3429000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7000892" y="3757614"/>
            <a:ext cx="1728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معادلة المحور  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643570" y="3714752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١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643570" y="5000636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6715140" y="5329250"/>
            <a:ext cx="20145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المقطع الصادي  =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6357950" y="5341279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798" y="2285992"/>
            <a:ext cx="3214705" cy="34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17"/>
          <p:cNvSpPr txBox="1"/>
          <p:nvPr/>
        </p:nvSpPr>
        <p:spPr>
          <a:xfrm>
            <a:off x="2185972" y="339596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3714744" y="3429000"/>
            <a:ext cx="1428760" cy="785818"/>
          </a:xfrm>
          <a:prstGeom prst="wedgeRoundRectCallout">
            <a:avLst>
              <a:gd name="adj1" fmla="val -112575"/>
              <a:gd name="adj2" fmla="val 229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الرأس</a:t>
            </a: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257144" y="2571744"/>
            <a:ext cx="1428760" cy="785818"/>
          </a:xfrm>
          <a:prstGeom prst="wedgeRoundRectCallout">
            <a:avLst>
              <a:gd name="adj1" fmla="val 105424"/>
              <a:gd name="adj2" fmla="val 8663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cxnSp>
        <p:nvCxnSpPr>
          <p:cNvPr id="20" name="رابط كسهم مستقيم 19"/>
          <p:cNvCxnSpPr/>
          <p:nvPr/>
        </p:nvCxnSpPr>
        <p:spPr>
          <a:xfrm rot="5400000">
            <a:off x="874702" y="3925081"/>
            <a:ext cx="3821107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2543158" y="4672022"/>
            <a:ext cx="8429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 ١</a:t>
            </a:r>
            <a:r>
              <a:rPr lang="ar-SA" sz="2200" b="1" dirty="0"/>
              <a:t>●</a:t>
            </a:r>
            <a:endParaRPr lang="ar-SA" sz="2800" b="1" dirty="0"/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528610" y="4000504"/>
            <a:ext cx="1428760" cy="785818"/>
          </a:xfrm>
          <a:prstGeom prst="wedgeRoundRectCallout">
            <a:avLst>
              <a:gd name="adj1" fmla="val 105424"/>
              <a:gd name="adj2" fmla="val 229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471724" y="374332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D08A6C4-ACB4-184F-9D42-DC8A3E57CFB0}"/>
              </a:ext>
            </a:extLst>
          </p:cNvPr>
          <p:cNvSpPr txBox="1"/>
          <p:nvPr/>
        </p:nvSpPr>
        <p:spPr>
          <a:xfrm>
            <a:off x="7308304" y="1057221"/>
            <a:ext cx="12966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٢ب/ صـ١٠٧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0873C3-60DE-B610-8B31-BDBE6AB9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8" grpId="0" animBg="1"/>
      <p:bldP spid="19" grpId="0" animBg="1"/>
      <p:bldP spid="24" grpId="0"/>
      <p:bldP spid="2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682384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642910" y="289632"/>
            <a:ext cx="6929486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الرأس ومعادلة محور التماثل والمقطع الصادي للتمثيل الآتي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43570" y="1857364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7586680" y="2185978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الرأس  =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72198" y="2143116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ــ ١  ،  ٥ )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643570" y="3429000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7000892" y="3757614"/>
            <a:ext cx="1728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معادلة المحور  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643570" y="3714752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١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643570" y="5000636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6715140" y="5329250"/>
            <a:ext cx="20145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المقطع الصادي  =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6357950" y="5341279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77" y="2071678"/>
            <a:ext cx="366237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17"/>
          <p:cNvSpPr txBox="1"/>
          <p:nvPr/>
        </p:nvSpPr>
        <p:spPr>
          <a:xfrm>
            <a:off x="2814624" y="292893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571472" y="1857364"/>
            <a:ext cx="1428760" cy="785818"/>
          </a:xfrm>
          <a:prstGeom prst="wedgeRoundRectCallout">
            <a:avLst>
              <a:gd name="adj1" fmla="val 104424"/>
              <a:gd name="adj2" fmla="val 3026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الرأس</a:t>
            </a: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3929058" y="2357430"/>
            <a:ext cx="1428760" cy="785818"/>
          </a:xfrm>
          <a:prstGeom prst="wedgeRoundRectCallout">
            <a:avLst>
              <a:gd name="adj1" fmla="val -103575"/>
              <a:gd name="adj2" fmla="val 5208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cxnSp>
        <p:nvCxnSpPr>
          <p:cNvPr id="20" name="رابط كسهم مستقيم 19"/>
          <p:cNvCxnSpPr/>
          <p:nvPr/>
        </p:nvCxnSpPr>
        <p:spPr>
          <a:xfrm rot="5400000">
            <a:off x="874702" y="3925081"/>
            <a:ext cx="3821107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2557446" y="3929066"/>
            <a:ext cx="1042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 ــ ١</a:t>
            </a:r>
            <a:r>
              <a:rPr lang="ar-SA" sz="2200" b="1" dirty="0"/>
              <a:t>●</a:t>
            </a:r>
            <a:endParaRPr lang="ar-SA" sz="2800" b="1" dirty="0"/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528610" y="4572008"/>
            <a:ext cx="1428760" cy="785818"/>
          </a:xfrm>
          <a:prstGeom prst="wedgeRoundRectCallout">
            <a:avLst>
              <a:gd name="adj1" fmla="val 105424"/>
              <a:gd name="adj2" fmla="val 229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471724" y="224312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AB0B274-458B-184C-AF67-141A3F5620BF}"/>
              </a:ext>
            </a:extLst>
          </p:cNvPr>
          <p:cNvSpPr txBox="1"/>
          <p:nvPr/>
        </p:nvSpPr>
        <p:spPr>
          <a:xfrm>
            <a:off x="7308304" y="1057221"/>
            <a:ext cx="12966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٤/ صـ ١١١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3615BE-B38E-382C-B3B0-740C32E1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8" grpId="0" animBg="1"/>
      <p:bldP spid="19" grpId="0" animBg="1"/>
      <p:bldP spid="24" grpId="0"/>
      <p:bldP spid="2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682384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642910" y="289632"/>
            <a:ext cx="6929486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الرأس ومعادلة محور التماثل والمقطع الصادي للتمثيل الآتي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43570" y="1857364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7586680" y="2185978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الرأس  =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857884" y="2143116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ــ ٢  ،  ــ ٣ )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643570" y="3429000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7000892" y="3757614"/>
            <a:ext cx="1728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معادلة المحور  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643570" y="3714752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٢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643570" y="5000636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6715140" y="5329250"/>
            <a:ext cx="20145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المقطع الصادي  =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6357950" y="5341279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16"/>
            <a:ext cx="34385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17"/>
          <p:cNvSpPr txBox="1"/>
          <p:nvPr/>
        </p:nvSpPr>
        <p:spPr>
          <a:xfrm>
            <a:off x="2843200" y="332899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285720" y="4281795"/>
            <a:ext cx="1428760" cy="785818"/>
          </a:xfrm>
          <a:prstGeom prst="wedgeRoundRectCallout">
            <a:avLst>
              <a:gd name="adj1" fmla="val 104424"/>
              <a:gd name="adj2" fmla="val 3026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الرأس</a:t>
            </a: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3957634" y="2757494"/>
            <a:ext cx="1428760" cy="785818"/>
          </a:xfrm>
          <a:prstGeom prst="wedgeRoundRectCallout">
            <a:avLst>
              <a:gd name="adj1" fmla="val -103575"/>
              <a:gd name="adj2" fmla="val 5208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cxnSp>
        <p:nvCxnSpPr>
          <p:cNvPr id="20" name="رابط كسهم مستقيم 19"/>
          <p:cNvCxnSpPr/>
          <p:nvPr/>
        </p:nvCxnSpPr>
        <p:spPr>
          <a:xfrm rot="5400000">
            <a:off x="590539" y="3925081"/>
            <a:ext cx="3821107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2243120" y="3600452"/>
            <a:ext cx="10858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 ــ ٢</a:t>
            </a:r>
            <a:r>
              <a:rPr lang="ar-SA" sz="2200" b="1" dirty="0"/>
              <a:t>●</a:t>
            </a:r>
            <a:endParaRPr lang="ar-SA" sz="2800" b="1" dirty="0"/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285720" y="2214554"/>
            <a:ext cx="1428760" cy="785818"/>
          </a:xfrm>
          <a:prstGeom prst="wedgeRoundRectCallout">
            <a:avLst>
              <a:gd name="adj1" fmla="val 105424"/>
              <a:gd name="adj2" fmla="val 229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185972" y="466755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7716007-EFB9-CC4D-B5A7-A675565451D5}"/>
              </a:ext>
            </a:extLst>
          </p:cNvPr>
          <p:cNvSpPr txBox="1"/>
          <p:nvPr/>
        </p:nvSpPr>
        <p:spPr>
          <a:xfrm>
            <a:off x="7308304" y="1057221"/>
            <a:ext cx="12966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٥/ صـ ١١١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E588D1-E5A5-D625-957F-760865E2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8" grpId="0" animBg="1"/>
      <p:bldP spid="19" grpId="0" animBg="1"/>
      <p:bldP spid="24" grpId="0"/>
      <p:bldP spid="2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745" y="-83050"/>
            <a:ext cx="214758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35" y="1535836"/>
            <a:ext cx="4491716" cy="25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5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EDFDF6B-83D6-2C4A-B514-90D850E1601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1833" y="1723287"/>
            <a:ext cx="1914745" cy="175471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07F1891-033E-5647-BF1B-8DF16B96C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-58055" y="4683013"/>
            <a:ext cx="4630055" cy="2004836"/>
          </a:xfrm>
          <a:prstGeom prst="rect">
            <a:avLst/>
          </a:prstGeom>
        </p:spPr>
      </p:pic>
      <p:pic>
        <p:nvPicPr>
          <p:cNvPr id="7" name="صورة 6" descr="صورة تحتوي على أثاث, مقعد, كرسي&#10;&#10;تم إنشاء الوصف تلقائياً">
            <a:extLst>
              <a:ext uri="{FF2B5EF4-FFF2-40B4-BE49-F238E27FC236}">
                <a16:creationId xmlns:a16="http://schemas.microsoft.com/office/drawing/2014/main" id="{E12B8DF3-F786-4D4F-8147-12A9495A088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82423" y="3198123"/>
            <a:ext cx="2118182" cy="241106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9638458-9F1A-1C4A-AC7F-E2F23C98BCAC}"/>
              </a:ext>
            </a:extLst>
          </p:cNvPr>
          <p:cNvGrpSpPr/>
          <p:nvPr/>
        </p:nvGrpSpPr>
        <p:grpSpPr>
          <a:xfrm>
            <a:off x="739653" y="4018777"/>
            <a:ext cx="2802244" cy="2287447"/>
            <a:chOff x="544915" y="4257801"/>
            <a:chExt cx="4455976" cy="2916000"/>
          </a:xfrm>
        </p:grpSpPr>
        <p:pic>
          <p:nvPicPr>
            <p:cNvPr id="9" name="صورة 8" descr="صورة تحتوي على نص, أثاث, منضدة, ملف&#10;&#10;تم إنشاء الوصف تلقائياً">
              <a:extLst>
                <a:ext uri="{FF2B5EF4-FFF2-40B4-BE49-F238E27FC236}">
                  <a16:creationId xmlns:a16="http://schemas.microsoft.com/office/drawing/2014/main" id="{49744FA9-4A72-114F-9EE3-90E6CA00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544915" y="4257801"/>
              <a:ext cx="4455976" cy="2916000"/>
            </a:xfrm>
            <a:prstGeom prst="rect">
              <a:avLst/>
            </a:prstGeom>
          </p:spPr>
        </p:pic>
        <p:sp>
          <p:nvSpPr>
            <p:cNvPr id="10" name="مستطيل 81">
              <a:extLst>
                <a:ext uri="{FF2B5EF4-FFF2-40B4-BE49-F238E27FC236}">
                  <a16:creationId xmlns:a16="http://schemas.microsoft.com/office/drawing/2014/main" id="{E03BE72D-8537-A84F-B60B-67BE7B4EB494}"/>
                </a:ext>
              </a:extLst>
            </p:cNvPr>
            <p:cNvSpPr/>
            <p:nvPr/>
          </p:nvSpPr>
          <p:spPr>
            <a:xfrm>
              <a:off x="2104249" y="4519045"/>
              <a:ext cx="2678477" cy="1913574"/>
            </a:xfrm>
            <a:custGeom>
              <a:avLst/>
              <a:gdLst>
                <a:gd name="connsiteX0" fmla="*/ 0 w 2300877"/>
                <a:gd name="connsiteY0" fmla="*/ 0 h 1119293"/>
                <a:gd name="connsiteX1" fmla="*/ 2300877 w 2300877"/>
                <a:gd name="connsiteY1" fmla="*/ 0 h 1119293"/>
                <a:gd name="connsiteX2" fmla="*/ 2300877 w 2300877"/>
                <a:gd name="connsiteY2" fmla="*/ 1119293 h 1119293"/>
                <a:gd name="connsiteX3" fmla="*/ 0 w 2300877"/>
                <a:gd name="connsiteY3" fmla="*/ 1119293 h 1119293"/>
                <a:gd name="connsiteX4" fmla="*/ 0 w 2300877"/>
                <a:gd name="connsiteY4" fmla="*/ 0 h 1119293"/>
                <a:gd name="connsiteX0" fmla="*/ 0 w 2424445"/>
                <a:gd name="connsiteY0" fmla="*/ 568411 h 1687704"/>
                <a:gd name="connsiteX1" fmla="*/ 2424445 w 2424445"/>
                <a:gd name="connsiteY1" fmla="*/ 0 h 1687704"/>
                <a:gd name="connsiteX2" fmla="*/ 2300877 w 2424445"/>
                <a:gd name="connsiteY2" fmla="*/ 1687704 h 1687704"/>
                <a:gd name="connsiteX3" fmla="*/ 0 w 2424445"/>
                <a:gd name="connsiteY3" fmla="*/ 1687704 h 1687704"/>
                <a:gd name="connsiteX4" fmla="*/ 0 w 2424445"/>
                <a:gd name="connsiteY4" fmla="*/ 568411 h 1687704"/>
                <a:gd name="connsiteX0" fmla="*/ 0 w 2795148"/>
                <a:gd name="connsiteY0" fmla="*/ 642551 h 1687704"/>
                <a:gd name="connsiteX1" fmla="*/ 2795148 w 2795148"/>
                <a:gd name="connsiteY1" fmla="*/ 0 h 1687704"/>
                <a:gd name="connsiteX2" fmla="*/ 2671580 w 2795148"/>
                <a:gd name="connsiteY2" fmla="*/ 1687704 h 1687704"/>
                <a:gd name="connsiteX3" fmla="*/ 370703 w 2795148"/>
                <a:gd name="connsiteY3" fmla="*/ 1687704 h 1687704"/>
                <a:gd name="connsiteX4" fmla="*/ 0 w 2795148"/>
                <a:gd name="connsiteY4" fmla="*/ 642551 h 1687704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696294 w 2819862"/>
                <a:gd name="connsiteY2" fmla="*/ 1687704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745721 w 2819862"/>
                <a:gd name="connsiteY2" fmla="*/ 1119293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745721"/>
                <a:gd name="connsiteY0" fmla="*/ 617838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24714 w 2745721"/>
                <a:gd name="connsiteY4" fmla="*/ 617838 h 1934839"/>
                <a:gd name="connsiteX0" fmla="*/ 35347 w 2745721"/>
                <a:gd name="connsiteY0" fmla="*/ 522145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35347 w 2745721"/>
                <a:gd name="connsiteY4" fmla="*/ 522145 h 1934839"/>
                <a:gd name="connsiteX0" fmla="*/ 35347 w 2713824"/>
                <a:gd name="connsiteY0" fmla="*/ 522145 h 1934839"/>
                <a:gd name="connsiteX1" fmla="*/ 2696294 w 2713824"/>
                <a:gd name="connsiteY1" fmla="*/ 0 h 1934839"/>
                <a:gd name="connsiteX2" fmla="*/ 2713824 w 2713824"/>
                <a:gd name="connsiteY2" fmla="*/ 1115845 h 1934839"/>
                <a:gd name="connsiteX3" fmla="*/ 0 w 2713824"/>
                <a:gd name="connsiteY3" fmla="*/ 1934839 h 1934839"/>
                <a:gd name="connsiteX4" fmla="*/ 35347 w 2713824"/>
                <a:gd name="connsiteY4" fmla="*/ 522145 h 1934839"/>
                <a:gd name="connsiteX0" fmla="*/ 0 w 2678477"/>
                <a:gd name="connsiteY0" fmla="*/ 522145 h 1913574"/>
                <a:gd name="connsiteX1" fmla="*/ 2660947 w 2678477"/>
                <a:gd name="connsiteY1" fmla="*/ 0 h 1913574"/>
                <a:gd name="connsiteX2" fmla="*/ 2678477 w 2678477"/>
                <a:gd name="connsiteY2" fmla="*/ 1115845 h 1913574"/>
                <a:gd name="connsiteX3" fmla="*/ 17816 w 2678477"/>
                <a:gd name="connsiteY3" fmla="*/ 1913574 h 1913574"/>
                <a:gd name="connsiteX4" fmla="*/ 0 w 2678477"/>
                <a:gd name="connsiteY4" fmla="*/ 522145 h 19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477" h="1913574">
                  <a:moveTo>
                    <a:pt x="0" y="522145"/>
                  </a:moveTo>
                  <a:lnTo>
                    <a:pt x="2660947" y="0"/>
                  </a:lnTo>
                  <a:lnTo>
                    <a:pt x="2678477" y="1115845"/>
                  </a:lnTo>
                  <a:lnTo>
                    <a:pt x="17816" y="1913574"/>
                  </a:lnTo>
                  <a:lnTo>
                    <a:pt x="0" y="522145"/>
                  </a:lnTo>
                  <a:close/>
                </a:path>
              </a:pathLst>
            </a:custGeom>
            <a:solidFill>
              <a:srgbClr val="C87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0" eaLnBrk="1" latinLnBrk="0" hangingPunct="1"/>
              <a:endParaRPr lang="ar-SA" sz="1350">
                <a:solidFill>
                  <a:srgbClr val="C87138"/>
                </a:solidFill>
              </a:endParaRPr>
            </a:p>
          </p:txBody>
        </p:sp>
      </p:grpSp>
      <p:pic>
        <p:nvPicPr>
          <p:cNvPr id="12" name="صورة 11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B2B8C87C-3AE6-6244-AB40-E6DFCF95E648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561973" y="3756276"/>
            <a:ext cx="1097317" cy="76812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23DCBCE-FEF4-1D44-BB72-90182C54FB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2632971" y="3910109"/>
            <a:ext cx="317052" cy="360185"/>
          </a:xfrm>
          <a:prstGeom prst="rect">
            <a:avLst/>
          </a:prstGeom>
        </p:spPr>
      </p:pic>
      <p:pic>
        <p:nvPicPr>
          <p:cNvPr id="29" name="صورة 28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3E24B98-3470-AF45-ACC5-96653218FD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1267508" y="4216005"/>
            <a:ext cx="339660" cy="2094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2031F3-CC2B-A64A-B2C2-FA6BFCF754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2851386" y="3960412"/>
            <a:ext cx="314643" cy="321662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2882980" y="1811652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٨-١ 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تمثيل المعادلات بيانيا</a:t>
            </a:r>
            <a:endParaRPr lang="ar-SA" sz="2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38E42FED-D13C-CA49-BC9E-601A922C56E5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6804803" y="3667813"/>
            <a:ext cx="2407257" cy="3044473"/>
          </a:xfrm>
          <a:prstGeom prst="rect">
            <a:avLst/>
          </a:prstGeom>
        </p:spPr>
      </p:pic>
      <p:sp>
        <p:nvSpPr>
          <p:cNvPr id="60" name="مربع نص 5">
            <a:extLst>
              <a:ext uri="{FF2B5EF4-FFF2-40B4-BE49-F238E27FC236}">
                <a16:creationId xmlns:a16="http://schemas.microsoft.com/office/drawing/2014/main" id="{ABFAFB77-C3F7-7E44-B2C7-1059DF86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89" y="1705807"/>
            <a:ext cx="307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400" dirty="0">
                <a:solidFill>
                  <a:srgbClr val="C00000"/>
                </a:solidFill>
              </a:rPr>
              <a:t>التاريخ   </a:t>
            </a:r>
            <a:r>
              <a:rPr lang="ar-SA" altLang="ar-SA" sz="1400" dirty="0">
                <a:solidFill>
                  <a:srgbClr val="002060"/>
                </a:solidFill>
              </a:rPr>
              <a:t>/  / ١٤٤هـ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B991F33-8E0B-E146-B525-95B7D8F77F67}"/>
              </a:ext>
            </a:extLst>
          </p:cNvPr>
          <p:cNvSpPr txBox="1"/>
          <p:nvPr/>
        </p:nvSpPr>
        <p:spPr>
          <a:xfrm>
            <a:off x="1986989" y="3304823"/>
            <a:ext cx="456886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https://im-a-</a:t>
            </a:r>
            <a:r>
              <a:rPr lang="en-US" sz="1100" dirty="0" err="1"/>
              <a:t>puzzle.com</a:t>
            </a:r>
            <a:r>
              <a:rPr lang="en-US" sz="1100" dirty="0"/>
              <a:t>/look_i_m_a_quiz_puzzle_3icz8ffzd.puzzle</a:t>
            </a:r>
            <a:endParaRPr lang="ar-SA" sz="11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B79AAE0-20A8-1244-974A-02B0D4EC1B8F}"/>
              </a:ext>
            </a:extLst>
          </p:cNvPr>
          <p:cNvSpPr txBox="1"/>
          <p:nvPr/>
        </p:nvSpPr>
        <p:spPr>
          <a:xfrm>
            <a:off x="3026002" y="3595111"/>
            <a:ext cx="33123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www.liveworksheets.com</a:t>
            </a:r>
            <a:r>
              <a:rPr lang="en-US" sz="1200" dirty="0"/>
              <a:t>/2-eb572736ea</a:t>
            </a:r>
            <a:endParaRPr lang="ar-SA" sz="1200" dirty="0"/>
          </a:p>
        </p:txBody>
      </p:sp>
      <p:sp>
        <p:nvSpPr>
          <p:cNvPr id="56" name="عنصر نائب لرقم الشريحة 55">
            <a:extLst>
              <a:ext uri="{FF2B5EF4-FFF2-40B4-BE49-F238E27FC236}">
                <a16:creationId xmlns:a16="http://schemas.microsoft.com/office/drawing/2014/main" id="{990A3EC8-586E-7416-9D6D-C4E961C4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schemeClr val="tx1"/>
                </a:solidFill>
              </a:rPr>
              <a:pPr/>
              <a:t>2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A1DAB21C-0D2B-FEA1-55B3-60B9811F625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70000"/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1950822" y="4484668"/>
            <a:ext cx="858030" cy="6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682384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642910" y="289632"/>
            <a:ext cx="6929486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الرأس ومعادلة محور التماثل والمقطع الصادي للتمثيل الآتي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43570" y="1857364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7586680" y="2185978"/>
            <a:ext cx="11430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الرأس  =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857884" y="2143116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٠  ،   ٥  )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643570" y="3429000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7000892" y="3757614"/>
            <a:ext cx="1728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معادلة المحور  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643570" y="3714752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٠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643570" y="5000636"/>
            <a:ext cx="321471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6715140" y="5329250"/>
            <a:ext cx="20145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المقطع الصادي  =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6357950" y="5341279"/>
            <a:ext cx="4286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34194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وسيلة شرح مستطيلة مستديرة الزوايا 7"/>
          <p:cNvSpPr/>
          <p:nvPr/>
        </p:nvSpPr>
        <p:spPr>
          <a:xfrm>
            <a:off x="285720" y="2257416"/>
            <a:ext cx="1428760" cy="785818"/>
          </a:xfrm>
          <a:prstGeom prst="wedgeRoundRectCallout">
            <a:avLst>
              <a:gd name="adj1" fmla="val 104424"/>
              <a:gd name="adj2" fmla="val 3026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الرأس</a:t>
            </a: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3286116" y="2071678"/>
            <a:ext cx="1428760" cy="785818"/>
          </a:xfrm>
          <a:prstGeom prst="wedgeRoundRectCallout">
            <a:avLst>
              <a:gd name="adj1" fmla="val -103575"/>
              <a:gd name="adj2" fmla="val 5208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cxnSp>
        <p:nvCxnSpPr>
          <p:cNvPr id="20" name="رابط كسهم مستقيم 19"/>
          <p:cNvCxnSpPr/>
          <p:nvPr/>
        </p:nvCxnSpPr>
        <p:spPr>
          <a:xfrm rot="5400000">
            <a:off x="590539" y="3925081"/>
            <a:ext cx="3821107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1872104" y="4248814"/>
            <a:ext cx="10858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  ـ</a:t>
            </a:r>
            <a:r>
              <a:rPr lang="ar-SA" sz="2200" b="1" dirty="0"/>
              <a:t>●</a:t>
            </a:r>
            <a:endParaRPr lang="ar-SA" sz="2800" b="1" dirty="0"/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285720" y="3357562"/>
            <a:ext cx="1428760" cy="785818"/>
          </a:xfrm>
          <a:prstGeom prst="wedgeRoundRectCallout">
            <a:avLst>
              <a:gd name="adj1" fmla="val 105424"/>
              <a:gd name="adj2" fmla="val 2299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محور التماثل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185972" y="264318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CB14283-DA3D-B446-A220-3F12D9D40FE7}"/>
              </a:ext>
            </a:extLst>
          </p:cNvPr>
          <p:cNvSpPr txBox="1"/>
          <p:nvPr/>
        </p:nvSpPr>
        <p:spPr>
          <a:xfrm>
            <a:off x="7308304" y="1057221"/>
            <a:ext cx="12966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٦/ صـ ١١١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8C21E7-29C1-21C5-11CB-ACB238C1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8" grpId="0" animBg="1"/>
      <p:bldP spid="19" grpId="0" animBg="1"/>
      <p:bldP spid="24" grpId="0"/>
      <p:bldP spid="2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825259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285720" y="218194"/>
            <a:ext cx="750099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الرأس ومعادلة محور التماثل والمقطع الصادي للدالة ص = ٢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٤ س ــ ٣</a:t>
            </a:r>
          </a:p>
        </p:txBody>
      </p:sp>
      <p:grpSp>
        <p:nvGrpSpPr>
          <p:cNvPr id="53" name="مجموعة 52"/>
          <p:cNvGrpSpPr/>
          <p:nvPr/>
        </p:nvGrpSpPr>
        <p:grpSpPr>
          <a:xfrm>
            <a:off x="5529268" y="1557324"/>
            <a:ext cx="2786082" cy="507209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54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857224" y="5357826"/>
            <a:ext cx="3929090" cy="1285884"/>
            <a:chOff x="214282" y="214290"/>
            <a:chExt cx="2786082" cy="1285884"/>
          </a:xfrm>
        </p:grpSpPr>
        <p:sp>
          <p:nvSpPr>
            <p:cNvPr id="19" name="مستطيل 18"/>
            <p:cNvSpPr/>
            <p:nvPr/>
          </p:nvSpPr>
          <p:spPr>
            <a:xfrm>
              <a:off x="214282" y="214290"/>
              <a:ext cx="2786082" cy="1285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4282" y="21429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المقطع الصادي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723324" y="6061530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١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24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6357948" y="3453070"/>
            <a:ext cx="1743088" cy="890336"/>
            <a:chOff x="6543688" y="5857892"/>
            <a:chExt cx="1743088" cy="890336"/>
          </a:xfrm>
        </p:grpSpPr>
        <p:grpSp>
          <p:nvGrpSpPr>
            <p:cNvPr id="30" name="مجموعة 145"/>
            <p:cNvGrpSpPr/>
            <p:nvPr/>
          </p:nvGrpSpPr>
          <p:grpSpPr>
            <a:xfrm>
              <a:off x="6543688" y="5857892"/>
              <a:ext cx="928694" cy="890336"/>
              <a:chOff x="5972184" y="5742210"/>
              <a:chExt cx="928694" cy="890336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21507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972184" y="6170881"/>
                <a:ext cx="92869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 × ٢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6087830" y="6170838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6772290" y="4524640"/>
            <a:ext cx="1328746" cy="890336"/>
            <a:chOff x="6958030" y="5857892"/>
            <a:chExt cx="1328746" cy="890336"/>
          </a:xfrm>
        </p:grpSpPr>
        <p:grpSp>
          <p:nvGrpSpPr>
            <p:cNvPr id="36" name="مجموعة 145"/>
            <p:cNvGrpSpPr/>
            <p:nvPr/>
          </p:nvGrpSpPr>
          <p:grpSpPr>
            <a:xfrm>
              <a:off x="6958030" y="5857892"/>
              <a:ext cx="471490" cy="890336"/>
              <a:chOff x="6386526" y="5742210"/>
              <a:chExt cx="471490" cy="890336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415100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386526" y="6170881"/>
                <a:ext cx="47149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519830" y="6170838"/>
                <a:ext cx="25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2000232" y="2285992"/>
            <a:ext cx="1728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،        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2905464" y="2287608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١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943084" y="2857496"/>
            <a:ext cx="280036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٢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٤ س ــ ٣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1144198" y="3500438"/>
            <a:ext cx="3599252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٢ ( ــ ١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٤ ( ــ ١ ) ــ ٣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385996" y="4143380"/>
            <a:ext cx="2357454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٢  ــ  ٤  ــ  ٣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48472" y="4766660"/>
            <a:ext cx="1357322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٥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1714480" y="6015056"/>
            <a:ext cx="642942" cy="500066"/>
          </a:xfrm>
          <a:prstGeom prst="ellipse">
            <a:avLst/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1357290" y="6045400"/>
            <a:ext cx="325756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٢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 ٤ س  ــ  ٣</a:t>
            </a:r>
          </a:p>
        </p:txBody>
      </p:sp>
      <p:sp>
        <p:nvSpPr>
          <p:cNvPr id="56" name="وسيلة شرح مستطيلة مستديرة الزوايا 55"/>
          <p:cNvSpPr/>
          <p:nvPr/>
        </p:nvSpPr>
        <p:spPr>
          <a:xfrm>
            <a:off x="214282" y="5214950"/>
            <a:ext cx="1428760" cy="785818"/>
          </a:xfrm>
          <a:prstGeom prst="wedgeRoundRectCallout">
            <a:avLst>
              <a:gd name="adj1" fmla="val 52424"/>
              <a:gd name="adj2" fmla="val 77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4111520" y="899907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٢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2391088" y="92950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٤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ــ ٣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364463" y="4767757"/>
            <a:ext cx="714380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 ــ ٥</a:t>
            </a:r>
          </a:p>
        </p:txBody>
      </p:sp>
      <p:sp>
        <p:nvSpPr>
          <p:cNvPr id="62" name="وسيلة شرح مستطيلة مستديرة الزوايا 61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</a:t>
            </a:r>
          </a:p>
        </p:txBody>
      </p:sp>
      <p:sp>
        <p:nvSpPr>
          <p:cNvPr id="64" name="مستطيل 63"/>
          <p:cNvSpPr/>
          <p:nvPr/>
        </p:nvSpPr>
        <p:spPr>
          <a:xfrm>
            <a:off x="285721" y="1474287"/>
            <a:ext cx="5034436" cy="51655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5" name="Group 83"/>
          <p:cNvGrpSpPr>
            <a:grpSpLocks/>
          </p:cNvGrpSpPr>
          <p:nvPr/>
        </p:nvGrpSpPr>
        <p:grpSpPr bwMode="auto">
          <a:xfrm>
            <a:off x="528572" y="1841422"/>
            <a:ext cx="4392613" cy="4321175"/>
            <a:chOff x="476" y="1657"/>
            <a:chExt cx="2317" cy="2317"/>
          </a:xfrm>
        </p:grpSpPr>
        <p:sp>
          <p:nvSpPr>
            <p:cNvPr id="66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3" name="مستطيل 62"/>
          <p:cNvSpPr/>
          <p:nvPr/>
        </p:nvSpPr>
        <p:spPr>
          <a:xfrm>
            <a:off x="5378492" y="1515681"/>
            <a:ext cx="2943246" cy="5114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/>
          <p:cNvSpPr txBox="1"/>
          <p:nvPr/>
        </p:nvSpPr>
        <p:spPr>
          <a:xfrm>
            <a:off x="6864599" y="5027253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&gt;  ٠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5935905" y="5596498"/>
            <a:ext cx="23003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القطع مفتوح للأعلى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7150351" y="1736587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: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650153" y="1738846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ــ ١  ،  ــ ٥ )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6435971" y="3293935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:</a:t>
            </a:r>
          </a:p>
        </p:txBody>
      </p:sp>
      <p:sp>
        <p:nvSpPr>
          <p:cNvPr id="104" name="مربع نص 103"/>
          <p:cNvSpPr txBox="1"/>
          <p:nvPr/>
        </p:nvSpPr>
        <p:spPr>
          <a:xfrm>
            <a:off x="5850183" y="3310482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 ٣</a:t>
            </a:r>
          </a:p>
        </p:txBody>
      </p:sp>
      <p:sp>
        <p:nvSpPr>
          <p:cNvPr id="105" name="مربع نص 104"/>
          <p:cNvSpPr txBox="1"/>
          <p:nvPr/>
        </p:nvSpPr>
        <p:spPr>
          <a:xfrm>
            <a:off x="6435971" y="2508117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5464417" y="2524664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= ــ ١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5364401" y="4194053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النقطة المناظرة للمقطع الصادي</a:t>
            </a:r>
          </a:p>
        </p:txBody>
      </p:sp>
      <p:cxnSp>
        <p:nvCxnSpPr>
          <p:cNvPr id="108" name="رابط كسهم مستقيم 107"/>
          <p:cNvCxnSpPr/>
          <p:nvPr/>
        </p:nvCxnSpPr>
        <p:spPr>
          <a:xfrm rot="5400000">
            <a:off x="83418" y="4061623"/>
            <a:ext cx="4715701" cy="79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مربع نص 108"/>
          <p:cNvSpPr txBox="1"/>
          <p:nvPr/>
        </p:nvSpPr>
        <p:spPr>
          <a:xfrm>
            <a:off x="2457402" y="4570356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10" name="مربع نص 109"/>
          <p:cNvSpPr txBox="1"/>
          <p:nvPr/>
        </p:nvSpPr>
        <p:spPr>
          <a:xfrm>
            <a:off x="2168992" y="5119141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11" name="مربع نص 110"/>
          <p:cNvSpPr txBox="1"/>
          <p:nvPr/>
        </p:nvSpPr>
        <p:spPr>
          <a:xfrm>
            <a:off x="1900182" y="4570356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12" name="شكل حر 111"/>
          <p:cNvSpPr/>
          <p:nvPr/>
        </p:nvSpPr>
        <p:spPr>
          <a:xfrm>
            <a:off x="1828744" y="3041583"/>
            <a:ext cx="1285884" cy="2314578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وسيلة شرح مستطيلة مستديرة الزوايا 60"/>
          <p:cNvSpPr/>
          <p:nvPr/>
        </p:nvSpPr>
        <p:spPr>
          <a:xfrm>
            <a:off x="3244361" y="2265872"/>
            <a:ext cx="2000264" cy="785818"/>
          </a:xfrm>
          <a:prstGeom prst="wedgeRoundRectCallout">
            <a:avLst>
              <a:gd name="adj1" fmla="val 44281"/>
              <a:gd name="adj2" fmla="val -1733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&gt;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للأعلى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6303C404-7AEF-5648-BC2D-2A5172AF145B}"/>
              </a:ext>
            </a:extLst>
          </p:cNvPr>
          <p:cNvSpPr txBox="1"/>
          <p:nvPr/>
        </p:nvSpPr>
        <p:spPr>
          <a:xfrm>
            <a:off x="5063450" y="1004450"/>
            <a:ext cx="4069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تحديد خصائص القطع المكافئ من قاعدة دالته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5767388-23CD-6C41-94DE-660C2E4164E9}"/>
              </a:ext>
            </a:extLst>
          </p:cNvPr>
          <p:cNvSpPr txBox="1"/>
          <p:nvPr/>
        </p:nvSpPr>
        <p:spPr>
          <a:xfrm>
            <a:off x="9351156" y="555171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85712A8-CF97-80DB-B394-35B6F311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0.48519 L -1.94444E-6 -2.59259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6 L -0.14254 -0.3460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5" grpId="0" animBg="1"/>
      <p:bldP spid="50" grpId="0"/>
      <p:bldP spid="56" grpId="0" animBg="1"/>
      <p:bldP spid="57" grpId="0" animBg="1"/>
      <p:bldP spid="58" grpId="0" animBg="1"/>
      <p:bldP spid="59" grpId="0" animBg="1"/>
      <p:bldP spid="60" grpId="0"/>
      <p:bldP spid="60" grpId="1"/>
      <p:bldP spid="62" grpId="0" animBg="1"/>
      <p:bldP spid="64" grpId="0" animBg="1"/>
      <p:bldP spid="63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الرأس ومعادلة محور التماثل والمقطع الصادي للدالة ص = ــ ٣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٦ س ــ ٥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486410" y="1579971"/>
            <a:ext cx="2786082" cy="507209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grpSp>
        <p:nvGrpSpPr>
          <p:cNvPr id="13" name="مجموعة 50"/>
          <p:cNvGrpSpPr/>
          <p:nvPr/>
        </p:nvGrpSpPr>
        <p:grpSpPr>
          <a:xfrm>
            <a:off x="857224" y="5357826"/>
            <a:ext cx="3929090" cy="1285884"/>
            <a:chOff x="214282" y="214290"/>
            <a:chExt cx="2786082" cy="1285884"/>
          </a:xfrm>
        </p:grpSpPr>
        <p:sp>
          <p:nvSpPr>
            <p:cNvPr id="19" name="مستطيل 18"/>
            <p:cNvSpPr/>
            <p:nvPr/>
          </p:nvSpPr>
          <p:spPr>
            <a:xfrm>
              <a:off x="214282" y="214290"/>
              <a:ext cx="2786082" cy="1285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4282" y="21429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المقطع الصادي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243651" y="5908014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١</a:t>
            </a:r>
          </a:p>
        </p:txBody>
      </p:sp>
      <p:grpSp>
        <p:nvGrpSpPr>
          <p:cNvPr id="14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5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6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7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115062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ــ ٣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8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21" name="مجموعة 145"/>
            <p:cNvGrpSpPr/>
            <p:nvPr/>
          </p:nvGrpSpPr>
          <p:grpSpPr>
            <a:xfrm>
              <a:off x="6829442" y="5857892"/>
              <a:ext cx="585792" cy="859558"/>
              <a:chOff x="6257938" y="5742210"/>
              <a:chExt cx="58579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329376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5857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٦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،         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339577" y="5908013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٣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٦ س ــ ٥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1097114" y="3500438"/>
            <a:ext cx="364633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٣ (  ١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٦ (  ١ )  ــ٥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143108" y="4143380"/>
            <a:ext cx="26003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٣  +  ٦  ــ  ٥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86116" y="4688078"/>
            <a:ext cx="145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٢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1400148" y="6015056"/>
            <a:ext cx="642942" cy="500066"/>
          </a:xfrm>
          <a:prstGeom prst="ellipse">
            <a:avLst/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1214414" y="6045400"/>
            <a:ext cx="325756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٣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 ٦ </a:t>
            </a:r>
            <a:r>
              <a:rPr lang="ar-SA" sz="2200" b="1" dirty="0" err="1"/>
              <a:t>س</a:t>
            </a:r>
            <a:r>
              <a:rPr lang="ar-SA" sz="2200" b="1" dirty="0"/>
              <a:t>  ــ٥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6046932" y="835801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ــ ٣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2893320" y="928109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٦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ــ ٥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289506" y="4673192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 ــ ٢</a:t>
            </a:r>
          </a:p>
        </p:txBody>
      </p:sp>
      <p:sp>
        <p:nvSpPr>
          <p:cNvPr id="51" name="وسيلة شرح مستطيلة مستديرة الزوايا 50"/>
          <p:cNvSpPr/>
          <p:nvPr/>
        </p:nvSpPr>
        <p:spPr>
          <a:xfrm>
            <a:off x="71406" y="5072074"/>
            <a:ext cx="1428760" cy="785818"/>
          </a:xfrm>
          <a:prstGeom prst="wedgeRoundRectCallout">
            <a:avLst>
              <a:gd name="adj1" fmla="val 52424"/>
              <a:gd name="adj2" fmla="val 77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عظمى</a:t>
            </a:r>
          </a:p>
        </p:txBody>
      </p:sp>
      <p:sp>
        <p:nvSpPr>
          <p:cNvPr id="54" name="مستطيل 53"/>
          <p:cNvSpPr/>
          <p:nvPr/>
        </p:nvSpPr>
        <p:spPr>
          <a:xfrm>
            <a:off x="5528872" y="1517619"/>
            <a:ext cx="2943246" cy="5114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258207" y="1625200"/>
            <a:ext cx="4724535" cy="5129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Group 83"/>
          <p:cNvGrpSpPr>
            <a:grpSpLocks/>
          </p:cNvGrpSpPr>
          <p:nvPr/>
        </p:nvGrpSpPr>
        <p:grpSpPr bwMode="auto">
          <a:xfrm>
            <a:off x="486773" y="1968100"/>
            <a:ext cx="4392613" cy="4321175"/>
            <a:chOff x="476" y="1657"/>
            <a:chExt cx="2317" cy="2317"/>
          </a:xfrm>
        </p:grpSpPr>
        <p:sp>
          <p:nvSpPr>
            <p:cNvPr id="62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6886596" y="517210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&lt;  ٠</a:t>
            </a:r>
          </a:p>
        </p:txBody>
      </p:sp>
      <p:sp>
        <p:nvSpPr>
          <p:cNvPr id="96" name="مربع نص 95"/>
          <p:cNvSpPr txBox="1"/>
          <p:nvPr/>
        </p:nvSpPr>
        <p:spPr>
          <a:xfrm>
            <a:off x="5957902" y="5747652"/>
            <a:ext cx="23003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القطع مفتوح للأسفل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7306001" y="1932322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: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805803" y="1934581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١  ،  ــ ٢ )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6457968" y="3438787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: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5872180" y="3455334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 ٥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6457968" y="2652969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486414" y="2669516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=   ١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5386398" y="4338905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النقطة المناظرة للمقطع الصادي</a:t>
            </a:r>
          </a:p>
        </p:txBody>
      </p:sp>
      <p:cxnSp>
        <p:nvCxnSpPr>
          <p:cNvPr id="104" name="رابط كسهم مستقيم 103"/>
          <p:cNvCxnSpPr/>
          <p:nvPr/>
        </p:nvCxnSpPr>
        <p:spPr>
          <a:xfrm rot="5400000">
            <a:off x="614567" y="4111242"/>
            <a:ext cx="4715701" cy="79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2415141" y="5251989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2701353" y="4439856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2958069" y="5251989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8" name="شكل حر 107"/>
          <p:cNvSpPr/>
          <p:nvPr/>
        </p:nvSpPr>
        <p:spPr>
          <a:xfrm flipV="1">
            <a:off x="2627410" y="4692851"/>
            <a:ext cx="714380" cy="1257322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3779718" y="1929926"/>
            <a:ext cx="2000264" cy="785818"/>
          </a:xfrm>
          <a:prstGeom prst="wedgeRoundRectCallout">
            <a:avLst>
              <a:gd name="adj1" fmla="val 44281"/>
              <a:gd name="adj2" fmla="val -1733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&lt;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للأسفل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2CAB414-F10E-1845-B652-E9550BB596A4}"/>
              </a:ext>
            </a:extLst>
          </p:cNvPr>
          <p:cNvSpPr txBox="1"/>
          <p:nvPr/>
        </p:nvSpPr>
        <p:spPr>
          <a:xfrm>
            <a:off x="7590603" y="1050115"/>
            <a:ext cx="1085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٣أصـ ١٠٨</a:t>
            </a:r>
          </a:p>
        </p:txBody>
      </p:sp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7259F2DD-62CA-1ABD-B169-42735EAE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4 -0.00023 L -0.36789 -0.519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14254 -0.3460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5" grpId="0" animBg="1"/>
      <p:bldP spid="50" grpId="0"/>
      <p:bldP spid="57" grpId="0" animBg="1"/>
      <p:bldP spid="58" grpId="0" animBg="1"/>
      <p:bldP spid="59" grpId="0" animBg="1"/>
      <p:bldP spid="60" grpId="0"/>
      <p:bldP spid="60" grpId="1"/>
      <p:bldP spid="51" grpId="0" animBg="1"/>
      <p:bldP spid="53" grpId="0" animBg="1"/>
      <p:bldP spid="54" grpId="0" animBg="1"/>
      <p:bldP spid="56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  <p:bldP spid="106" grpId="0"/>
      <p:bldP spid="107" grpId="0"/>
      <p:bldP spid="108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الرأس ومعادلة محور التماثل والمقطع الصادي للدالة ص = ــ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٢ س  +  ١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529268" y="1557324"/>
            <a:ext cx="2786082" cy="507209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grpSp>
        <p:nvGrpSpPr>
          <p:cNvPr id="13" name="مجموعة 50"/>
          <p:cNvGrpSpPr/>
          <p:nvPr/>
        </p:nvGrpSpPr>
        <p:grpSpPr>
          <a:xfrm>
            <a:off x="857224" y="5357826"/>
            <a:ext cx="3929090" cy="1285884"/>
            <a:chOff x="214282" y="214290"/>
            <a:chExt cx="2786082" cy="1285884"/>
          </a:xfrm>
        </p:grpSpPr>
        <p:sp>
          <p:nvSpPr>
            <p:cNvPr id="19" name="مستطيل 18"/>
            <p:cNvSpPr/>
            <p:nvPr/>
          </p:nvSpPr>
          <p:spPr>
            <a:xfrm>
              <a:off x="214282" y="214290"/>
              <a:ext cx="2786082" cy="1285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4282" y="21429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المقطع الصادي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085105" y="6081010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١</a:t>
            </a:r>
          </a:p>
        </p:txBody>
      </p:sp>
      <p:grpSp>
        <p:nvGrpSpPr>
          <p:cNvPr id="14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5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6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7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115062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ــ ١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8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21" name="مجموعة 145"/>
            <p:cNvGrpSpPr/>
            <p:nvPr/>
          </p:nvGrpSpPr>
          <p:grpSpPr>
            <a:xfrm>
              <a:off x="6829442" y="5857892"/>
              <a:ext cx="585792" cy="859558"/>
              <a:chOff x="6257938" y="5742210"/>
              <a:chExt cx="58579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329376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5857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٢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</a:t>
            </a:r>
            <a:r>
              <a:rPr lang="ar-SA" sz="2200" b="1"/>
              <a:t>،         </a:t>
            </a:r>
            <a:r>
              <a:rPr lang="ar-SA" sz="2200" b="1" dirty="0"/>
              <a:t>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199589" y="6111866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١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٢ س  +  ١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928662" y="3500438"/>
            <a:ext cx="381478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 (  ١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٢ (  ١ )  +  ١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143108" y="4143380"/>
            <a:ext cx="26003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١  +  ٢  +  ١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86116" y="4688078"/>
            <a:ext cx="145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٢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1400148" y="6015056"/>
            <a:ext cx="642942" cy="500066"/>
          </a:xfrm>
          <a:prstGeom prst="ellipse">
            <a:avLst/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1214414" y="6045400"/>
            <a:ext cx="325756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٣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 ٦ س  + ١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5929322" y="959893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ــ ١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٢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١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288436" y="4688078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  ٢</a:t>
            </a:r>
          </a:p>
        </p:txBody>
      </p:sp>
      <p:sp>
        <p:nvSpPr>
          <p:cNvPr id="51" name="وسيلة شرح مستطيلة مستديرة الزوايا 50"/>
          <p:cNvSpPr/>
          <p:nvPr/>
        </p:nvSpPr>
        <p:spPr>
          <a:xfrm>
            <a:off x="71406" y="5072074"/>
            <a:ext cx="1428760" cy="785818"/>
          </a:xfrm>
          <a:prstGeom prst="wedgeRoundRectCallout">
            <a:avLst>
              <a:gd name="adj1" fmla="val 52424"/>
              <a:gd name="adj2" fmla="val 77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عظمى</a:t>
            </a:r>
          </a:p>
        </p:txBody>
      </p:sp>
      <p:sp>
        <p:nvSpPr>
          <p:cNvPr id="54" name="مستطيل 53"/>
          <p:cNvSpPr/>
          <p:nvPr/>
        </p:nvSpPr>
        <p:spPr>
          <a:xfrm>
            <a:off x="5486422" y="1496835"/>
            <a:ext cx="2943246" cy="5114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66732" y="1578757"/>
            <a:ext cx="4857752" cy="5129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Group 83"/>
          <p:cNvGrpSpPr>
            <a:grpSpLocks/>
          </p:cNvGrpSpPr>
          <p:nvPr/>
        </p:nvGrpSpPr>
        <p:grpSpPr bwMode="auto">
          <a:xfrm>
            <a:off x="295298" y="1921657"/>
            <a:ext cx="4392613" cy="4321175"/>
            <a:chOff x="476" y="1657"/>
            <a:chExt cx="2317" cy="2317"/>
          </a:xfrm>
        </p:grpSpPr>
        <p:sp>
          <p:nvSpPr>
            <p:cNvPr id="62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6856815" y="507616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&lt;  ٠</a:t>
            </a:r>
          </a:p>
        </p:txBody>
      </p:sp>
      <p:sp>
        <p:nvSpPr>
          <p:cNvPr id="96" name="مربع نص 95"/>
          <p:cNvSpPr txBox="1"/>
          <p:nvPr/>
        </p:nvSpPr>
        <p:spPr>
          <a:xfrm>
            <a:off x="5949818" y="5559104"/>
            <a:ext cx="23003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القطع مفتوح للأسفل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7142567" y="1785499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: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642369" y="1787758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١  ،   ٢ )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6428187" y="3342847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: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5842399" y="3359394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 ١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6428187" y="2557029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946187" y="2812064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=   ١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5356617" y="4242965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النقطة المناظرة للمقطع الصادي</a:t>
            </a:r>
          </a:p>
        </p:txBody>
      </p:sp>
      <p:cxnSp>
        <p:nvCxnSpPr>
          <p:cNvPr id="104" name="رابط كسهم مستقيم 103"/>
          <p:cNvCxnSpPr/>
          <p:nvPr/>
        </p:nvCxnSpPr>
        <p:spPr>
          <a:xfrm rot="5400000">
            <a:off x="423092" y="4064799"/>
            <a:ext cx="4715701" cy="79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2223666" y="3564731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2519757" y="3277360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2766594" y="3579019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8" name="شكل حر 107"/>
          <p:cNvSpPr/>
          <p:nvPr/>
        </p:nvSpPr>
        <p:spPr>
          <a:xfrm flipV="1">
            <a:off x="1895510" y="3521855"/>
            <a:ext cx="1785950" cy="2400330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6D4EF156-E804-A149-B08C-4005B5315461}"/>
              </a:ext>
            </a:extLst>
          </p:cNvPr>
          <p:cNvSpPr txBox="1"/>
          <p:nvPr/>
        </p:nvSpPr>
        <p:spPr>
          <a:xfrm>
            <a:off x="7871257" y="925337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٧صـ ١١١</a:t>
            </a:r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3768078" y="2043005"/>
            <a:ext cx="2000264" cy="785818"/>
          </a:xfrm>
          <a:prstGeom prst="wedgeRoundRectCallout">
            <a:avLst>
              <a:gd name="adj1" fmla="val 44281"/>
              <a:gd name="adj2" fmla="val -1733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&lt;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للأسفل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3284C929-E204-A7F5-549B-C62E9BE9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03379 L -0.35729 -0.5534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7 L -0.14253 -0.3460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5" grpId="0" animBg="1"/>
      <p:bldP spid="50" grpId="0"/>
      <p:bldP spid="57" grpId="0" animBg="1"/>
      <p:bldP spid="58" grpId="0" animBg="1"/>
      <p:bldP spid="59" grpId="0" animBg="1"/>
      <p:bldP spid="60" grpId="0"/>
      <p:bldP spid="60" grpId="1"/>
      <p:bldP spid="51" grpId="0" animBg="1"/>
      <p:bldP spid="53" grpId="0" animBg="1"/>
      <p:bldP spid="54" grpId="0" animBg="1"/>
      <p:bldP spid="56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  <p:bldP spid="106" grpId="0"/>
      <p:bldP spid="107" grpId="0"/>
      <p:bldP spid="108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825259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285720" y="218194"/>
            <a:ext cx="750099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الرأس ومعادلة محور التماثل والمقطع الصادي للدالة ص = 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ــ ٤ س +  ٥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380314" y="1557324"/>
            <a:ext cx="2786082" cy="507209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grpSp>
        <p:nvGrpSpPr>
          <p:cNvPr id="13" name="مجموعة 50"/>
          <p:cNvGrpSpPr/>
          <p:nvPr/>
        </p:nvGrpSpPr>
        <p:grpSpPr>
          <a:xfrm>
            <a:off x="857224" y="5357826"/>
            <a:ext cx="3929090" cy="1285884"/>
            <a:chOff x="214282" y="214290"/>
            <a:chExt cx="2786082" cy="1285884"/>
          </a:xfrm>
        </p:grpSpPr>
        <p:sp>
          <p:nvSpPr>
            <p:cNvPr id="19" name="مستطيل 18"/>
            <p:cNvSpPr/>
            <p:nvPr/>
          </p:nvSpPr>
          <p:spPr>
            <a:xfrm>
              <a:off x="214282" y="214290"/>
              <a:ext cx="2786082" cy="1285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4282" y="21429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المقطع الصادي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729426" y="584134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٢</a:t>
            </a:r>
          </a:p>
        </p:txBody>
      </p:sp>
      <p:grpSp>
        <p:nvGrpSpPr>
          <p:cNvPr id="14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5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6" name="مجموعة 28"/>
          <p:cNvGrpSpPr/>
          <p:nvPr/>
        </p:nvGrpSpPr>
        <p:grpSpPr>
          <a:xfrm>
            <a:off x="6357948" y="3453070"/>
            <a:ext cx="1743088" cy="890336"/>
            <a:chOff x="6543688" y="5857892"/>
            <a:chExt cx="1743088" cy="890336"/>
          </a:xfrm>
        </p:grpSpPr>
        <p:grpSp>
          <p:nvGrpSpPr>
            <p:cNvPr id="17" name="مجموعة 145"/>
            <p:cNvGrpSpPr/>
            <p:nvPr/>
          </p:nvGrpSpPr>
          <p:grpSpPr>
            <a:xfrm>
              <a:off x="6543688" y="5857892"/>
              <a:ext cx="928694" cy="890336"/>
              <a:chOff x="5972184" y="5742210"/>
              <a:chExt cx="928694" cy="890336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129350" y="5742210"/>
                <a:ext cx="5429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٤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972184" y="6170881"/>
                <a:ext cx="92869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 × ١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6087830" y="6170838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8" name="مجموعة 34"/>
          <p:cNvGrpSpPr/>
          <p:nvPr/>
        </p:nvGrpSpPr>
        <p:grpSpPr>
          <a:xfrm>
            <a:off x="6772290" y="4524640"/>
            <a:ext cx="1328746" cy="890336"/>
            <a:chOff x="6958030" y="5857892"/>
            <a:chExt cx="1328746" cy="890336"/>
          </a:xfrm>
        </p:grpSpPr>
        <p:grpSp>
          <p:nvGrpSpPr>
            <p:cNvPr id="21" name="مجموعة 145"/>
            <p:cNvGrpSpPr/>
            <p:nvPr/>
          </p:nvGrpSpPr>
          <p:grpSpPr>
            <a:xfrm>
              <a:off x="6958030" y="5857892"/>
              <a:ext cx="585792" cy="890336"/>
              <a:chOff x="6386526" y="5742210"/>
              <a:chExt cx="585792" cy="890336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415100" y="5742210"/>
                <a:ext cx="55721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٤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386526" y="6170881"/>
                <a:ext cx="47149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519830" y="6170838"/>
                <a:ext cx="25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2000232" y="2285992"/>
            <a:ext cx="1728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،        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848756" y="5837465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643042" y="2857496"/>
            <a:ext cx="310040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 ٤ س  +  ٥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1028674" y="3500438"/>
            <a:ext cx="371477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( ٢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٤ ( ٢ )  +  ٥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385996" y="4143380"/>
            <a:ext cx="2357454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٤  ــ  ٨  +  ٥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386128" y="4688078"/>
            <a:ext cx="1357322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١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1714480" y="6015056"/>
            <a:ext cx="642942" cy="500066"/>
          </a:xfrm>
          <a:prstGeom prst="ellipse">
            <a:avLst/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1355926" y="6062215"/>
            <a:ext cx="325756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 ــ  ٤ س    + ٥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5822165" y="930271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١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ــ ٤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٥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441756" y="4700596"/>
            <a:ext cx="714380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51" name="وسيلة شرح مستطيلة مستديرة الزوايا 50"/>
          <p:cNvSpPr/>
          <p:nvPr/>
        </p:nvSpPr>
        <p:spPr>
          <a:xfrm>
            <a:off x="214282" y="5214950"/>
            <a:ext cx="1428760" cy="785818"/>
          </a:xfrm>
          <a:prstGeom prst="wedgeRoundRectCallout">
            <a:avLst>
              <a:gd name="adj1" fmla="val 52424"/>
              <a:gd name="adj2" fmla="val 77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</a:t>
            </a:r>
          </a:p>
        </p:txBody>
      </p:sp>
      <p:sp>
        <p:nvSpPr>
          <p:cNvPr id="54" name="مستطيل 53"/>
          <p:cNvSpPr/>
          <p:nvPr/>
        </p:nvSpPr>
        <p:spPr>
          <a:xfrm>
            <a:off x="5272996" y="1519581"/>
            <a:ext cx="2943246" cy="5114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138756" y="1523086"/>
            <a:ext cx="4857752" cy="5129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Group 83"/>
          <p:cNvGrpSpPr>
            <a:grpSpLocks/>
          </p:cNvGrpSpPr>
          <p:nvPr/>
        </p:nvGrpSpPr>
        <p:grpSpPr bwMode="auto">
          <a:xfrm>
            <a:off x="290276" y="1909087"/>
            <a:ext cx="4392613" cy="4321175"/>
            <a:chOff x="476" y="1657"/>
            <a:chExt cx="2317" cy="2317"/>
          </a:xfrm>
        </p:grpSpPr>
        <p:sp>
          <p:nvSpPr>
            <p:cNvPr id="62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6100776" y="4996553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&gt;  ٠</a:t>
            </a:r>
          </a:p>
        </p:txBody>
      </p:sp>
      <p:sp>
        <p:nvSpPr>
          <p:cNvPr id="96" name="مربع نص 95"/>
          <p:cNvSpPr txBox="1"/>
          <p:nvPr/>
        </p:nvSpPr>
        <p:spPr>
          <a:xfrm>
            <a:off x="5275417" y="5751166"/>
            <a:ext cx="23003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القطع مفتوح للأعلى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6987508" y="1843675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: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487310" y="1845934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٢  ،   ١ )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6273128" y="3401023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: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5689458" y="3429000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 ٥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6273128" y="2615205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301574" y="2631752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=   ٢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5048383" y="4298286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النقطة المناظرة للمقطع الصادي</a:t>
            </a:r>
          </a:p>
        </p:txBody>
      </p:sp>
      <p:cxnSp>
        <p:nvCxnSpPr>
          <p:cNvPr id="104" name="رابط كسهم مستقيم 103"/>
          <p:cNvCxnSpPr/>
          <p:nvPr/>
        </p:nvCxnSpPr>
        <p:spPr>
          <a:xfrm rot="5400000">
            <a:off x="675248" y="4052229"/>
            <a:ext cx="4715701" cy="79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2218644" y="2466303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2763398" y="3533087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3333534" y="2480591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8" name="شكل حر 107"/>
          <p:cNvSpPr/>
          <p:nvPr/>
        </p:nvSpPr>
        <p:spPr>
          <a:xfrm>
            <a:off x="2161952" y="1409021"/>
            <a:ext cx="1785950" cy="2400318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BE489A45-6455-4444-B3DC-3D7C714204D6}"/>
              </a:ext>
            </a:extLst>
          </p:cNvPr>
          <p:cNvSpPr txBox="1"/>
          <p:nvPr/>
        </p:nvSpPr>
        <p:spPr>
          <a:xfrm>
            <a:off x="7743849" y="1026990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٨صـ ١١١</a:t>
            </a:r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285720" y="1571612"/>
            <a:ext cx="2000264" cy="785818"/>
          </a:xfrm>
          <a:prstGeom prst="wedgeRoundRectCallout">
            <a:avLst>
              <a:gd name="adj1" fmla="val 44281"/>
              <a:gd name="adj2" fmla="val -1733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&gt;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للأعلى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BCD56966-611A-AE10-3250-C4C4DCEE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8 L -0.42292 -0.5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6 L -0.14253 -0.3460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5" grpId="0" animBg="1"/>
      <p:bldP spid="50" grpId="0"/>
      <p:bldP spid="57" grpId="0" animBg="1"/>
      <p:bldP spid="58" grpId="0" animBg="1"/>
      <p:bldP spid="59" grpId="0" animBg="1"/>
      <p:bldP spid="60" grpId="0"/>
      <p:bldP spid="60" grpId="1"/>
      <p:bldP spid="51" grpId="0" animBg="1"/>
      <p:bldP spid="53" grpId="0" animBg="1"/>
      <p:bldP spid="54" grpId="0" animBg="1"/>
      <p:bldP spid="56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  <p:bldP spid="106" grpId="0"/>
      <p:bldP spid="107" grpId="0"/>
      <p:bldP spid="108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الرأس ومعادلة محور التماثل والمقطع الصادي للدالة ص =  ٤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ــ ٨ س  +  ٩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529268" y="1557324"/>
            <a:ext cx="2786082" cy="501494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grpSp>
        <p:nvGrpSpPr>
          <p:cNvPr id="13" name="مجموعة 50"/>
          <p:cNvGrpSpPr/>
          <p:nvPr/>
        </p:nvGrpSpPr>
        <p:grpSpPr>
          <a:xfrm>
            <a:off x="857224" y="5357826"/>
            <a:ext cx="3929090" cy="1285884"/>
            <a:chOff x="214282" y="214290"/>
            <a:chExt cx="2786082" cy="1285884"/>
          </a:xfrm>
        </p:grpSpPr>
        <p:sp>
          <p:nvSpPr>
            <p:cNvPr id="19" name="مستطيل 18"/>
            <p:cNvSpPr/>
            <p:nvPr/>
          </p:nvSpPr>
          <p:spPr>
            <a:xfrm>
              <a:off x="214282" y="214290"/>
              <a:ext cx="2786082" cy="1285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4282" y="21429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المقطع الصادي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729426" y="584134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١</a:t>
            </a:r>
          </a:p>
        </p:txBody>
      </p:sp>
      <p:grpSp>
        <p:nvGrpSpPr>
          <p:cNvPr id="14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5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6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7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043624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٨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٤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8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21" name="مجموعة 145"/>
            <p:cNvGrpSpPr/>
            <p:nvPr/>
          </p:nvGrpSpPr>
          <p:grpSpPr>
            <a:xfrm>
              <a:off x="6829442" y="5857892"/>
              <a:ext cx="585792" cy="859558"/>
              <a:chOff x="6257938" y="5742210"/>
              <a:chExt cx="58579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257938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٨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5857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٨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،         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850890" y="5830386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١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٤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٨ س  +  ٩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928662" y="3500438"/>
            <a:ext cx="381478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٤ ( ١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٨ ( ١ )   + ٩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143108" y="4143380"/>
            <a:ext cx="26003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٤  ــ  ٨  +  ٩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86116" y="4688078"/>
            <a:ext cx="145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٥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1457300" y="6015056"/>
            <a:ext cx="642942" cy="500066"/>
          </a:xfrm>
          <a:prstGeom prst="ellipse">
            <a:avLst/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1214414" y="6045400"/>
            <a:ext cx="325756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٤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 ٨ س   + ٩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6293593" y="929130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٤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ــ ٨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٩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351838" y="4696324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51" name="وسيلة شرح مستطيلة مستديرة الزوايا 50"/>
          <p:cNvSpPr/>
          <p:nvPr/>
        </p:nvSpPr>
        <p:spPr>
          <a:xfrm>
            <a:off x="71406" y="5143512"/>
            <a:ext cx="1428760" cy="785818"/>
          </a:xfrm>
          <a:prstGeom prst="wedgeRoundRectCallout">
            <a:avLst>
              <a:gd name="adj1" fmla="val 52424"/>
              <a:gd name="adj2" fmla="val 77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</a:t>
            </a:r>
          </a:p>
        </p:txBody>
      </p:sp>
      <p:sp>
        <p:nvSpPr>
          <p:cNvPr id="54" name="مستطيل 53"/>
          <p:cNvSpPr/>
          <p:nvPr/>
        </p:nvSpPr>
        <p:spPr>
          <a:xfrm>
            <a:off x="5471625" y="1514684"/>
            <a:ext cx="2943246" cy="5114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285720" y="1578757"/>
            <a:ext cx="4857752" cy="5129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Group 83"/>
          <p:cNvGrpSpPr>
            <a:grpSpLocks/>
          </p:cNvGrpSpPr>
          <p:nvPr/>
        </p:nvGrpSpPr>
        <p:grpSpPr bwMode="auto">
          <a:xfrm>
            <a:off x="514286" y="1921657"/>
            <a:ext cx="4392613" cy="4321175"/>
            <a:chOff x="476" y="1657"/>
            <a:chExt cx="2317" cy="2317"/>
          </a:xfrm>
        </p:grpSpPr>
        <p:sp>
          <p:nvSpPr>
            <p:cNvPr id="62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6900385" y="5129444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&gt;  ٠</a:t>
            </a:r>
          </a:p>
        </p:txBody>
      </p:sp>
      <p:sp>
        <p:nvSpPr>
          <p:cNvPr id="96" name="مربع نص 95"/>
          <p:cNvSpPr txBox="1"/>
          <p:nvPr/>
        </p:nvSpPr>
        <p:spPr>
          <a:xfrm>
            <a:off x="6107426" y="5588092"/>
            <a:ext cx="23003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القطع مفتوح للأعلى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7186137" y="1838778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: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685939" y="1841037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١  ،   ٥ )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6471757" y="3396126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: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5885969" y="3412673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 ٩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6471757" y="2610308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500203" y="2626855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=   ١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5400187" y="4296244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النقطة المناظرة للمقطع الصادي</a:t>
            </a:r>
          </a:p>
        </p:txBody>
      </p:sp>
      <p:cxnSp>
        <p:nvCxnSpPr>
          <p:cNvPr id="104" name="رابط كسهم مستقيم 103"/>
          <p:cNvCxnSpPr/>
          <p:nvPr/>
        </p:nvCxnSpPr>
        <p:spPr>
          <a:xfrm rot="5400000">
            <a:off x="627790" y="4064799"/>
            <a:ext cx="4715701" cy="79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2442654" y="1421591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2712799" y="2508157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3000328" y="1421591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8" name="شكل حر 107"/>
          <p:cNvSpPr/>
          <p:nvPr/>
        </p:nvSpPr>
        <p:spPr>
          <a:xfrm>
            <a:off x="2671712" y="1493029"/>
            <a:ext cx="642942" cy="1257310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6140D93A-F829-AC4F-85E3-C8C4E0A2165D}"/>
              </a:ext>
            </a:extLst>
          </p:cNvPr>
          <p:cNvSpPr txBox="1"/>
          <p:nvPr/>
        </p:nvSpPr>
        <p:spPr>
          <a:xfrm>
            <a:off x="7743849" y="1026990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٩صـ ١١١</a:t>
            </a:r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285720" y="1571612"/>
            <a:ext cx="2000264" cy="785818"/>
          </a:xfrm>
          <a:prstGeom prst="wedgeRoundRectCallout">
            <a:avLst>
              <a:gd name="adj1" fmla="val 44281"/>
              <a:gd name="adj2" fmla="val -1733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&gt;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للأعلى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7EC1A7EE-29D9-BF69-ACF1-13B0051B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208 L -0.42291 -0.5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6 L -0.14254 -0.3460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5" grpId="0" animBg="1"/>
      <p:bldP spid="50" grpId="0"/>
      <p:bldP spid="57" grpId="0" animBg="1"/>
      <p:bldP spid="58" grpId="0" animBg="1"/>
      <p:bldP spid="59" grpId="0" animBg="1"/>
      <p:bldP spid="60" grpId="0"/>
      <p:bldP spid="60" grpId="1"/>
      <p:bldP spid="51" grpId="0" animBg="1"/>
      <p:bldP spid="53" grpId="0" animBg="1"/>
      <p:bldP spid="54" grpId="0" animBg="1"/>
      <p:bldP spid="56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  <p:bldP spid="106" grpId="0"/>
      <p:bldP spid="107" grpId="0"/>
      <p:bldP spid="108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28D5B4F8-7F4D-0349-A645-D86D8B2B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4450"/>
            <a:ext cx="35131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8">
            <a:extLst>
              <a:ext uri="{FF2B5EF4-FFF2-40B4-BE49-F238E27FC236}">
                <a16:creationId xmlns:a16="http://schemas.microsoft.com/office/drawing/2014/main" id="{A229AC4F-9FE7-904C-BC88-5B10FA50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36550"/>
            <a:ext cx="24050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E35738EF-3CFD-F345-95CE-B2B3C416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28688"/>
            <a:ext cx="256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54019F77-F40E-1440-8303-D000623F6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908050"/>
            <a:ext cx="4270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E508A40A-A3D9-EF41-9ECC-482821E4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00163"/>
            <a:ext cx="39385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>
            <a:extLst>
              <a:ext uri="{FF2B5EF4-FFF2-40B4-BE49-F238E27FC236}">
                <a16:creationId xmlns:a16="http://schemas.microsoft.com/office/drawing/2014/main" id="{18FDCE26-72BB-8E4D-B3AE-A475FB23B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39850"/>
            <a:ext cx="2447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583" name="Group 127">
            <a:extLst>
              <a:ext uri="{FF2B5EF4-FFF2-40B4-BE49-F238E27FC236}">
                <a16:creationId xmlns:a16="http://schemas.microsoft.com/office/drawing/2014/main" id="{7D2081F8-B2A4-5B45-B007-225859BC4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0263"/>
              </p:ext>
            </p:extLst>
          </p:nvPr>
        </p:nvGraphicFramePr>
        <p:xfrm>
          <a:off x="457200" y="1806575"/>
          <a:ext cx="8229600" cy="4787900"/>
        </p:xfrm>
        <a:graphic>
          <a:graphicData uri="http://schemas.openxmlformats.org/drawingml/2006/table">
            <a:tbl>
              <a:tblPr rtl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36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5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alt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86" name="Text Box 30">
            <a:extLst>
              <a:ext uri="{FF2B5EF4-FFF2-40B4-BE49-F238E27FC236}">
                <a16:creationId xmlns:a16="http://schemas.microsoft.com/office/drawing/2014/main" id="{3A1EDDC3-E67E-D34E-92A2-4E250454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140325"/>
            <a:ext cx="245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b="1" dirty="0"/>
              <a:t>د(</a:t>
            </a:r>
            <a:r>
              <a:rPr lang="ar-SA" altLang="ar-SA" sz="2000" b="1" dirty="0" err="1"/>
              <a:t>س</a:t>
            </a:r>
            <a:r>
              <a:rPr lang="ar-SA" altLang="ar-SA" sz="2000" b="1" dirty="0"/>
              <a:t>)= ٢</a:t>
            </a:r>
            <a:r>
              <a:rPr lang="ar-SA" altLang="ar-SA" sz="2000" b="1" dirty="0">
                <a:solidFill>
                  <a:srgbClr val="FF0000"/>
                </a:solidFill>
              </a:rPr>
              <a:t>س</a:t>
            </a:r>
            <a:r>
              <a:rPr lang="ar-SA" altLang="ar-SA" sz="1800" b="1" dirty="0">
                <a:cs typeface="ZA-MATH2" pitchFamily="2" charset="-78"/>
              </a:rPr>
              <a:t> </a:t>
            </a:r>
            <a:r>
              <a:rPr lang="ar-SA" altLang="ar-SA" sz="1800" b="1" baseline="30000" dirty="0">
                <a:cs typeface="ZA-MATH2" pitchFamily="2" charset="-78"/>
              </a:rPr>
              <a:t>٢</a:t>
            </a:r>
            <a:r>
              <a:rPr lang="ar-SA" altLang="ar-SA" sz="2000" b="1" dirty="0"/>
              <a:t> ــ ٤</a:t>
            </a:r>
            <a:r>
              <a:rPr lang="ar-SA" altLang="ar-SA" sz="2000" b="1" dirty="0">
                <a:solidFill>
                  <a:srgbClr val="FF0000"/>
                </a:solidFill>
              </a:rPr>
              <a:t>س</a:t>
            </a:r>
            <a:r>
              <a:rPr lang="ar-SA" altLang="ar-SA" sz="2000" b="1" dirty="0"/>
              <a:t> ــ ١</a:t>
            </a:r>
            <a:endParaRPr lang="en-US" altLang="ar-SA" sz="2000" b="1" dirty="0"/>
          </a:p>
        </p:txBody>
      </p:sp>
      <p:sp>
        <p:nvSpPr>
          <p:cNvPr id="19487" name="Text Box 31">
            <a:extLst>
              <a:ext uri="{FF2B5EF4-FFF2-40B4-BE49-F238E27FC236}">
                <a16:creationId xmlns:a16="http://schemas.microsoft.com/office/drawing/2014/main" id="{9E352833-1C15-EC4E-8AB2-AC18B219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716338"/>
            <a:ext cx="2519362" cy="11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sz="1800" dirty="0">
                <a:latin typeface="Tahoma"/>
                <a:cs typeface="Tahoma"/>
              </a:rPr>
              <a:t>بما  </a:t>
            </a:r>
            <a:r>
              <a:rPr lang="ar-SA" sz="1800" b="1" dirty="0" err="1"/>
              <a:t>أ</a:t>
            </a:r>
            <a:r>
              <a:rPr lang="ar-SA" sz="1800" b="1" dirty="0"/>
              <a:t> &gt; ٠ </a:t>
            </a:r>
          </a:p>
          <a:p>
            <a:r>
              <a:rPr lang="ar-SA" sz="1800" b="1" dirty="0"/>
              <a:t>فإن القطع مفتوحا لأعلى  </a:t>
            </a:r>
            <a:endParaRPr lang="ar-SA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tx2"/>
                </a:solidFill>
              </a:rPr>
              <a:t> </a:t>
            </a:r>
            <a:r>
              <a:rPr lang="ar-SA" altLang="ar-SA" sz="1800" b="1" dirty="0">
                <a:solidFill>
                  <a:srgbClr val="FF0000"/>
                </a:solidFill>
              </a:rPr>
              <a:t>قيمة صغرى</a:t>
            </a:r>
            <a:r>
              <a:rPr lang="ar-SA" altLang="ar-SA" sz="1800" dirty="0">
                <a:solidFill>
                  <a:schemeClr val="tx2"/>
                </a:solidFill>
              </a:rPr>
              <a:t>.</a:t>
            </a:r>
            <a:endParaRPr lang="en-US" altLang="ar-SA" sz="1800" dirty="0">
              <a:solidFill>
                <a:schemeClr val="tx2"/>
              </a:solidFill>
            </a:endParaRPr>
          </a:p>
        </p:txBody>
      </p:sp>
      <p:sp>
        <p:nvSpPr>
          <p:cNvPr id="19488" name="Text Box 32">
            <a:extLst>
              <a:ext uri="{FF2B5EF4-FFF2-40B4-BE49-F238E27FC236}">
                <a16:creationId xmlns:a16="http://schemas.microsoft.com/office/drawing/2014/main" id="{C87F2D2E-F895-8C47-AF7B-FC35E267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5530850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د(١)= ٢</a:t>
            </a:r>
            <a:r>
              <a:rPr lang="ar-SA" altLang="ar-SA" sz="2000" dirty="0">
                <a:solidFill>
                  <a:srgbClr val="FF0000"/>
                </a:solidFill>
              </a:rPr>
              <a:t>(١)</a:t>
            </a:r>
            <a:r>
              <a:rPr lang="ar-SA" altLang="ar-SA" sz="1800" dirty="0">
                <a:cs typeface="ZA-MATH2" pitchFamily="2" charset="-78"/>
              </a:rPr>
              <a:t> </a:t>
            </a:r>
            <a:r>
              <a:rPr lang="ar-SA" altLang="ar-SA" sz="1800" baseline="30000" dirty="0">
                <a:cs typeface="ZA-MATH2" pitchFamily="2" charset="-78"/>
              </a:rPr>
              <a:t>٢</a:t>
            </a:r>
            <a:r>
              <a:rPr lang="ar-SA" altLang="ar-SA" sz="1800" dirty="0">
                <a:cs typeface="ZA-MATH2" pitchFamily="2" charset="-78"/>
              </a:rPr>
              <a:t> </a:t>
            </a:r>
            <a:r>
              <a:rPr lang="ar-SA" altLang="ar-SA" sz="2000" dirty="0"/>
              <a:t>ــ ٤ </a:t>
            </a:r>
            <a:r>
              <a:rPr lang="ar-SA" altLang="ar-SA" sz="2000" dirty="0">
                <a:solidFill>
                  <a:srgbClr val="FF0000"/>
                </a:solidFill>
              </a:rPr>
              <a:t>(١)</a:t>
            </a:r>
            <a:r>
              <a:rPr lang="ar-SA" altLang="ar-SA" sz="2000" dirty="0"/>
              <a:t> ــ ١</a:t>
            </a:r>
            <a:endParaRPr lang="en-US" altLang="ar-SA" sz="2000" dirty="0"/>
          </a:p>
        </p:txBody>
      </p:sp>
      <p:sp>
        <p:nvSpPr>
          <p:cNvPr id="19492" name="Text Box 36">
            <a:extLst>
              <a:ext uri="{FF2B5EF4-FFF2-40B4-BE49-F238E27FC236}">
                <a16:creationId xmlns:a16="http://schemas.microsoft.com/office/drawing/2014/main" id="{4652EBCE-96B1-7347-A5FC-9960D4A4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3179763"/>
            <a:ext cx="25923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ar-SA" altLang="ar-SA" sz="1800" b="1" dirty="0"/>
              <a:t>المجال     </a:t>
            </a:r>
            <a:r>
              <a:rPr lang="ar-SA" sz="1800" b="1" dirty="0" err="1">
                <a:solidFill>
                  <a:srgbClr val="00B050"/>
                </a:solidFill>
              </a:rPr>
              <a:t>ح</a:t>
            </a:r>
            <a:endParaRPr lang="ar-SA" sz="18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 b="1" dirty="0"/>
          </a:p>
        </p:txBody>
      </p:sp>
      <p:sp>
        <p:nvSpPr>
          <p:cNvPr id="19493" name="Text Box 37">
            <a:extLst>
              <a:ext uri="{FF2B5EF4-FFF2-40B4-BE49-F238E27FC236}">
                <a16:creationId xmlns:a16="http://schemas.microsoft.com/office/drawing/2014/main" id="{B0F0E877-3CE0-9B40-9BE2-2B9F07120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62" y="3626405"/>
            <a:ext cx="1613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والمدى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F289E97B-3A8B-894E-9D83-EE1B971E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816100"/>
            <a:ext cx="313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د(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) = ٢س </a:t>
            </a:r>
            <a:r>
              <a:rPr lang="ar-SA" altLang="ar-SA" sz="2400" b="1" baseline="30000" dirty="0"/>
              <a:t>٢</a:t>
            </a:r>
            <a:r>
              <a:rPr lang="ar-SA" altLang="ar-SA" sz="2400" b="1" dirty="0"/>
              <a:t>ــ ٤س ــ ١</a:t>
            </a:r>
            <a:endParaRPr lang="en-US" altLang="ar-SA" sz="2400" b="1" dirty="0"/>
          </a:p>
        </p:txBody>
      </p:sp>
      <p:sp>
        <p:nvSpPr>
          <p:cNvPr id="19495" name="Text Box 39">
            <a:extLst>
              <a:ext uri="{FF2B5EF4-FFF2-40B4-BE49-F238E27FC236}">
                <a16:creationId xmlns:a16="http://schemas.microsoft.com/office/drawing/2014/main" id="{0C9E4BA7-CE87-F044-8757-393E103E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2332038"/>
            <a:ext cx="287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ar-SA" sz="2000" dirty="0">
                <a:solidFill>
                  <a:srgbClr val="FF0000"/>
                </a:solidFill>
              </a:rPr>
              <a:t>    </a:t>
            </a:r>
            <a:r>
              <a:rPr lang="ar-SA" altLang="ar-SA" sz="2000" b="1" dirty="0">
                <a:solidFill>
                  <a:schemeClr val="accent5">
                    <a:lumMod val="50000"/>
                  </a:schemeClr>
                </a:solidFill>
              </a:rPr>
              <a:t>القيمة العظمى أو القيمة الصغرى</a:t>
            </a:r>
            <a:endParaRPr lang="en-US" alt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497" name="Text Box 41">
            <a:extLst>
              <a:ext uri="{FF2B5EF4-FFF2-40B4-BE49-F238E27FC236}">
                <a16:creationId xmlns:a16="http://schemas.microsoft.com/office/drawing/2014/main" id="{18C2E1AD-5BED-CE47-95C9-7029490A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114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ar-SA" sz="2000" b="1" dirty="0">
                <a:solidFill>
                  <a:schemeClr val="accent5">
                    <a:lumMod val="50000"/>
                  </a:schemeClr>
                </a:solidFill>
              </a:rPr>
              <a:t>مجال الدالة ومداها</a:t>
            </a:r>
            <a:endParaRPr lang="en-US" alt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9F47FCC-940E-6E48-85F1-A40CD02D1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122" y="3239930"/>
            <a:ext cx="186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فإن الإحداثي السيني =</a:t>
            </a:r>
            <a:endParaRPr lang="en-US" altLang="ar-SA" sz="1800" b="1" dirty="0"/>
          </a:p>
        </p:txBody>
      </p:sp>
      <p:sp>
        <p:nvSpPr>
          <p:cNvPr id="19557" name="Text Box 101">
            <a:extLst>
              <a:ext uri="{FF2B5EF4-FFF2-40B4-BE49-F238E27FC236}">
                <a16:creationId xmlns:a16="http://schemas.microsoft.com/office/drawing/2014/main" id="{7CEA9345-033A-7B4A-AF1B-B4AEC15B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336800"/>
            <a:ext cx="28797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 </a:t>
            </a:r>
            <a:r>
              <a:rPr lang="ar-SA" altLang="ar-SA" sz="2000" b="1" dirty="0">
                <a:solidFill>
                  <a:schemeClr val="accent5">
                    <a:lumMod val="50000"/>
                  </a:schemeClr>
                </a:solidFill>
              </a:rPr>
              <a:t>القيمة العظمى أو القيمة الصغرى</a:t>
            </a:r>
            <a:endParaRPr lang="en-US" alt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558" name="Text Box 102">
            <a:extLst>
              <a:ext uri="{FF2B5EF4-FFF2-40B4-BE49-F238E27FC236}">
                <a16:creationId xmlns:a16="http://schemas.microsoft.com/office/drawing/2014/main" id="{453B70CE-1EB5-C643-BC6D-35879FA5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3" y="32480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/>
              <a:t>أ</a:t>
            </a:r>
            <a:r>
              <a:rPr lang="ar-SA" altLang="ar-SA" sz="2000" b="1" dirty="0"/>
              <a:t> = ٢</a:t>
            </a:r>
            <a:endParaRPr lang="en-US" altLang="ar-SA" sz="2000" b="1" dirty="0"/>
          </a:p>
        </p:txBody>
      </p:sp>
      <p:sp>
        <p:nvSpPr>
          <p:cNvPr id="19559" name="Text Box 103">
            <a:extLst>
              <a:ext uri="{FF2B5EF4-FFF2-40B4-BE49-F238E27FC236}">
                <a16:creationId xmlns:a16="http://schemas.microsoft.com/office/drawing/2014/main" id="{57908795-EB8B-E14D-AD46-90AFE46F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3214688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، ب = ــ ٤</a:t>
            </a:r>
            <a:endParaRPr lang="en-US" altLang="ar-SA" sz="2000" b="1" dirty="0"/>
          </a:p>
        </p:txBody>
      </p:sp>
      <p:sp>
        <p:nvSpPr>
          <p:cNvPr id="19560" name="Text Box 104">
            <a:extLst>
              <a:ext uri="{FF2B5EF4-FFF2-40B4-BE49-F238E27FC236}">
                <a16:creationId xmlns:a16="http://schemas.microsoft.com/office/drawing/2014/main" id="{EEC824C1-97B5-A345-86F0-F14DD4D21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228975"/>
            <a:ext cx="1150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، </a:t>
            </a:r>
            <a:r>
              <a:rPr lang="ar-SA" altLang="ar-SA" sz="2000" b="1" dirty="0" err="1"/>
              <a:t>ﺠ</a:t>
            </a:r>
            <a:r>
              <a:rPr lang="ar-SA" altLang="ar-SA" sz="2000" b="1" dirty="0"/>
              <a:t> = ــ ١</a:t>
            </a:r>
            <a:endParaRPr lang="en-US" altLang="ar-SA" sz="2000" b="1" dirty="0"/>
          </a:p>
        </p:txBody>
      </p:sp>
      <p:grpSp>
        <p:nvGrpSpPr>
          <p:cNvPr id="19566" name="Group 110">
            <a:extLst>
              <a:ext uri="{FF2B5EF4-FFF2-40B4-BE49-F238E27FC236}">
                <a16:creationId xmlns:a16="http://schemas.microsoft.com/office/drawing/2014/main" id="{4D4FCDBE-AAD9-E94E-9AAC-EF72676D334B}"/>
              </a:ext>
            </a:extLst>
          </p:cNvPr>
          <p:cNvGrpSpPr>
            <a:grpSpLocks/>
          </p:cNvGrpSpPr>
          <p:nvPr/>
        </p:nvGrpSpPr>
        <p:grpSpPr bwMode="auto">
          <a:xfrm>
            <a:off x="3429954" y="3087372"/>
            <a:ext cx="823913" cy="711200"/>
            <a:chOff x="2260" y="2341"/>
            <a:chExt cx="519" cy="448"/>
          </a:xfrm>
        </p:grpSpPr>
        <p:sp>
          <p:nvSpPr>
            <p:cNvPr id="59445" name="Text Box 46">
              <a:extLst>
                <a:ext uri="{FF2B5EF4-FFF2-40B4-BE49-F238E27FC236}">
                  <a16:creationId xmlns:a16="http://schemas.microsoft.com/office/drawing/2014/main" id="{C60FB67C-2A77-4A4A-9B59-FFB4EE643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341"/>
              <a:ext cx="2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/>
                <a:t>ب</a:t>
              </a:r>
            </a:p>
          </p:txBody>
        </p:sp>
        <p:sp>
          <p:nvSpPr>
            <p:cNvPr id="59446" name="Text Box 47">
              <a:extLst>
                <a:ext uri="{FF2B5EF4-FFF2-40B4-BE49-F238E27FC236}">
                  <a16:creationId xmlns:a16="http://schemas.microsoft.com/office/drawing/2014/main" id="{2B26916D-FA47-3948-9669-F6E303478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" y="2539"/>
              <a:ext cx="3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dirty="0"/>
                <a:t>٢أ</a:t>
              </a:r>
              <a:endParaRPr lang="en-US" altLang="ar-SA" sz="2000" dirty="0"/>
            </a:p>
          </p:txBody>
        </p:sp>
        <p:sp>
          <p:nvSpPr>
            <p:cNvPr id="59447" name="Line 48">
              <a:extLst>
                <a:ext uri="{FF2B5EF4-FFF2-40B4-BE49-F238E27FC236}">
                  <a16:creationId xmlns:a16="http://schemas.microsoft.com/office/drawing/2014/main" id="{C78F7880-6C3D-E14E-9EC0-BEFAF9D23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254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9448" name="Text Box 109">
              <a:extLst>
                <a:ext uri="{FF2B5EF4-FFF2-40B4-BE49-F238E27FC236}">
                  <a16:creationId xmlns:a16="http://schemas.microsoft.com/office/drawing/2014/main" id="{165DF6B1-CAC2-E148-B2F5-F3B22CD9F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2411"/>
              <a:ext cx="2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ــ</a:t>
              </a:r>
            </a:p>
          </p:txBody>
        </p:sp>
      </p:grpSp>
      <p:grpSp>
        <p:nvGrpSpPr>
          <p:cNvPr id="19570" name="Group 114">
            <a:extLst>
              <a:ext uri="{FF2B5EF4-FFF2-40B4-BE49-F238E27FC236}">
                <a16:creationId xmlns:a16="http://schemas.microsoft.com/office/drawing/2014/main" id="{CBB487B7-2D51-C540-B929-7BB2A10B596E}"/>
              </a:ext>
            </a:extLst>
          </p:cNvPr>
          <p:cNvGrpSpPr>
            <a:grpSpLocks/>
          </p:cNvGrpSpPr>
          <p:nvPr/>
        </p:nvGrpSpPr>
        <p:grpSpPr bwMode="auto">
          <a:xfrm>
            <a:off x="3774213" y="3676335"/>
            <a:ext cx="1836738" cy="696913"/>
            <a:chOff x="2056" y="2603"/>
            <a:chExt cx="1157" cy="439"/>
          </a:xfrm>
        </p:grpSpPr>
        <p:sp>
          <p:nvSpPr>
            <p:cNvPr id="59440" name="Text Box 50">
              <a:extLst>
                <a:ext uri="{FF2B5EF4-FFF2-40B4-BE49-F238E27FC236}">
                  <a16:creationId xmlns:a16="http://schemas.microsoft.com/office/drawing/2014/main" id="{6BFC91DA-E56A-894D-B01A-EA76972DC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" y="2681"/>
              <a:ext cx="3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 err="1"/>
                <a:t>س</a:t>
              </a:r>
              <a:r>
                <a:rPr lang="ar-SA" altLang="ar-SA" sz="1800" dirty="0"/>
                <a:t> =</a:t>
              </a:r>
              <a:endParaRPr lang="en-US" altLang="ar-SA" sz="1800" dirty="0"/>
            </a:p>
          </p:txBody>
        </p:sp>
        <p:sp>
          <p:nvSpPr>
            <p:cNvPr id="59441" name="Text Box 52">
              <a:extLst>
                <a:ext uri="{FF2B5EF4-FFF2-40B4-BE49-F238E27FC236}">
                  <a16:creationId xmlns:a16="http://schemas.microsoft.com/office/drawing/2014/main" id="{9B8D34AA-165F-D14D-AA52-B08AE9E88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" y="2603"/>
              <a:ext cx="3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/>
                <a:t>ــ ٤</a:t>
              </a:r>
            </a:p>
          </p:txBody>
        </p:sp>
        <p:sp>
          <p:nvSpPr>
            <p:cNvPr id="59442" name="Text Box 53">
              <a:extLst>
                <a:ext uri="{FF2B5EF4-FFF2-40B4-BE49-F238E27FC236}">
                  <a16:creationId xmlns:a16="http://schemas.microsoft.com/office/drawing/2014/main" id="{80B0E0E8-0492-8845-BED7-6437E4441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6" y="2792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/>
                <a:t>٢(٢)</a:t>
              </a:r>
              <a:endParaRPr lang="en-US" altLang="ar-SA" sz="2000" b="1" dirty="0"/>
            </a:p>
          </p:txBody>
        </p:sp>
        <p:sp>
          <p:nvSpPr>
            <p:cNvPr id="59443" name="Line 54">
              <a:extLst>
                <a:ext uri="{FF2B5EF4-FFF2-40B4-BE49-F238E27FC236}">
                  <a16:creationId xmlns:a16="http://schemas.microsoft.com/office/drawing/2014/main" id="{4257765C-04DC-BC4B-A935-E67C38F04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2805"/>
              <a:ext cx="3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9444" name="Text Box 111">
              <a:extLst>
                <a:ext uri="{FF2B5EF4-FFF2-40B4-BE49-F238E27FC236}">
                  <a16:creationId xmlns:a16="http://schemas.microsoft.com/office/drawing/2014/main" id="{9D67E9E6-B547-764E-8082-DB1D2D902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2" y="2669"/>
              <a:ext cx="2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ــ</a:t>
              </a:r>
              <a:endParaRPr lang="en-US" altLang="ar-SA" sz="1800"/>
            </a:p>
          </p:txBody>
        </p:sp>
      </p:grpSp>
      <p:sp>
        <p:nvSpPr>
          <p:cNvPr id="19571" name="Text Box 115">
            <a:extLst>
              <a:ext uri="{FF2B5EF4-FFF2-40B4-BE49-F238E27FC236}">
                <a16:creationId xmlns:a16="http://schemas.microsoft.com/office/drawing/2014/main" id="{5A66C7C3-F66F-6041-9B96-84E43A639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860" y="37973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= </a:t>
            </a:r>
            <a:r>
              <a:rPr lang="ar-SA" altLang="ar-SA" sz="2000" b="1" dirty="0"/>
              <a:t>١</a:t>
            </a:r>
            <a:endParaRPr lang="en-US" altLang="ar-SA" sz="2000" b="1" dirty="0"/>
          </a:p>
        </p:txBody>
      </p:sp>
      <p:sp>
        <p:nvSpPr>
          <p:cNvPr id="19572" name="Text Box 116">
            <a:extLst>
              <a:ext uri="{FF2B5EF4-FFF2-40B4-BE49-F238E27FC236}">
                <a16:creationId xmlns:a16="http://schemas.microsoft.com/office/drawing/2014/main" id="{2C29431E-DDF5-D44C-8AED-CD1D42FB0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91213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د(١)= ٢ــ ٤ ــ ١</a:t>
            </a:r>
            <a:endParaRPr lang="en-US" altLang="ar-SA" sz="2000" dirty="0"/>
          </a:p>
        </p:txBody>
      </p:sp>
      <p:sp>
        <p:nvSpPr>
          <p:cNvPr id="19573" name="Text Box 117">
            <a:extLst>
              <a:ext uri="{FF2B5EF4-FFF2-40B4-BE49-F238E27FC236}">
                <a16:creationId xmlns:a16="http://schemas.microsoft.com/office/drawing/2014/main" id="{57EF9044-F0BC-B345-97F1-C5DC353B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88327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= ــ ٣</a:t>
            </a:r>
            <a:endParaRPr lang="en-US" altLang="ar-SA" sz="2000" dirty="0"/>
          </a:p>
        </p:txBody>
      </p:sp>
      <p:sp>
        <p:nvSpPr>
          <p:cNvPr id="19574" name="Text Box 118">
            <a:extLst>
              <a:ext uri="{FF2B5EF4-FFF2-40B4-BE49-F238E27FC236}">
                <a16:creationId xmlns:a16="http://schemas.microsoft.com/office/drawing/2014/main" id="{5D0C6183-BB41-5249-8821-B6FB181BB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599" y="6221413"/>
            <a:ext cx="2592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00B050"/>
                </a:solidFill>
              </a:rPr>
              <a:t>إذن، القيمة الصغرى ص </a:t>
            </a:r>
            <a:r>
              <a:rPr lang="ar-SA" altLang="ar-SA" sz="1800" b="1" dirty="0">
                <a:solidFill>
                  <a:srgbClr val="FF0000"/>
                </a:solidFill>
              </a:rPr>
              <a:t>= ــ ٣ 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grpSp>
        <p:nvGrpSpPr>
          <p:cNvPr id="19581" name="Group 125">
            <a:extLst>
              <a:ext uri="{FF2B5EF4-FFF2-40B4-BE49-F238E27FC236}">
                <a16:creationId xmlns:a16="http://schemas.microsoft.com/office/drawing/2014/main" id="{D72C41F5-EF31-9E49-B601-E4B509924275}"/>
              </a:ext>
            </a:extLst>
          </p:cNvPr>
          <p:cNvGrpSpPr>
            <a:grpSpLocks/>
          </p:cNvGrpSpPr>
          <p:nvPr/>
        </p:nvGrpSpPr>
        <p:grpSpPr bwMode="auto">
          <a:xfrm>
            <a:off x="691921" y="3923110"/>
            <a:ext cx="2233613" cy="396875"/>
            <a:chOff x="521" y="2953"/>
            <a:chExt cx="1407" cy="250"/>
          </a:xfrm>
        </p:grpSpPr>
        <p:sp>
          <p:nvSpPr>
            <p:cNvPr id="59438" name="Text Box 123">
              <a:extLst>
                <a:ext uri="{FF2B5EF4-FFF2-40B4-BE49-F238E27FC236}">
                  <a16:creationId xmlns:a16="http://schemas.microsoft.com/office/drawing/2014/main" id="{3AC06DE8-3CC3-0746-888C-24A3B9605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2953"/>
              <a:ext cx="14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990033"/>
                  </a:solidFill>
                </a:rPr>
                <a:t> { ص   ص ≥ ــ ٣  }</a:t>
              </a:r>
              <a:endParaRPr lang="ar-SA" altLang="ar-SA" sz="2000" b="1" dirty="0">
                <a:solidFill>
                  <a:srgbClr val="990033"/>
                </a:solidFill>
                <a:cs typeface="ZA-MATH2" pitchFamily="2" charset="-78"/>
              </a:endParaRPr>
            </a:p>
          </p:txBody>
        </p:sp>
        <p:sp>
          <p:nvSpPr>
            <p:cNvPr id="59439" name="Line 124">
              <a:extLst>
                <a:ext uri="{FF2B5EF4-FFF2-40B4-BE49-F238E27FC236}">
                  <a16:creationId xmlns:a16="http://schemas.microsoft.com/office/drawing/2014/main" id="{1E716C9A-0901-BB43-BD00-F1D27DF07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4" y="2986"/>
              <a:ext cx="0" cy="181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9584" name="Text Box 128">
            <a:extLst>
              <a:ext uri="{FF2B5EF4-FFF2-40B4-BE49-F238E27FC236}">
                <a16:creationId xmlns:a16="http://schemas.microsoft.com/office/drawing/2014/main" id="{E73EA52F-AEA1-D541-935B-0E707793A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486" y="4414838"/>
            <a:ext cx="291401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بالتعويض في الدالة لإيجاد الإحداثي الصادي </a:t>
            </a:r>
            <a:endParaRPr lang="en-US" altLang="ar-SA" sz="1800" b="1" dirty="0">
              <a:solidFill>
                <a:schemeClr val="accent2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F0D096F-4E1B-4C5B-FAC6-6740BAEC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039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9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9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9487" grpId="0"/>
      <p:bldP spid="19488" grpId="0"/>
      <p:bldP spid="19492" grpId="0"/>
      <p:bldP spid="19493" grpId="0"/>
      <p:bldP spid="19494" grpId="0"/>
      <p:bldP spid="19495" grpId="0"/>
      <p:bldP spid="19497" grpId="0"/>
      <p:bldP spid="19500" grpId="0"/>
      <p:bldP spid="19557" grpId="0"/>
      <p:bldP spid="19558" grpId="0"/>
      <p:bldP spid="19559" grpId="0"/>
      <p:bldP spid="19560" grpId="0"/>
      <p:bldP spid="19571" grpId="0"/>
      <p:bldP spid="19572" grpId="0"/>
      <p:bldP spid="19573" grpId="0"/>
      <p:bldP spid="19574" grpId="0"/>
      <p:bldP spid="195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القيمة العظمى أو الصغرى والمجال والمدى للدالة ص =  ــ 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ــ ٢س  +  ٢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529268" y="1557324"/>
            <a:ext cx="2786082" cy="501494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sp>
        <p:nvSpPr>
          <p:cNvPr id="19" name="مستطيل 18"/>
          <p:cNvSpPr/>
          <p:nvPr/>
        </p:nvSpPr>
        <p:spPr>
          <a:xfrm>
            <a:off x="857224" y="5357826"/>
            <a:ext cx="3929090" cy="128588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6729426" y="584134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ــ ١</a:t>
            </a:r>
          </a:p>
        </p:txBody>
      </p:sp>
      <p:grpSp>
        <p:nvGrpSpPr>
          <p:cNvPr id="14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5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6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7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043624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٢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ــ ١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8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21" name="مجموعة 145"/>
            <p:cNvGrpSpPr/>
            <p:nvPr/>
          </p:nvGrpSpPr>
          <p:grpSpPr>
            <a:xfrm>
              <a:off x="6829442" y="5857892"/>
              <a:ext cx="642942" cy="859558"/>
              <a:chOff x="6257938" y="5742210"/>
              <a:chExt cx="64294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257938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٢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ــ ٢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،         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734182" y="5841345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ــ ١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٢ س  +  ٢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928662" y="3500438"/>
            <a:ext cx="381478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( ــ ١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٢ ( ــ ١ )   + 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143108" y="4143380"/>
            <a:ext cx="26003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ــ ١  +  ٢  +  ٢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86116" y="4688078"/>
            <a:ext cx="145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٣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3428992" y="5559622"/>
            <a:ext cx="1042990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المجال =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6515114" y="951918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ــ ١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ــ ٢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٢</a:t>
            </a:r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285720" y="1571612"/>
            <a:ext cx="2000264" cy="785818"/>
          </a:xfrm>
          <a:prstGeom prst="wedgeRoundRectCallout">
            <a:avLst>
              <a:gd name="adj1" fmla="val 59281"/>
              <a:gd name="adj2" fmla="val -1715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&lt;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للأسفل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عظمى</a:t>
            </a:r>
          </a:p>
        </p:txBody>
      </p:sp>
      <p:sp>
        <p:nvSpPr>
          <p:cNvPr id="109" name="مربع نص 108"/>
          <p:cNvSpPr txBox="1"/>
          <p:nvPr/>
        </p:nvSpPr>
        <p:spPr>
          <a:xfrm>
            <a:off x="3028938" y="5514988"/>
            <a:ext cx="47148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</a:t>
            </a:r>
          </a:p>
        </p:txBody>
      </p:sp>
      <p:sp>
        <p:nvSpPr>
          <p:cNvPr id="110" name="مربع نص 109"/>
          <p:cNvSpPr txBox="1"/>
          <p:nvPr/>
        </p:nvSpPr>
        <p:spPr>
          <a:xfrm>
            <a:off x="3428992" y="6059688"/>
            <a:ext cx="1042990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المدى =</a:t>
            </a:r>
          </a:p>
        </p:txBody>
      </p:sp>
      <p:sp>
        <p:nvSpPr>
          <p:cNvPr id="111" name="مربع نص 110"/>
          <p:cNvSpPr txBox="1"/>
          <p:nvPr/>
        </p:nvSpPr>
        <p:spPr>
          <a:xfrm>
            <a:off x="1000100" y="6015054"/>
            <a:ext cx="2500324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{ ص | ص  ≤ ٣ }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998711A-253C-FE45-BCB0-909DD304D4D9}"/>
              </a:ext>
            </a:extLst>
          </p:cNvPr>
          <p:cNvSpPr txBox="1"/>
          <p:nvPr/>
        </p:nvSpPr>
        <p:spPr>
          <a:xfrm>
            <a:off x="7743849" y="1026990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١٠صـ ١١١</a:t>
            </a: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F870FB59-6638-4AEB-A7EA-3B168DB9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9 L -0.42292 -0.5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0" grpId="0"/>
      <p:bldP spid="57" grpId="0" animBg="1"/>
      <p:bldP spid="58" grpId="0" animBg="1"/>
      <p:bldP spid="59" grpId="0" animBg="1"/>
      <p:bldP spid="52" grpId="0" animBg="1"/>
      <p:bldP spid="53" grpId="0" animBg="1"/>
      <p:bldP spid="109" grpId="0"/>
      <p:bldP spid="110" grpId="0"/>
      <p:bldP spid="1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القيمة العظمى أو الصغرى والمجال والمدى للدالة ص =  ــ ٣ 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٦ س  +  ٣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529268" y="1557324"/>
            <a:ext cx="2786082" cy="501494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sp>
        <p:nvSpPr>
          <p:cNvPr id="19" name="مستطيل 18"/>
          <p:cNvSpPr/>
          <p:nvPr/>
        </p:nvSpPr>
        <p:spPr>
          <a:xfrm>
            <a:off x="857224" y="5357826"/>
            <a:ext cx="3929090" cy="128588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6729426" y="584134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  =  ١</a:t>
            </a:r>
          </a:p>
        </p:txBody>
      </p:sp>
      <p:grpSp>
        <p:nvGrpSpPr>
          <p:cNvPr id="13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4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5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6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043624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ــ٣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7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18" name="مجموعة 145"/>
            <p:cNvGrpSpPr/>
            <p:nvPr/>
          </p:nvGrpSpPr>
          <p:grpSpPr>
            <a:xfrm>
              <a:off x="6829442" y="5857892"/>
              <a:ext cx="642942" cy="859558"/>
              <a:chOff x="6257938" y="5742210"/>
              <a:chExt cx="64294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257938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٦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ــ ٦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،         )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٣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٢ س  +  ٣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928662" y="3500438"/>
            <a:ext cx="381478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٣ ( ١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٦ ( ١ )   + ٣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143108" y="4143380"/>
            <a:ext cx="26003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ــ ٣  +  ٦  +  ٣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86116" y="4688078"/>
            <a:ext cx="145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٦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3428992" y="5559622"/>
            <a:ext cx="1042990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المجال =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6286512" y="91794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ــ ٣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 ٦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٣</a:t>
            </a:r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285720" y="1571612"/>
            <a:ext cx="2000264" cy="785818"/>
          </a:xfrm>
          <a:prstGeom prst="wedgeRoundRectCallout">
            <a:avLst>
              <a:gd name="adj1" fmla="val 59281"/>
              <a:gd name="adj2" fmla="val -1715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&lt;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للأسفل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عظمى</a:t>
            </a:r>
          </a:p>
        </p:txBody>
      </p:sp>
      <p:sp>
        <p:nvSpPr>
          <p:cNvPr id="109" name="مربع نص 108"/>
          <p:cNvSpPr txBox="1"/>
          <p:nvPr/>
        </p:nvSpPr>
        <p:spPr>
          <a:xfrm>
            <a:off x="3028938" y="5514988"/>
            <a:ext cx="47148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</a:t>
            </a:r>
          </a:p>
        </p:txBody>
      </p:sp>
      <p:sp>
        <p:nvSpPr>
          <p:cNvPr id="110" name="مربع نص 109"/>
          <p:cNvSpPr txBox="1"/>
          <p:nvPr/>
        </p:nvSpPr>
        <p:spPr>
          <a:xfrm>
            <a:off x="3428992" y="6059688"/>
            <a:ext cx="1042990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المدى =</a:t>
            </a:r>
          </a:p>
        </p:txBody>
      </p:sp>
      <p:sp>
        <p:nvSpPr>
          <p:cNvPr id="111" name="مربع نص 110"/>
          <p:cNvSpPr txBox="1"/>
          <p:nvPr/>
        </p:nvSpPr>
        <p:spPr>
          <a:xfrm>
            <a:off x="1000100" y="6015054"/>
            <a:ext cx="2500324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{ ص | ص  ≤  ٦ }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FFC14B4B-E4A7-354D-BD7D-74030D61B300}"/>
              </a:ext>
            </a:extLst>
          </p:cNvPr>
          <p:cNvSpPr txBox="1"/>
          <p:nvPr/>
        </p:nvSpPr>
        <p:spPr>
          <a:xfrm>
            <a:off x="7743849" y="1026990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١١صـ ١١١</a:t>
            </a:r>
          </a:p>
        </p:txBody>
      </p:sp>
      <p:sp>
        <p:nvSpPr>
          <p:cNvPr id="20" name="عنصر نائب لرقم الشريحة 19">
            <a:extLst>
              <a:ext uri="{FF2B5EF4-FFF2-40B4-BE49-F238E27FC236}">
                <a16:creationId xmlns:a16="http://schemas.microsoft.com/office/drawing/2014/main" id="{11DBF11F-F1E4-6AB9-36D9-76ACF0C0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7" grpId="0"/>
      <p:bldP spid="41" grpId="0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0" grpId="0"/>
      <p:bldP spid="57" grpId="0" animBg="1"/>
      <p:bldP spid="58" grpId="0" animBg="1"/>
      <p:bldP spid="59" grpId="0" animBg="1"/>
      <p:bldP spid="52" grpId="0" animBg="1"/>
      <p:bldP spid="53" grpId="0" animBg="1"/>
      <p:bldP spid="109" grpId="0"/>
      <p:bldP spid="110" grpId="0"/>
      <p:bldP spid="1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القيمة العظمى أو الصغرى والمجال والمدى للدالة ص =  ــ ٢ 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٨ س  ــ  ٦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529268" y="1557324"/>
            <a:ext cx="2786082" cy="501494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sp>
        <p:nvSpPr>
          <p:cNvPr id="19" name="مستطيل 18"/>
          <p:cNvSpPr/>
          <p:nvPr/>
        </p:nvSpPr>
        <p:spPr>
          <a:xfrm>
            <a:off x="857224" y="5357826"/>
            <a:ext cx="3929090" cy="128588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6729426" y="584134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 ٢</a:t>
            </a:r>
          </a:p>
        </p:txBody>
      </p:sp>
      <p:grpSp>
        <p:nvGrpSpPr>
          <p:cNvPr id="13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4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5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6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043624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ــ ٢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7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18" name="مجموعة 145"/>
            <p:cNvGrpSpPr/>
            <p:nvPr/>
          </p:nvGrpSpPr>
          <p:grpSpPr>
            <a:xfrm>
              <a:off x="6829442" y="5857892"/>
              <a:ext cx="642942" cy="859558"/>
              <a:chOff x="6257938" y="5742210"/>
              <a:chExt cx="64294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257938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ــ ٤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،         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786580" y="5843604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 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٢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٨ س  ــ  ٦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928662" y="3500438"/>
            <a:ext cx="381478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٢ ( ٢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+ ٨ ( ٢ )   ــ  ٦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000232" y="4143380"/>
            <a:ext cx="27432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ــ ٨  +  ١٦  ــ  ٦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86116" y="4688078"/>
            <a:ext cx="145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 ٢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3428992" y="5559622"/>
            <a:ext cx="1042990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المجال =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6366133" y="9745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ــ ٢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 ٨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ــ ٦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300404" y="4689920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</a:t>
            </a:r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285720" y="1571612"/>
            <a:ext cx="2000264" cy="785818"/>
          </a:xfrm>
          <a:prstGeom prst="wedgeRoundRectCallout">
            <a:avLst>
              <a:gd name="adj1" fmla="val 59281"/>
              <a:gd name="adj2" fmla="val -1715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&lt;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للأسفل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عظمى</a:t>
            </a:r>
          </a:p>
        </p:txBody>
      </p:sp>
      <p:sp>
        <p:nvSpPr>
          <p:cNvPr id="109" name="مربع نص 108"/>
          <p:cNvSpPr txBox="1"/>
          <p:nvPr/>
        </p:nvSpPr>
        <p:spPr>
          <a:xfrm>
            <a:off x="3028938" y="5514988"/>
            <a:ext cx="47148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</a:t>
            </a:r>
          </a:p>
        </p:txBody>
      </p:sp>
      <p:sp>
        <p:nvSpPr>
          <p:cNvPr id="110" name="مربع نص 109"/>
          <p:cNvSpPr txBox="1"/>
          <p:nvPr/>
        </p:nvSpPr>
        <p:spPr>
          <a:xfrm>
            <a:off x="3428992" y="6059688"/>
            <a:ext cx="1042990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المدى =</a:t>
            </a:r>
          </a:p>
        </p:txBody>
      </p:sp>
      <p:sp>
        <p:nvSpPr>
          <p:cNvPr id="111" name="مربع نص 110"/>
          <p:cNvSpPr txBox="1"/>
          <p:nvPr/>
        </p:nvSpPr>
        <p:spPr>
          <a:xfrm>
            <a:off x="1000100" y="6015054"/>
            <a:ext cx="2500324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{ ص | ص  ≤   ٢ }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91DF07C3-B690-704E-ACC8-9FFC729B3E42}"/>
              </a:ext>
            </a:extLst>
          </p:cNvPr>
          <p:cNvSpPr txBox="1"/>
          <p:nvPr/>
        </p:nvSpPr>
        <p:spPr>
          <a:xfrm>
            <a:off x="7743849" y="1026990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١٢صـ ١١١</a:t>
            </a:r>
          </a:p>
        </p:txBody>
      </p:sp>
      <p:sp>
        <p:nvSpPr>
          <p:cNvPr id="20" name="عنصر نائب لرقم الشريحة 19">
            <a:extLst>
              <a:ext uri="{FF2B5EF4-FFF2-40B4-BE49-F238E27FC236}">
                <a16:creationId xmlns:a16="http://schemas.microsoft.com/office/drawing/2014/main" id="{C0DFF879-96F3-3255-C1B9-8BD3D25B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209 L -0.42291 -0.5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6 L -0.14254 -0.3460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0" grpId="0"/>
      <p:bldP spid="57" grpId="0" animBg="1"/>
      <p:bldP spid="58" grpId="0" animBg="1"/>
      <p:bldP spid="59" grpId="0" animBg="1"/>
      <p:bldP spid="60" grpId="0"/>
      <p:bldP spid="60" grpId="1"/>
      <p:bldP spid="52" grpId="0" animBg="1"/>
      <p:bldP spid="53" grpId="0" animBg="1"/>
      <p:bldP spid="109" grpId="0"/>
      <p:bldP spid="110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39" y="157581"/>
            <a:ext cx="216594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" y="1695645"/>
            <a:ext cx="8155896" cy="47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BA74CFB-0C32-F648-829F-F6D9B0F947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21013860">
            <a:off x="1271412" y="2041668"/>
            <a:ext cx="2086888" cy="2422985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3337857" y="1781709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٨-١ </a:t>
            </a:r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تمثيل المعادلات بيانيا</a:t>
            </a:r>
            <a:endParaRPr lang="ar-SA" sz="2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6B3E0E-31DB-F14F-8C83-F30F2413D569}"/>
              </a:ext>
            </a:extLst>
          </p:cNvPr>
          <p:cNvSpPr/>
          <p:nvPr/>
        </p:nvSpPr>
        <p:spPr>
          <a:xfrm>
            <a:off x="5861787" y="2958877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34CD9CF1-6B1E-5C46-8A5E-C54A95B991C7}"/>
              </a:ext>
            </a:extLst>
          </p:cNvPr>
          <p:cNvSpPr/>
          <p:nvPr/>
        </p:nvSpPr>
        <p:spPr>
          <a:xfrm>
            <a:off x="6063367" y="3936695"/>
            <a:ext cx="3071931" cy="173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درست تمثيل الدوال الخطية بيانيا </a:t>
            </a:r>
            <a:endParaRPr lang="ar-SA" sz="28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endParaRPr lang="ar-SA" sz="28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D63820C-040E-7748-B04E-CA3B836E879F}"/>
              </a:ext>
            </a:extLst>
          </p:cNvPr>
          <p:cNvSpPr/>
          <p:nvPr/>
        </p:nvSpPr>
        <p:spPr>
          <a:xfrm>
            <a:off x="2848231" y="267998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والان 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8719456-0476-2D4E-ACC9-4E5775C9C71B}"/>
              </a:ext>
            </a:extLst>
          </p:cNvPr>
          <p:cNvSpPr/>
          <p:nvPr/>
        </p:nvSpPr>
        <p:spPr>
          <a:xfrm>
            <a:off x="3296713" y="3603995"/>
            <a:ext cx="2709848" cy="130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احلل التمثيلات البيانية للدوال التربيعية</a:t>
            </a:r>
            <a:endParaRPr lang="ar-SA" sz="2400" baseline="30000" dirty="0">
              <a:solidFill>
                <a:srgbClr val="7030A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DCF8F809-F041-7844-A350-3D11043DBC38}"/>
              </a:ext>
            </a:extLst>
          </p:cNvPr>
          <p:cNvSpPr/>
          <p:nvPr/>
        </p:nvSpPr>
        <p:spPr>
          <a:xfrm>
            <a:off x="3174296" y="4453397"/>
            <a:ext cx="2709848" cy="167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امثل الدوال التربيعية بيانيا</a:t>
            </a:r>
            <a:endParaRPr lang="ar-SA" sz="24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AB4EBAF-06D6-B24A-84FA-48D3BABE057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-31015" y="3808666"/>
            <a:ext cx="2018591" cy="283325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FC393E7-C5E3-4A47-9BA1-08FEDA686F7B}"/>
              </a:ext>
            </a:extLst>
          </p:cNvPr>
          <p:cNvSpPr txBox="1"/>
          <p:nvPr/>
        </p:nvSpPr>
        <p:spPr>
          <a:xfrm rot="20997897">
            <a:off x="1686416" y="2143666"/>
            <a:ext cx="1305751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1400" dirty="0">
                <a:latin typeface="Beirut" pitchFamily="2" charset="-78"/>
                <a:cs typeface="Beirut" pitchFamily="2" charset="-78"/>
              </a:rPr>
              <a:t>المفردات</a:t>
            </a:r>
            <a:r>
              <a:rPr lang="ar-SA" sz="1400" dirty="0"/>
              <a:t> </a:t>
            </a:r>
            <a:endParaRPr lang="en-US" sz="1400" dirty="0"/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الدوال غير خطية</a:t>
            </a:r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الدالة التربيعية </a:t>
            </a:r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الصورة القياسية للدالة التربيعية</a:t>
            </a:r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القطع المكافئ</a:t>
            </a:r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محور التماثل </a:t>
            </a:r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الراس </a:t>
            </a:r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القيمة الصغرى</a:t>
            </a:r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القيمة العظمى</a:t>
            </a:r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متماثل</a:t>
            </a:r>
          </a:p>
        </p:txBody>
      </p:sp>
      <p:sp>
        <p:nvSpPr>
          <p:cNvPr id="55" name="مربع نص 5">
            <a:extLst>
              <a:ext uri="{FF2B5EF4-FFF2-40B4-BE49-F238E27FC236}">
                <a16:creationId xmlns:a16="http://schemas.microsoft.com/office/drawing/2014/main" id="{BF8F51A4-1F88-6249-94FC-CF98A3D7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369" y="2258927"/>
            <a:ext cx="2343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C00000"/>
                </a:solidFill>
              </a:rPr>
              <a:t>التاريخ   </a:t>
            </a:r>
            <a:r>
              <a:rPr lang="ar-SA" altLang="ar-SA" sz="1600" dirty="0">
                <a:solidFill>
                  <a:srgbClr val="002060"/>
                </a:solidFill>
              </a:rPr>
              <a:t>/ </a:t>
            </a:r>
            <a:r>
              <a:rPr lang="ar-SA" altLang="ar-SA" sz="1600">
                <a:solidFill>
                  <a:srgbClr val="002060"/>
                </a:solidFill>
              </a:rPr>
              <a:t>/ ١٤٤هـ</a:t>
            </a: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002060"/>
                </a:solidFill>
              </a:rPr>
              <a:t> </a:t>
            </a:r>
            <a:r>
              <a:rPr lang="ar-SA" altLang="ar-SA" sz="16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600" dirty="0">
                <a:solidFill>
                  <a:srgbClr val="002060"/>
                </a:solidFill>
              </a:rPr>
              <a:t>١٠٦</a:t>
            </a:r>
            <a:r>
              <a:rPr lang="ar-SA" altLang="ar-SA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BEC785-53FE-000D-1DE1-E88A9ABE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2959" y="5863582"/>
            <a:ext cx="2133600" cy="365125"/>
          </a:xfrm>
        </p:spPr>
        <p:txBody>
          <a:bodyPr/>
          <a:lstStyle/>
          <a:p>
            <a:fld id="{FAEFF136-32FD-4997-AF8C-37476D40D071}" type="slidenum">
              <a:rPr lang="ar-SA" smtClean="0">
                <a:solidFill>
                  <a:schemeClr val="tx1"/>
                </a:solidFill>
              </a:rPr>
              <a:pPr/>
              <a:t>3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47597274-78C0-934E-6529-BAA0B6CB738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alphaModFix amt="70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1825329" y="5368249"/>
            <a:ext cx="858030" cy="6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92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50C09C4C-BD3D-6647-94D8-2ECFEE46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4450"/>
            <a:ext cx="35131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FC401195-3117-954A-8A75-F98666D99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979488"/>
            <a:ext cx="27368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784102AB-BDFF-BB40-9AFA-4ED9B235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9638"/>
            <a:ext cx="52339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>
            <a:extLst>
              <a:ext uri="{FF2B5EF4-FFF2-40B4-BE49-F238E27FC236}">
                <a16:creationId xmlns:a16="http://schemas.microsoft.com/office/drawing/2014/main" id="{18875880-B149-FF4D-BFEF-BF69ADDA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81168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0">
            <a:extLst>
              <a:ext uri="{FF2B5EF4-FFF2-40B4-BE49-F238E27FC236}">
                <a16:creationId xmlns:a16="http://schemas.microsoft.com/office/drawing/2014/main" id="{DF12EB5D-A4C2-2543-AAC1-29FB68FC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112963"/>
            <a:ext cx="23542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1">
            <a:extLst>
              <a:ext uri="{FF2B5EF4-FFF2-40B4-BE49-F238E27FC236}">
                <a16:creationId xmlns:a16="http://schemas.microsoft.com/office/drawing/2014/main" id="{F06CFD7F-F257-FC4C-82CF-87993FF2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762250"/>
            <a:ext cx="8778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2">
            <a:extLst>
              <a:ext uri="{FF2B5EF4-FFF2-40B4-BE49-F238E27FC236}">
                <a16:creationId xmlns:a16="http://schemas.microsoft.com/office/drawing/2014/main" id="{7B5797BD-2A4C-194A-99B2-D8E46102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3371850"/>
            <a:ext cx="8524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3">
            <a:extLst>
              <a:ext uri="{FF2B5EF4-FFF2-40B4-BE49-F238E27FC236}">
                <a16:creationId xmlns:a16="http://schemas.microsoft.com/office/drawing/2014/main" id="{BE9DBA58-0451-E846-BA1C-976FC424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92550"/>
            <a:ext cx="8778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4">
            <a:extLst>
              <a:ext uri="{FF2B5EF4-FFF2-40B4-BE49-F238E27FC236}">
                <a16:creationId xmlns:a16="http://schemas.microsoft.com/office/drawing/2014/main" id="{A92C2A13-D70A-9742-9869-914B961E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4454525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25">
            <a:extLst>
              <a:ext uri="{FF2B5EF4-FFF2-40B4-BE49-F238E27FC236}">
                <a16:creationId xmlns:a16="http://schemas.microsoft.com/office/drawing/2014/main" id="{50899CCB-75F4-EF47-B021-2717846F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022850"/>
            <a:ext cx="8382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6">
            <a:extLst>
              <a:ext uri="{FF2B5EF4-FFF2-40B4-BE49-F238E27FC236}">
                <a16:creationId xmlns:a16="http://schemas.microsoft.com/office/drawing/2014/main" id="{03830DC8-07C0-6049-B375-6956BAD0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743200"/>
            <a:ext cx="2141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7">
            <a:extLst>
              <a:ext uri="{FF2B5EF4-FFF2-40B4-BE49-F238E27FC236}">
                <a16:creationId xmlns:a16="http://schemas.microsoft.com/office/drawing/2014/main" id="{4F0B129E-962D-D24D-8868-936A60C1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3240088"/>
            <a:ext cx="46561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8">
            <a:extLst>
              <a:ext uri="{FF2B5EF4-FFF2-40B4-BE49-F238E27FC236}">
                <a16:creationId xmlns:a16="http://schemas.microsoft.com/office/drawing/2014/main" id="{F749BAED-4FC3-7F44-9DD5-085623064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824288"/>
            <a:ext cx="17557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29">
            <a:extLst>
              <a:ext uri="{FF2B5EF4-FFF2-40B4-BE49-F238E27FC236}">
                <a16:creationId xmlns:a16="http://schemas.microsoft.com/office/drawing/2014/main" id="{53236F82-2AF8-5143-8910-F0B617A0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429125"/>
            <a:ext cx="57594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0">
            <a:extLst>
              <a:ext uri="{FF2B5EF4-FFF2-40B4-BE49-F238E27FC236}">
                <a16:creationId xmlns:a16="http://schemas.microsoft.com/office/drawing/2014/main" id="{73E94051-EA0B-2341-93AF-DAB48D7A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4981575"/>
            <a:ext cx="23542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105214-4CED-8849-9F13-7E76DD38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96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BC5EA83A-A45C-6243-804D-8515965C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4450"/>
            <a:ext cx="35131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10">
            <a:extLst>
              <a:ext uri="{FF2B5EF4-FFF2-40B4-BE49-F238E27FC236}">
                <a16:creationId xmlns:a16="http://schemas.microsoft.com/office/drawing/2014/main" id="{3E25D6CA-7511-194D-A035-506E8F97E604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981075"/>
            <a:ext cx="4146550" cy="482600"/>
            <a:chOff x="1485" y="1154"/>
            <a:chExt cx="2612" cy="304"/>
          </a:xfrm>
        </p:grpSpPr>
        <p:pic>
          <p:nvPicPr>
            <p:cNvPr id="63581" name="Picture 3">
              <a:extLst>
                <a:ext uri="{FF2B5EF4-FFF2-40B4-BE49-F238E27FC236}">
                  <a16:creationId xmlns:a16="http://schemas.microsoft.com/office/drawing/2014/main" id="{EBC0ADDD-F229-364C-B107-B4639481B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207"/>
              <a:ext cx="146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82" name="Picture 4">
              <a:extLst>
                <a:ext uri="{FF2B5EF4-FFF2-40B4-BE49-F238E27FC236}">
                  <a16:creationId xmlns:a16="http://schemas.microsoft.com/office/drawing/2014/main" id="{9A58A3BE-97F6-4340-9F79-4024146D2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" y="1215"/>
              <a:ext cx="31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83" name="Picture 6">
              <a:extLst>
                <a:ext uri="{FF2B5EF4-FFF2-40B4-BE49-F238E27FC236}">
                  <a16:creationId xmlns:a16="http://schemas.microsoft.com/office/drawing/2014/main" id="{AF1B734C-8D2E-C64A-9A3F-54E4CFF51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155"/>
              <a:ext cx="51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84" name="Picture 7">
              <a:extLst>
                <a:ext uri="{FF2B5EF4-FFF2-40B4-BE49-F238E27FC236}">
                  <a16:creationId xmlns:a16="http://schemas.microsoft.com/office/drawing/2014/main" id="{7A2C06D4-9530-324F-B60F-F8DA38BE8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1154"/>
              <a:ext cx="29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492" name="Picture 11">
            <a:extLst>
              <a:ext uri="{FF2B5EF4-FFF2-40B4-BE49-F238E27FC236}">
                <a16:creationId xmlns:a16="http://schemas.microsoft.com/office/drawing/2014/main" id="{163AFC22-1168-E241-BBBF-7BF8CE0A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6550"/>
            <a:ext cx="24050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4" name="Group 12">
            <a:extLst>
              <a:ext uri="{FF2B5EF4-FFF2-40B4-BE49-F238E27FC236}">
                <a16:creationId xmlns:a16="http://schemas.microsoft.com/office/drawing/2014/main" id="{3D0A0F32-3F20-E14D-AF82-94E57D2CB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5373"/>
              </p:ext>
            </p:extLst>
          </p:nvPr>
        </p:nvGraphicFramePr>
        <p:xfrm>
          <a:off x="4288656" y="1570039"/>
          <a:ext cx="4674369" cy="4362698"/>
        </p:xfrm>
        <a:graphic>
          <a:graphicData uri="http://schemas.openxmlformats.org/drawingml/2006/table">
            <a:tbl>
              <a:tblPr rtl="1"/>
              <a:tblGrid>
                <a:gridCol w="116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5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78" name="Text Box 26">
            <a:extLst>
              <a:ext uri="{FF2B5EF4-FFF2-40B4-BE49-F238E27FC236}">
                <a16:creationId xmlns:a16="http://schemas.microsoft.com/office/drawing/2014/main" id="{8EE0EA91-B8DE-554A-A2D0-6977919A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627188"/>
            <a:ext cx="113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معادلة محور التماثل</a:t>
            </a:r>
            <a:endParaRPr lang="en-US" altLang="ar-SA" sz="1800" b="1" dirty="0"/>
          </a:p>
        </p:txBody>
      </p:sp>
      <p:pic>
        <p:nvPicPr>
          <p:cNvPr id="23579" name="Picture 27">
            <a:extLst>
              <a:ext uri="{FF2B5EF4-FFF2-40B4-BE49-F238E27FC236}">
                <a16:creationId xmlns:a16="http://schemas.microsoft.com/office/drawing/2014/main" id="{50561541-28A5-7C4F-802E-9ED4FA02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725613"/>
            <a:ext cx="735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14" name="Group 62">
            <a:extLst>
              <a:ext uri="{FF2B5EF4-FFF2-40B4-BE49-F238E27FC236}">
                <a16:creationId xmlns:a16="http://schemas.microsoft.com/office/drawing/2014/main" id="{1F8AC21C-2377-AB4E-BB8A-9B9F095B356D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1590675"/>
            <a:ext cx="1554162" cy="760413"/>
            <a:chOff x="978" y="986"/>
            <a:chExt cx="979" cy="479"/>
          </a:xfrm>
        </p:grpSpPr>
        <p:sp>
          <p:nvSpPr>
            <p:cNvPr id="63577" name="Text Box 29">
              <a:extLst>
                <a:ext uri="{FF2B5EF4-FFF2-40B4-BE49-F238E27FC236}">
                  <a16:creationId xmlns:a16="http://schemas.microsoft.com/office/drawing/2014/main" id="{D0E5CA5E-F1D1-B84B-8078-2013B32CD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" y="1104"/>
              <a:ext cx="4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=</a:t>
              </a:r>
              <a:endParaRPr lang="en-US" altLang="ar-SA" sz="1800"/>
            </a:p>
          </p:txBody>
        </p:sp>
        <p:sp>
          <p:nvSpPr>
            <p:cNvPr id="63578" name="Text Box 31">
              <a:extLst>
                <a:ext uri="{FF2B5EF4-FFF2-40B4-BE49-F238E27FC236}">
                  <a16:creationId xmlns:a16="http://schemas.microsoft.com/office/drawing/2014/main" id="{997D6606-7EA5-5443-9134-B237B34FA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" y="986"/>
              <a:ext cx="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dirty="0"/>
                <a:t>ــ </a:t>
              </a:r>
              <a:r>
                <a:rPr lang="ar-SA" altLang="ar-SA" sz="2000" dirty="0">
                  <a:solidFill>
                    <a:srgbClr val="FF0000"/>
                  </a:solidFill>
                </a:rPr>
                <a:t>(-٦)</a:t>
              </a:r>
            </a:p>
          </p:txBody>
        </p:sp>
        <p:sp>
          <p:nvSpPr>
            <p:cNvPr id="63579" name="Text Box 32">
              <a:extLst>
                <a:ext uri="{FF2B5EF4-FFF2-40B4-BE49-F238E27FC236}">
                  <a16:creationId xmlns:a16="http://schemas.microsoft.com/office/drawing/2014/main" id="{25C4C9C7-78CC-C140-9302-ED0345719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" y="1215"/>
              <a:ext cx="8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dirty="0"/>
                <a:t>    ٢(٣)</a:t>
              </a:r>
              <a:endParaRPr lang="en-US" altLang="ar-SA" sz="1800" dirty="0"/>
            </a:p>
          </p:txBody>
        </p:sp>
        <p:sp>
          <p:nvSpPr>
            <p:cNvPr id="63580" name="Line 33">
              <a:extLst>
                <a:ext uri="{FF2B5EF4-FFF2-40B4-BE49-F238E27FC236}">
                  <a16:creationId xmlns:a16="http://schemas.microsoft.com/office/drawing/2014/main" id="{FCAFB0AD-59E3-8A45-8908-14547100A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7" y="1228"/>
              <a:ext cx="6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3586" name="Group 34">
            <a:extLst>
              <a:ext uri="{FF2B5EF4-FFF2-40B4-BE49-F238E27FC236}">
                <a16:creationId xmlns:a16="http://schemas.microsoft.com/office/drawing/2014/main" id="{40EB7A95-5F72-634F-A6D1-F122DF57C8CB}"/>
              </a:ext>
            </a:extLst>
          </p:cNvPr>
          <p:cNvGrpSpPr>
            <a:grpSpLocks/>
          </p:cNvGrpSpPr>
          <p:nvPr/>
        </p:nvGrpSpPr>
        <p:grpSpPr bwMode="auto">
          <a:xfrm>
            <a:off x="4595813" y="1679575"/>
            <a:ext cx="1055687" cy="696913"/>
            <a:chOff x="3803" y="989"/>
            <a:chExt cx="665" cy="439"/>
          </a:xfrm>
        </p:grpSpPr>
        <p:sp>
          <p:nvSpPr>
            <p:cNvPr id="63572" name="Text Box 35">
              <a:extLst>
                <a:ext uri="{FF2B5EF4-FFF2-40B4-BE49-F238E27FC236}">
                  <a16:creationId xmlns:a16="http://schemas.microsoft.com/office/drawing/2014/main" id="{E3F02142-C58F-0442-A465-C5FAFE108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059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=</a:t>
              </a:r>
              <a:endParaRPr lang="en-US" altLang="ar-SA" sz="1800"/>
            </a:p>
          </p:txBody>
        </p:sp>
        <p:grpSp>
          <p:nvGrpSpPr>
            <p:cNvPr id="63573" name="Group 36">
              <a:extLst>
                <a:ext uri="{FF2B5EF4-FFF2-40B4-BE49-F238E27FC236}">
                  <a16:creationId xmlns:a16="http://schemas.microsoft.com/office/drawing/2014/main" id="{39094852-FF70-BF48-A179-2BFCE569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3" y="989"/>
              <a:ext cx="500" cy="439"/>
              <a:chOff x="3803" y="989"/>
              <a:chExt cx="500" cy="439"/>
            </a:xfrm>
          </p:grpSpPr>
          <p:sp>
            <p:nvSpPr>
              <p:cNvPr id="63574" name="Text Box 37">
                <a:extLst>
                  <a:ext uri="{FF2B5EF4-FFF2-40B4-BE49-F238E27FC236}">
                    <a16:creationId xmlns:a16="http://schemas.microsoft.com/office/drawing/2014/main" id="{16A6CFB2-B33D-FF42-83BE-31CEAD741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7" y="989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dirty="0">
                    <a:solidFill>
                      <a:srgbClr val="FF0000"/>
                    </a:solidFill>
                  </a:rPr>
                  <a:t>٦</a:t>
                </a:r>
              </a:p>
            </p:txBody>
          </p:sp>
          <p:sp>
            <p:nvSpPr>
              <p:cNvPr id="63575" name="Text Box 38">
                <a:extLst>
                  <a:ext uri="{FF2B5EF4-FFF2-40B4-BE49-F238E27FC236}">
                    <a16:creationId xmlns:a16="http://schemas.microsoft.com/office/drawing/2014/main" id="{31824BE5-3042-B943-B09D-53EE71F34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178"/>
                <a:ext cx="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dirty="0"/>
                  <a:t>   ٦</a:t>
                </a:r>
                <a:endParaRPr lang="en-US" altLang="ar-SA" sz="2000" dirty="0"/>
              </a:p>
            </p:txBody>
          </p:sp>
          <p:sp>
            <p:nvSpPr>
              <p:cNvPr id="63576" name="Line 39">
                <a:extLst>
                  <a:ext uri="{FF2B5EF4-FFF2-40B4-BE49-F238E27FC236}">
                    <a16:creationId xmlns:a16="http://schemas.microsoft.com/office/drawing/2014/main" id="{0DB937E4-3C63-0042-A0C5-E9861F0A4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11" y="1191"/>
                <a:ext cx="3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3598" name="Text Box 46">
            <a:extLst>
              <a:ext uri="{FF2B5EF4-FFF2-40B4-BE49-F238E27FC236}">
                <a16:creationId xmlns:a16="http://schemas.microsoft.com/office/drawing/2014/main" id="{E0128512-0762-D546-AD68-760D754D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363" y="2486025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الرأس</a:t>
            </a:r>
            <a:endParaRPr lang="en-US" altLang="ar-SA" sz="1800" b="1" dirty="0"/>
          </a:p>
        </p:txBody>
      </p:sp>
      <p:sp>
        <p:nvSpPr>
          <p:cNvPr id="23599" name="Text Box 47">
            <a:extLst>
              <a:ext uri="{FF2B5EF4-FFF2-40B4-BE49-F238E27FC236}">
                <a16:creationId xmlns:a16="http://schemas.microsoft.com/office/drawing/2014/main" id="{1D3BB3AE-3D42-0E43-898B-D9ADB8C9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2525713"/>
            <a:ext cx="245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د(</a:t>
            </a:r>
            <a:r>
              <a:rPr lang="ar-SA" altLang="ar-SA" sz="2000" dirty="0" err="1"/>
              <a:t>س</a:t>
            </a:r>
            <a:r>
              <a:rPr lang="ar-SA" altLang="ar-SA" sz="2000" dirty="0"/>
              <a:t>)= ٣</a:t>
            </a:r>
            <a:r>
              <a:rPr lang="ar-SA" altLang="ar-SA" sz="2000" dirty="0">
                <a:solidFill>
                  <a:srgbClr val="FF0000"/>
                </a:solidFill>
              </a:rPr>
              <a:t>س</a:t>
            </a:r>
            <a:r>
              <a:rPr lang="ar-SA" altLang="ar-SA" sz="1800" dirty="0">
                <a:cs typeface="ZA-MATH2" pitchFamily="2" charset="-78"/>
              </a:rPr>
              <a:t> </a:t>
            </a:r>
            <a:r>
              <a:rPr lang="ar-SA" altLang="ar-SA" sz="1800" baseline="30000" dirty="0">
                <a:cs typeface="ZA-MATH2" pitchFamily="2" charset="-78"/>
              </a:rPr>
              <a:t>٢</a:t>
            </a:r>
            <a:r>
              <a:rPr lang="ar-SA" altLang="ar-SA" sz="1800" dirty="0">
                <a:cs typeface="ZA-MATH2" pitchFamily="2" charset="-78"/>
              </a:rPr>
              <a:t> </a:t>
            </a:r>
            <a:r>
              <a:rPr lang="ar-SA" altLang="ar-SA" sz="2000" dirty="0"/>
              <a:t>ــ ٦</a:t>
            </a:r>
            <a:r>
              <a:rPr lang="ar-SA" altLang="ar-SA" sz="2000" dirty="0">
                <a:solidFill>
                  <a:srgbClr val="FF0000"/>
                </a:solidFill>
              </a:rPr>
              <a:t>س</a:t>
            </a:r>
            <a:r>
              <a:rPr lang="ar-SA" altLang="ar-SA" sz="2000" dirty="0"/>
              <a:t> + ٢</a:t>
            </a:r>
            <a:endParaRPr lang="en-US" altLang="ar-SA" sz="2000" dirty="0"/>
          </a:p>
        </p:txBody>
      </p:sp>
      <p:sp>
        <p:nvSpPr>
          <p:cNvPr id="23600" name="Text Box 48">
            <a:extLst>
              <a:ext uri="{FF2B5EF4-FFF2-40B4-BE49-F238E27FC236}">
                <a16:creationId xmlns:a16="http://schemas.microsoft.com/office/drawing/2014/main" id="{6122A0BF-52B7-BF44-AD64-730F50FC4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3" y="2992438"/>
            <a:ext cx="299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د(</a:t>
            </a:r>
            <a:r>
              <a:rPr lang="ar-SA" altLang="ar-SA" sz="2000" dirty="0">
                <a:sym typeface="ZA-Fractions-1" pitchFamily="2" charset="2"/>
              </a:rPr>
              <a:t>١</a:t>
            </a:r>
            <a:r>
              <a:rPr lang="ar-SA" altLang="ar-SA" sz="2000" dirty="0"/>
              <a:t>)= ٣</a:t>
            </a:r>
            <a:r>
              <a:rPr lang="ar-SA" altLang="ar-SA" sz="2000" dirty="0">
                <a:solidFill>
                  <a:srgbClr val="FF0000"/>
                </a:solidFill>
              </a:rPr>
              <a:t>(</a:t>
            </a:r>
            <a:r>
              <a:rPr lang="ar-SA" altLang="ar-SA" sz="2000" dirty="0">
                <a:solidFill>
                  <a:srgbClr val="FF0000"/>
                </a:solidFill>
                <a:sym typeface="ZA-Fractions-1" pitchFamily="2" charset="2"/>
              </a:rPr>
              <a:t>١</a:t>
            </a:r>
            <a:r>
              <a:rPr lang="ar-SA" altLang="ar-SA" sz="2000" dirty="0">
                <a:solidFill>
                  <a:srgbClr val="FF0000"/>
                </a:solidFill>
              </a:rPr>
              <a:t>)</a:t>
            </a:r>
            <a:r>
              <a:rPr lang="ar-SA" altLang="ar-SA" sz="1800" dirty="0">
                <a:cs typeface="ZA-MATH2" pitchFamily="2" charset="-78"/>
              </a:rPr>
              <a:t> </a:t>
            </a:r>
            <a:r>
              <a:rPr lang="ar-SA" altLang="ar-SA" sz="1800" baseline="30000" dirty="0">
                <a:cs typeface="ZA-MATH2" pitchFamily="2" charset="-78"/>
              </a:rPr>
              <a:t>٢</a:t>
            </a:r>
            <a:r>
              <a:rPr lang="ar-SA" altLang="ar-SA" sz="1800" dirty="0">
                <a:cs typeface="ZA-MATH2" pitchFamily="2" charset="-78"/>
              </a:rPr>
              <a:t> </a:t>
            </a:r>
            <a:r>
              <a:rPr lang="ar-SA" altLang="ar-SA" sz="2000" dirty="0"/>
              <a:t>ــ ٦</a:t>
            </a:r>
            <a:r>
              <a:rPr lang="ar-SA" altLang="ar-SA" sz="2000" dirty="0">
                <a:solidFill>
                  <a:srgbClr val="FF0000"/>
                </a:solidFill>
              </a:rPr>
              <a:t>(</a:t>
            </a:r>
            <a:r>
              <a:rPr lang="ar-SA" altLang="ar-SA" sz="2000" dirty="0">
                <a:solidFill>
                  <a:srgbClr val="FF0000"/>
                </a:solidFill>
                <a:sym typeface="ZA-Fractions-1" pitchFamily="2" charset="2"/>
              </a:rPr>
              <a:t>١</a:t>
            </a:r>
            <a:r>
              <a:rPr lang="ar-SA" altLang="ar-SA" sz="2000" dirty="0">
                <a:solidFill>
                  <a:srgbClr val="FF0000"/>
                </a:solidFill>
              </a:rPr>
              <a:t>)</a:t>
            </a:r>
            <a:r>
              <a:rPr lang="ar-SA" altLang="ar-SA" sz="2000" dirty="0"/>
              <a:t> + ٢</a:t>
            </a:r>
            <a:endParaRPr lang="en-US" altLang="ar-SA" sz="2000" dirty="0"/>
          </a:p>
        </p:txBody>
      </p:sp>
      <p:sp>
        <p:nvSpPr>
          <p:cNvPr id="23601" name="Text Box 49">
            <a:extLst>
              <a:ext uri="{FF2B5EF4-FFF2-40B4-BE49-F238E27FC236}">
                <a16:creationId xmlns:a16="http://schemas.microsoft.com/office/drawing/2014/main" id="{46D72B85-6160-A344-803A-6A2ACBFF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79800"/>
            <a:ext cx="185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د(</a:t>
            </a:r>
            <a:r>
              <a:rPr lang="ar-SA" altLang="ar-SA" sz="2000" dirty="0">
                <a:sym typeface="ZA-Fractions-1" pitchFamily="2" charset="2"/>
              </a:rPr>
              <a:t>١</a:t>
            </a:r>
            <a:r>
              <a:rPr lang="ar-SA" altLang="ar-SA" sz="2000" dirty="0"/>
              <a:t>)= ٣ ــ ٦ + ٢</a:t>
            </a:r>
            <a:endParaRPr lang="en-US" altLang="ar-SA" sz="2000" dirty="0"/>
          </a:p>
        </p:txBody>
      </p:sp>
      <p:sp>
        <p:nvSpPr>
          <p:cNvPr id="23602" name="Text Box 50">
            <a:extLst>
              <a:ext uri="{FF2B5EF4-FFF2-40B4-BE49-F238E27FC236}">
                <a16:creationId xmlns:a16="http://schemas.microsoft.com/office/drawing/2014/main" id="{5992B359-1535-9D42-9890-3974CA9FA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475038"/>
            <a:ext cx="72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= ــ ١</a:t>
            </a:r>
            <a:endParaRPr lang="en-US" altLang="ar-SA" sz="2000" dirty="0">
              <a:sym typeface="ZA-Fractions-1" pitchFamily="2" charset="2"/>
            </a:endParaRPr>
          </a:p>
        </p:txBody>
      </p:sp>
      <p:sp>
        <p:nvSpPr>
          <p:cNvPr id="23603" name="Text Box 51">
            <a:extLst>
              <a:ext uri="{FF2B5EF4-FFF2-40B4-BE49-F238E27FC236}">
                <a16:creationId xmlns:a16="http://schemas.microsoft.com/office/drawing/2014/main" id="{233B47D1-C388-E14B-B8F5-E44776232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4832350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>
                <a:solidFill>
                  <a:srgbClr val="0066FF"/>
                </a:solidFill>
              </a:rPr>
              <a:t>لذا</a:t>
            </a:r>
            <a:r>
              <a:rPr lang="ar-SA" altLang="ar-SA" sz="1800" b="1" dirty="0">
                <a:solidFill>
                  <a:srgbClr val="0066FF"/>
                </a:solidFill>
              </a:rPr>
              <a:t>،</a:t>
            </a:r>
            <a:r>
              <a:rPr lang="ar-SA" altLang="ar-SA" sz="1800" dirty="0">
                <a:solidFill>
                  <a:srgbClr val="0066FF"/>
                </a:solidFill>
              </a:rPr>
              <a:t> يمثل الرأس قيمة صغرى</a:t>
            </a:r>
            <a:endParaRPr lang="en-US" altLang="ar-SA" sz="1800" dirty="0">
              <a:solidFill>
                <a:srgbClr val="0066FF"/>
              </a:solidFill>
            </a:endParaRPr>
          </a:p>
        </p:txBody>
      </p:sp>
      <p:sp>
        <p:nvSpPr>
          <p:cNvPr id="23604" name="Text Box 52">
            <a:extLst>
              <a:ext uri="{FF2B5EF4-FFF2-40B4-BE49-F238E27FC236}">
                <a16:creationId xmlns:a16="http://schemas.microsoft.com/office/drawing/2014/main" id="{FEB590FE-0B97-A744-BB30-E1799F0A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388302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يقع الرأس عند النقطة ( </a:t>
            </a:r>
            <a:r>
              <a:rPr lang="ar-SA" altLang="ar-SA" sz="1800" b="1" dirty="0">
                <a:solidFill>
                  <a:srgbClr val="FF0000"/>
                </a:solidFill>
                <a:sym typeface="ZA-Fractions-1" pitchFamily="2" charset="2"/>
              </a:rPr>
              <a:t>١ ، ــ ١ )</a:t>
            </a:r>
            <a:r>
              <a:rPr lang="ar-SA" altLang="ar-SA" sz="1800" b="1" dirty="0">
                <a:solidFill>
                  <a:srgbClr val="FF0000"/>
                </a:solidFill>
              </a:rPr>
              <a:t>   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23605" name="Text Box 53">
            <a:extLst>
              <a:ext uri="{FF2B5EF4-FFF2-40B4-BE49-F238E27FC236}">
                <a16:creationId xmlns:a16="http://schemas.microsoft.com/office/drawing/2014/main" id="{1D7A4843-7C25-C74D-A740-183E6AD3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49" y="4147460"/>
            <a:ext cx="381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tx2"/>
                </a:solidFill>
              </a:rPr>
              <a:t>بما أن </a:t>
            </a:r>
            <a:r>
              <a:rPr lang="ar-SA" altLang="ar-SA" sz="1800" b="1" dirty="0" err="1">
                <a:solidFill>
                  <a:srgbClr val="339933"/>
                </a:solidFill>
              </a:rPr>
              <a:t>أ</a:t>
            </a:r>
            <a:r>
              <a:rPr lang="ar-SA" altLang="ar-SA" sz="1800" b="1" dirty="0">
                <a:solidFill>
                  <a:srgbClr val="339933"/>
                </a:solidFill>
              </a:rPr>
              <a:t> موجبة</a:t>
            </a:r>
            <a:r>
              <a:rPr lang="ar-SA" altLang="ar-SA" sz="1800" b="1" dirty="0">
                <a:solidFill>
                  <a:schemeClr val="tx2"/>
                </a:solidFill>
              </a:rPr>
              <a:t> فالتمثيل يكون مفتوحاً              الى </a:t>
            </a:r>
            <a:r>
              <a:rPr lang="ar-SA" altLang="ar-SA" sz="1800" b="1" dirty="0">
                <a:solidFill>
                  <a:srgbClr val="339933"/>
                </a:solidFill>
              </a:rPr>
              <a:t>الأعلى</a:t>
            </a:r>
            <a:r>
              <a:rPr lang="ar-SA" altLang="ar-SA" sz="1800" b="1" dirty="0">
                <a:solidFill>
                  <a:srgbClr val="FF0000"/>
                </a:solidFill>
              </a:rPr>
              <a:t>  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23606" name="Text Box 54">
            <a:extLst>
              <a:ext uri="{FF2B5EF4-FFF2-40B4-BE49-F238E27FC236}">
                <a16:creationId xmlns:a16="http://schemas.microsoft.com/office/drawing/2014/main" id="{111E4586-FE72-8743-9DDB-2CAAF4806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5" y="522128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المقطع</a:t>
            </a:r>
            <a:r>
              <a:rPr lang="ar-SA" altLang="ar-SA" sz="1800" dirty="0"/>
              <a:t> الصادي</a:t>
            </a:r>
            <a:endParaRPr lang="en-US" altLang="ar-SA" sz="1800" dirty="0"/>
          </a:p>
        </p:txBody>
      </p:sp>
      <p:sp>
        <p:nvSpPr>
          <p:cNvPr id="23610" name="Text Box 58">
            <a:extLst>
              <a:ext uri="{FF2B5EF4-FFF2-40B4-BE49-F238E27FC236}">
                <a16:creationId xmlns:a16="http://schemas.microsoft.com/office/drawing/2014/main" id="{A8A32E53-8F99-0F40-BA3C-A5A20E52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632" y="5322887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= ٢</a:t>
            </a:r>
            <a:endParaRPr lang="en-US" altLang="ar-SA" sz="2000" dirty="0"/>
          </a:p>
        </p:txBody>
      </p:sp>
      <p:sp>
        <p:nvSpPr>
          <p:cNvPr id="23611" name="Text Box 59">
            <a:extLst>
              <a:ext uri="{FF2B5EF4-FFF2-40B4-BE49-F238E27FC236}">
                <a16:creationId xmlns:a16="http://schemas.microsoft.com/office/drawing/2014/main" id="{7D4E2644-00D4-0947-B90B-F35E3CEC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1795463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ar-SA" altLang="ar-SA" sz="2000" dirty="0"/>
              <a:t>= ١</a:t>
            </a:r>
            <a:endParaRPr lang="en-US" altLang="ar-SA" sz="2000" dirty="0"/>
          </a:p>
        </p:txBody>
      </p:sp>
      <p:sp>
        <p:nvSpPr>
          <p:cNvPr id="23612" name="Oval 60">
            <a:extLst>
              <a:ext uri="{FF2B5EF4-FFF2-40B4-BE49-F238E27FC236}">
                <a16:creationId xmlns:a16="http://schemas.microsoft.com/office/drawing/2014/main" id="{C0C98B08-9D57-3442-BBC8-7F6BDC9D9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811338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3613" name="Line 61">
            <a:extLst>
              <a:ext uri="{FF2B5EF4-FFF2-40B4-BE49-F238E27FC236}">
                <a16:creationId xmlns:a16="http://schemas.microsoft.com/office/drawing/2014/main" id="{BA8D654A-AA22-1849-84AF-E84F81885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2085975"/>
            <a:ext cx="1833562" cy="9826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615" name="Oval 63">
            <a:extLst>
              <a:ext uri="{FF2B5EF4-FFF2-40B4-BE49-F238E27FC236}">
                <a16:creationId xmlns:a16="http://schemas.microsoft.com/office/drawing/2014/main" id="{610C5ED5-731A-FE40-B2E3-9023E361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1819275"/>
            <a:ext cx="360362" cy="35877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3616" name="Oval 64">
            <a:extLst>
              <a:ext uri="{FF2B5EF4-FFF2-40B4-BE49-F238E27FC236}">
                <a16:creationId xmlns:a16="http://schemas.microsoft.com/office/drawing/2014/main" id="{40A7C7D9-A510-5A40-8259-911473F5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3486150"/>
            <a:ext cx="360362" cy="35877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23617" name="Group 65">
            <a:extLst>
              <a:ext uri="{FF2B5EF4-FFF2-40B4-BE49-F238E27FC236}">
                <a16:creationId xmlns:a16="http://schemas.microsoft.com/office/drawing/2014/main" id="{92EA7BEE-DC22-9B41-9987-1B0373036FDC}"/>
              </a:ext>
            </a:extLst>
          </p:cNvPr>
          <p:cNvGrpSpPr>
            <a:grpSpLocks/>
          </p:cNvGrpSpPr>
          <p:nvPr/>
        </p:nvGrpSpPr>
        <p:grpSpPr bwMode="auto">
          <a:xfrm>
            <a:off x="-161132" y="2093595"/>
            <a:ext cx="4500563" cy="4549776"/>
            <a:chOff x="932" y="1253"/>
            <a:chExt cx="2384" cy="2132"/>
          </a:xfrm>
        </p:grpSpPr>
        <p:sp>
          <p:nvSpPr>
            <p:cNvPr id="63539" name="Line 100">
              <a:extLst>
                <a:ext uri="{FF2B5EF4-FFF2-40B4-BE49-F238E27FC236}">
                  <a16:creationId xmlns:a16="http://schemas.microsoft.com/office/drawing/2014/main" id="{6F7532A1-1A1B-E645-90CE-201AA4CBA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2322"/>
              <a:ext cx="2189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0" name="Rectangle 101">
              <a:extLst>
                <a:ext uri="{FF2B5EF4-FFF2-40B4-BE49-F238E27FC236}">
                  <a16:creationId xmlns:a16="http://schemas.microsoft.com/office/drawing/2014/main" id="{7D6C1468-7A9C-364B-AC19-0C7FC3BF2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" y="1366"/>
              <a:ext cx="2189" cy="191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 b="0"/>
            </a:p>
          </p:txBody>
        </p:sp>
        <p:sp>
          <p:nvSpPr>
            <p:cNvPr id="63541" name="Line 102">
              <a:extLst>
                <a:ext uri="{FF2B5EF4-FFF2-40B4-BE49-F238E27FC236}">
                  <a16:creationId xmlns:a16="http://schemas.microsoft.com/office/drawing/2014/main" id="{1CF30736-356A-F34C-BF07-6DC805EBA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2" name="Line 103">
              <a:extLst>
                <a:ext uri="{FF2B5EF4-FFF2-40B4-BE49-F238E27FC236}">
                  <a16:creationId xmlns:a16="http://schemas.microsoft.com/office/drawing/2014/main" id="{1F37FED0-05EC-A44F-B9C7-9303F03DC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1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3" name="Line 104">
              <a:extLst>
                <a:ext uri="{FF2B5EF4-FFF2-40B4-BE49-F238E27FC236}">
                  <a16:creationId xmlns:a16="http://schemas.microsoft.com/office/drawing/2014/main" id="{C4C08CEE-7BDF-6449-8E36-B04286671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5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4" name="Line 105">
              <a:extLst>
                <a:ext uri="{FF2B5EF4-FFF2-40B4-BE49-F238E27FC236}">
                  <a16:creationId xmlns:a16="http://schemas.microsoft.com/office/drawing/2014/main" id="{BF2D4D8B-0959-F946-930E-B4F0EE440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5" name="Line 106">
              <a:extLst>
                <a:ext uri="{FF2B5EF4-FFF2-40B4-BE49-F238E27FC236}">
                  <a16:creationId xmlns:a16="http://schemas.microsoft.com/office/drawing/2014/main" id="{8D6EE511-9FE5-D94D-A215-41B0202CF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6" name="Line 107">
              <a:extLst>
                <a:ext uri="{FF2B5EF4-FFF2-40B4-BE49-F238E27FC236}">
                  <a16:creationId xmlns:a16="http://schemas.microsoft.com/office/drawing/2014/main" id="{45BE57D0-7AAA-3248-93D0-270F6AD25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7" name="Line 108">
              <a:extLst>
                <a:ext uri="{FF2B5EF4-FFF2-40B4-BE49-F238E27FC236}">
                  <a16:creationId xmlns:a16="http://schemas.microsoft.com/office/drawing/2014/main" id="{B1C7C43A-0A4C-294C-9A65-E73C86A71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6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8" name="Line 110">
              <a:extLst>
                <a:ext uri="{FF2B5EF4-FFF2-40B4-BE49-F238E27FC236}">
                  <a16:creationId xmlns:a16="http://schemas.microsoft.com/office/drawing/2014/main" id="{B4C9BD4B-9636-4041-853A-41927FDC9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4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49" name="Line 111">
              <a:extLst>
                <a:ext uri="{FF2B5EF4-FFF2-40B4-BE49-F238E27FC236}">
                  <a16:creationId xmlns:a16="http://schemas.microsoft.com/office/drawing/2014/main" id="{552BC445-DA85-0C46-813D-B2EA3FCFD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7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0" name="Line 112">
              <a:extLst>
                <a:ext uri="{FF2B5EF4-FFF2-40B4-BE49-F238E27FC236}">
                  <a16:creationId xmlns:a16="http://schemas.microsoft.com/office/drawing/2014/main" id="{3E4F1909-BD23-4244-800C-3C2E8E65A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0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1" name="Line 113">
              <a:extLst>
                <a:ext uri="{FF2B5EF4-FFF2-40B4-BE49-F238E27FC236}">
                  <a16:creationId xmlns:a16="http://schemas.microsoft.com/office/drawing/2014/main" id="{42EAA726-26BE-7B45-958B-CCB224519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2" name="Line 114">
              <a:extLst>
                <a:ext uri="{FF2B5EF4-FFF2-40B4-BE49-F238E27FC236}">
                  <a16:creationId xmlns:a16="http://schemas.microsoft.com/office/drawing/2014/main" id="{2E349072-831F-3747-9A77-0B08BA6CB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6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3" name="Line 116">
              <a:extLst>
                <a:ext uri="{FF2B5EF4-FFF2-40B4-BE49-F238E27FC236}">
                  <a16:creationId xmlns:a16="http://schemas.microsoft.com/office/drawing/2014/main" id="{33B5F575-34AE-E646-A1C1-D8FF0D35D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4" name="Line 117">
              <a:extLst>
                <a:ext uri="{FF2B5EF4-FFF2-40B4-BE49-F238E27FC236}">
                  <a16:creationId xmlns:a16="http://schemas.microsoft.com/office/drawing/2014/main" id="{9A396BB0-FDD9-8B47-B8F0-B3198F5AB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1485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5" name="Line 118">
              <a:extLst>
                <a:ext uri="{FF2B5EF4-FFF2-40B4-BE49-F238E27FC236}">
                  <a16:creationId xmlns:a16="http://schemas.microsoft.com/office/drawing/2014/main" id="{38A3B3A0-D464-114C-A196-644F4E1AB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1606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6" name="Line 119">
              <a:extLst>
                <a:ext uri="{FF2B5EF4-FFF2-40B4-BE49-F238E27FC236}">
                  <a16:creationId xmlns:a16="http://schemas.microsoft.com/office/drawing/2014/main" id="{0941A25D-4454-D64E-9BED-CF2448969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1720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7" name="Line 120">
              <a:extLst>
                <a:ext uri="{FF2B5EF4-FFF2-40B4-BE49-F238E27FC236}">
                  <a16:creationId xmlns:a16="http://schemas.microsoft.com/office/drawing/2014/main" id="{DCB46B3E-DD11-734E-96F9-59659BFEE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1844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8" name="Line 121">
              <a:extLst>
                <a:ext uri="{FF2B5EF4-FFF2-40B4-BE49-F238E27FC236}">
                  <a16:creationId xmlns:a16="http://schemas.microsoft.com/office/drawing/2014/main" id="{9961ADFE-0DB7-A346-AF25-486C42C57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1964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59" name="Line 122">
              <a:extLst>
                <a:ext uri="{FF2B5EF4-FFF2-40B4-BE49-F238E27FC236}">
                  <a16:creationId xmlns:a16="http://schemas.microsoft.com/office/drawing/2014/main" id="{BF45BF9D-5797-7647-8A92-153760EE9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2083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0" name="Line 123">
              <a:extLst>
                <a:ext uri="{FF2B5EF4-FFF2-40B4-BE49-F238E27FC236}">
                  <a16:creationId xmlns:a16="http://schemas.microsoft.com/office/drawing/2014/main" id="{798F03A7-024F-1D4D-8F09-F44AF1D97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2203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1" name="Line 125">
              <a:extLst>
                <a:ext uri="{FF2B5EF4-FFF2-40B4-BE49-F238E27FC236}">
                  <a16:creationId xmlns:a16="http://schemas.microsoft.com/office/drawing/2014/main" id="{EDC58A7D-F6C5-E84D-8A6F-4392547D6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2441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2" name="Line 126">
              <a:extLst>
                <a:ext uri="{FF2B5EF4-FFF2-40B4-BE49-F238E27FC236}">
                  <a16:creationId xmlns:a16="http://schemas.microsoft.com/office/drawing/2014/main" id="{9C904FFD-F00B-784E-B743-3BD6EC714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2560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3" name="Line 127">
              <a:extLst>
                <a:ext uri="{FF2B5EF4-FFF2-40B4-BE49-F238E27FC236}">
                  <a16:creationId xmlns:a16="http://schemas.microsoft.com/office/drawing/2014/main" id="{2F138962-CD76-FA41-B623-97AE45CD7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2678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4" name="Line 128">
              <a:extLst>
                <a:ext uri="{FF2B5EF4-FFF2-40B4-BE49-F238E27FC236}">
                  <a16:creationId xmlns:a16="http://schemas.microsoft.com/office/drawing/2014/main" id="{DFC3A929-0523-9D41-B7B3-DBAEA073B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2800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5" name="Line 129">
              <a:extLst>
                <a:ext uri="{FF2B5EF4-FFF2-40B4-BE49-F238E27FC236}">
                  <a16:creationId xmlns:a16="http://schemas.microsoft.com/office/drawing/2014/main" id="{0E5A18B8-44DE-DC44-BF2F-088ABB21D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3" y="2920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6" name="Line 130">
              <a:extLst>
                <a:ext uri="{FF2B5EF4-FFF2-40B4-BE49-F238E27FC236}">
                  <a16:creationId xmlns:a16="http://schemas.microsoft.com/office/drawing/2014/main" id="{DDC6AE63-A849-3F4E-8D26-A6FA32F40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3038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7" name="Line 131">
              <a:extLst>
                <a:ext uri="{FF2B5EF4-FFF2-40B4-BE49-F238E27FC236}">
                  <a16:creationId xmlns:a16="http://schemas.microsoft.com/office/drawing/2014/main" id="{C27444AF-0707-4A4F-AF2E-4E4421306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6" y="3159"/>
              <a:ext cx="2189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8" name="Line 108">
              <a:extLst>
                <a:ext uri="{FF2B5EF4-FFF2-40B4-BE49-F238E27FC236}">
                  <a16:creationId xmlns:a16="http://schemas.microsoft.com/office/drawing/2014/main" id="{C02BFA30-C0C0-4048-B20E-1DC518588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0" y="1366"/>
              <a:ext cx="0" cy="1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69" name="Line 114">
              <a:extLst>
                <a:ext uri="{FF2B5EF4-FFF2-40B4-BE49-F238E27FC236}">
                  <a16:creationId xmlns:a16="http://schemas.microsoft.com/office/drawing/2014/main" id="{F68D737B-7849-A244-8DEF-EBD02BE8C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6" y="1373"/>
              <a:ext cx="0" cy="191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70" name="Line 97">
              <a:extLst>
                <a:ext uri="{FF2B5EF4-FFF2-40B4-BE49-F238E27FC236}">
                  <a16:creationId xmlns:a16="http://schemas.microsoft.com/office/drawing/2014/main" id="{AF6AB9B3-E186-7F4C-A293-C5BE4B474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8" y="1253"/>
              <a:ext cx="0" cy="2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571" name="Line 98">
              <a:extLst>
                <a:ext uri="{FF2B5EF4-FFF2-40B4-BE49-F238E27FC236}">
                  <a16:creationId xmlns:a16="http://schemas.microsoft.com/office/drawing/2014/main" id="{6A65787D-1723-1248-BF2D-1F74B445E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" y="2926"/>
              <a:ext cx="2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3651" name="Text Box 99">
            <a:extLst>
              <a:ext uri="{FF2B5EF4-FFF2-40B4-BE49-F238E27FC236}">
                <a16:creationId xmlns:a16="http://schemas.microsoft.com/office/drawing/2014/main" id="{B41BE230-C0B5-2C4B-B87B-55FE173AE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979" y="5711882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600" b="0" dirty="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23652" name="Text Box 100">
            <a:extLst>
              <a:ext uri="{FF2B5EF4-FFF2-40B4-BE49-F238E27FC236}">
                <a16:creationId xmlns:a16="http://schemas.microsoft.com/office/drawing/2014/main" id="{FEAC5939-3BAC-6441-964A-F831926A2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096" y="4930823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600" b="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23653" name="Line 101">
            <a:extLst>
              <a:ext uri="{FF2B5EF4-FFF2-40B4-BE49-F238E27FC236}">
                <a16:creationId xmlns:a16="http://schemas.microsoft.com/office/drawing/2014/main" id="{999EA616-1DCF-EB4A-8C4B-615616DA1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160" y="3602037"/>
            <a:ext cx="0" cy="28797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654" name="Text Box 102">
            <a:extLst>
              <a:ext uri="{FF2B5EF4-FFF2-40B4-BE49-F238E27FC236}">
                <a16:creationId xmlns:a16="http://schemas.microsoft.com/office/drawing/2014/main" id="{BBB21BBB-C8BD-494A-BF37-5BEEB47A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247" y="4930823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600" b="0" dirty="0">
                <a:solidFill>
                  <a:schemeClr val="accent2"/>
                </a:solidFill>
              </a:rPr>
              <a:t>●</a:t>
            </a:r>
          </a:p>
        </p:txBody>
      </p:sp>
      <p:sp>
        <p:nvSpPr>
          <p:cNvPr id="23655" name="Arc 103">
            <a:extLst>
              <a:ext uri="{FF2B5EF4-FFF2-40B4-BE49-F238E27FC236}">
                <a16:creationId xmlns:a16="http://schemas.microsoft.com/office/drawing/2014/main" id="{362E67F1-8595-9644-AAD4-38A6D71B043E}"/>
              </a:ext>
            </a:extLst>
          </p:cNvPr>
          <p:cNvSpPr>
            <a:spLocks/>
          </p:cNvSpPr>
          <p:nvPr/>
        </p:nvSpPr>
        <p:spPr bwMode="auto">
          <a:xfrm rot="21586569" flipH="1">
            <a:off x="1940808" y="2209815"/>
            <a:ext cx="875165" cy="3695700"/>
          </a:xfrm>
          <a:custGeom>
            <a:avLst/>
            <a:gdLst>
              <a:gd name="T0" fmla="*/ 898347507 w 41452"/>
              <a:gd name="T1" fmla="*/ 2147483646 h 21600"/>
              <a:gd name="T2" fmla="*/ 0 w 41452"/>
              <a:gd name="T3" fmla="*/ 2147483646 h 21600"/>
              <a:gd name="T4" fmla="*/ 449108444 w 414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452" h="21600" fill="none" extrusionOk="0">
                <a:moveTo>
                  <a:pt x="41451" y="6072"/>
                </a:moveTo>
                <a:cubicBezTo>
                  <a:pt x="38755" y="15276"/>
                  <a:pt x="30313" y="21599"/>
                  <a:pt x="20723" y="21600"/>
                </a:cubicBezTo>
                <a:cubicBezTo>
                  <a:pt x="11139" y="21600"/>
                  <a:pt x="2702" y="15286"/>
                  <a:pt x="-1" y="6092"/>
                </a:cubicBezTo>
              </a:path>
              <a:path w="41452" h="21600" stroke="0" extrusionOk="0">
                <a:moveTo>
                  <a:pt x="41451" y="6072"/>
                </a:moveTo>
                <a:cubicBezTo>
                  <a:pt x="38755" y="15276"/>
                  <a:pt x="30313" y="21599"/>
                  <a:pt x="20723" y="21600"/>
                </a:cubicBezTo>
                <a:cubicBezTo>
                  <a:pt x="11139" y="21600"/>
                  <a:pt x="2702" y="15286"/>
                  <a:pt x="-1" y="6092"/>
                </a:cubicBezTo>
                <a:lnTo>
                  <a:pt x="20723" y="0"/>
                </a:lnTo>
                <a:lnTo>
                  <a:pt x="41451" y="6072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658" name="Text Box 106">
            <a:extLst>
              <a:ext uri="{FF2B5EF4-FFF2-40B4-BE49-F238E27FC236}">
                <a16:creationId xmlns:a16="http://schemas.microsoft.com/office/drawing/2014/main" id="{EA698212-3D56-5849-9AE2-3C740FC6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53" y="5380799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 err="1"/>
              <a:t>س</a:t>
            </a:r>
            <a:endParaRPr lang="en-US" altLang="ar-SA" sz="2000" dirty="0"/>
          </a:p>
        </p:txBody>
      </p:sp>
      <p:sp>
        <p:nvSpPr>
          <p:cNvPr id="23659" name="Text Box 107">
            <a:extLst>
              <a:ext uri="{FF2B5EF4-FFF2-40B4-BE49-F238E27FC236}">
                <a16:creationId xmlns:a16="http://schemas.microsoft.com/office/drawing/2014/main" id="{2055927C-3A9B-B346-8CEC-9EB6FBF7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477" y="1778000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ص</a:t>
            </a:r>
            <a:endParaRPr lang="en-US" altLang="ar-SA" sz="2000" dirty="0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8BBD2B9-67AD-0345-BD73-C53FC452DEAC}"/>
              </a:ext>
            </a:extLst>
          </p:cNvPr>
          <p:cNvSpPr txBox="1"/>
          <p:nvPr/>
        </p:nvSpPr>
        <p:spPr>
          <a:xfrm>
            <a:off x="2546513" y="634143"/>
            <a:ext cx="4069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تمثيل الدوال التربيعية بيانيا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0" name="مستطيل مستدير الزوايا 79">
            <a:extLst>
              <a:ext uri="{FF2B5EF4-FFF2-40B4-BE49-F238E27FC236}">
                <a16:creationId xmlns:a16="http://schemas.microsoft.com/office/drawing/2014/main" id="{C52CEF2C-5B3D-8F4B-A02E-5856BE284D37}"/>
              </a:ext>
            </a:extLst>
          </p:cNvPr>
          <p:cNvSpPr/>
          <p:nvPr/>
        </p:nvSpPr>
        <p:spPr>
          <a:xfrm>
            <a:off x="3095949" y="87954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>
                <a:solidFill>
                  <a:schemeClr val="tx1"/>
                </a:solidFill>
              </a:rPr>
              <a:t>أ</a:t>
            </a:r>
            <a:r>
              <a:rPr lang="ar-SA" sz="2400" b="1" dirty="0">
                <a:solidFill>
                  <a:schemeClr val="tx1"/>
                </a:solidFill>
              </a:rPr>
              <a:t>  =٣</a:t>
            </a:r>
          </a:p>
        </p:txBody>
      </p:sp>
      <p:sp>
        <p:nvSpPr>
          <p:cNvPr id="81" name="مستطيل مستدير الزوايا 80">
            <a:extLst>
              <a:ext uri="{FF2B5EF4-FFF2-40B4-BE49-F238E27FC236}">
                <a16:creationId xmlns:a16="http://schemas.microsoft.com/office/drawing/2014/main" id="{CE5EAE8A-3A5D-AB49-AC4A-84847AE84DC5}"/>
              </a:ext>
            </a:extLst>
          </p:cNvPr>
          <p:cNvSpPr/>
          <p:nvPr/>
        </p:nvSpPr>
        <p:spPr>
          <a:xfrm>
            <a:off x="1608791" y="889862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 -٦</a:t>
            </a:r>
          </a:p>
        </p:txBody>
      </p: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660B5053-78A5-724D-AF30-E9357107E34B}"/>
              </a:ext>
            </a:extLst>
          </p:cNvPr>
          <p:cNvSpPr/>
          <p:nvPr/>
        </p:nvSpPr>
        <p:spPr>
          <a:xfrm>
            <a:off x="100801" y="889862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٢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DCFF1CFC-EC9B-604F-A37C-445753FEA4A2}"/>
                  </a:ext>
                </a:extLst>
              </p14:cNvPr>
              <p14:cNvContentPartPr/>
              <p14:nvPr/>
            </p14:nvContentPartPr>
            <p14:xfrm>
              <a:off x="4795920" y="4886280"/>
              <a:ext cx="4320" cy="252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DCFF1CFC-EC9B-604F-A37C-445753FEA4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6560" y="4876920"/>
                <a:ext cx="2304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A602164-A6D8-517B-9B95-BD8291C6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793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00"/>
                            </p:stCondLst>
                            <p:childTnLst>
                              <p:par>
                                <p:cTn id="14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20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800" decel="1000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20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/>
      <p:bldP spid="23598" grpId="0"/>
      <p:bldP spid="23599" grpId="0"/>
      <p:bldP spid="23600" grpId="0"/>
      <p:bldP spid="23601" grpId="0"/>
      <p:bldP spid="23602" grpId="0"/>
      <p:bldP spid="23603" grpId="0"/>
      <p:bldP spid="23604" grpId="0"/>
      <p:bldP spid="23605" grpId="0"/>
      <p:bldP spid="23606" grpId="0"/>
      <p:bldP spid="23610" grpId="0"/>
      <p:bldP spid="23611" grpId="0"/>
      <p:bldP spid="23612" grpId="0" animBg="1"/>
      <p:bldP spid="23612" grpId="1" animBg="1"/>
      <p:bldP spid="23615" grpId="0" animBg="1"/>
      <p:bldP spid="23615" grpId="1" animBg="1"/>
      <p:bldP spid="23616" grpId="0" animBg="1"/>
      <p:bldP spid="23616" grpId="1" animBg="1"/>
      <p:bldP spid="23651" grpId="0"/>
      <p:bldP spid="23652" grpId="0"/>
      <p:bldP spid="23654" grpId="0"/>
      <p:bldP spid="23658" grpId="0"/>
      <p:bldP spid="23659" grpId="0"/>
      <p:bldP spid="80" grpId="0" animBg="1"/>
      <p:bldP spid="81" grpId="0" animBg="1"/>
      <p:bldP spid="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مثل الدالة  د ( س )  =  ــ ٣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٦ س  +  ٣  بيانيا  :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529268" y="1557324"/>
            <a:ext cx="2786082" cy="507209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grpSp>
        <p:nvGrpSpPr>
          <p:cNvPr id="13" name="مجموعة 50"/>
          <p:cNvGrpSpPr/>
          <p:nvPr/>
        </p:nvGrpSpPr>
        <p:grpSpPr>
          <a:xfrm>
            <a:off x="857224" y="5357826"/>
            <a:ext cx="3929090" cy="1285884"/>
            <a:chOff x="214282" y="214290"/>
            <a:chExt cx="2786082" cy="1285884"/>
          </a:xfrm>
        </p:grpSpPr>
        <p:sp>
          <p:nvSpPr>
            <p:cNvPr id="19" name="مستطيل 18"/>
            <p:cNvSpPr/>
            <p:nvPr/>
          </p:nvSpPr>
          <p:spPr>
            <a:xfrm>
              <a:off x="214282" y="214290"/>
              <a:ext cx="2786082" cy="1285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4282" y="21429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المقطع الصادي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583962" y="5860853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١</a:t>
            </a:r>
          </a:p>
        </p:txBody>
      </p:sp>
      <p:grpSp>
        <p:nvGrpSpPr>
          <p:cNvPr id="14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5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6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7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115062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ــ ٣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8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21" name="مجموعة 145"/>
            <p:cNvGrpSpPr/>
            <p:nvPr/>
          </p:nvGrpSpPr>
          <p:grpSpPr>
            <a:xfrm>
              <a:off x="6829442" y="5857892"/>
              <a:ext cx="585792" cy="859558"/>
              <a:chOff x="6257938" y="5742210"/>
              <a:chExt cx="58579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329376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5857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٦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</a:t>
            </a:r>
            <a:r>
              <a:rPr lang="ar-SA" sz="2200" b="1"/>
              <a:t>،         </a:t>
            </a:r>
            <a:r>
              <a:rPr lang="ar-SA" sz="2200" b="1" dirty="0"/>
              <a:t>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712002" y="5862248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١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٣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٦ س  +  ٣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928662" y="3500438"/>
            <a:ext cx="381478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٣ (  ١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٦ (  ١ )  +  ٣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143108" y="4143380"/>
            <a:ext cx="26003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٣  +  ٦  +  ٣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86116" y="4688078"/>
            <a:ext cx="145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٦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1400148" y="6015056"/>
            <a:ext cx="642942" cy="500066"/>
          </a:xfrm>
          <a:prstGeom prst="ellipse">
            <a:avLst/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1214414" y="6045400"/>
            <a:ext cx="325756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٣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 ٦ س  + ٣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6143636" y="908208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ــ ٣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٦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٣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265018" y="4702366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  ٦</a:t>
            </a:r>
          </a:p>
        </p:txBody>
      </p:sp>
      <p:sp>
        <p:nvSpPr>
          <p:cNvPr id="51" name="وسيلة شرح مستطيلة مستديرة الزوايا 50"/>
          <p:cNvSpPr/>
          <p:nvPr/>
        </p:nvSpPr>
        <p:spPr>
          <a:xfrm>
            <a:off x="71406" y="5072074"/>
            <a:ext cx="1428760" cy="785818"/>
          </a:xfrm>
          <a:prstGeom prst="wedgeRoundRectCallout">
            <a:avLst>
              <a:gd name="adj1" fmla="val 52424"/>
              <a:gd name="adj2" fmla="val 77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5423"/>
              <a:gd name="adj2" fmla="val 484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عظمى</a:t>
            </a:r>
          </a:p>
        </p:txBody>
      </p:sp>
      <p:sp>
        <p:nvSpPr>
          <p:cNvPr id="54" name="مستطيل 53"/>
          <p:cNvSpPr/>
          <p:nvPr/>
        </p:nvSpPr>
        <p:spPr>
          <a:xfrm>
            <a:off x="5409549" y="1545781"/>
            <a:ext cx="2943246" cy="5114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172779" y="1573816"/>
            <a:ext cx="4857752" cy="5129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Group 83"/>
          <p:cNvGrpSpPr>
            <a:grpSpLocks/>
          </p:cNvGrpSpPr>
          <p:nvPr/>
        </p:nvGrpSpPr>
        <p:grpSpPr bwMode="auto">
          <a:xfrm>
            <a:off x="401345" y="1916716"/>
            <a:ext cx="4392613" cy="4321175"/>
            <a:chOff x="476" y="1657"/>
            <a:chExt cx="2317" cy="2317"/>
          </a:xfrm>
        </p:grpSpPr>
        <p:sp>
          <p:nvSpPr>
            <p:cNvPr id="62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6838309" y="5160541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&lt;  ٠</a:t>
            </a:r>
          </a:p>
        </p:txBody>
      </p:sp>
      <p:sp>
        <p:nvSpPr>
          <p:cNvPr id="96" name="مربع نص 95"/>
          <p:cNvSpPr txBox="1"/>
          <p:nvPr/>
        </p:nvSpPr>
        <p:spPr>
          <a:xfrm>
            <a:off x="5909615" y="5729786"/>
            <a:ext cx="23003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القطع مفتوح للأسفل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7124061" y="1869875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: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623863" y="1872134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١  ،   ٦ )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6409681" y="3427223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: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5823893" y="3443770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 ٣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6409681" y="2641405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438127" y="2657952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=   ١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5338111" y="4327341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النقطة المناظرة للمقطع الصادي</a:t>
            </a:r>
          </a:p>
        </p:txBody>
      </p:sp>
      <p:cxnSp>
        <p:nvCxnSpPr>
          <p:cNvPr id="104" name="رابط كسهم مستقيم 103"/>
          <p:cNvCxnSpPr/>
          <p:nvPr/>
        </p:nvCxnSpPr>
        <p:spPr>
          <a:xfrm rot="5400000">
            <a:off x="514806" y="4072062"/>
            <a:ext cx="4715701" cy="79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2329713" y="3028891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2601635" y="2216756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2887387" y="3028889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8" name="شكل حر 107"/>
          <p:cNvSpPr/>
          <p:nvPr/>
        </p:nvSpPr>
        <p:spPr>
          <a:xfrm flipV="1">
            <a:off x="2501576" y="2457562"/>
            <a:ext cx="771532" cy="1471622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428596" y="1571612"/>
            <a:ext cx="2000264" cy="785818"/>
          </a:xfrm>
          <a:prstGeom prst="wedgeRoundRectCallout">
            <a:avLst>
              <a:gd name="adj1" fmla="val 197552"/>
              <a:gd name="adj2" fmla="val -17712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&lt;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للأسفل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05F14579-CC22-4243-8685-A7A0D7F289E7}"/>
              </a:ext>
            </a:extLst>
          </p:cNvPr>
          <p:cNvSpPr txBox="1"/>
          <p:nvPr/>
        </p:nvSpPr>
        <p:spPr>
          <a:xfrm>
            <a:off x="7743849" y="1026990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١٣صـ ١١١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B97F9647-5FA0-E842-9852-5CB64038660F}"/>
                  </a:ext>
                </a:extLst>
              </p14:cNvPr>
              <p14:cNvContentPartPr/>
              <p14:nvPr/>
            </p14:nvContentPartPr>
            <p14:xfrm>
              <a:off x="3693240" y="634320"/>
              <a:ext cx="1016280" cy="1728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B97F9647-5FA0-E842-9852-5CB6403866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3880" y="624960"/>
                <a:ext cx="1035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99799A86-A439-E243-3D70-AA36126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8 L -0.42292 -0.5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7 L -0.14253 -0.3460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5" grpId="0" animBg="1"/>
      <p:bldP spid="50" grpId="0"/>
      <p:bldP spid="57" grpId="0" animBg="1"/>
      <p:bldP spid="58" grpId="0" animBg="1"/>
      <p:bldP spid="59" grpId="0" animBg="1"/>
      <p:bldP spid="60" grpId="0"/>
      <p:bldP spid="60" grpId="1"/>
      <p:bldP spid="51" grpId="0" animBg="1"/>
      <p:bldP spid="53" grpId="0" animBg="1"/>
      <p:bldP spid="54" grpId="0" animBg="1"/>
      <p:bldP spid="56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  <p:bldP spid="106" grpId="0"/>
      <p:bldP spid="107" grpId="0"/>
      <p:bldP spid="108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مثل الدالة  د ( س )  =  ــ ٢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٤ س  +  ١  بيانيا  :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529268" y="1557324"/>
            <a:ext cx="2786082" cy="507209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grpSp>
        <p:nvGrpSpPr>
          <p:cNvPr id="13" name="مجموعة 50"/>
          <p:cNvGrpSpPr/>
          <p:nvPr/>
        </p:nvGrpSpPr>
        <p:grpSpPr>
          <a:xfrm>
            <a:off x="857224" y="5357826"/>
            <a:ext cx="3929090" cy="1285884"/>
            <a:chOff x="214282" y="214290"/>
            <a:chExt cx="2786082" cy="1285884"/>
          </a:xfrm>
        </p:grpSpPr>
        <p:sp>
          <p:nvSpPr>
            <p:cNvPr id="19" name="مستطيل 18"/>
            <p:cNvSpPr/>
            <p:nvPr/>
          </p:nvSpPr>
          <p:spPr>
            <a:xfrm>
              <a:off x="214282" y="214290"/>
              <a:ext cx="2786082" cy="1285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4282" y="21429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المقطع الصادي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729426" y="584134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 ١</a:t>
            </a:r>
          </a:p>
        </p:txBody>
      </p:sp>
      <p:grpSp>
        <p:nvGrpSpPr>
          <p:cNvPr id="14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5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6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7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115062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ــ ٢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8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21" name="مجموعة 145"/>
            <p:cNvGrpSpPr/>
            <p:nvPr/>
          </p:nvGrpSpPr>
          <p:grpSpPr>
            <a:xfrm>
              <a:off x="6829442" y="5857892"/>
              <a:ext cx="585792" cy="859558"/>
              <a:chOff x="6257938" y="5742210"/>
              <a:chExt cx="58579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329376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5857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٤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</a:t>
            </a:r>
            <a:r>
              <a:rPr lang="ar-SA" sz="2200" b="1"/>
              <a:t>،         </a:t>
            </a:r>
            <a:r>
              <a:rPr lang="ar-SA" sz="2200" b="1" dirty="0"/>
              <a:t>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6772291" y="5841344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١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٢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٤ س  +  ١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928662" y="3500438"/>
            <a:ext cx="381478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٢ ( ١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٤ ( ١ )   +  ١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143108" y="4143380"/>
            <a:ext cx="26003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٢  +  ٤  +  ١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286116" y="4688078"/>
            <a:ext cx="145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 ٣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1400148" y="6015056"/>
            <a:ext cx="642942" cy="500066"/>
          </a:xfrm>
          <a:prstGeom prst="ellipse">
            <a:avLst/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1214414" y="6045400"/>
            <a:ext cx="325756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٢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 ٤ س  + ١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6222218" y="101616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ــ ٢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٤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١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3272290" y="4688077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   ٣</a:t>
            </a:r>
          </a:p>
        </p:txBody>
      </p:sp>
      <p:sp>
        <p:nvSpPr>
          <p:cNvPr id="51" name="وسيلة شرح مستطيلة مستديرة الزوايا 50"/>
          <p:cNvSpPr/>
          <p:nvPr/>
        </p:nvSpPr>
        <p:spPr>
          <a:xfrm>
            <a:off x="71406" y="5072074"/>
            <a:ext cx="1428760" cy="785818"/>
          </a:xfrm>
          <a:prstGeom prst="wedgeRoundRectCallout">
            <a:avLst>
              <a:gd name="adj1" fmla="val 52424"/>
              <a:gd name="adj2" fmla="val 77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62423"/>
              <a:gd name="adj2" fmla="val 4299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عظمى</a:t>
            </a:r>
          </a:p>
        </p:txBody>
      </p:sp>
      <p:sp>
        <p:nvSpPr>
          <p:cNvPr id="54" name="مستطيل 53"/>
          <p:cNvSpPr/>
          <p:nvPr/>
        </p:nvSpPr>
        <p:spPr>
          <a:xfrm>
            <a:off x="5408864" y="1524848"/>
            <a:ext cx="2943246" cy="5114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129643" y="1597857"/>
            <a:ext cx="5007756" cy="5129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Group 83"/>
          <p:cNvGrpSpPr>
            <a:grpSpLocks/>
          </p:cNvGrpSpPr>
          <p:nvPr/>
        </p:nvGrpSpPr>
        <p:grpSpPr bwMode="auto">
          <a:xfrm>
            <a:off x="358209" y="1940757"/>
            <a:ext cx="4392613" cy="4321175"/>
            <a:chOff x="476" y="1657"/>
            <a:chExt cx="2317" cy="2317"/>
          </a:xfrm>
        </p:grpSpPr>
        <p:sp>
          <p:nvSpPr>
            <p:cNvPr id="62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5" name="مربع نص 94"/>
          <p:cNvSpPr txBox="1"/>
          <p:nvPr/>
        </p:nvSpPr>
        <p:spPr>
          <a:xfrm>
            <a:off x="6837624" y="5139608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&lt;  ٠</a:t>
            </a:r>
          </a:p>
        </p:txBody>
      </p:sp>
      <p:sp>
        <p:nvSpPr>
          <p:cNvPr id="96" name="مربع نص 95"/>
          <p:cNvSpPr txBox="1"/>
          <p:nvPr/>
        </p:nvSpPr>
        <p:spPr>
          <a:xfrm>
            <a:off x="5908930" y="5708853"/>
            <a:ext cx="23003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القطع مفتوح للأسفل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7123376" y="1848942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: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5623178" y="1851201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١  ،   ٣ )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6408996" y="3406290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:</a:t>
            </a:r>
          </a:p>
        </p:txBody>
      </p:sp>
      <p:sp>
        <p:nvSpPr>
          <p:cNvPr id="100" name="مربع نص 99"/>
          <p:cNvSpPr txBox="1"/>
          <p:nvPr/>
        </p:nvSpPr>
        <p:spPr>
          <a:xfrm>
            <a:off x="5823208" y="3422837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 ١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6408996" y="2620472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437442" y="2637019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=   ١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5337426" y="4306408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النقطة المناظرة للمقطع الصادي</a:t>
            </a:r>
          </a:p>
        </p:txBody>
      </p:sp>
      <p:cxnSp>
        <p:nvCxnSpPr>
          <p:cNvPr id="104" name="رابط كسهم مستقيم 103"/>
          <p:cNvCxnSpPr>
            <a:cxnSpLocks/>
          </p:cNvCxnSpPr>
          <p:nvPr/>
        </p:nvCxnSpPr>
        <p:spPr>
          <a:xfrm>
            <a:off x="2828214" y="1782824"/>
            <a:ext cx="43" cy="471570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2271829" y="3595860"/>
            <a:ext cx="6786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2558499" y="3067220"/>
            <a:ext cx="6786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2829503" y="3595860"/>
            <a:ext cx="6786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08" name="شكل حر 107"/>
          <p:cNvSpPr/>
          <p:nvPr/>
        </p:nvSpPr>
        <p:spPr>
          <a:xfrm flipV="1">
            <a:off x="2358473" y="3283791"/>
            <a:ext cx="1025474" cy="1471622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C38D5185-F965-9748-A8AD-D059FBF30DD6}"/>
              </a:ext>
            </a:extLst>
          </p:cNvPr>
          <p:cNvSpPr txBox="1"/>
          <p:nvPr/>
        </p:nvSpPr>
        <p:spPr>
          <a:xfrm>
            <a:off x="7743849" y="1026990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١٤صـ ١١١</a:t>
            </a:r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426972" y="1578905"/>
            <a:ext cx="2111263" cy="785818"/>
          </a:xfrm>
          <a:prstGeom prst="wedgeRoundRectCallout">
            <a:avLst>
              <a:gd name="adj1" fmla="val 197552"/>
              <a:gd name="adj2" fmla="val -17712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&lt;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للأسفل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AA88FA9A-C2D1-5741-BE71-08746627F86A}"/>
                  </a:ext>
                </a:extLst>
              </p14:cNvPr>
              <p14:cNvContentPartPr/>
              <p14:nvPr/>
            </p14:nvContentPartPr>
            <p14:xfrm>
              <a:off x="6763320" y="1361520"/>
              <a:ext cx="554040" cy="4824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AA88FA9A-C2D1-5741-BE71-08746627F8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3960" y="1352160"/>
                <a:ext cx="572760" cy="6696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B38DFE05-F3AC-8A4F-6E3D-50B9852E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209 L -0.42291 -0.5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14254 -0.3460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5" grpId="0" animBg="1"/>
      <p:bldP spid="50" grpId="0"/>
      <p:bldP spid="57" grpId="0" animBg="1"/>
      <p:bldP spid="58" grpId="0" animBg="1"/>
      <p:bldP spid="59" grpId="0" animBg="1"/>
      <p:bldP spid="60" grpId="0"/>
      <p:bldP spid="60" grpId="1"/>
      <p:bldP spid="51" grpId="0" animBg="1"/>
      <p:bldP spid="53" grpId="0" animBg="1"/>
      <p:bldP spid="54" grpId="0" animBg="1"/>
      <p:bldP spid="56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  <p:bldP spid="106" grpId="0"/>
      <p:bldP spid="107" grpId="0"/>
      <p:bldP spid="108" grpId="0" animBg="1"/>
      <p:bldP spid="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/>
          <p:nvPr/>
        </p:nvGrpSpPr>
        <p:grpSpPr>
          <a:xfrm>
            <a:off x="7910985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4" name="مربع نص 3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5" name="إطار 4"/>
          <p:cNvSpPr/>
          <p:nvPr/>
        </p:nvSpPr>
        <p:spPr>
          <a:xfrm>
            <a:off x="85726" y="218194"/>
            <a:ext cx="7786710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مثل الدالة  د ( س )  =   ٢ س</a:t>
            </a:r>
            <a:r>
              <a:rPr lang="ar-SA" sz="30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ــ  ٨ س  ــ  ٤  بيانيا  :</a:t>
            </a:r>
          </a:p>
        </p:txBody>
      </p:sp>
      <p:grpSp>
        <p:nvGrpSpPr>
          <p:cNvPr id="9" name="مجموعة 52"/>
          <p:cNvGrpSpPr/>
          <p:nvPr/>
        </p:nvGrpSpPr>
        <p:grpSpPr>
          <a:xfrm>
            <a:off x="5529268" y="1557324"/>
            <a:ext cx="2786082" cy="5072098"/>
            <a:chOff x="6143636" y="1285860"/>
            <a:chExt cx="2786082" cy="5072098"/>
          </a:xfrm>
        </p:grpSpPr>
        <p:sp>
          <p:nvSpPr>
            <p:cNvPr id="6" name="مستطيل 5"/>
            <p:cNvSpPr/>
            <p:nvPr/>
          </p:nvSpPr>
          <p:spPr>
            <a:xfrm>
              <a:off x="6143636" y="1285860"/>
              <a:ext cx="2786082" cy="50720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6143636" y="128586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معادلة المحور</a:t>
              </a:r>
            </a:p>
          </p:txBody>
        </p:sp>
      </p:grpSp>
      <p:grpSp>
        <p:nvGrpSpPr>
          <p:cNvPr id="10" name="مجموعة 53"/>
          <p:cNvGrpSpPr/>
          <p:nvPr/>
        </p:nvGrpSpPr>
        <p:grpSpPr>
          <a:xfrm>
            <a:off x="885798" y="1557324"/>
            <a:ext cx="3886228" cy="3643338"/>
            <a:chOff x="2071670" y="1285860"/>
            <a:chExt cx="3886228" cy="3643338"/>
          </a:xfrm>
        </p:grpSpPr>
        <p:sp>
          <p:nvSpPr>
            <p:cNvPr id="11" name="مستطيل 10"/>
            <p:cNvSpPr/>
            <p:nvPr/>
          </p:nvSpPr>
          <p:spPr>
            <a:xfrm>
              <a:off x="2071670" y="1285860"/>
              <a:ext cx="3886228" cy="364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2071670" y="1285860"/>
              <a:ext cx="3886228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الرأس</a:t>
              </a:r>
            </a:p>
          </p:txBody>
        </p:sp>
      </p:grpSp>
      <p:grpSp>
        <p:nvGrpSpPr>
          <p:cNvPr id="13" name="مجموعة 50"/>
          <p:cNvGrpSpPr/>
          <p:nvPr/>
        </p:nvGrpSpPr>
        <p:grpSpPr>
          <a:xfrm>
            <a:off x="857224" y="5357826"/>
            <a:ext cx="3929090" cy="1285884"/>
            <a:chOff x="214282" y="214290"/>
            <a:chExt cx="2786082" cy="1285884"/>
          </a:xfrm>
        </p:grpSpPr>
        <p:sp>
          <p:nvSpPr>
            <p:cNvPr id="19" name="مستطيل 18"/>
            <p:cNvSpPr/>
            <p:nvPr/>
          </p:nvSpPr>
          <p:spPr>
            <a:xfrm>
              <a:off x="214282" y="214290"/>
              <a:ext cx="2786082" cy="1285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214282" y="214290"/>
              <a:ext cx="2786082" cy="5715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المقطع الصادي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6729426" y="584134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/>
              <a:t>س</a:t>
            </a:r>
            <a:r>
              <a:rPr lang="ar-SA" sz="2200" b="1" dirty="0"/>
              <a:t>  =٢ </a:t>
            </a:r>
          </a:p>
        </p:txBody>
      </p:sp>
      <p:grpSp>
        <p:nvGrpSpPr>
          <p:cNvPr id="14" name="مجموعة 22"/>
          <p:cNvGrpSpPr/>
          <p:nvPr/>
        </p:nvGrpSpPr>
        <p:grpSpPr>
          <a:xfrm>
            <a:off x="6743714" y="2343142"/>
            <a:ext cx="1357322" cy="890336"/>
            <a:chOff x="6929454" y="5857892"/>
            <a:chExt cx="1357322" cy="890336"/>
          </a:xfrm>
        </p:grpSpPr>
        <p:grpSp>
          <p:nvGrpSpPr>
            <p:cNvPr id="15" name="مجموعة 145"/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26" name="مربع نص 25"/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6" name="مجموعة 28"/>
          <p:cNvGrpSpPr/>
          <p:nvPr/>
        </p:nvGrpSpPr>
        <p:grpSpPr>
          <a:xfrm>
            <a:off x="6143636" y="3453070"/>
            <a:ext cx="1957400" cy="859558"/>
            <a:chOff x="6329376" y="5857892"/>
            <a:chExt cx="1957400" cy="859558"/>
          </a:xfrm>
        </p:grpSpPr>
        <p:grpSp>
          <p:nvGrpSpPr>
            <p:cNvPr id="17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32" name="مربع نص 31"/>
              <p:cNvSpPr txBox="1"/>
              <p:nvPr/>
            </p:nvSpPr>
            <p:spPr>
              <a:xfrm>
                <a:off x="6043624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٨</a:t>
                </a:r>
              </a:p>
            </p:txBody>
          </p:sp>
          <p:sp>
            <p:nvSpPr>
              <p:cNvPr id="33" name="مربع نص 32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٢</a:t>
                </a: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grpSp>
        <p:nvGrpSpPr>
          <p:cNvPr id="18" name="مجموعة 34"/>
          <p:cNvGrpSpPr/>
          <p:nvPr/>
        </p:nvGrpSpPr>
        <p:grpSpPr>
          <a:xfrm>
            <a:off x="6643702" y="4524640"/>
            <a:ext cx="1457334" cy="859558"/>
            <a:chOff x="6829442" y="5857892"/>
            <a:chExt cx="1457334" cy="859558"/>
          </a:xfrm>
        </p:grpSpPr>
        <p:grpSp>
          <p:nvGrpSpPr>
            <p:cNvPr id="21" name="مجموعة 145"/>
            <p:cNvGrpSpPr/>
            <p:nvPr/>
          </p:nvGrpSpPr>
          <p:grpSpPr>
            <a:xfrm>
              <a:off x="6829442" y="5857892"/>
              <a:ext cx="585792" cy="859558"/>
              <a:chOff x="6257938" y="5742210"/>
              <a:chExt cx="585792" cy="85955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257938" y="5742210"/>
                <a:ext cx="57150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٨</a:t>
                </a: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6257938" y="6170881"/>
                <a:ext cx="5857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٤</a:t>
                </a: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مربع نص 36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1857356" y="2285992"/>
            <a:ext cx="1871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،          )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7107723" y="5841345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 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300036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2285992"/>
            <a:ext cx="4429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ص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1571604" y="2857496"/>
            <a:ext cx="3171846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٢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 ٨ س  ــ  ٤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928662" y="3500438"/>
            <a:ext cx="381478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٢ ( ٢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٨ ( ٢ )   ــ  ٤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143108" y="4143380"/>
            <a:ext cx="26003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٨  ــ  ١٦  ــ  ٤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3143240" y="4688078"/>
            <a:ext cx="16002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 ــ ١٢</a:t>
            </a:r>
          </a:p>
        </p:txBody>
      </p:sp>
      <p:sp>
        <p:nvSpPr>
          <p:cNvPr id="55" name="شكل بيضاوي 54"/>
          <p:cNvSpPr/>
          <p:nvPr/>
        </p:nvSpPr>
        <p:spPr>
          <a:xfrm>
            <a:off x="1400148" y="6015056"/>
            <a:ext cx="642942" cy="500066"/>
          </a:xfrm>
          <a:prstGeom prst="ellipse">
            <a:avLst/>
          </a:prstGeom>
          <a:solidFill>
            <a:srgbClr val="FFC000">
              <a:alpha val="50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1214414" y="6045400"/>
            <a:ext cx="325756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ــ ٢ س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 ٤ </a:t>
            </a:r>
            <a:r>
              <a:rPr lang="ar-SA" sz="2200" b="1" dirty="0" err="1"/>
              <a:t>س</a:t>
            </a:r>
            <a:r>
              <a:rPr lang="ar-SA" sz="2200" b="1" dirty="0"/>
              <a:t>  ــ ٤</a:t>
            </a:r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6336057" y="96318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 ٢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3929058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ــ ٨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857224" y="94111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ــ ٤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485500" y="4688078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 ــ ١٢</a:t>
            </a:r>
          </a:p>
        </p:txBody>
      </p:sp>
      <p:sp>
        <p:nvSpPr>
          <p:cNvPr id="51" name="وسيلة شرح مستطيلة مستديرة الزوايا 50"/>
          <p:cNvSpPr/>
          <p:nvPr/>
        </p:nvSpPr>
        <p:spPr>
          <a:xfrm>
            <a:off x="71406" y="5072074"/>
            <a:ext cx="1428760" cy="785818"/>
          </a:xfrm>
          <a:prstGeom prst="wedgeRoundRectCallout">
            <a:avLst>
              <a:gd name="adj1" fmla="val 52424"/>
              <a:gd name="adj2" fmla="val 7754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المقطع الصادي</a:t>
            </a:r>
          </a:p>
        </p:txBody>
      </p:sp>
      <p:sp>
        <p:nvSpPr>
          <p:cNvPr id="53" name="وسيلة شرح مستطيلة مستديرة الزوايا 52"/>
          <p:cNvSpPr/>
          <p:nvPr/>
        </p:nvSpPr>
        <p:spPr>
          <a:xfrm>
            <a:off x="500034" y="4143380"/>
            <a:ext cx="1428760" cy="785818"/>
          </a:xfrm>
          <a:prstGeom prst="wedgeRoundRectCallout">
            <a:avLst>
              <a:gd name="adj1" fmla="val 148423"/>
              <a:gd name="adj2" fmla="val 4117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صغرى</a:t>
            </a:r>
          </a:p>
        </p:txBody>
      </p:sp>
      <p:sp>
        <p:nvSpPr>
          <p:cNvPr id="109" name="مستطيل 108"/>
          <p:cNvSpPr/>
          <p:nvPr/>
        </p:nvSpPr>
        <p:spPr>
          <a:xfrm>
            <a:off x="5476403" y="1520578"/>
            <a:ext cx="2943246" cy="5114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ستطيل 109"/>
          <p:cNvSpPr/>
          <p:nvPr/>
        </p:nvSpPr>
        <p:spPr>
          <a:xfrm>
            <a:off x="366474" y="1586313"/>
            <a:ext cx="4857752" cy="5129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1" name="Group 83"/>
          <p:cNvGrpSpPr>
            <a:grpSpLocks/>
          </p:cNvGrpSpPr>
          <p:nvPr/>
        </p:nvGrpSpPr>
        <p:grpSpPr bwMode="auto">
          <a:xfrm>
            <a:off x="595040" y="1929213"/>
            <a:ext cx="4392613" cy="4321175"/>
            <a:chOff x="476" y="1657"/>
            <a:chExt cx="2317" cy="2317"/>
          </a:xfrm>
        </p:grpSpPr>
        <p:sp>
          <p:nvSpPr>
            <p:cNvPr id="112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Line 85"/>
            <p:cNvSpPr>
              <a:spLocks noChangeShapeType="1"/>
            </p:cNvSpPr>
            <p:nvPr/>
          </p:nvSpPr>
          <p:spPr bwMode="auto">
            <a:xfrm flipH="1">
              <a:off x="476" y="2086"/>
              <a:ext cx="2317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109"/>
            <p:cNvSpPr>
              <a:spLocks noChangeShapeType="1"/>
            </p:cNvSpPr>
            <p:nvPr/>
          </p:nvSpPr>
          <p:spPr bwMode="auto">
            <a:xfrm flipH="1">
              <a:off x="476" y="2814"/>
              <a:ext cx="2317" cy="0"/>
            </a:xfrm>
            <a:prstGeom prst="lin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5" name="مربع نص 144"/>
          <p:cNvSpPr txBox="1"/>
          <p:nvPr/>
        </p:nvSpPr>
        <p:spPr>
          <a:xfrm>
            <a:off x="6905163" y="5135338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  &gt;  ٠</a:t>
            </a:r>
          </a:p>
        </p:txBody>
      </p:sp>
      <p:sp>
        <p:nvSpPr>
          <p:cNvPr id="146" name="مربع نص 145"/>
          <p:cNvSpPr txBox="1"/>
          <p:nvPr/>
        </p:nvSpPr>
        <p:spPr>
          <a:xfrm>
            <a:off x="5976469" y="5704583"/>
            <a:ext cx="23003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القطع مفتوح للأعلى</a:t>
            </a:r>
          </a:p>
        </p:txBody>
      </p:sp>
      <p:sp>
        <p:nvSpPr>
          <p:cNvPr id="147" name="مربع نص 146"/>
          <p:cNvSpPr txBox="1"/>
          <p:nvPr/>
        </p:nvSpPr>
        <p:spPr>
          <a:xfrm>
            <a:off x="7107723" y="1863421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:</a:t>
            </a:r>
          </a:p>
        </p:txBody>
      </p:sp>
      <p:sp>
        <p:nvSpPr>
          <p:cNvPr id="148" name="مربع نص 147"/>
          <p:cNvSpPr txBox="1"/>
          <p:nvPr/>
        </p:nvSpPr>
        <p:spPr>
          <a:xfrm>
            <a:off x="5690717" y="1846931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٢  ،  ــ ١٢ )</a:t>
            </a:r>
          </a:p>
        </p:txBody>
      </p:sp>
      <p:sp>
        <p:nvSpPr>
          <p:cNvPr id="149" name="مربع نص 148"/>
          <p:cNvSpPr txBox="1"/>
          <p:nvPr/>
        </p:nvSpPr>
        <p:spPr>
          <a:xfrm>
            <a:off x="6476535" y="3402020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:</a:t>
            </a:r>
          </a:p>
        </p:txBody>
      </p:sp>
      <p:sp>
        <p:nvSpPr>
          <p:cNvPr id="150" name="مربع نص 149"/>
          <p:cNvSpPr txBox="1"/>
          <p:nvPr/>
        </p:nvSpPr>
        <p:spPr>
          <a:xfrm>
            <a:off x="5890747" y="3418567"/>
            <a:ext cx="65722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 ٤</a:t>
            </a:r>
          </a:p>
        </p:txBody>
      </p:sp>
      <p:sp>
        <p:nvSpPr>
          <p:cNvPr id="151" name="مربع نص 150"/>
          <p:cNvSpPr txBox="1"/>
          <p:nvPr/>
        </p:nvSpPr>
        <p:spPr>
          <a:xfrm>
            <a:off x="6476535" y="2616202"/>
            <a:ext cx="18002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152" name="مربع نص 151"/>
          <p:cNvSpPr txBox="1"/>
          <p:nvPr/>
        </p:nvSpPr>
        <p:spPr>
          <a:xfrm>
            <a:off x="5504981" y="2632749"/>
            <a:ext cx="1214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=   ٢</a:t>
            </a:r>
          </a:p>
        </p:txBody>
      </p:sp>
      <p:sp>
        <p:nvSpPr>
          <p:cNvPr id="153" name="مربع نص 152"/>
          <p:cNvSpPr txBox="1"/>
          <p:nvPr/>
        </p:nvSpPr>
        <p:spPr>
          <a:xfrm>
            <a:off x="5404965" y="4302138"/>
            <a:ext cx="30718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النقطة المناظرة للمقطع الصادي</a:t>
            </a:r>
          </a:p>
        </p:txBody>
      </p:sp>
      <p:cxnSp>
        <p:nvCxnSpPr>
          <p:cNvPr id="154" name="رابط كسهم مستقيم 153"/>
          <p:cNvCxnSpPr/>
          <p:nvPr/>
        </p:nvCxnSpPr>
        <p:spPr>
          <a:xfrm rot="5400000">
            <a:off x="1000392" y="4264443"/>
            <a:ext cx="4715701" cy="79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مربع نص 154"/>
          <p:cNvSpPr txBox="1"/>
          <p:nvPr/>
        </p:nvSpPr>
        <p:spPr>
          <a:xfrm>
            <a:off x="2508660" y="3584316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56" name="مربع نص 155"/>
          <p:cNvSpPr txBox="1"/>
          <p:nvPr/>
        </p:nvSpPr>
        <p:spPr>
          <a:xfrm>
            <a:off x="3066481" y="5721740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57" name="مربع نص 156"/>
          <p:cNvSpPr txBox="1"/>
          <p:nvPr/>
        </p:nvSpPr>
        <p:spPr>
          <a:xfrm>
            <a:off x="3609266" y="3584316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58" name="شكل حر 157"/>
          <p:cNvSpPr/>
          <p:nvPr/>
        </p:nvSpPr>
        <p:spPr>
          <a:xfrm>
            <a:off x="2697255" y="3217519"/>
            <a:ext cx="1300172" cy="2786082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وسيلة شرح مستطيلة مستديرة الزوايا 51"/>
          <p:cNvSpPr/>
          <p:nvPr/>
        </p:nvSpPr>
        <p:spPr>
          <a:xfrm>
            <a:off x="428596" y="1571612"/>
            <a:ext cx="2000264" cy="785818"/>
          </a:xfrm>
          <a:prstGeom prst="wedgeRoundRectCallout">
            <a:avLst>
              <a:gd name="adj1" fmla="val 197552"/>
              <a:gd name="adj2" fmla="val -17712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&gt;  ٠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القطع مفتوحا للأعلى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83F1FDC5-E3C3-E04D-8026-2448AB95EADB}"/>
              </a:ext>
            </a:extLst>
          </p:cNvPr>
          <p:cNvSpPr txBox="1"/>
          <p:nvPr/>
        </p:nvSpPr>
        <p:spPr>
          <a:xfrm>
            <a:off x="7743849" y="1026990"/>
            <a:ext cx="10858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/>
              <a:t>١٥صـ ١١١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1A63A5CF-5361-87D5-7C48-262E797C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417 L -0.44548 -0.508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208 L -0.0526 -0.3460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8" grpId="0"/>
      <p:bldP spid="49" grpId="0"/>
      <p:bldP spid="55" grpId="0" animBg="1"/>
      <p:bldP spid="50" grpId="0"/>
      <p:bldP spid="57" grpId="0" animBg="1"/>
      <p:bldP spid="58" grpId="0" animBg="1"/>
      <p:bldP spid="59" grpId="0" animBg="1"/>
      <p:bldP spid="60" grpId="0"/>
      <p:bldP spid="60" grpId="1"/>
      <p:bldP spid="51" grpId="0" animBg="1"/>
      <p:bldP spid="53" grpId="0" animBg="1"/>
      <p:bldP spid="109" grpId="0" animBg="1"/>
      <p:bldP spid="110" grpId="0" animBg="1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5" grpId="0"/>
      <p:bldP spid="156" grpId="0"/>
      <p:bldP spid="157" grpId="0"/>
      <p:bldP spid="158" grpId="0" animBg="1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مجموعة 69"/>
          <p:cNvGrpSpPr/>
          <p:nvPr/>
        </p:nvGrpSpPr>
        <p:grpSpPr>
          <a:xfrm>
            <a:off x="357158" y="1500174"/>
            <a:ext cx="4786346" cy="5143536"/>
            <a:chOff x="357158" y="1214422"/>
            <a:chExt cx="4786346" cy="5143536"/>
          </a:xfrm>
        </p:grpSpPr>
        <p:grpSp>
          <p:nvGrpSpPr>
            <p:cNvPr id="76" name="Group 83"/>
            <p:cNvGrpSpPr>
              <a:grpSpLocks/>
            </p:cNvGrpSpPr>
            <p:nvPr/>
          </p:nvGrpSpPr>
          <p:grpSpPr bwMode="auto">
            <a:xfrm>
              <a:off x="357158" y="1214422"/>
              <a:ext cx="4643470" cy="5143536"/>
              <a:chOff x="476" y="1657"/>
              <a:chExt cx="2317" cy="2317"/>
            </a:xfrm>
          </p:grpSpPr>
          <p:sp>
            <p:nvSpPr>
              <p:cNvPr id="77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" name="Line 85"/>
              <p:cNvSpPr>
                <a:spLocks noChangeShapeType="1"/>
              </p:cNvSpPr>
              <p:nvPr/>
            </p:nvSpPr>
            <p:spPr bwMode="auto">
              <a:xfrm flipH="1">
                <a:off x="476" y="3695"/>
                <a:ext cx="2317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" name="Line 104"/>
              <p:cNvSpPr>
                <a:spLocks noChangeShapeType="1"/>
              </p:cNvSpPr>
              <p:nvPr/>
            </p:nvSpPr>
            <p:spPr bwMode="auto">
              <a:xfrm flipH="1">
                <a:off x="476" y="209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0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1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" name="Line 109"/>
              <p:cNvSpPr>
                <a:spLocks noChangeShapeType="1"/>
              </p:cNvSpPr>
              <p:nvPr/>
            </p:nvSpPr>
            <p:spPr bwMode="auto">
              <a:xfrm flipH="1">
                <a:off x="476" y="281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6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8" name="مربع نص 67"/>
            <p:cNvSpPr txBox="1"/>
            <p:nvPr/>
          </p:nvSpPr>
          <p:spPr>
            <a:xfrm>
              <a:off x="2143106" y="3214289"/>
              <a:ext cx="528640" cy="28007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٧٠</a:t>
              </a:r>
            </a:p>
            <a:p>
              <a:r>
                <a:rPr lang="ar-SA" sz="2200" b="1" dirty="0"/>
                <a:t>٦٠</a:t>
              </a:r>
            </a:p>
            <a:p>
              <a:r>
                <a:rPr lang="ar-SA" sz="2200" b="1" dirty="0"/>
                <a:t>٥٠</a:t>
              </a:r>
            </a:p>
            <a:p>
              <a:r>
                <a:rPr lang="ar-SA" sz="2200" b="1" dirty="0"/>
                <a:t>٤٠</a:t>
              </a:r>
            </a:p>
            <a:p>
              <a:r>
                <a:rPr lang="ar-SA" sz="2200" b="1" dirty="0"/>
                <a:t>٣٠</a:t>
              </a:r>
            </a:p>
            <a:p>
              <a:r>
                <a:rPr lang="ar-SA" sz="2200" b="1" dirty="0"/>
                <a:t>٢٠</a:t>
              </a:r>
            </a:p>
            <a:p>
              <a:r>
                <a:rPr lang="ar-SA" sz="2200" b="1" dirty="0"/>
                <a:t>١٠</a:t>
              </a:r>
            </a:p>
            <a:p>
              <a:endParaRPr lang="ar-SA" sz="2200" b="1" dirty="0"/>
            </a:p>
          </p:txBody>
        </p:sp>
        <p:sp>
          <p:nvSpPr>
            <p:cNvPr id="69" name="مربع نص 68"/>
            <p:cNvSpPr txBox="1"/>
            <p:nvPr/>
          </p:nvSpPr>
          <p:spPr>
            <a:xfrm>
              <a:off x="2857488" y="5857892"/>
              <a:ext cx="2286016" cy="44114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٨     ٦      ٤     ٢</a:t>
              </a:r>
            </a:p>
          </p:txBody>
        </p:sp>
      </p:grpSp>
      <p:sp>
        <p:nvSpPr>
          <p:cNvPr id="38" name="مستطيل 37"/>
          <p:cNvSpPr/>
          <p:nvPr/>
        </p:nvSpPr>
        <p:spPr>
          <a:xfrm>
            <a:off x="5429256" y="2500306"/>
            <a:ext cx="3500462" cy="4143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مربع نص 110"/>
          <p:cNvSpPr txBox="1"/>
          <p:nvPr/>
        </p:nvSpPr>
        <p:spPr>
          <a:xfrm>
            <a:off x="5929322" y="2712318"/>
            <a:ext cx="80010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  ٢</a:t>
            </a:r>
          </a:p>
        </p:txBody>
      </p:sp>
      <p:sp>
        <p:nvSpPr>
          <p:cNvPr id="123" name="مربع نص 122"/>
          <p:cNvSpPr txBox="1"/>
          <p:nvPr/>
        </p:nvSpPr>
        <p:spPr>
          <a:xfrm>
            <a:off x="2399370" y="5598457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24" name="مربع نص 123"/>
          <p:cNvSpPr txBox="1"/>
          <p:nvPr/>
        </p:nvSpPr>
        <p:spPr>
          <a:xfrm>
            <a:off x="3571870" y="5600714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25" name="مربع نص 124"/>
          <p:cNvSpPr txBox="1"/>
          <p:nvPr/>
        </p:nvSpPr>
        <p:spPr>
          <a:xfrm>
            <a:off x="2986078" y="3514726"/>
            <a:ext cx="6429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 ● </a:t>
            </a:r>
          </a:p>
        </p:txBody>
      </p:sp>
      <p:sp>
        <p:nvSpPr>
          <p:cNvPr id="126" name="شكل حر 125"/>
          <p:cNvSpPr/>
          <p:nvPr/>
        </p:nvSpPr>
        <p:spPr>
          <a:xfrm flipV="1">
            <a:off x="2586024" y="3729040"/>
            <a:ext cx="1343034" cy="2486042"/>
          </a:xfrm>
          <a:custGeom>
            <a:avLst/>
            <a:gdLst>
              <a:gd name="connsiteX0" fmla="*/ 557212 w 557212"/>
              <a:gd name="connsiteY0" fmla="*/ 0 h 557213"/>
              <a:gd name="connsiteX1" fmla="*/ 271462 w 557212"/>
              <a:gd name="connsiteY1" fmla="*/ 557213 h 557213"/>
              <a:gd name="connsiteX2" fmla="*/ 0 w 557212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2" h="557213">
                <a:moveTo>
                  <a:pt x="557212" y="0"/>
                </a:moveTo>
                <a:cubicBezTo>
                  <a:pt x="460771" y="278606"/>
                  <a:pt x="364331" y="557213"/>
                  <a:pt x="271462" y="557213"/>
                </a:cubicBezTo>
                <a:cubicBezTo>
                  <a:pt x="178593" y="557213"/>
                  <a:pt x="89296" y="278606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3" name="مجموعة 28"/>
          <p:cNvGrpSpPr/>
          <p:nvPr/>
        </p:nvGrpSpPr>
        <p:grpSpPr>
          <a:xfrm>
            <a:off x="6715140" y="2498004"/>
            <a:ext cx="2071702" cy="859558"/>
            <a:chOff x="6215074" y="5857892"/>
            <a:chExt cx="2071702" cy="859558"/>
          </a:xfrm>
        </p:grpSpPr>
        <p:grpSp>
          <p:nvGrpSpPr>
            <p:cNvPr id="54" name="مجموعة 145"/>
            <p:cNvGrpSpPr/>
            <p:nvPr/>
          </p:nvGrpSpPr>
          <p:grpSpPr>
            <a:xfrm>
              <a:off x="6215074" y="5857892"/>
              <a:ext cx="1243020" cy="859558"/>
              <a:chOff x="5643570" y="5742210"/>
              <a:chExt cx="1243020" cy="859558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6043624" y="5742210"/>
                <a:ext cx="60007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٦٤</a:t>
                </a:r>
              </a:p>
            </p:txBody>
          </p:sp>
          <p:sp>
            <p:nvSpPr>
              <p:cNvPr id="57" name="مربع نص 56"/>
              <p:cNvSpPr txBox="1"/>
              <p:nvPr/>
            </p:nvSpPr>
            <p:spPr>
              <a:xfrm>
                <a:off x="5643570" y="6170881"/>
                <a:ext cx="12430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ــ ١٦</a:t>
                </a:r>
              </a:p>
            </p:txBody>
          </p:sp>
          <p:cxnSp>
            <p:nvCxnSpPr>
              <p:cNvPr id="58" name="رابط مستقيم 57"/>
              <p:cNvCxnSpPr/>
              <p:nvPr/>
            </p:nvCxnSpPr>
            <p:spPr>
              <a:xfrm rot="10800000">
                <a:off x="5799830" y="6170838"/>
                <a:ext cx="97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مربع نص 54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59" name="مربع نص 58"/>
          <p:cNvSpPr txBox="1"/>
          <p:nvPr/>
        </p:nvSpPr>
        <p:spPr>
          <a:xfrm>
            <a:off x="5429256" y="4073712"/>
            <a:ext cx="345759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ــ ١٦ (٢)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٦٤(٢) + ٦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7572396" y="4716654"/>
            <a:ext cx="131445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ص =  ٧٠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7786710" y="5418516"/>
            <a:ext cx="1100144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الرأس  =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6500826" y="5416746"/>
            <a:ext cx="1314458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/>
              <a:t>( ٢ </a:t>
            </a:r>
            <a:r>
              <a:rPr lang="ar-SA" sz="2200" b="1" dirty="0"/>
              <a:t>، ٧٠ )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7000892" y="6132896"/>
            <a:ext cx="18859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المقطع الصادي =</a:t>
            </a:r>
          </a:p>
        </p:txBody>
      </p:sp>
      <p:sp>
        <p:nvSpPr>
          <p:cNvPr id="64" name="مربع نص 63"/>
          <p:cNvSpPr txBox="1"/>
          <p:nvPr/>
        </p:nvSpPr>
        <p:spPr>
          <a:xfrm>
            <a:off x="6686566" y="6131126"/>
            <a:ext cx="457202" cy="441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7215206" y="3426741"/>
            <a:ext cx="16716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معادلة المحور :</a:t>
            </a:r>
          </a:p>
        </p:txBody>
      </p:sp>
      <p:sp>
        <p:nvSpPr>
          <p:cNvPr id="67" name="مربع نص 66"/>
          <p:cNvSpPr txBox="1"/>
          <p:nvPr/>
        </p:nvSpPr>
        <p:spPr>
          <a:xfrm>
            <a:off x="5857884" y="3424971"/>
            <a:ext cx="13144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٢</a:t>
            </a:r>
          </a:p>
        </p:txBody>
      </p:sp>
      <p:grpSp>
        <p:nvGrpSpPr>
          <p:cNvPr id="71" name="مجموعة 33"/>
          <p:cNvGrpSpPr/>
          <p:nvPr/>
        </p:nvGrpSpPr>
        <p:grpSpPr>
          <a:xfrm>
            <a:off x="7910985" y="338972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3" name="مربع نص 72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74" name="إطار 73"/>
          <p:cNvSpPr/>
          <p:nvPr/>
        </p:nvSpPr>
        <p:spPr>
          <a:xfrm>
            <a:off x="85726" y="218194"/>
            <a:ext cx="7786710" cy="78191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المعادلة  ص =  ــ ١٦ س</a:t>
            </a:r>
            <a:r>
              <a:rPr lang="ar-SA" sz="28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٦٤ س  +  ٦  تمثل ارتفاع الرمح ( ص )  قدم بعد ( س ) ثانية في مسابقة رمي الرمح .</a:t>
            </a:r>
          </a:p>
        </p:txBody>
      </p:sp>
      <p:sp>
        <p:nvSpPr>
          <p:cNvPr id="75" name="مربع نص 74"/>
          <p:cNvSpPr txBox="1"/>
          <p:nvPr/>
        </p:nvSpPr>
        <p:spPr>
          <a:xfrm>
            <a:off x="5414508" y="1069287"/>
            <a:ext cx="3571900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مثل مسار الرمح بيانيا .</a:t>
            </a:r>
          </a:p>
        </p:txBody>
      </p:sp>
      <p:sp>
        <p:nvSpPr>
          <p:cNvPr id="119" name="مربع نص 118"/>
          <p:cNvSpPr txBox="1"/>
          <p:nvPr/>
        </p:nvSpPr>
        <p:spPr>
          <a:xfrm>
            <a:off x="5414508" y="1512203"/>
            <a:ext cx="3571900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ما الارتفاع الذي أطلق منه الرمح</a:t>
            </a:r>
          </a:p>
        </p:txBody>
      </p:sp>
      <p:sp>
        <p:nvSpPr>
          <p:cNvPr id="121" name="مربع نص 120"/>
          <p:cNvSpPr txBox="1"/>
          <p:nvPr/>
        </p:nvSpPr>
        <p:spPr>
          <a:xfrm>
            <a:off x="5414508" y="1955119"/>
            <a:ext cx="3571900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200" b="1" dirty="0"/>
              <a:t>ما أقصى ارتفاع للرمح  ؟</a:t>
            </a:r>
          </a:p>
        </p:txBody>
      </p:sp>
      <p:sp>
        <p:nvSpPr>
          <p:cNvPr id="122" name="وسيلة شرح مستطيلة مستديرة الزوايا 121"/>
          <p:cNvSpPr/>
          <p:nvPr/>
        </p:nvSpPr>
        <p:spPr>
          <a:xfrm>
            <a:off x="571472" y="2214554"/>
            <a:ext cx="2428892" cy="785818"/>
          </a:xfrm>
          <a:prstGeom prst="wedgeRoundRectCallout">
            <a:avLst>
              <a:gd name="adj1" fmla="val 58586"/>
              <a:gd name="adj2" fmla="val 13754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أقصى ارتفاع يصله الرمح ويساوي ٧٠ قدما</a:t>
            </a:r>
          </a:p>
        </p:txBody>
      </p:sp>
      <p:sp>
        <p:nvSpPr>
          <p:cNvPr id="127" name="وسيلة شرح مستطيلة مستديرة الزوايا 126"/>
          <p:cNvSpPr/>
          <p:nvPr/>
        </p:nvSpPr>
        <p:spPr>
          <a:xfrm>
            <a:off x="285720" y="4000504"/>
            <a:ext cx="1857420" cy="1143008"/>
          </a:xfrm>
          <a:prstGeom prst="wedgeRoundRectCallout">
            <a:avLst>
              <a:gd name="adj1" fmla="val 77363"/>
              <a:gd name="adj2" fmla="val 1091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الارتفاع الذي أطلق منه الرمح ويساوي ٦ أقدام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952FFDA5-4D41-AA4A-BF62-8C204EA85E1D}"/>
              </a:ext>
            </a:extLst>
          </p:cNvPr>
          <p:cNvSpPr txBox="1"/>
          <p:nvPr/>
        </p:nvSpPr>
        <p:spPr>
          <a:xfrm>
            <a:off x="3874187" y="-83604"/>
            <a:ext cx="4069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من واقع الحياة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6250AD5-6A0C-FEE4-3128-50D22538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1" grpId="0"/>
      <p:bldP spid="123" grpId="0"/>
      <p:bldP spid="124" grpId="0"/>
      <p:bldP spid="125" grpId="0"/>
      <p:bldP spid="126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74" grpId="0" animBg="1"/>
      <p:bldP spid="75" grpId="0" animBg="1"/>
      <p:bldP spid="119" grpId="0" animBg="1"/>
      <p:bldP spid="121" grpId="0" animBg="1"/>
      <p:bldP spid="122" grpId="0" animBg="1"/>
      <p:bldP spid="1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84C32A9-D80F-B084-0DDC-A2B11B5DE1FB}"/>
              </a:ext>
            </a:extLst>
          </p:cNvPr>
          <p:cNvGrpSpPr/>
          <p:nvPr/>
        </p:nvGrpSpPr>
        <p:grpSpPr>
          <a:xfrm>
            <a:off x="4189426" y="332656"/>
            <a:ext cx="4636144" cy="6192687"/>
            <a:chOff x="4542276" y="894755"/>
            <a:chExt cx="4283293" cy="5068490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F1D41181-19B6-7C45-B9CA-EF542877E8D5}"/>
                </a:ext>
              </a:extLst>
            </p:cNvPr>
            <p:cNvSpPr/>
            <p:nvPr/>
          </p:nvSpPr>
          <p:spPr>
            <a:xfrm>
              <a:off x="4583022" y="894755"/>
              <a:ext cx="4242547" cy="506849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/>
              <a:endParaRPr lang="ar-SA" sz="1350" dirty="0"/>
            </a:p>
          </p:txBody>
        </p:sp>
        <p:sp>
          <p:nvSpPr>
            <p:cNvPr id="8" name="مستطيل مستدير الزوايا 7">
              <a:extLst>
                <a:ext uri="{FF2B5EF4-FFF2-40B4-BE49-F238E27FC236}">
                  <a16:creationId xmlns:a16="http://schemas.microsoft.com/office/drawing/2014/main" id="{F69DFCC6-18CD-654A-8353-D02A7523B821}"/>
                </a:ext>
              </a:extLst>
            </p:cNvPr>
            <p:cNvSpPr/>
            <p:nvPr/>
          </p:nvSpPr>
          <p:spPr>
            <a:xfrm>
              <a:off x="4815023" y="394973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14" name="مستطيل مستدير الزوايا 13">
              <a:extLst>
                <a:ext uri="{FF2B5EF4-FFF2-40B4-BE49-F238E27FC236}">
                  <a16:creationId xmlns:a16="http://schemas.microsoft.com/office/drawing/2014/main" id="{73B328FF-17C6-6A4C-9083-02641729BD84}"/>
                </a:ext>
              </a:extLst>
            </p:cNvPr>
            <p:cNvSpPr/>
            <p:nvPr/>
          </p:nvSpPr>
          <p:spPr>
            <a:xfrm>
              <a:off x="4815023" y="4467757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15" name="مستطيل مستدير الزوايا 14">
              <a:extLst>
                <a:ext uri="{FF2B5EF4-FFF2-40B4-BE49-F238E27FC236}">
                  <a16:creationId xmlns:a16="http://schemas.microsoft.com/office/drawing/2014/main" id="{8CF8CF17-C83D-EE4B-A9AF-B44814D3B483}"/>
                </a:ext>
              </a:extLst>
            </p:cNvPr>
            <p:cNvSpPr/>
            <p:nvPr/>
          </p:nvSpPr>
          <p:spPr>
            <a:xfrm>
              <a:off x="4815023" y="498687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16" name="مستطيل مستدير الزوايا 15">
              <a:extLst>
                <a:ext uri="{FF2B5EF4-FFF2-40B4-BE49-F238E27FC236}">
                  <a16:creationId xmlns:a16="http://schemas.microsoft.com/office/drawing/2014/main" id="{E75A134D-BFA5-6646-90A0-DF6B067E1F8A}"/>
                </a:ext>
              </a:extLst>
            </p:cNvPr>
            <p:cNvSpPr/>
            <p:nvPr/>
          </p:nvSpPr>
          <p:spPr>
            <a:xfrm>
              <a:off x="4815023" y="5439919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19" name="مستطيل مستدير الزوايا 18">
              <a:extLst>
                <a:ext uri="{FF2B5EF4-FFF2-40B4-BE49-F238E27FC236}">
                  <a16:creationId xmlns:a16="http://schemas.microsoft.com/office/drawing/2014/main" id="{78EB84B0-60F0-EB4F-8C40-89AFBF96A685}"/>
                </a:ext>
              </a:extLst>
            </p:cNvPr>
            <p:cNvSpPr/>
            <p:nvPr/>
          </p:nvSpPr>
          <p:spPr>
            <a:xfrm>
              <a:off x="4838194" y="113445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20" name="مستطيل مستدير الزوايا 19">
              <a:extLst>
                <a:ext uri="{FF2B5EF4-FFF2-40B4-BE49-F238E27FC236}">
                  <a16:creationId xmlns:a16="http://schemas.microsoft.com/office/drawing/2014/main" id="{1A316317-CFD3-794B-AEC8-904CB079E8AC}"/>
                </a:ext>
              </a:extLst>
            </p:cNvPr>
            <p:cNvSpPr/>
            <p:nvPr/>
          </p:nvSpPr>
          <p:spPr>
            <a:xfrm>
              <a:off x="4824738" y="158318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21" name="مستطيل مستدير الزوايا 20">
              <a:extLst>
                <a:ext uri="{FF2B5EF4-FFF2-40B4-BE49-F238E27FC236}">
                  <a16:creationId xmlns:a16="http://schemas.microsoft.com/office/drawing/2014/main" id="{42B87723-84B4-FC49-940A-F16B201064B7}"/>
                </a:ext>
              </a:extLst>
            </p:cNvPr>
            <p:cNvSpPr/>
            <p:nvPr/>
          </p:nvSpPr>
          <p:spPr>
            <a:xfrm>
              <a:off x="4830637" y="198234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22" name="مستطيل مستدير الزوايا 21">
              <a:extLst>
                <a:ext uri="{FF2B5EF4-FFF2-40B4-BE49-F238E27FC236}">
                  <a16:creationId xmlns:a16="http://schemas.microsoft.com/office/drawing/2014/main" id="{200DB7EC-C849-0148-ABAA-CE91A9FDC861}"/>
                </a:ext>
              </a:extLst>
            </p:cNvPr>
            <p:cNvSpPr/>
            <p:nvPr/>
          </p:nvSpPr>
          <p:spPr>
            <a:xfrm>
              <a:off x="4815023" y="245451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23" name="مستطيل مستدير الزوايا 22">
              <a:extLst>
                <a:ext uri="{FF2B5EF4-FFF2-40B4-BE49-F238E27FC236}">
                  <a16:creationId xmlns:a16="http://schemas.microsoft.com/office/drawing/2014/main" id="{F34EAB86-42A1-2C48-8C9B-A8A2B0C6D10F}"/>
                </a:ext>
              </a:extLst>
            </p:cNvPr>
            <p:cNvSpPr/>
            <p:nvPr/>
          </p:nvSpPr>
          <p:spPr>
            <a:xfrm>
              <a:off x="4838194" y="2903366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24" name="مستطيل مستدير الزوايا 23">
              <a:extLst>
                <a:ext uri="{FF2B5EF4-FFF2-40B4-BE49-F238E27FC236}">
                  <a16:creationId xmlns:a16="http://schemas.microsoft.com/office/drawing/2014/main" id="{C07B4A7B-B1FF-7440-9175-0A384F8CE632}"/>
                </a:ext>
              </a:extLst>
            </p:cNvPr>
            <p:cNvSpPr/>
            <p:nvPr/>
          </p:nvSpPr>
          <p:spPr>
            <a:xfrm>
              <a:off x="4838194" y="3414716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grpSp>
          <p:nvGrpSpPr>
            <p:cNvPr id="3" name="Google Shape;150;p5">
              <a:extLst>
                <a:ext uri="{FF2B5EF4-FFF2-40B4-BE49-F238E27FC236}">
                  <a16:creationId xmlns:a16="http://schemas.microsoft.com/office/drawing/2014/main" id="{7E55C790-2E53-984E-BCF1-009512672255}"/>
                </a:ext>
              </a:extLst>
            </p:cNvPr>
            <p:cNvGrpSpPr/>
            <p:nvPr/>
          </p:nvGrpSpPr>
          <p:grpSpPr>
            <a:xfrm rot="10800000" flipV="1">
              <a:off x="4542276" y="2058601"/>
              <a:ext cx="545495" cy="531850"/>
              <a:chOff x="1331026" y="922810"/>
              <a:chExt cx="507037" cy="309842"/>
            </a:xfrm>
          </p:grpSpPr>
          <p:sp>
            <p:nvSpPr>
              <p:cNvPr id="6" name="Google Shape;152;p5">
                <a:extLst>
                  <a:ext uri="{FF2B5EF4-FFF2-40B4-BE49-F238E27FC236}">
                    <a16:creationId xmlns:a16="http://schemas.microsoft.com/office/drawing/2014/main" id="{FC55C137-F5BC-E046-829C-086042145C71}"/>
                  </a:ext>
                </a:extLst>
              </p:cNvPr>
              <p:cNvSpPr/>
              <p:nvPr/>
            </p:nvSpPr>
            <p:spPr>
              <a:xfrm>
                <a:off x="1331026" y="922810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7C220086-AEBB-8A42-9FF3-65D00535DBA2}"/>
                  </a:ext>
                </a:extLst>
              </p:cNvPr>
              <p:cNvSpPr/>
              <p:nvPr/>
            </p:nvSpPr>
            <p:spPr>
              <a:xfrm>
                <a:off x="1331026" y="1180648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150;p5">
              <a:extLst>
                <a:ext uri="{FF2B5EF4-FFF2-40B4-BE49-F238E27FC236}">
                  <a16:creationId xmlns:a16="http://schemas.microsoft.com/office/drawing/2014/main" id="{6D6384DB-BA25-5848-9596-8D48A867CB56}"/>
                </a:ext>
              </a:extLst>
            </p:cNvPr>
            <p:cNvGrpSpPr/>
            <p:nvPr/>
          </p:nvGrpSpPr>
          <p:grpSpPr>
            <a:xfrm rot="10800000" flipV="1">
              <a:off x="4558192" y="1230850"/>
              <a:ext cx="545495" cy="531850"/>
              <a:chOff x="1331026" y="922810"/>
              <a:chExt cx="507037" cy="309842"/>
            </a:xfrm>
          </p:grpSpPr>
          <p:sp>
            <p:nvSpPr>
              <p:cNvPr id="41" name="Google Shape;152;p5">
                <a:extLst>
                  <a:ext uri="{FF2B5EF4-FFF2-40B4-BE49-F238E27FC236}">
                    <a16:creationId xmlns:a16="http://schemas.microsoft.com/office/drawing/2014/main" id="{BFAFAF09-2D0E-264F-9482-D5F9F232DC47}"/>
                  </a:ext>
                </a:extLst>
              </p:cNvPr>
              <p:cNvSpPr/>
              <p:nvPr/>
            </p:nvSpPr>
            <p:spPr>
              <a:xfrm>
                <a:off x="1331026" y="922810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3;p5">
                <a:extLst>
                  <a:ext uri="{FF2B5EF4-FFF2-40B4-BE49-F238E27FC236}">
                    <a16:creationId xmlns:a16="http://schemas.microsoft.com/office/drawing/2014/main" id="{CA57E03B-F93A-944C-A723-8C786FB9E2BD}"/>
                  </a:ext>
                </a:extLst>
              </p:cNvPr>
              <p:cNvSpPr/>
              <p:nvPr/>
            </p:nvSpPr>
            <p:spPr>
              <a:xfrm>
                <a:off x="1331026" y="1180648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150;p5">
              <a:extLst>
                <a:ext uri="{FF2B5EF4-FFF2-40B4-BE49-F238E27FC236}">
                  <a16:creationId xmlns:a16="http://schemas.microsoft.com/office/drawing/2014/main" id="{F0D49905-907F-BB4D-819B-CAE67929D8EC}"/>
                </a:ext>
              </a:extLst>
            </p:cNvPr>
            <p:cNvGrpSpPr/>
            <p:nvPr/>
          </p:nvGrpSpPr>
          <p:grpSpPr>
            <a:xfrm rot="10800000" flipV="1">
              <a:off x="4558192" y="4066125"/>
              <a:ext cx="545495" cy="531850"/>
              <a:chOff x="1331026" y="922810"/>
              <a:chExt cx="507037" cy="309842"/>
            </a:xfrm>
          </p:grpSpPr>
          <p:sp>
            <p:nvSpPr>
              <p:cNvPr id="47" name="Google Shape;152;p5">
                <a:extLst>
                  <a:ext uri="{FF2B5EF4-FFF2-40B4-BE49-F238E27FC236}">
                    <a16:creationId xmlns:a16="http://schemas.microsoft.com/office/drawing/2014/main" id="{7CDB3BEA-9E83-C844-9162-2D8A3EB66101}"/>
                  </a:ext>
                </a:extLst>
              </p:cNvPr>
              <p:cNvSpPr/>
              <p:nvPr/>
            </p:nvSpPr>
            <p:spPr>
              <a:xfrm>
                <a:off x="1331026" y="922810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4E88A303-0F06-2941-A101-703F4BC5613D}"/>
                  </a:ext>
                </a:extLst>
              </p:cNvPr>
              <p:cNvSpPr/>
              <p:nvPr/>
            </p:nvSpPr>
            <p:spPr>
              <a:xfrm>
                <a:off x="1331026" y="1180648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150;p5">
              <a:extLst>
                <a:ext uri="{FF2B5EF4-FFF2-40B4-BE49-F238E27FC236}">
                  <a16:creationId xmlns:a16="http://schemas.microsoft.com/office/drawing/2014/main" id="{85387752-B876-454B-B20A-A3C968C46FDD}"/>
                </a:ext>
              </a:extLst>
            </p:cNvPr>
            <p:cNvGrpSpPr/>
            <p:nvPr/>
          </p:nvGrpSpPr>
          <p:grpSpPr>
            <a:xfrm rot="10800000" flipV="1">
              <a:off x="4558192" y="5080198"/>
              <a:ext cx="545495" cy="531850"/>
              <a:chOff x="1331026" y="922810"/>
              <a:chExt cx="507037" cy="309842"/>
            </a:xfrm>
          </p:grpSpPr>
          <p:sp>
            <p:nvSpPr>
              <p:cNvPr id="50" name="Google Shape;152;p5">
                <a:extLst>
                  <a:ext uri="{FF2B5EF4-FFF2-40B4-BE49-F238E27FC236}">
                    <a16:creationId xmlns:a16="http://schemas.microsoft.com/office/drawing/2014/main" id="{25166BBB-4A4D-0E49-B83D-0DD7ED5A29B4}"/>
                  </a:ext>
                </a:extLst>
              </p:cNvPr>
              <p:cNvSpPr/>
              <p:nvPr/>
            </p:nvSpPr>
            <p:spPr>
              <a:xfrm>
                <a:off x="1331026" y="922810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53;p5">
                <a:extLst>
                  <a:ext uri="{FF2B5EF4-FFF2-40B4-BE49-F238E27FC236}">
                    <a16:creationId xmlns:a16="http://schemas.microsoft.com/office/drawing/2014/main" id="{01985238-6FC7-C942-A3C5-E4CE9E0BBA5D}"/>
                  </a:ext>
                </a:extLst>
              </p:cNvPr>
              <p:cNvSpPr/>
              <p:nvPr/>
            </p:nvSpPr>
            <p:spPr>
              <a:xfrm>
                <a:off x="1331026" y="1180648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150;p5">
              <a:extLst>
                <a:ext uri="{FF2B5EF4-FFF2-40B4-BE49-F238E27FC236}">
                  <a16:creationId xmlns:a16="http://schemas.microsoft.com/office/drawing/2014/main" id="{C94A16E8-8C77-B344-9C1F-EC3F1D769CCA}"/>
                </a:ext>
              </a:extLst>
            </p:cNvPr>
            <p:cNvGrpSpPr/>
            <p:nvPr/>
          </p:nvGrpSpPr>
          <p:grpSpPr>
            <a:xfrm rot="10800000" flipV="1">
              <a:off x="4542276" y="3020139"/>
              <a:ext cx="545495" cy="531850"/>
              <a:chOff x="1331026" y="922810"/>
              <a:chExt cx="507037" cy="309842"/>
            </a:xfrm>
          </p:grpSpPr>
          <p:sp>
            <p:nvSpPr>
              <p:cNvPr id="32" name="Google Shape;152;p5">
                <a:extLst>
                  <a:ext uri="{FF2B5EF4-FFF2-40B4-BE49-F238E27FC236}">
                    <a16:creationId xmlns:a16="http://schemas.microsoft.com/office/drawing/2014/main" id="{4C2ECDA5-1828-264E-AC4E-C04A1D3C24C9}"/>
                  </a:ext>
                </a:extLst>
              </p:cNvPr>
              <p:cNvSpPr/>
              <p:nvPr/>
            </p:nvSpPr>
            <p:spPr>
              <a:xfrm>
                <a:off x="1331026" y="922810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53;p5">
                <a:extLst>
                  <a:ext uri="{FF2B5EF4-FFF2-40B4-BE49-F238E27FC236}">
                    <a16:creationId xmlns:a16="http://schemas.microsoft.com/office/drawing/2014/main" id="{D64AD131-4320-6B49-8C67-403FFB507E74}"/>
                  </a:ext>
                </a:extLst>
              </p:cNvPr>
              <p:cNvSpPr/>
              <p:nvPr/>
            </p:nvSpPr>
            <p:spPr>
              <a:xfrm>
                <a:off x="1331026" y="1180648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B125D42-3DE8-80D6-49B7-B6AAD25C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36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78A5E5D-3830-5935-5625-82284BC673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715307" y="1982356"/>
            <a:ext cx="3092822" cy="3084760"/>
          </a:xfrm>
          <a:prstGeom prst="rect">
            <a:avLst/>
          </a:prstGeom>
        </p:spPr>
      </p:pic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6914" y="696063"/>
            <a:ext cx="835673" cy="1167647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4153" y="2081010"/>
            <a:ext cx="1186076" cy="891856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3602" y="4362271"/>
            <a:ext cx="1026465" cy="771838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4636" y="3195812"/>
            <a:ext cx="883466" cy="664310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188" y="4642089"/>
            <a:ext cx="1592167" cy="16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٨-١ </a:t>
            </a:r>
          </a:p>
          <a:p>
            <a:pPr algn="ctr"/>
            <a:r>
              <a:rPr lang="ar-SA" sz="28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تمثيل المعادلات بيانيا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51" y="4214078"/>
            <a:ext cx="1428750" cy="147637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31F27F4C-296A-8183-A195-9A9B77B27D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004048" y="1397971"/>
            <a:ext cx="3643427" cy="349196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C2D5B4-2AC1-A8FF-90B3-F6083B31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30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1DB801C3-87DA-AB47-B512-501D0DC1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57200"/>
            <a:ext cx="4278313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>
            <a:extLst>
              <a:ext uri="{FF2B5EF4-FFF2-40B4-BE49-F238E27FC236}">
                <a16:creationId xmlns:a16="http://schemas.microsoft.com/office/drawing/2014/main" id="{F9C85456-C671-6840-9768-8E98A948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4450"/>
            <a:ext cx="35131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3B85573-A9AE-D640-9CA4-D7DCA3E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455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FF277CD8-05E2-924E-89F1-C7B3470B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32150"/>
            <a:ext cx="495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>
                <a:solidFill>
                  <a:srgbClr val="990033"/>
                </a:solidFill>
              </a:rPr>
              <a:t>هل ص = ٨س</a:t>
            </a:r>
            <a:r>
              <a:rPr lang="ar-SA" altLang="ar-SA" sz="2000" baseline="30000" dirty="0">
                <a:solidFill>
                  <a:srgbClr val="990033"/>
                </a:solidFill>
              </a:rPr>
              <a:t>٢</a:t>
            </a:r>
            <a:r>
              <a:rPr lang="ar-SA" altLang="ar-SA" sz="2000" dirty="0">
                <a:solidFill>
                  <a:srgbClr val="990033"/>
                </a:solidFill>
              </a:rPr>
              <a:t> ــ ٤٩س ــ ٧٥ معادلة خطية ؟ فسر ذلك.</a:t>
            </a:r>
            <a:endParaRPr lang="ar-SA" altLang="ar-SA" sz="2000" dirty="0">
              <a:solidFill>
                <a:srgbClr val="990033"/>
              </a:solidFill>
              <a:cs typeface="ZA-MATH2" pitchFamily="2" charset="-78"/>
            </a:endParaRP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2F4E15E8-5B8F-0A4B-993A-87A7FE85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702050"/>
            <a:ext cx="294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لا، لأنها تحتوي على حد فيه س</a:t>
            </a:r>
            <a:r>
              <a:rPr lang="ar-SA" altLang="ar-SA" sz="2000" baseline="30000" dirty="0"/>
              <a:t>٢</a:t>
            </a:r>
            <a:endParaRPr lang="ar-SA" altLang="ar-SA" sz="2000" dirty="0">
              <a:cs typeface="ZA-MATH2" pitchFamily="2" charset="-78"/>
            </a:endParaRP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F6B50D1E-107A-D54B-8C16-2AB3D8BC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205288"/>
            <a:ext cx="361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>
                <a:solidFill>
                  <a:srgbClr val="990033"/>
                </a:solidFill>
              </a:rPr>
              <a:t>هل يمثل مسار مياه النافورة بخط مستقيم؟ </a:t>
            </a:r>
            <a:endParaRPr lang="ar-SA" altLang="ar-SA" sz="2000">
              <a:solidFill>
                <a:srgbClr val="990033"/>
              </a:solidFill>
              <a:cs typeface="ZA-MATH2" pitchFamily="2" charset="-78"/>
            </a:endParaRP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FD2AA6F6-E274-0747-906C-CEA57B66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42179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لا</a:t>
            </a:r>
            <a:endParaRPr lang="ar-SA" altLang="ar-SA" sz="2000">
              <a:cs typeface="ZA-MATH2" pitchFamily="2" charset="-78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4146E1DA-2F56-6E46-A6E5-6547A83B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4737100"/>
            <a:ext cx="324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>
                <a:solidFill>
                  <a:srgbClr val="990033"/>
                </a:solidFill>
              </a:rPr>
              <a:t>كيف تصف شكل الماء عندما ينطلق؟</a:t>
            </a:r>
            <a:endParaRPr lang="ar-SA" altLang="ar-SA" sz="2000">
              <a:solidFill>
                <a:srgbClr val="990033"/>
              </a:solidFill>
              <a:cs typeface="ZA-MATH2" pitchFamily="2" charset="-78"/>
            </a:endParaRP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8D0B5FC9-D338-B043-A856-C0F9E515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5229225"/>
            <a:ext cx="337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منحنى متماثل يُطلق عليه قطع مكافئ.</a:t>
            </a:r>
            <a:endParaRPr lang="ar-SA" altLang="ar-SA" sz="2000">
              <a:cs typeface="ZA-MATH2" pitchFamily="2" charset="-78"/>
            </a:endParaRPr>
          </a:p>
        </p:txBody>
      </p:sp>
      <p:sp>
        <p:nvSpPr>
          <p:cNvPr id="3086" name="Arc 14">
            <a:extLst>
              <a:ext uri="{FF2B5EF4-FFF2-40B4-BE49-F238E27FC236}">
                <a16:creationId xmlns:a16="http://schemas.microsoft.com/office/drawing/2014/main" id="{B754FDB5-D33F-1448-8619-2949D472F983}"/>
              </a:ext>
            </a:extLst>
          </p:cNvPr>
          <p:cNvSpPr>
            <a:spLocks/>
          </p:cNvSpPr>
          <p:nvPr/>
        </p:nvSpPr>
        <p:spPr bwMode="auto">
          <a:xfrm rot="10785762" flipH="1">
            <a:off x="2124075" y="763588"/>
            <a:ext cx="739775" cy="3573462"/>
          </a:xfrm>
          <a:custGeom>
            <a:avLst/>
            <a:gdLst>
              <a:gd name="T0" fmla="*/ 256820929 w 39704"/>
              <a:gd name="T1" fmla="*/ 2147483646 h 21600"/>
              <a:gd name="T2" fmla="*/ 0 w 39704"/>
              <a:gd name="T3" fmla="*/ 2147483646 h 21600"/>
              <a:gd name="T4" fmla="*/ 127918713 w 3970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704" h="21600" fill="none" extrusionOk="0">
                <a:moveTo>
                  <a:pt x="39703" y="8332"/>
                </a:moveTo>
                <a:cubicBezTo>
                  <a:pt x="36343" y="16368"/>
                  <a:pt x="28485" y="21599"/>
                  <a:pt x="19776" y="21600"/>
                </a:cubicBezTo>
                <a:cubicBezTo>
                  <a:pt x="11206" y="21600"/>
                  <a:pt x="3446" y="16533"/>
                  <a:pt x="-1" y="8687"/>
                </a:cubicBezTo>
              </a:path>
              <a:path w="39704" h="21600" stroke="0" extrusionOk="0">
                <a:moveTo>
                  <a:pt x="39703" y="8332"/>
                </a:moveTo>
                <a:cubicBezTo>
                  <a:pt x="36343" y="16368"/>
                  <a:pt x="28485" y="21599"/>
                  <a:pt x="19776" y="21600"/>
                </a:cubicBezTo>
                <a:cubicBezTo>
                  <a:pt x="11206" y="21600"/>
                  <a:pt x="3446" y="16533"/>
                  <a:pt x="-1" y="8687"/>
                </a:cubicBezTo>
                <a:lnTo>
                  <a:pt x="19776" y="0"/>
                </a:lnTo>
                <a:lnTo>
                  <a:pt x="39703" y="8332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172D972-F8B4-775E-F46C-5606710D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961B04B-EE02-0379-70D5-5680735ADA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322094" y="5245099"/>
            <a:ext cx="858030" cy="6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  <p:bldP spid="3082" grpId="0"/>
      <p:bldP spid="3083" grpId="0"/>
      <p:bldP spid="3084" grpId="0"/>
      <p:bldP spid="30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_61445313.jpg">
            <a:extLst>
              <a:ext uri="{FF2B5EF4-FFF2-40B4-BE49-F238E27FC236}">
                <a16:creationId xmlns:a16="http://schemas.microsoft.com/office/drawing/2014/main" id="{0F2A43A2-74DF-4F42-94FD-84FE9C9C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28625"/>
            <a:ext cx="3990975" cy="239871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Picture 3" descr="wh_40283203.jpg">
            <a:extLst>
              <a:ext uri="{FF2B5EF4-FFF2-40B4-BE49-F238E27FC236}">
                <a16:creationId xmlns:a16="http://schemas.microsoft.com/office/drawing/2014/main" id="{BE85C070-2C8F-8443-90BB-5018B706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0"/>
            <a:ext cx="3857625" cy="235743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964" name="TextBox 7">
            <a:extLst>
              <a:ext uri="{FF2B5EF4-FFF2-40B4-BE49-F238E27FC236}">
                <a16:creationId xmlns:a16="http://schemas.microsoft.com/office/drawing/2014/main" id="{6DCC4EB2-F845-3C40-A6D5-B3975BB4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214688"/>
            <a:ext cx="4357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>
                <a:solidFill>
                  <a:srgbClr val="000099"/>
                </a:solidFill>
                <a:cs typeface="Traditional Arabic" panose="02020603050405020304" pitchFamily="18" charset="-78"/>
              </a:rPr>
              <a:t>إذا قفزت كرة بشكل مائل فسوف ترسم الكرة جزءا من قطع مكافئ. وإن وصلت الكرة إلى الأرض بقوة تجعلها تنطلق من جديد فسترسم جزءا من قطع مكافئ آخر</a:t>
            </a:r>
          </a:p>
        </p:txBody>
      </p:sp>
      <p:sp>
        <p:nvSpPr>
          <p:cNvPr id="40965" name="Rectangle 8">
            <a:extLst>
              <a:ext uri="{FF2B5EF4-FFF2-40B4-BE49-F238E27FC236}">
                <a16:creationId xmlns:a16="http://schemas.microsoft.com/office/drawing/2014/main" id="{EA932517-0FBB-164A-B1B8-E6A193749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071563"/>
            <a:ext cx="3571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>
                <a:solidFill>
                  <a:srgbClr val="660066"/>
                </a:solidFill>
                <a:cs typeface="Traditional Arabic" panose="02020603050405020304" pitchFamily="18" charset="-78"/>
              </a:rPr>
              <a:t>حركة قفز الأسماك على سطح البحر تكون قطعاً مكافئاً</a:t>
            </a:r>
            <a:endParaRPr lang="ar-SA" altLang="ar-SA" sz="2800" b="0">
              <a:solidFill>
                <a:srgbClr val="660066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0B5289D-4102-A170-90C0-D9C8B9EF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151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>
            <a:extLst>
              <a:ext uri="{FF2B5EF4-FFF2-40B4-BE49-F238E27FC236}">
                <a16:creationId xmlns:a16="http://schemas.microsoft.com/office/drawing/2014/main" id="{47DAD388-71E3-B243-8E60-ED3C665E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28575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u="sng">
                <a:solidFill>
                  <a:srgbClr val="C00000"/>
                </a:solidFill>
                <a:cs typeface="Traditional Arabic" panose="02020603050405020304" pitchFamily="18" charset="-78"/>
              </a:rPr>
              <a:t>القطع المكافئ في حياتنا</a:t>
            </a:r>
          </a:p>
        </p:txBody>
      </p:sp>
      <p:pic>
        <p:nvPicPr>
          <p:cNvPr id="3" name="Picture 4" descr="wh_84399414.jpg">
            <a:extLst>
              <a:ext uri="{FF2B5EF4-FFF2-40B4-BE49-F238E27FC236}">
                <a16:creationId xmlns:a16="http://schemas.microsoft.com/office/drawing/2014/main" id="{480E5153-0D47-1A42-861C-2E13FB2D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214688"/>
            <a:ext cx="3714750" cy="200025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Picture 5" descr="wh_10759277.jpg">
            <a:extLst>
              <a:ext uri="{FF2B5EF4-FFF2-40B4-BE49-F238E27FC236}">
                <a16:creationId xmlns:a16="http://schemas.microsoft.com/office/drawing/2014/main" id="{1661387A-BEA2-4544-8ABA-1C9F5A7A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71563"/>
            <a:ext cx="3857625" cy="207168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1989" name="TextBox 6">
            <a:extLst>
              <a:ext uri="{FF2B5EF4-FFF2-40B4-BE49-F238E27FC236}">
                <a16:creationId xmlns:a16="http://schemas.microsoft.com/office/drawing/2014/main" id="{E484D6E1-5E8A-7142-85D7-A6902E4AB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330325"/>
            <a:ext cx="4143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>
                <a:solidFill>
                  <a:srgbClr val="984807"/>
                </a:solidFill>
                <a:cs typeface="Traditional Arabic" panose="02020603050405020304" pitchFamily="18" charset="-78"/>
              </a:rPr>
              <a:t>كثيراً حينما نفتح صنبور الماء نلاحظ تدفقه بشكل منحنى ” كما هو القطع المكافئ ”</a:t>
            </a:r>
          </a:p>
        </p:txBody>
      </p:sp>
      <p:sp>
        <p:nvSpPr>
          <p:cNvPr id="41990" name="Rectangle 9">
            <a:extLst>
              <a:ext uri="{FF2B5EF4-FFF2-40B4-BE49-F238E27FC236}">
                <a16:creationId xmlns:a16="http://schemas.microsoft.com/office/drawing/2014/main" id="{9472B4C9-CCCF-D443-B0A2-446CF811A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500438"/>
            <a:ext cx="4714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>
                <a:solidFill>
                  <a:srgbClr val="000099"/>
                </a:solidFill>
                <a:cs typeface="Traditional Arabic" panose="02020603050405020304" pitchFamily="18" charset="-78"/>
              </a:rPr>
              <a:t>المدافع وقذائفها ما دمت تعرف أن مسارها ممثل بقطع مكافئ وتعرف موقعك وموقع العدو وقوة دفع مدفعك فيكفي اختيار الزاوية التي تنطلق منها القذيفة لبلوغ الهدف</a:t>
            </a:r>
            <a:endParaRPr lang="ar-SA" altLang="ar-SA" sz="2800" b="0">
              <a:solidFill>
                <a:srgbClr val="000099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3E5372E-DF8D-0BFD-6E92-514E9CBB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759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1414"/>
            <a:ext cx="3181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5867400" y="1628775"/>
            <a:ext cx="3027363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٣ س + ٢ ص = ٦</a:t>
            </a:r>
            <a:endParaRPr lang="en-US" sz="2200" b="1" dirty="0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5529265" y="2143125"/>
            <a:ext cx="255587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٢ ص = ــ ٣ س + ٦</a:t>
            </a:r>
            <a:endParaRPr lang="en-US" sz="2200" b="1" dirty="0"/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5759450" y="2792413"/>
            <a:ext cx="316865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بقسمة جميع الحدود على ٢</a:t>
            </a:r>
            <a:endParaRPr lang="en-US" sz="2200" b="1" dirty="0"/>
          </a:p>
        </p:txBody>
      </p:sp>
      <p:grpSp>
        <p:nvGrpSpPr>
          <p:cNvPr id="15" name="Group 117"/>
          <p:cNvGrpSpPr>
            <a:grpSpLocks/>
          </p:cNvGrpSpPr>
          <p:nvPr/>
        </p:nvGrpSpPr>
        <p:grpSpPr bwMode="auto">
          <a:xfrm>
            <a:off x="6372225" y="3463925"/>
            <a:ext cx="2555875" cy="720725"/>
            <a:chOff x="4014" y="2182"/>
            <a:chExt cx="1610" cy="454"/>
          </a:xfrm>
        </p:grpSpPr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4014" y="2258"/>
              <a:ext cx="1610" cy="28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/>
                <a:t>ص =        س + ٣</a:t>
              </a:r>
              <a:endParaRPr lang="en-US" sz="2400" b="1" dirty="0"/>
            </a:p>
          </p:txBody>
        </p: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4830" y="2182"/>
              <a:ext cx="369" cy="454"/>
              <a:chOff x="3152" y="1480"/>
              <a:chExt cx="369" cy="454"/>
            </a:xfrm>
          </p:grpSpPr>
          <p:grpSp>
            <p:nvGrpSpPr>
              <p:cNvPr id="18" name="Group 78"/>
              <p:cNvGrpSpPr>
                <a:grpSpLocks/>
              </p:cNvGrpSpPr>
              <p:nvPr/>
            </p:nvGrpSpPr>
            <p:grpSpPr bwMode="auto">
              <a:xfrm>
                <a:off x="3152" y="1480"/>
                <a:ext cx="205" cy="454"/>
                <a:chOff x="3628" y="1774"/>
                <a:chExt cx="205" cy="454"/>
              </a:xfrm>
            </p:grpSpPr>
            <p:sp>
              <p:nvSpPr>
                <p:cNvPr id="2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628" y="1774"/>
                  <a:ext cx="205" cy="288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٣</a:t>
                  </a:r>
                  <a:endParaRPr lang="en-US" sz="2400" b="1" dirty="0"/>
                </a:p>
              </p:txBody>
            </p:sp>
            <p:sp>
              <p:nvSpPr>
                <p:cNvPr id="2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628" y="1940"/>
                  <a:ext cx="205" cy="288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٢</a:t>
                  </a:r>
                  <a:endParaRPr lang="en-US" sz="2400" b="1" dirty="0"/>
                </a:p>
              </p:txBody>
            </p:sp>
            <p:sp>
              <p:nvSpPr>
                <p:cNvPr id="22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3669" y="1992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3293" y="1534"/>
                <a:ext cx="228" cy="288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ــ</a:t>
                </a:r>
                <a:endParaRPr lang="en-US" sz="2400" b="1" dirty="0"/>
              </a:p>
            </p:txBody>
          </p:sp>
        </p:grpSp>
      </p:grpSp>
      <p:sp>
        <p:nvSpPr>
          <p:cNvPr id="77" name="مستطيل 76"/>
          <p:cNvSpPr/>
          <p:nvPr/>
        </p:nvSpPr>
        <p:spPr>
          <a:xfrm>
            <a:off x="228570" y="2028816"/>
            <a:ext cx="4643470" cy="4643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" name="Group 83"/>
          <p:cNvGrpSpPr>
            <a:grpSpLocks/>
          </p:cNvGrpSpPr>
          <p:nvPr/>
        </p:nvGrpSpPr>
        <p:grpSpPr bwMode="auto">
          <a:xfrm>
            <a:off x="351759" y="2168525"/>
            <a:ext cx="4392613" cy="4321175"/>
            <a:chOff x="476" y="1657"/>
            <a:chExt cx="2317" cy="2317"/>
          </a:xfrm>
        </p:grpSpPr>
        <p:sp>
          <p:nvSpPr>
            <p:cNvPr id="24" name="Line 8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Line 85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Rectangle 86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87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Line 88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89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90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91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92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93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94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95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96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97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99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100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101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102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103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104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105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106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107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108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109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Line 110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Line 111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112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113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114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115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116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" name="Line 49"/>
          <p:cNvSpPr>
            <a:spLocks noChangeShapeType="1"/>
          </p:cNvSpPr>
          <p:nvPr/>
        </p:nvSpPr>
        <p:spPr bwMode="auto">
          <a:xfrm flipV="1">
            <a:off x="2540922" y="3508375"/>
            <a:ext cx="0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H="1" flipV="1">
            <a:off x="1648747" y="2168524"/>
            <a:ext cx="2663824" cy="39036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>
            <a:off x="2532984" y="4321175"/>
            <a:ext cx="6111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2872709" y="4113213"/>
            <a:ext cx="395288" cy="3968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Text Box 87"/>
          <p:cNvSpPr txBox="1">
            <a:spLocks noChangeArrowheads="1"/>
          </p:cNvSpPr>
          <p:nvPr/>
        </p:nvSpPr>
        <p:spPr bwMode="auto">
          <a:xfrm>
            <a:off x="1755109" y="3255963"/>
            <a:ext cx="9572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sz="2400" b="1" dirty="0">
                <a:solidFill>
                  <a:schemeClr val="accent2"/>
                </a:solidFill>
              </a:rPr>
              <a:t> + 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5" name="مجموعة 33"/>
          <p:cNvGrpSpPr/>
          <p:nvPr/>
        </p:nvGrpSpPr>
        <p:grpSpPr>
          <a:xfrm>
            <a:off x="7682384" y="753314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67" name="مربع نص 66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تمهيد</a:t>
              </a:r>
              <a:endParaRPr lang="ar-SA" sz="2400" b="1" baseline="30000" dirty="0"/>
            </a:p>
          </p:txBody>
        </p:sp>
      </p:grpSp>
      <p:sp>
        <p:nvSpPr>
          <p:cNvPr id="71" name="إطار 70"/>
          <p:cNvSpPr/>
          <p:nvPr/>
        </p:nvSpPr>
        <p:spPr>
          <a:xfrm>
            <a:off x="1785918" y="757218"/>
            <a:ext cx="5786478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مثل المعادلة  ٣ س  +  ٢ ص  =  ٦  بيانيا</a:t>
            </a:r>
          </a:p>
        </p:txBody>
      </p:sp>
      <p:sp>
        <p:nvSpPr>
          <p:cNvPr id="72" name="Text Box 87"/>
          <p:cNvSpPr txBox="1">
            <a:spLocks noChangeArrowheads="1"/>
          </p:cNvSpPr>
          <p:nvPr/>
        </p:nvSpPr>
        <p:spPr bwMode="auto">
          <a:xfrm>
            <a:off x="5214942" y="4357694"/>
            <a:ext cx="37401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لاحظ أن المعادلة تمثلت بخط مستقيم</a:t>
            </a:r>
            <a:endParaRPr lang="en-US" sz="2400" b="1" dirty="0"/>
          </a:p>
        </p:txBody>
      </p:sp>
      <p:sp>
        <p:nvSpPr>
          <p:cNvPr id="73" name="Text Box 87"/>
          <p:cNvSpPr txBox="1">
            <a:spLocks noChangeArrowheads="1"/>
          </p:cNvSpPr>
          <p:nvPr/>
        </p:nvSpPr>
        <p:spPr bwMode="auto">
          <a:xfrm>
            <a:off x="7358082" y="5000636"/>
            <a:ext cx="159701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ولذلك تسمى :</a:t>
            </a:r>
            <a:endParaRPr lang="en-US" sz="2200" b="1" dirty="0"/>
          </a:p>
        </p:txBody>
      </p:sp>
      <p:sp>
        <p:nvSpPr>
          <p:cNvPr id="74" name="Text Box 87"/>
          <p:cNvSpPr txBox="1">
            <a:spLocks noChangeArrowheads="1"/>
          </p:cNvSpPr>
          <p:nvPr/>
        </p:nvSpPr>
        <p:spPr bwMode="auto">
          <a:xfrm>
            <a:off x="5975382" y="5019387"/>
            <a:ext cx="159701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دالة خطية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5" name="Text Box 87"/>
          <p:cNvSpPr txBox="1">
            <a:spLocks noChangeArrowheads="1"/>
          </p:cNvSpPr>
          <p:nvPr/>
        </p:nvSpPr>
        <p:spPr bwMode="auto">
          <a:xfrm>
            <a:off x="5715008" y="5643578"/>
            <a:ext cx="324008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الصورة القياسية للدالة الخطية :</a:t>
            </a:r>
            <a:endParaRPr lang="en-US" sz="2200" b="1" dirty="0"/>
          </a:p>
        </p:txBody>
      </p:sp>
      <p:sp>
        <p:nvSpPr>
          <p:cNvPr id="76" name="Text Box 87"/>
          <p:cNvSpPr txBox="1">
            <a:spLocks noChangeArrowheads="1"/>
          </p:cNvSpPr>
          <p:nvPr/>
        </p:nvSpPr>
        <p:spPr bwMode="auto">
          <a:xfrm>
            <a:off x="5929322" y="6215082"/>
            <a:ext cx="2740022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أ س + ب ص + جـ  = ٠</a:t>
            </a:r>
            <a:endParaRPr lang="en-US" sz="22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E9FCC05-2730-D9D3-E3E6-F76C8FE4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77" grpId="0" animBg="1"/>
      <p:bldP spid="57" grpId="0" animBg="1"/>
      <p:bldP spid="58" grpId="0" animBg="1"/>
      <p:bldP spid="59" grpId="0" animBg="1"/>
      <p:bldP spid="60" grpId="0"/>
      <p:bldP spid="61" grpId="0"/>
      <p:bldP spid="71" grpId="0" animBg="1"/>
      <p:bldP spid="72" grpId="0"/>
      <p:bldP spid="73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30208E45-358A-064A-8E5D-0ACA69A4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4450"/>
            <a:ext cx="35131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1A3F22C8-47F0-FA4D-9116-1D406F52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5550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E19D4F6E-D3D1-1B4B-8031-70E521FC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365625"/>
            <a:ext cx="3097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dirty="0"/>
              <a:t>تقاطع القطع المكافئ مع محور الصادات في النقطة ( ٠ ، </a:t>
            </a:r>
            <a:r>
              <a:rPr lang="ar-SA" altLang="ar-SA" sz="1600" dirty="0" err="1"/>
              <a:t>ﺟ</a:t>
            </a:r>
            <a:r>
              <a:rPr lang="ar-SA" altLang="ar-SA" sz="1600" dirty="0"/>
              <a:t> )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164E66A1-EE63-2B4D-8F43-4ADD12DE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762375"/>
            <a:ext cx="172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/>
              <a:t>معادلة محور التماثل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AD7E5DF-35CD-44DA-0D96-139C7609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997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1820</TotalTime>
  <Words>3283</Words>
  <Application>Microsoft Macintosh PowerPoint</Application>
  <PresentationFormat>عرض على الشاشة (4:3)</PresentationFormat>
  <Paragraphs>957</Paragraphs>
  <Slides>36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5" baseType="lpstr">
      <vt:lpstr>Arial Unicode MS</vt:lpstr>
      <vt:lpstr>18 Khebrat Musamim</vt:lpstr>
      <vt:lpstr>Arial</vt:lpstr>
      <vt:lpstr>Beirut</vt:lpstr>
      <vt:lpstr>Calibri</vt:lpstr>
      <vt:lpstr>Comic Sans MS</vt:lpstr>
      <vt:lpstr>Diwan Kufi</vt:lpstr>
      <vt:lpstr>Tahoma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186</cp:revision>
  <dcterms:created xsi:type="dcterms:W3CDTF">2012-10-24T16:06:05Z</dcterms:created>
  <dcterms:modified xsi:type="dcterms:W3CDTF">2023-03-11T13:11:38Z</dcterms:modified>
</cp:coreProperties>
</file>