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9" rtl="1" saveSubsetFonts="1">
  <p:sldMasterIdLst>
    <p:sldMasterId id="2147483648" r:id="rId1"/>
  </p:sldMasterIdLst>
  <p:notesMasterIdLst>
    <p:notesMasterId r:id="rId20"/>
  </p:notesMasterIdLst>
  <p:sldIdLst>
    <p:sldId id="313" r:id="rId2"/>
    <p:sldId id="314" r:id="rId3"/>
    <p:sldId id="322" r:id="rId4"/>
    <p:sldId id="315" r:id="rId5"/>
    <p:sldId id="256" r:id="rId6"/>
    <p:sldId id="258" r:id="rId7"/>
    <p:sldId id="257" r:id="rId8"/>
    <p:sldId id="259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0" r:id="rId17"/>
    <p:sldId id="268" r:id="rId18"/>
    <p:sldId id="32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83"/>
    <p:restoredTop sz="94650"/>
  </p:normalViewPr>
  <p:slideViewPr>
    <p:cSldViewPr>
      <p:cViewPr varScale="1">
        <p:scale>
          <a:sx n="120" d="100"/>
          <a:sy n="120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55DBEB-28AA-44D6-BEC6-9820855FC63B}" type="datetimeFigureOut">
              <a:rPr lang="ar-SA" smtClean="0"/>
              <a:pPr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30B75-07FF-44A8-BFB4-01015C2E29A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222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366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975F1-FC01-0449-AC47-11CC498DD7B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1BD7-0F61-9E47-95CB-CC8490BAF13C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D061-4387-C14B-A4E0-8C05039E7AA9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2DCB-DF69-F64E-9929-EF007004503A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A733-18C6-8C44-80E0-0488E2993295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B4C0-3024-C044-B12E-1A8BF95F462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5306-C11A-5D46-A934-12822257D59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51B3E-A752-0B43-98EF-AC116D8E4F4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AE8B9-EECA-F142-86EB-C67B726FF82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63E03-4642-9947-B463-C48E90AD82B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D4AC3-35C5-C746-BB93-8CF1677C84E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97FE-DE98-3E44-AC90-EC9DA0FBCD0A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26" Type="http://schemas.openxmlformats.org/officeDocument/2006/relationships/image" Target="../media/image17.png"/><Relationship Id="rId3" Type="http://schemas.openxmlformats.org/officeDocument/2006/relationships/image" Target="../media/image1.jpeg"/><Relationship Id="rId21" Type="http://schemas.openxmlformats.org/officeDocument/2006/relationships/image" Target="../media/image14.jpeg"/><Relationship Id="rId34" Type="http://schemas.openxmlformats.org/officeDocument/2006/relationships/image" Target="../media/image21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://frugalflourish.blogspot.com/2010/09/eight-great-office-chairs.html" TargetMode="External"/><Relationship Id="rId33" Type="http://schemas.openxmlformats.org/officeDocument/2006/relationships/hyperlink" Target="https://pixabay.com/en/mouse-computer-hardware-optical-159568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29" Type="http://schemas.openxmlformats.org/officeDocument/2006/relationships/hyperlink" Target="https://gadgetsin.com/samsung-galaxy-book-2018-touchscreen-tablet-lapto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6.jpg"/><Relationship Id="rId32" Type="http://schemas.openxmlformats.org/officeDocument/2006/relationships/image" Target="../media/image20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hyperlink" Target="http://www.pngall.com/rug-png" TargetMode="External"/><Relationship Id="rId28" Type="http://schemas.openxmlformats.org/officeDocument/2006/relationships/image" Target="../media/image18.jpg"/><Relationship Id="rId36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31" Type="http://schemas.openxmlformats.org/officeDocument/2006/relationships/hyperlink" Target="https://pixabay.com/en/school-back-background-isolated-970325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openclipart.org/detail/58447/an-office-desk-by-sheikh_tuhin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s://pixabay.com/en/pen-heart-pencil-red-school-stand-157592/" TargetMode="External"/><Relationship Id="rId8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23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hyperlink" Target="http://pngimg.com/download/1888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745" y="-83050"/>
            <a:ext cx="214758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1535836"/>
            <a:ext cx="4491716" cy="25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EDFDF6B-83D6-2C4A-B514-90D850E16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1833" y="1723287"/>
            <a:ext cx="1914745" cy="175471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7F1891-033E-5647-BF1B-8DF16B96C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-58055" y="4683013"/>
            <a:ext cx="4630055" cy="2004836"/>
          </a:xfrm>
          <a:prstGeom prst="rect">
            <a:avLst/>
          </a:prstGeom>
        </p:spPr>
      </p:pic>
      <p:pic>
        <p:nvPicPr>
          <p:cNvPr id="7" name="صورة 6" descr="صورة تحتوي على أثاث, مقعد, كرسي&#10;&#10;تم إنشاء الوصف تلقائياً">
            <a:extLst>
              <a:ext uri="{FF2B5EF4-FFF2-40B4-BE49-F238E27FC236}">
                <a16:creationId xmlns:a16="http://schemas.microsoft.com/office/drawing/2014/main" id="{E12B8DF3-F786-4D4F-8147-12A9495A088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82423" y="3198123"/>
            <a:ext cx="2118182" cy="24110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638458-9F1A-1C4A-AC7F-E2F23C98BCAC}"/>
              </a:ext>
            </a:extLst>
          </p:cNvPr>
          <p:cNvGrpSpPr/>
          <p:nvPr/>
        </p:nvGrpSpPr>
        <p:grpSpPr>
          <a:xfrm>
            <a:off x="739653" y="4018777"/>
            <a:ext cx="2802244" cy="2287447"/>
            <a:chOff x="544915" y="4257801"/>
            <a:chExt cx="4455976" cy="2916000"/>
          </a:xfrm>
        </p:grpSpPr>
        <p:pic>
          <p:nvPicPr>
            <p:cNvPr id="9" name="صورة 8" descr="صورة تحتوي على نص, أثاث, منضدة, ملف&#10;&#10;تم إنشاء الوصف تلقائياً">
              <a:extLst>
                <a:ext uri="{FF2B5EF4-FFF2-40B4-BE49-F238E27FC236}">
                  <a16:creationId xmlns:a16="http://schemas.microsoft.com/office/drawing/2014/main" id="{49744FA9-4A72-114F-9EE3-90E6CA00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544915" y="4257801"/>
              <a:ext cx="4455976" cy="2916000"/>
            </a:xfrm>
            <a:prstGeom prst="rect">
              <a:avLst/>
            </a:prstGeom>
          </p:spPr>
        </p:pic>
        <p:sp>
          <p:nvSpPr>
            <p:cNvPr id="10" name="مستطيل 81">
              <a:extLst>
                <a:ext uri="{FF2B5EF4-FFF2-40B4-BE49-F238E27FC236}">
                  <a16:creationId xmlns:a16="http://schemas.microsoft.com/office/drawing/2014/main" id="{E03BE72D-8537-A84F-B60B-67BE7B4EB494}"/>
                </a:ext>
              </a:extLst>
            </p:cNvPr>
            <p:cNvSpPr/>
            <p:nvPr/>
          </p:nvSpPr>
          <p:spPr>
            <a:xfrm>
              <a:off x="2104249" y="4519045"/>
              <a:ext cx="2678477" cy="1913574"/>
            </a:xfrm>
            <a:custGeom>
              <a:avLst/>
              <a:gdLst>
                <a:gd name="connsiteX0" fmla="*/ 0 w 2300877"/>
                <a:gd name="connsiteY0" fmla="*/ 0 h 1119293"/>
                <a:gd name="connsiteX1" fmla="*/ 2300877 w 2300877"/>
                <a:gd name="connsiteY1" fmla="*/ 0 h 1119293"/>
                <a:gd name="connsiteX2" fmla="*/ 2300877 w 2300877"/>
                <a:gd name="connsiteY2" fmla="*/ 1119293 h 1119293"/>
                <a:gd name="connsiteX3" fmla="*/ 0 w 2300877"/>
                <a:gd name="connsiteY3" fmla="*/ 1119293 h 1119293"/>
                <a:gd name="connsiteX4" fmla="*/ 0 w 2300877"/>
                <a:gd name="connsiteY4" fmla="*/ 0 h 1119293"/>
                <a:gd name="connsiteX0" fmla="*/ 0 w 2424445"/>
                <a:gd name="connsiteY0" fmla="*/ 568411 h 1687704"/>
                <a:gd name="connsiteX1" fmla="*/ 2424445 w 2424445"/>
                <a:gd name="connsiteY1" fmla="*/ 0 h 1687704"/>
                <a:gd name="connsiteX2" fmla="*/ 2300877 w 2424445"/>
                <a:gd name="connsiteY2" fmla="*/ 1687704 h 1687704"/>
                <a:gd name="connsiteX3" fmla="*/ 0 w 2424445"/>
                <a:gd name="connsiteY3" fmla="*/ 1687704 h 1687704"/>
                <a:gd name="connsiteX4" fmla="*/ 0 w 2424445"/>
                <a:gd name="connsiteY4" fmla="*/ 568411 h 1687704"/>
                <a:gd name="connsiteX0" fmla="*/ 0 w 2795148"/>
                <a:gd name="connsiteY0" fmla="*/ 642551 h 1687704"/>
                <a:gd name="connsiteX1" fmla="*/ 2795148 w 2795148"/>
                <a:gd name="connsiteY1" fmla="*/ 0 h 1687704"/>
                <a:gd name="connsiteX2" fmla="*/ 2671580 w 2795148"/>
                <a:gd name="connsiteY2" fmla="*/ 1687704 h 1687704"/>
                <a:gd name="connsiteX3" fmla="*/ 370703 w 2795148"/>
                <a:gd name="connsiteY3" fmla="*/ 1687704 h 1687704"/>
                <a:gd name="connsiteX4" fmla="*/ 0 w 2795148"/>
                <a:gd name="connsiteY4" fmla="*/ 642551 h 1687704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696294 w 2819862"/>
                <a:gd name="connsiteY2" fmla="*/ 1687704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745721 w 2819862"/>
                <a:gd name="connsiteY2" fmla="*/ 1119293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745721"/>
                <a:gd name="connsiteY0" fmla="*/ 617838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24714 w 2745721"/>
                <a:gd name="connsiteY4" fmla="*/ 617838 h 1934839"/>
                <a:gd name="connsiteX0" fmla="*/ 35347 w 2745721"/>
                <a:gd name="connsiteY0" fmla="*/ 522145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35347 w 2745721"/>
                <a:gd name="connsiteY4" fmla="*/ 522145 h 1934839"/>
                <a:gd name="connsiteX0" fmla="*/ 35347 w 2713824"/>
                <a:gd name="connsiteY0" fmla="*/ 522145 h 1934839"/>
                <a:gd name="connsiteX1" fmla="*/ 2696294 w 2713824"/>
                <a:gd name="connsiteY1" fmla="*/ 0 h 1934839"/>
                <a:gd name="connsiteX2" fmla="*/ 2713824 w 2713824"/>
                <a:gd name="connsiteY2" fmla="*/ 1115845 h 1934839"/>
                <a:gd name="connsiteX3" fmla="*/ 0 w 2713824"/>
                <a:gd name="connsiteY3" fmla="*/ 1934839 h 1934839"/>
                <a:gd name="connsiteX4" fmla="*/ 35347 w 2713824"/>
                <a:gd name="connsiteY4" fmla="*/ 522145 h 1934839"/>
                <a:gd name="connsiteX0" fmla="*/ 0 w 2678477"/>
                <a:gd name="connsiteY0" fmla="*/ 522145 h 1913574"/>
                <a:gd name="connsiteX1" fmla="*/ 2660947 w 2678477"/>
                <a:gd name="connsiteY1" fmla="*/ 0 h 1913574"/>
                <a:gd name="connsiteX2" fmla="*/ 2678477 w 2678477"/>
                <a:gd name="connsiteY2" fmla="*/ 1115845 h 1913574"/>
                <a:gd name="connsiteX3" fmla="*/ 17816 w 2678477"/>
                <a:gd name="connsiteY3" fmla="*/ 1913574 h 1913574"/>
                <a:gd name="connsiteX4" fmla="*/ 0 w 2678477"/>
                <a:gd name="connsiteY4" fmla="*/ 522145 h 19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477" h="1913574">
                  <a:moveTo>
                    <a:pt x="0" y="522145"/>
                  </a:moveTo>
                  <a:lnTo>
                    <a:pt x="2660947" y="0"/>
                  </a:lnTo>
                  <a:lnTo>
                    <a:pt x="2678477" y="1115845"/>
                  </a:lnTo>
                  <a:lnTo>
                    <a:pt x="17816" y="1913574"/>
                  </a:lnTo>
                  <a:lnTo>
                    <a:pt x="0" y="522145"/>
                  </a:lnTo>
                  <a:close/>
                </a:path>
              </a:pathLst>
            </a:custGeom>
            <a:solidFill>
              <a:srgbClr val="C87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0" eaLnBrk="1" latinLnBrk="0" hangingPunct="1"/>
              <a:endParaRPr lang="ar-SA" sz="1350">
                <a:solidFill>
                  <a:srgbClr val="C87138"/>
                </a:solidFill>
              </a:endParaRPr>
            </a:p>
          </p:txBody>
        </p:sp>
      </p:grpSp>
      <p:pic>
        <p:nvPicPr>
          <p:cNvPr id="12" name="صورة 11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B2B8C87C-3AE6-6244-AB40-E6DFCF95E64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561973" y="3756276"/>
            <a:ext cx="1097317" cy="76812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23DCBCE-FEF4-1D44-BB72-90182C54FB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632971" y="3910109"/>
            <a:ext cx="317052" cy="360185"/>
          </a:xfrm>
          <a:prstGeom prst="rect">
            <a:avLst/>
          </a:prstGeom>
        </p:spPr>
      </p:pic>
      <p:pic>
        <p:nvPicPr>
          <p:cNvPr id="29" name="صورة 28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3E24B98-3470-AF45-ACC5-96653218FD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1267508" y="4216005"/>
            <a:ext cx="339660" cy="2094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031F3-CC2B-A64A-B2C2-FA6BFCF75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851386" y="3960412"/>
            <a:ext cx="314643" cy="321662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2882980" y="1811652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٨-٢ 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التربيعية بيانيا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8E42FED-D13C-CA49-BC9E-601A922C56E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6804803" y="3667813"/>
            <a:ext cx="2407257" cy="3044473"/>
          </a:xfrm>
          <a:prstGeom prst="rect">
            <a:avLst/>
          </a:prstGeom>
        </p:spPr>
      </p:pic>
      <p:sp>
        <p:nvSpPr>
          <p:cNvPr id="60" name="مربع نص 5">
            <a:extLst>
              <a:ext uri="{FF2B5EF4-FFF2-40B4-BE49-F238E27FC236}">
                <a16:creationId xmlns:a16="http://schemas.microsoft.com/office/drawing/2014/main" id="{ABFAFB77-C3F7-7E44-B2C7-1059DF86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89" y="1705807"/>
            <a:ext cx="307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400" dirty="0">
                <a:solidFill>
                  <a:srgbClr val="C00000"/>
                </a:solidFill>
              </a:rPr>
              <a:t>التاريخ   </a:t>
            </a:r>
            <a:r>
              <a:rPr lang="ar-SA" altLang="ar-SA" sz="1400" dirty="0">
                <a:solidFill>
                  <a:srgbClr val="002060"/>
                </a:solidFill>
              </a:rPr>
              <a:t>/ ٧/ ١٤٤٢هـ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66771C7-DC63-A67C-AF8C-1DFB692F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schemeClr val="tx1"/>
                </a:solidFill>
              </a:rPr>
              <a:pPr/>
              <a:t>39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109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مجموعة 81"/>
          <p:cNvGrpSpPr/>
          <p:nvPr/>
        </p:nvGrpSpPr>
        <p:grpSpPr>
          <a:xfrm>
            <a:off x="442886" y="1571614"/>
            <a:ext cx="4416917" cy="4643470"/>
            <a:chOff x="442886" y="1571614"/>
            <a:chExt cx="4416917" cy="4643470"/>
          </a:xfrm>
        </p:grpSpPr>
        <p:grpSp>
          <p:nvGrpSpPr>
            <p:cNvPr id="4" name="مجموعة 72"/>
            <p:cNvGrpSpPr/>
            <p:nvPr/>
          </p:nvGrpSpPr>
          <p:grpSpPr>
            <a:xfrm>
              <a:off x="442886" y="1571614"/>
              <a:ext cx="4416917" cy="4643470"/>
              <a:chOff x="285720" y="1428736"/>
              <a:chExt cx="4416917" cy="4643470"/>
            </a:xfrm>
          </p:grpSpPr>
          <p:sp>
            <p:nvSpPr>
              <p:cNvPr id="38" name="مستطيل 37"/>
              <p:cNvSpPr/>
              <p:nvPr/>
            </p:nvSpPr>
            <p:spPr>
              <a:xfrm>
                <a:off x="285720" y="1428736"/>
                <a:ext cx="4416917" cy="4643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grpSp>
            <p:nvGrpSpPr>
              <p:cNvPr id="5" name="Group 83"/>
              <p:cNvGrpSpPr>
                <a:grpSpLocks/>
              </p:cNvGrpSpPr>
              <p:nvPr/>
            </p:nvGrpSpPr>
            <p:grpSpPr bwMode="auto">
              <a:xfrm>
                <a:off x="393701" y="1571612"/>
                <a:ext cx="4178299" cy="4321175"/>
                <a:chOff x="476" y="1657"/>
                <a:chExt cx="2317" cy="2317"/>
              </a:xfrm>
            </p:grpSpPr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>
                  <a:off x="1635" y="1657"/>
                  <a:ext cx="0" cy="2317"/>
                </a:xfrm>
                <a:prstGeom prst="line">
                  <a:avLst/>
                </a:prstGeom>
                <a:noFill/>
                <a:ln w="317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76" y="2816"/>
                  <a:ext cx="2317" cy="0"/>
                </a:xfrm>
                <a:prstGeom prst="line">
                  <a:avLst/>
                </a:prstGeom>
                <a:noFill/>
                <a:ln w="317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Rectangle 86"/>
                <p:cNvSpPr>
                  <a:spLocks noChangeArrowheads="1"/>
                </p:cNvSpPr>
                <p:nvPr/>
              </p:nvSpPr>
              <p:spPr bwMode="auto">
                <a:xfrm>
                  <a:off x="476" y="1657"/>
                  <a:ext cx="2317" cy="2317"/>
                </a:xfrm>
                <a:prstGeom prst="rect">
                  <a:avLst/>
                </a:prstGeom>
                <a:noFill/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>
                  <a:off x="2648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Line 88"/>
                <p:cNvSpPr>
                  <a:spLocks noChangeShapeType="1"/>
                </p:cNvSpPr>
                <p:nvPr/>
              </p:nvSpPr>
              <p:spPr bwMode="auto">
                <a:xfrm>
                  <a:off x="2503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Line 89"/>
                <p:cNvSpPr>
                  <a:spLocks noChangeShapeType="1"/>
                </p:cNvSpPr>
                <p:nvPr/>
              </p:nvSpPr>
              <p:spPr bwMode="auto">
                <a:xfrm>
                  <a:off x="235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90"/>
                <p:cNvSpPr>
                  <a:spLocks noChangeShapeType="1"/>
                </p:cNvSpPr>
                <p:nvPr/>
              </p:nvSpPr>
              <p:spPr bwMode="auto">
                <a:xfrm>
                  <a:off x="221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91"/>
                <p:cNvSpPr>
                  <a:spLocks noChangeShapeType="1"/>
                </p:cNvSpPr>
                <p:nvPr/>
              </p:nvSpPr>
              <p:spPr bwMode="auto">
                <a:xfrm>
                  <a:off x="206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92"/>
                <p:cNvSpPr>
                  <a:spLocks noChangeShapeType="1"/>
                </p:cNvSpPr>
                <p:nvPr/>
              </p:nvSpPr>
              <p:spPr bwMode="auto">
                <a:xfrm>
                  <a:off x="192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9" name="Line 93"/>
                <p:cNvSpPr>
                  <a:spLocks noChangeShapeType="1"/>
                </p:cNvSpPr>
                <p:nvPr/>
              </p:nvSpPr>
              <p:spPr bwMode="auto">
                <a:xfrm>
                  <a:off x="177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auto">
                <a:xfrm>
                  <a:off x="2072" y="1657"/>
                  <a:ext cx="0" cy="231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auto">
                <a:xfrm>
                  <a:off x="149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auto">
                <a:xfrm>
                  <a:off x="1345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auto">
                <a:xfrm>
                  <a:off x="120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auto">
                <a:xfrm>
                  <a:off x="1058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auto">
                <a:xfrm>
                  <a:off x="91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auto">
                <a:xfrm>
                  <a:off x="766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auto">
                <a:xfrm>
                  <a:off x="621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76" y="1802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76" y="194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76" y="208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76" y="223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476" y="238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76" y="252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76" y="267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476" y="3266"/>
                  <a:ext cx="2317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476" y="296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76" y="310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76" y="3258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76" y="339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76" y="354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6" y="3684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476" y="3829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79" name="مربع نص 78"/>
            <p:cNvSpPr txBox="1"/>
            <p:nvPr/>
          </p:nvSpPr>
          <p:spPr>
            <a:xfrm>
              <a:off x="3100378" y="1785926"/>
              <a:ext cx="742954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/>
                <a:t>٢٠</a:t>
              </a:r>
            </a:p>
            <a:p>
              <a:r>
                <a:rPr lang="ar-SA" b="1" dirty="0"/>
                <a:t>١٨</a:t>
              </a:r>
            </a:p>
            <a:p>
              <a:r>
                <a:rPr lang="ar-SA" b="1" dirty="0"/>
                <a:t>١٦</a:t>
              </a:r>
            </a:p>
            <a:p>
              <a:r>
                <a:rPr lang="ar-SA" b="1" dirty="0"/>
                <a:t>١٤</a:t>
              </a:r>
            </a:p>
            <a:p>
              <a:r>
                <a:rPr lang="ar-SA" b="1" dirty="0"/>
                <a:t>١٢</a:t>
              </a:r>
            </a:p>
            <a:p>
              <a:r>
                <a:rPr lang="ar-SA" b="1" dirty="0"/>
                <a:t>١٠</a:t>
              </a:r>
            </a:p>
            <a:p>
              <a:r>
                <a:rPr lang="ar-SA" b="1" dirty="0"/>
                <a:t>٨</a:t>
              </a:r>
            </a:p>
            <a:p>
              <a:r>
                <a:rPr lang="ar-SA" b="1" dirty="0"/>
                <a:t>٦</a:t>
              </a:r>
            </a:p>
            <a:p>
              <a:r>
                <a:rPr lang="ar-SA" b="1" dirty="0"/>
                <a:t>٤</a:t>
              </a:r>
            </a:p>
            <a:p>
              <a:r>
                <a:rPr lang="ar-SA" b="1" dirty="0"/>
                <a:t>٢</a:t>
              </a:r>
            </a:p>
          </p:txBody>
        </p:sp>
      </p:grpSp>
      <p:grpSp>
        <p:nvGrpSpPr>
          <p:cNvPr id="6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7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8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9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8135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928926" y="289632"/>
            <a:ext cx="4786345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=  ــ ٨ س  ــ  ١٦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10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 flipH="1">
            <a:off x="3040974" y="2262797"/>
            <a:ext cx="7429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014388" y="223866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171550" y="1928802"/>
            <a:ext cx="2386030" cy="2786082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16200000" flipH="1">
            <a:off x="57580" y="3957640"/>
            <a:ext cx="4643469" cy="142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071670" y="445324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1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2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٨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٤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01959" y="3811591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( ــ ٤ )</a:t>
            </a:r>
            <a:r>
              <a:rPr lang="ar-SA" sz="3400" b="1" spc="-100" baseline="30000" dirty="0"/>
              <a:t>٢ </a:t>
            </a:r>
            <a:r>
              <a:rPr lang="ar-SA" sz="2200" b="1" dirty="0"/>
              <a:t>+ ٨ ( ــ ٤ )  +  ١٦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5729295" y="4634198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 ٠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900745" y="6029342"/>
            <a:ext cx="22431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ــ ٤  ،  ٠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1785918" y="3071810"/>
            <a:ext cx="1428760" cy="785818"/>
          </a:xfrm>
          <a:prstGeom prst="wedgeRoundRectCallout">
            <a:avLst>
              <a:gd name="adj1" fmla="val -7575"/>
              <a:gd name="adj2" fmla="val 15208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 ــ ٤</a:t>
            </a:r>
          </a:p>
        </p:txBody>
      </p:sp>
      <p:grpSp>
        <p:nvGrpSpPr>
          <p:cNvPr id="13" name="مجموعة 292"/>
          <p:cNvGrpSpPr/>
          <p:nvPr/>
        </p:nvGrpSpPr>
        <p:grpSpPr>
          <a:xfrm>
            <a:off x="600046" y="5086360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 ــ ٤  }</a:t>
              </a:r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481887" y="1168871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000" b="1" dirty="0"/>
              <a:t>  </a:t>
            </a:r>
            <a:r>
              <a:rPr lang="ar-SA" sz="2400" b="1" dirty="0"/>
              <a:t>+ ٨ س  +  ١٦  =  ٠</a:t>
            </a:r>
            <a:endParaRPr lang="en-US" sz="2400" b="1" dirty="0"/>
          </a:p>
        </p:txBody>
      </p:sp>
      <p:sp>
        <p:nvSpPr>
          <p:cNvPr id="80" name="مستطيل مستدير الزوايا 79">
            <a:extLst>
              <a:ext uri="{FF2B5EF4-FFF2-40B4-BE49-F238E27FC236}">
                <a16:creationId xmlns:a16="http://schemas.microsoft.com/office/drawing/2014/main" id="{C7146055-86DC-7A49-98DB-E1E269E67C0D}"/>
              </a:ext>
            </a:extLst>
          </p:cNvPr>
          <p:cNvSpPr/>
          <p:nvPr/>
        </p:nvSpPr>
        <p:spPr>
          <a:xfrm>
            <a:off x="3696597" y="1010640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83" name="مستطيل مستدير الزوايا 82">
            <a:extLst>
              <a:ext uri="{FF2B5EF4-FFF2-40B4-BE49-F238E27FC236}">
                <a16:creationId xmlns:a16="http://schemas.microsoft.com/office/drawing/2014/main" id="{A76C0C56-58F0-FB41-A23B-6D0E17DD8C91}"/>
              </a:ext>
            </a:extLst>
          </p:cNvPr>
          <p:cNvSpPr/>
          <p:nvPr/>
        </p:nvSpPr>
        <p:spPr>
          <a:xfrm>
            <a:off x="395170" y="123373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٨</a:t>
            </a:r>
          </a:p>
        </p:txBody>
      </p:sp>
      <p:sp>
        <p:nvSpPr>
          <p:cNvPr id="84" name="مستطيل مستدير الزوايا 83">
            <a:extLst>
              <a:ext uri="{FF2B5EF4-FFF2-40B4-BE49-F238E27FC236}">
                <a16:creationId xmlns:a16="http://schemas.microsoft.com/office/drawing/2014/main" id="{446A3C45-D707-6F4F-9877-7584E9AA8E46}"/>
              </a:ext>
            </a:extLst>
          </p:cNvPr>
          <p:cNvSpPr/>
          <p:nvPr/>
        </p:nvSpPr>
        <p:spPr>
          <a:xfrm>
            <a:off x="402928" y="70080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١٦</a:t>
            </a: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F7552A4C-D6C3-3746-94A1-2F1A5F07D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646" y="4233133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( ١٦ 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+  ( ــ ٣٢ )  +  ١٦</a:t>
            </a:r>
            <a:endParaRPr lang="en-US" sz="2200" b="1" dirty="0"/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79149C95-B955-B64E-8A84-12E52A3F1DEC}"/>
              </a:ext>
            </a:extLst>
          </p:cNvPr>
          <p:cNvSpPr txBox="1"/>
          <p:nvPr/>
        </p:nvSpPr>
        <p:spPr>
          <a:xfrm>
            <a:off x="1749440" y="-53418"/>
            <a:ext cx="56293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C00000"/>
                </a:solidFill>
              </a:rPr>
              <a:t>جذر مكرر</a:t>
            </a:r>
          </a:p>
        </p:txBody>
      </p: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C336AC0-5BE7-6B45-868E-613D0E1BA585}"/>
              </a:ext>
            </a:extLst>
          </p:cNvPr>
          <p:cNvSpPr txBox="1"/>
          <p:nvPr/>
        </p:nvSpPr>
        <p:spPr>
          <a:xfrm>
            <a:off x="4438543" y="-81959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٢ب/ صـ١١٧</a:t>
            </a:r>
          </a:p>
        </p:txBody>
      </p: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BCDA86B6-DADA-AD47-9CD8-F480AF7953D1}"/>
              </a:ext>
            </a:extLst>
          </p:cNvPr>
          <p:cNvGrpSpPr/>
          <p:nvPr/>
        </p:nvGrpSpPr>
        <p:grpSpPr>
          <a:xfrm>
            <a:off x="5287001" y="1681408"/>
            <a:ext cx="1357322" cy="890336"/>
            <a:chOff x="6929454" y="5857892"/>
            <a:chExt cx="1357322" cy="890336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08D3E09F-2506-F846-996F-95F4C16C1BBB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6B65A95D-A3E5-E346-BFFB-3AA1FED949F9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A8CB7E73-1AFE-9A4D-88D9-E6AE726472BD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98" name="رابط مستقيم 140">
                <a:extLst>
                  <a:ext uri="{FF2B5EF4-FFF2-40B4-BE49-F238E27FC236}">
                    <a16:creationId xmlns:a16="http://schemas.microsoft.com/office/drawing/2014/main" id="{31941C3E-5F24-E146-8FAF-71ED6353CA78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664C20F9-E856-4C4C-91DA-1ABBF361ACA4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46616689-B92D-E1BC-578B-E4E3D341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48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  <p:bldP spid="80" grpId="0" animBg="1"/>
      <p:bldP spid="83" grpId="0" animBg="1"/>
      <p:bldP spid="84" grpId="0" animBg="1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115873" y="548688"/>
            <a:ext cx="3922320" cy="5929353"/>
            <a:chOff x="5335341" y="714356"/>
            <a:chExt cx="3700302" cy="5929353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35341" y="4970458"/>
              <a:ext cx="3594377" cy="1673251"/>
              <a:chOff x="5335341" y="2970194"/>
              <a:chExt cx="3594377" cy="1673251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494554"/>
                <a:ext cx="3571900" cy="11488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35341" y="2970194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87657" y="3432549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7" y="2786058"/>
              <a:ext cx="3677826" cy="2500330"/>
              <a:chOff x="5357817" y="857232"/>
              <a:chExt cx="3677826" cy="2500330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677825" cy="207170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7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139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928926" y="289632"/>
            <a:ext cx="4786345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ــ ٢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٨  = ٦ س 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9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6" y="417195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415766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 flipV="1">
            <a:off x="1743054" y="3200398"/>
            <a:ext cx="1000132" cy="1757376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43542" y="294322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" name="مجموعة 28"/>
          <p:cNvGrpSpPr/>
          <p:nvPr/>
        </p:nvGrpSpPr>
        <p:grpSpPr>
          <a:xfrm>
            <a:off x="6802891" y="1520246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ــ ٦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 ٢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6025416" y="2318391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١٫٥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59315" y="3650195"/>
            <a:ext cx="414340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ــ ٢ ( ــ ١٫٥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ــ ٦ ( ــ ١٫٥ ) ــ ٨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5798915" y="4822670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 ٣٫٥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82644" y="5856762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ــ ١٫٥  ،  ــ  ٣٫٥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2857488" y="2928934"/>
            <a:ext cx="2143140" cy="785818"/>
          </a:xfrm>
          <a:prstGeom prst="wedgeRoundRectCallout">
            <a:avLst>
              <a:gd name="adj1" fmla="val -20908"/>
              <a:gd name="adj2" fmla="val -13518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لا يوجد مقطع سيني</a:t>
            </a:r>
          </a:p>
        </p:txBody>
      </p:sp>
      <p:grpSp>
        <p:nvGrpSpPr>
          <p:cNvPr id="12" name="مجموعة 292"/>
          <p:cNvGrpSpPr/>
          <p:nvPr/>
        </p:nvGrpSpPr>
        <p:grpSpPr>
          <a:xfrm>
            <a:off x="450781" y="5143512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b="1" dirty="0"/>
                <a:t>Ø</a:t>
              </a:r>
              <a:endParaRPr lang="ar-SA" sz="2200" b="1" dirty="0"/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500034" y="1028626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ــ ٢س</a:t>
            </a:r>
            <a:r>
              <a:rPr lang="ar-SA" sz="3600" b="1" spc="-100" baseline="30000" dirty="0"/>
              <a:t>٢</a:t>
            </a:r>
            <a:r>
              <a:rPr lang="ar-SA" sz="2000" b="1" dirty="0"/>
              <a:t>  </a:t>
            </a:r>
            <a:r>
              <a:rPr lang="ar-SA" sz="2400" b="1" dirty="0"/>
              <a:t>ــ ٦ س  ــ  ٨  =  ٠</a:t>
            </a:r>
            <a:endParaRPr lang="en-US" sz="2400" b="1" dirty="0"/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F01E3B6F-168C-9847-9DF4-1DC7C7A66F95}"/>
              </a:ext>
            </a:extLst>
          </p:cNvPr>
          <p:cNvSpPr/>
          <p:nvPr/>
        </p:nvSpPr>
        <p:spPr>
          <a:xfrm>
            <a:off x="3821769" y="107566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-٢</a:t>
            </a:r>
          </a:p>
        </p:txBody>
      </p:sp>
      <p:sp>
        <p:nvSpPr>
          <p:cNvPr id="78" name="مستطيل مستدير الزوايا 77">
            <a:extLst>
              <a:ext uri="{FF2B5EF4-FFF2-40B4-BE49-F238E27FC236}">
                <a16:creationId xmlns:a16="http://schemas.microsoft.com/office/drawing/2014/main" id="{7C2A5D83-C87A-1F44-86A2-5A2C4C5AB438}"/>
              </a:ext>
            </a:extLst>
          </p:cNvPr>
          <p:cNvSpPr/>
          <p:nvPr/>
        </p:nvSpPr>
        <p:spPr>
          <a:xfrm>
            <a:off x="482831" y="3722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-٦</a:t>
            </a:r>
          </a:p>
        </p:txBody>
      </p:sp>
      <p:sp>
        <p:nvSpPr>
          <p:cNvPr id="79" name="مستطيل مستدير الزوايا 78">
            <a:extLst>
              <a:ext uri="{FF2B5EF4-FFF2-40B4-BE49-F238E27FC236}">
                <a16:creationId xmlns:a16="http://schemas.microsoft.com/office/drawing/2014/main" id="{6BABDC84-D4B6-6344-8E7D-6F8AB6C34893}"/>
              </a:ext>
            </a:extLst>
          </p:cNvPr>
          <p:cNvSpPr/>
          <p:nvPr/>
        </p:nvSpPr>
        <p:spPr>
          <a:xfrm>
            <a:off x="499151" y="54868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-٨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3231170C-0111-284C-8666-9B16DE1AD0F4}"/>
              </a:ext>
            </a:extLst>
          </p:cNvPr>
          <p:cNvSpPr txBox="1"/>
          <p:nvPr/>
        </p:nvSpPr>
        <p:spPr>
          <a:xfrm>
            <a:off x="4438543" y="-81959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٣ب/ صـ١١٧</a:t>
            </a: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3CA769E9-0458-8149-8AA9-020117B1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451" y="4045229"/>
            <a:ext cx="414340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ص = ــ ٢(٢.٢٥ 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+ (٩ ) ــ ٨</a:t>
            </a:r>
            <a:endParaRPr lang="en-US" sz="2200" b="1" dirty="0"/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7C9D6967-053E-0541-8353-999023968D22}"/>
              </a:ext>
            </a:extLst>
          </p:cNvPr>
          <p:cNvGrpSpPr/>
          <p:nvPr/>
        </p:nvGrpSpPr>
        <p:grpSpPr>
          <a:xfrm>
            <a:off x="5307169" y="1430381"/>
            <a:ext cx="1357322" cy="890336"/>
            <a:chOff x="6929454" y="5857892"/>
            <a:chExt cx="1357322" cy="890336"/>
          </a:xfrm>
        </p:grpSpPr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D060E7BE-41E0-3F4D-8745-8539532353E2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5BD76243-9D81-344C-B510-8EE5790447D5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5CA4B864-E2C1-6040-BC03-75818B6B270A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91" name="رابط مستقيم 140">
                <a:extLst>
                  <a:ext uri="{FF2B5EF4-FFF2-40B4-BE49-F238E27FC236}">
                    <a16:creationId xmlns:a16="http://schemas.microsoft.com/office/drawing/2014/main" id="{E33380B6-66E7-584C-BC7B-311DA0E40A99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E9019A79-19F6-FE47-A783-B22F8F74B7CA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95" name="Text Box 87">
            <a:extLst>
              <a:ext uri="{FF2B5EF4-FFF2-40B4-BE49-F238E27FC236}">
                <a16:creationId xmlns:a16="http://schemas.microsoft.com/office/drawing/2014/main" id="{B1B5E993-3B66-444D-B106-E9EAD5B2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147" y="4425230"/>
            <a:ext cx="4143402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ص = ــ (٥. ٤ 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+ (٩ ) ــ ٨</a:t>
            </a:r>
            <a:endParaRPr lang="en-US" sz="2200" b="1" dirty="0"/>
          </a:p>
        </p:txBody>
      </p: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73BAEBB1-5154-210B-2ECD-791CC36E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49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  <p:bldP spid="77" grpId="0" animBg="1"/>
      <p:bldP spid="78" grpId="0" animBg="1"/>
      <p:bldP spid="79" grpId="0" animBg="1"/>
      <p:bldP spid="83" grpId="0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80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7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8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9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8135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928926" y="289632"/>
            <a:ext cx="4786345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ــ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٣ س  =  ٥ 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10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6" y="495331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493456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 flipV="1">
            <a:off x="1471592" y="4629156"/>
            <a:ext cx="1500198" cy="1757376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28794" y="435322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1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2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ــ ٣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١٫٥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39210" y="3822663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ــ ( ــ ١٫٥ 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ــ ٣ ( ــ ١٫٥ ) ــ ٥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199249" y="4669769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٢٫٧٥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15009" y="6029342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ــ ١٫٥  ،  ــ  ٢٫٧٥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1357290" y="2000240"/>
            <a:ext cx="2143140" cy="785818"/>
          </a:xfrm>
          <a:prstGeom prst="wedgeRoundRectCallout">
            <a:avLst>
              <a:gd name="adj1" fmla="val -21575"/>
              <a:gd name="adj2" fmla="val 181175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لا يوجد مقطع سيني</a:t>
            </a:r>
          </a:p>
        </p:txBody>
      </p:sp>
      <p:grpSp>
        <p:nvGrpSpPr>
          <p:cNvPr id="13" name="مجموعة 292"/>
          <p:cNvGrpSpPr/>
          <p:nvPr/>
        </p:nvGrpSpPr>
        <p:grpSpPr>
          <a:xfrm>
            <a:off x="457172" y="3286124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200" b="1" dirty="0"/>
                <a:t>Ø</a:t>
              </a:r>
              <a:endParaRPr lang="ar-SA" sz="2200" b="1" dirty="0"/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500034" y="1028626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ــ س</a:t>
            </a:r>
            <a:r>
              <a:rPr lang="ar-SA" sz="3600" b="1" spc="-100" baseline="30000" dirty="0"/>
              <a:t>٢</a:t>
            </a:r>
            <a:r>
              <a:rPr lang="ar-SA" sz="2000" b="1" dirty="0"/>
              <a:t>  </a:t>
            </a:r>
            <a:r>
              <a:rPr lang="ar-SA" sz="2400" b="1" dirty="0"/>
              <a:t>ــ ٣ س   ــ  ٥  =  ٠</a:t>
            </a:r>
            <a:endParaRPr lang="en-US" sz="2400" b="1" dirty="0"/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43253208-4715-4542-BA74-7B79F270DA2C}"/>
              </a:ext>
            </a:extLst>
          </p:cNvPr>
          <p:cNvSpPr/>
          <p:nvPr/>
        </p:nvSpPr>
        <p:spPr>
          <a:xfrm>
            <a:off x="3777808" y="102132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-١</a:t>
            </a:r>
          </a:p>
        </p:txBody>
      </p:sp>
      <p:sp>
        <p:nvSpPr>
          <p:cNvPr id="78" name="مستطيل مستدير الزوايا 77">
            <a:extLst>
              <a:ext uri="{FF2B5EF4-FFF2-40B4-BE49-F238E27FC236}">
                <a16:creationId xmlns:a16="http://schemas.microsoft.com/office/drawing/2014/main" id="{BC59D72E-BC8A-8640-8749-7622945E2773}"/>
              </a:ext>
            </a:extLst>
          </p:cNvPr>
          <p:cNvSpPr/>
          <p:nvPr/>
        </p:nvSpPr>
        <p:spPr>
          <a:xfrm>
            <a:off x="513754" y="8965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-٣</a:t>
            </a:r>
          </a:p>
        </p:txBody>
      </p:sp>
      <p:sp>
        <p:nvSpPr>
          <p:cNvPr id="79" name="مستطيل مستدير الزوايا 78">
            <a:extLst>
              <a:ext uri="{FF2B5EF4-FFF2-40B4-BE49-F238E27FC236}">
                <a16:creationId xmlns:a16="http://schemas.microsoft.com/office/drawing/2014/main" id="{C32212AA-8C37-EC4A-AA64-F93D70DF3893}"/>
              </a:ext>
            </a:extLst>
          </p:cNvPr>
          <p:cNvSpPr/>
          <p:nvPr/>
        </p:nvSpPr>
        <p:spPr>
          <a:xfrm>
            <a:off x="465320" y="60014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-٥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3ED92C2B-DD9C-324E-A9DB-5781F61E65C7}"/>
              </a:ext>
            </a:extLst>
          </p:cNvPr>
          <p:cNvSpPr txBox="1"/>
          <p:nvPr/>
        </p:nvSpPr>
        <p:spPr>
          <a:xfrm>
            <a:off x="1749440" y="-53418"/>
            <a:ext cx="56293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 err="1">
                <a:solidFill>
                  <a:srgbClr val="C00000"/>
                </a:solidFill>
              </a:rPr>
              <a:t>لايوجد</a:t>
            </a:r>
            <a:r>
              <a:rPr lang="ar-SA" sz="2200" b="1" dirty="0">
                <a:solidFill>
                  <a:srgbClr val="C00000"/>
                </a:solidFill>
              </a:rPr>
              <a:t> جذور حقيقية</a:t>
            </a:r>
          </a:p>
        </p:txBody>
      </p: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C945668F-A79D-7A4D-BC48-C83684A0BFDC}"/>
              </a:ext>
            </a:extLst>
          </p:cNvPr>
          <p:cNvSpPr txBox="1"/>
          <p:nvPr/>
        </p:nvSpPr>
        <p:spPr>
          <a:xfrm>
            <a:off x="3746774" y="-133827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٣أ/ صـ١١٧</a:t>
            </a: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B604CA32-76EE-D947-9AAF-DB4659B32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0" y="4251291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ــ ( ٢.٢٥)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+ (٤.٥ ) ــ ٥</a:t>
            </a:r>
            <a:endParaRPr lang="en-US" sz="2200" b="1" dirty="0"/>
          </a:p>
        </p:txBody>
      </p: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B9EC93AA-0E78-9047-A2A8-A1785C7F96DD}"/>
              </a:ext>
            </a:extLst>
          </p:cNvPr>
          <p:cNvGrpSpPr/>
          <p:nvPr/>
        </p:nvGrpSpPr>
        <p:grpSpPr>
          <a:xfrm>
            <a:off x="5287001" y="1681408"/>
            <a:ext cx="1357322" cy="890336"/>
            <a:chOff x="6929454" y="5857892"/>
            <a:chExt cx="1357322" cy="890336"/>
          </a:xfrm>
        </p:grpSpPr>
        <p:grpSp>
          <p:nvGrpSpPr>
            <p:cNvPr id="85" name="مجموعة 84">
              <a:extLst>
                <a:ext uri="{FF2B5EF4-FFF2-40B4-BE49-F238E27FC236}">
                  <a16:creationId xmlns:a16="http://schemas.microsoft.com/office/drawing/2014/main" id="{6B6734EC-0664-E446-A87F-0943A4702135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CDCC801F-7B2C-A74A-9695-815438A829A8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FFC81477-4E0C-7845-A998-BCB8BE67DC7B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91" name="رابط مستقيم 140">
                <a:extLst>
                  <a:ext uri="{FF2B5EF4-FFF2-40B4-BE49-F238E27FC236}">
                    <a16:creationId xmlns:a16="http://schemas.microsoft.com/office/drawing/2014/main" id="{B90497E7-8C34-504E-A10C-2D83190C5DB7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مربع نص 85">
              <a:extLst>
                <a:ext uri="{FF2B5EF4-FFF2-40B4-BE49-F238E27FC236}">
                  <a16:creationId xmlns:a16="http://schemas.microsoft.com/office/drawing/2014/main" id="{697A65DB-C8F7-B046-91D1-01CDDEBFDB2B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DD4C8C6-46A8-BEF2-73B9-9081D509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50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  <p:bldP spid="77" grpId="0" animBg="1"/>
      <p:bldP spid="78" grpId="0" animBg="1"/>
      <p:bldP spid="79" grpId="0" animBg="1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139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571736" y="289632"/>
            <a:ext cx="5143535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٣ س  ــ ١٠  =  ٠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9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6" y="469613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4681847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114400" y="1071546"/>
            <a:ext cx="2200290" cy="4529168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14966" y="532478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٣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١٫٥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070824" y="3777672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( ــ ١٫٥ )</a:t>
            </a:r>
            <a:r>
              <a:rPr lang="ar-SA" sz="3400" b="1" spc="-100" baseline="30000" dirty="0"/>
              <a:t>٢ </a:t>
            </a:r>
            <a:r>
              <a:rPr lang="ar-SA" sz="2200" b="1" dirty="0"/>
              <a:t>+ ٣ ( ــ ١٫٥ ) ــ ١٠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264535" y="4596287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 ١٢٫٢٥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379159" y="6029342"/>
            <a:ext cx="290761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ــ ١٫٥  ،  ــ  ١٢٫٢٥ )</a:t>
            </a:r>
            <a:endParaRPr lang="en-US" sz="2200" b="1" dirty="0"/>
          </a:p>
        </p:txBody>
      </p:sp>
      <p:grpSp>
        <p:nvGrpSpPr>
          <p:cNvPr id="12" name="مجموعة 292"/>
          <p:cNvGrpSpPr/>
          <p:nvPr/>
        </p:nvGrpSpPr>
        <p:grpSpPr>
          <a:xfrm>
            <a:off x="470538" y="3646982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٢ ، ــ ٥ }</a:t>
              </a:r>
            </a:p>
          </p:txBody>
        </p:sp>
      </p:grpSp>
      <p:sp>
        <p:nvSpPr>
          <p:cNvPr id="79" name="مربع نص 78"/>
          <p:cNvSpPr txBox="1"/>
          <p:nvPr/>
        </p:nvSpPr>
        <p:spPr>
          <a:xfrm>
            <a:off x="2842740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1000560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2" name="وسيلة شرح مستطيلة مستديرة الزوايا 81"/>
          <p:cNvSpPr/>
          <p:nvPr/>
        </p:nvSpPr>
        <p:spPr>
          <a:xfrm>
            <a:off x="3500430" y="2857496"/>
            <a:ext cx="1428760" cy="785818"/>
          </a:xfrm>
          <a:prstGeom prst="wedgeRoundRectCallout">
            <a:avLst>
              <a:gd name="adj1" fmla="val -69575"/>
              <a:gd name="adj2" fmla="val -12245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٢</a:t>
            </a:r>
          </a:p>
        </p:txBody>
      </p:sp>
      <p:sp>
        <p:nvSpPr>
          <p:cNvPr id="83" name="وسيلة شرح مستطيلة مستديرة الزوايا 82"/>
          <p:cNvSpPr/>
          <p:nvPr/>
        </p:nvSpPr>
        <p:spPr>
          <a:xfrm>
            <a:off x="1500166" y="928670"/>
            <a:ext cx="1428760" cy="785818"/>
          </a:xfrm>
          <a:prstGeom prst="wedgeRoundRectCallout">
            <a:avLst>
              <a:gd name="adj1" fmla="val -61575"/>
              <a:gd name="adj2" fmla="val 11572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ــ ٥</a:t>
            </a:r>
          </a:p>
        </p:txBody>
      </p:sp>
      <p:sp>
        <p:nvSpPr>
          <p:cNvPr id="81" name="مستطيل مستدير الزوايا 80">
            <a:extLst>
              <a:ext uri="{FF2B5EF4-FFF2-40B4-BE49-F238E27FC236}">
                <a16:creationId xmlns:a16="http://schemas.microsoft.com/office/drawing/2014/main" id="{A37C6EB2-9364-6A4C-B021-02CAA74F9D3A}"/>
              </a:ext>
            </a:extLst>
          </p:cNvPr>
          <p:cNvSpPr/>
          <p:nvPr/>
        </p:nvSpPr>
        <p:spPr>
          <a:xfrm>
            <a:off x="3494984" y="99892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84" name="مستطيل مستدير الزوايا 83">
            <a:extLst>
              <a:ext uri="{FF2B5EF4-FFF2-40B4-BE49-F238E27FC236}">
                <a16:creationId xmlns:a16="http://schemas.microsoft.com/office/drawing/2014/main" id="{57F3E46D-4D64-FD46-94CF-E80DFD547B75}"/>
              </a:ext>
            </a:extLst>
          </p:cNvPr>
          <p:cNvSpPr/>
          <p:nvPr/>
        </p:nvSpPr>
        <p:spPr>
          <a:xfrm>
            <a:off x="107125" y="-25717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٣</a:t>
            </a:r>
          </a:p>
        </p:txBody>
      </p: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C19340AD-6FAF-C742-8B23-29F78C1A7DDC}"/>
              </a:ext>
            </a:extLst>
          </p:cNvPr>
          <p:cNvSpPr/>
          <p:nvPr/>
        </p:nvSpPr>
        <p:spPr>
          <a:xfrm>
            <a:off x="107125" y="546674"/>
            <a:ext cx="1493276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-١٠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39D497B0-EE2D-8B45-93C2-9BD3999248AD}"/>
              </a:ext>
            </a:extLst>
          </p:cNvPr>
          <p:cNvSpPr txBox="1"/>
          <p:nvPr/>
        </p:nvSpPr>
        <p:spPr>
          <a:xfrm>
            <a:off x="4438543" y="-81959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١/ صـ١١٩</a:t>
            </a:r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922857B5-CBED-4248-813B-D8E108B8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181" y="4194418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(  ٢٫٢٥ 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-  (  ٤٫٥ ) ــ ١٠</a:t>
            </a:r>
            <a:endParaRPr lang="en-US" sz="2200" b="1" dirty="0"/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C43EAEEB-D00F-B245-8CF0-A7729BD9B53F}"/>
              </a:ext>
            </a:extLst>
          </p:cNvPr>
          <p:cNvGrpSpPr/>
          <p:nvPr/>
        </p:nvGrpSpPr>
        <p:grpSpPr>
          <a:xfrm>
            <a:off x="5287001" y="1681408"/>
            <a:ext cx="1357322" cy="890336"/>
            <a:chOff x="6929454" y="5857892"/>
            <a:chExt cx="1357322" cy="890336"/>
          </a:xfrm>
        </p:grpSpPr>
        <p:grpSp>
          <p:nvGrpSpPr>
            <p:cNvPr id="91" name="مجموعة 90">
              <a:extLst>
                <a:ext uri="{FF2B5EF4-FFF2-40B4-BE49-F238E27FC236}">
                  <a16:creationId xmlns:a16="http://schemas.microsoft.com/office/drawing/2014/main" id="{0DEF95AC-3EC5-564C-82DC-20D672873F34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9E655724-097B-024B-976C-B19E16D4CD12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4B9AA163-27AF-0C47-9188-CCA9DC4A62F5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98" name="رابط مستقيم 140">
                <a:extLst>
                  <a:ext uri="{FF2B5EF4-FFF2-40B4-BE49-F238E27FC236}">
                    <a16:creationId xmlns:a16="http://schemas.microsoft.com/office/drawing/2014/main" id="{781F8604-C452-8D4E-BB3B-F44BA67B4093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مربع نص 94">
              <a:extLst>
                <a:ext uri="{FF2B5EF4-FFF2-40B4-BE49-F238E27FC236}">
                  <a16:creationId xmlns:a16="http://schemas.microsoft.com/office/drawing/2014/main" id="{CF5379F3-274D-7043-B19D-67140ABF61BF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B9A3011B-9E76-894B-E7C2-FE22BA01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51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79" grpId="0"/>
      <p:bldP spid="80" grpId="0"/>
      <p:bldP spid="82" grpId="0" animBg="1"/>
      <p:bldP spid="83" grpId="0" animBg="1"/>
      <p:bldP spid="81" grpId="0" animBg="1"/>
      <p:bldP spid="84" grpId="0" animBg="1"/>
      <p:bldP spid="85" grpId="0" animBg="1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139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571736" y="289632"/>
            <a:ext cx="5143535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٢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ــ ٨ س  =  ٠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9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6" y="201452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3357554" y="201452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2528872" y="1571612"/>
            <a:ext cx="1243022" cy="2886094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16200000" flipH="1">
            <a:off x="764464" y="3893237"/>
            <a:ext cx="4786345" cy="21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843200" y="415766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ــ ٨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٢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 ٢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634613" y="3868290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٢(  ٢ )</a:t>
            </a:r>
            <a:r>
              <a:rPr lang="ar-SA" sz="3400" b="1" spc="-100" baseline="30000" dirty="0"/>
              <a:t>٢ </a:t>
            </a:r>
            <a:r>
              <a:rPr lang="ar-SA" sz="2200" b="1" dirty="0"/>
              <a:t>ــ ٨ (  ٢ )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5872387" y="4609260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٨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715009" y="6029342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 ٢  ،   ــ ٨ )</a:t>
            </a:r>
            <a:endParaRPr lang="en-US" sz="2200" b="1" dirty="0"/>
          </a:p>
        </p:txBody>
      </p:sp>
      <p:grpSp>
        <p:nvGrpSpPr>
          <p:cNvPr id="12" name="مجموعة 292"/>
          <p:cNvGrpSpPr/>
          <p:nvPr/>
        </p:nvGrpSpPr>
        <p:grpSpPr>
          <a:xfrm>
            <a:off x="1371578" y="4757748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٠ ،  ٤ }</a:t>
              </a:r>
            </a:p>
          </p:txBody>
        </p:sp>
      </p:grpSp>
      <p:sp>
        <p:nvSpPr>
          <p:cNvPr id="82" name="وسيلة شرح مستطيلة مستديرة الزوايا 81"/>
          <p:cNvSpPr/>
          <p:nvPr/>
        </p:nvSpPr>
        <p:spPr>
          <a:xfrm>
            <a:off x="4000496" y="2857496"/>
            <a:ext cx="1428760" cy="785818"/>
          </a:xfrm>
          <a:prstGeom prst="wedgeRoundRectCallout">
            <a:avLst>
              <a:gd name="adj1" fmla="val -69575"/>
              <a:gd name="adj2" fmla="val -12245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٤</a:t>
            </a:r>
          </a:p>
        </p:txBody>
      </p:sp>
      <p:sp>
        <p:nvSpPr>
          <p:cNvPr id="83" name="وسيلة شرح مستطيلة مستديرة الزوايا 82"/>
          <p:cNvSpPr/>
          <p:nvPr/>
        </p:nvSpPr>
        <p:spPr>
          <a:xfrm>
            <a:off x="642910" y="1214422"/>
            <a:ext cx="1428760" cy="785818"/>
          </a:xfrm>
          <a:prstGeom prst="wedgeRoundRectCallout">
            <a:avLst>
              <a:gd name="adj1" fmla="val 86424"/>
              <a:gd name="adj2" fmla="val 7935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 ٠</a:t>
            </a:r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B06A1210-2E91-9A4B-BE56-A0CEFC942787}"/>
              </a:ext>
            </a:extLst>
          </p:cNvPr>
          <p:cNvSpPr/>
          <p:nvPr/>
        </p:nvSpPr>
        <p:spPr>
          <a:xfrm>
            <a:off x="2644870" y="91334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٢</a:t>
            </a:r>
          </a:p>
        </p:txBody>
      </p:sp>
      <p:sp>
        <p:nvSpPr>
          <p:cNvPr id="78" name="مستطيل مستدير الزوايا 77">
            <a:extLst>
              <a:ext uri="{FF2B5EF4-FFF2-40B4-BE49-F238E27FC236}">
                <a16:creationId xmlns:a16="http://schemas.microsoft.com/office/drawing/2014/main" id="{4ED8A3BC-6F72-CD42-B651-3B652A5EA7DD}"/>
              </a:ext>
            </a:extLst>
          </p:cNvPr>
          <p:cNvSpPr/>
          <p:nvPr/>
        </p:nvSpPr>
        <p:spPr>
          <a:xfrm>
            <a:off x="394701" y="42142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-٨</a:t>
            </a:r>
          </a:p>
        </p:txBody>
      </p:sp>
      <p:sp>
        <p:nvSpPr>
          <p:cNvPr id="79" name="مستطيل مستدير الزوايا 78">
            <a:extLst>
              <a:ext uri="{FF2B5EF4-FFF2-40B4-BE49-F238E27FC236}">
                <a16:creationId xmlns:a16="http://schemas.microsoft.com/office/drawing/2014/main" id="{1FE117BF-ED19-F640-B358-4919DAB299A1}"/>
              </a:ext>
            </a:extLst>
          </p:cNvPr>
          <p:cNvSpPr/>
          <p:nvPr/>
        </p:nvSpPr>
        <p:spPr>
          <a:xfrm>
            <a:off x="322581" y="56981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٠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1A28216C-4FF5-AA40-B204-6D43FD64DA78}"/>
              </a:ext>
            </a:extLst>
          </p:cNvPr>
          <p:cNvSpPr txBox="1"/>
          <p:nvPr/>
        </p:nvSpPr>
        <p:spPr>
          <a:xfrm>
            <a:off x="4438543" y="-81959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٢/ صـ١١٩</a:t>
            </a:r>
          </a:p>
        </p:txBody>
      </p:sp>
      <p:sp>
        <p:nvSpPr>
          <p:cNvPr id="84" name="Text Box 87">
            <a:extLst>
              <a:ext uri="{FF2B5EF4-FFF2-40B4-BE49-F238E27FC236}">
                <a16:creationId xmlns:a16="http://schemas.microsoft.com/office/drawing/2014/main" id="{D0EC4C74-3D98-5947-BB88-5AF96956A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508" y="4237506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٢(  ٤ 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ــ (  ١٦ )</a:t>
            </a:r>
            <a:endParaRPr lang="en-US" sz="2200" b="1" dirty="0"/>
          </a:p>
        </p:txBody>
      </p: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AFD78F54-09B0-6847-A1CA-E23C66A6C29B}"/>
              </a:ext>
            </a:extLst>
          </p:cNvPr>
          <p:cNvGrpSpPr/>
          <p:nvPr/>
        </p:nvGrpSpPr>
        <p:grpSpPr>
          <a:xfrm>
            <a:off x="5287001" y="1681408"/>
            <a:ext cx="1357322" cy="890336"/>
            <a:chOff x="6929454" y="5857892"/>
            <a:chExt cx="1357322" cy="890336"/>
          </a:xfrm>
        </p:grpSpPr>
        <p:grpSp>
          <p:nvGrpSpPr>
            <p:cNvPr id="86" name="مجموعة 85">
              <a:extLst>
                <a:ext uri="{FF2B5EF4-FFF2-40B4-BE49-F238E27FC236}">
                  <a16:creationId xmlns:a16="http://schemas.microsoft.com/office/drawing/2014/main" id="{62921C0D-D12F-044B-873C-61F8A59C4EE5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BA37E3E6-CA6D-4B4C-B7CF-F25C07162232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4A08B6BC-58C2-754C-929B-2F27A04F6B14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95" name="رابط مستقيم 140">
                <a:extLst>
                  <a:ext uri="{FF2B5EF4-FFF2-40B4-BE49-F238E27FC236}">
                    <a16:creationId xmlns:a16="http://schemas.microsoft.com/office/drawing/2014/main" id="{FA596A2E-9841-A94D-8C7A-685662BA23C5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مربع نص 86">
              <a:extLst>
                <a:ext uri="{FF2B5EF4-FFF2-40B4-BE49-F238E27FC236}">
                  <a16:creationId xmlns:a16="http://schemas.microsoft.com/office/drawing/2014/main" id="{F9D7BACD-275C-9A43-AEB7-5C047462F2E7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3AE81BFE-FDC6-5F55-17E5-A48882A7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52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82" grpId="0" animBg="1"/>
      <p:bldP spid="83" grpId="0" animBg="1"/>
      <p:bldP spid="77" grpId="0" animBg="1"/>
      <p:bldP spid="78" grpId="0" animBg="1"/>
      <p:bldP spid="79" grpId="0" animBg="1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5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2072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326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6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7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8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9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7487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928926" y="289632"/>
            <a:ext cx="4786345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٤ س  = ــ ٤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10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3114666" y="334327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071672" y="334327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985944" y="1943090"/>
            <a:ext cx="1785950" cy="2786082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542775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586024" y="445324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1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2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٤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٢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48275" y="3830858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( ــ ٢ )</a:t>
            </a:r>
            <a:r>
              <a:rPr lang="ar-SA" sz="3400" b="1" spc="-100" baseline="30000" dirty="0"/>
              <a:t>٢ </a:t>
            </a:r>
            <a:r>
              <a:rPr lang="ar-SA" sz="2200" b="1" dirty="0"/>
              <a:t>+ ٤ ( ــ ٢ )  +  ٤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5872172" y="4595007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 ٠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900745" y="6029342"/>
            <a:ext cx="22431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ــ ٢  ،  ٠ )</a:t>
            </a:r>
            <a:endParaRPr lang="en-US" sz="2200" b="1" dirty="0"/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2214546" y="2214554"/>
            <a:ext cx="1428760" cy="785818"/>
          </a:xfrm>
          <a:prstGeom prst="wedgeRoundRectCallout">
            <a:avLst>
              <a:gd name="adj1" fmla="val -4575"/>
              <a:gd name="adj2" fmla="val 25208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 ــ ٢</a:t>
            </a:r>
          </a:p>
        </p:txBody>
      </p:sp>
      <p:grpSp>
        <p:nvGrpSpPr>
          <p:cNvPr id="13" name="مجموعة 292"/>
          <p:cNvGrpSpPr/>
          <p:nvPr/>
        </p:nvGrpSpPr>
        <p:grpSpPr>
          <a:xfrm>
            <a:off x="1114400" y="5043502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 ــ ٢  }</a:t>
              </a:r>
            </a:p>
          </p:txBody>
        </p:sp>
      </p:grp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500034" y="1028626"/>
            <a:ext cx="321471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000" b="1" dirty="0"/>
              <a:t>  </a:t>
            </a:r>
            <a:r>
              <a:rPr lang="ar-SA" sz="2400" b="1" dirty="0"/>
              <a:t>+ ٤ س  +  ٤ =  ٠</a:t>
            </a:r>
            <a:endParaRPr lang="en-US" sz="2400" b="1" dirty="0"/>
          </a:p>
        </p:txBody>
      </p:sp>
      <p:sp>
        <p:nvSpPr>
          <p:cNvPr id="77" name="مستطيل مستدير الزوايا 76">
            <a:extLst>
              <a:ext uri="{FF2B5EF4-FFF2-40B4-BE49-F238E27FC236}">
                <a16:creationId xmlns:a16="http://schemas.microsoft.com/office/drawing/2014/main" id="{F01D1DE8-0098-2E49-8A47-1F52EA1B023F}"/>
              </a:ext>
            </a:extLst>
          </p:cNvPr>
          <p:cNvSpPr/>
          <p:nvPr/>
        </p:nvSpPr>
        <p:spPr>
          <a:xfrm>
            <a:off x="3842364" y="104514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78" name="مستطيل مستدير الزوايا 77">
            <a:extLst>
              <a:ext uri="{FF2B5EF4-FFF2-40B4-BE49-F238E27FC236}">
                <a16:creationId xmlns:a16="http://schemas.microsoft.com/office/drawing/2014/main" id="{43521769-0117-0A48-A79D-4F6AD671258D}"/>
              </a:ext>
            </a:extLst>
          </p:cNvPr>
          <p:cNvSpPr/>
          <p:nvPr/>
        </p:nvSpPr>
        <p:spPr>
          <a:xfrm>
            <a:off x="210623" y="30445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٤</a:t>
            </a:r>
          </a:p>
        </p:txBody>
      </p:sp>
      <p:sp>
        <p:nvSpPr>
          <p:cNvPr id="79" name="مستطيل مستدير الزوايا 78">
            <a:extLst>
              <a:ext uri="{FF2B5EF4-FFF2-40B4-BE49-F238E27FC236}">
                <a16:creationId xmlns:a16="http://schemas.microsoft.com/office/drawing/2014/main" id="{780322C8-6B80-DB4C-8581-42FAADE3C5D6}"/>
              </a:ext>
            </a:extLst>
          </p:cNvPr>
          <p:cNvSpPr/>
          <p:nvPr/>
        </p:nvSpPr>
        <p:spPr>
          <a:xfrm>
            <a:off x="231618" y="62019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٤</a:t>
            </a: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A1DB9A7C-2FA6-CC4B-B62B-31FAA9BAB2B8}"/>
              </a:ext>
            </a:extLst>
          </p:cNvPr>
          <p:cNvSpPr txBox="1"/>
          <p:nvPr/>
        </p:nvSpPr>
        <p:spPr>
          <a:xfrm>
            <a:off x="4438543" y="-81959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٣/ صـ١١٩</a:t>
            </a:r>
          </a:p>
        </p:txBody>
      </p:sp>
      <p:sp>
        <p:nvSpPr>
          <p:cNvPr id="82" name="Text Box 87">
            <a:extLst>
              <a:ext uri="{FF2B5EF4-FFF2-40B4-BE49-F238E27FC236}">
                <a16:creationId xmlns:a16="http://schemas.microsoft.com/office/drawing/2014/main" id="{A820782C-9E0E-8841-A7BC-2BA20A01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650" y="4202673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(  ٤ 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ــ (٨)+٤</a:t>
            </a:r>
            <a:endParaRPr lang="en-US" sz="2200" b="1" dirty="0"/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BD5ECD7A-CCF5-C54C-ABE5-4F15392AB9DE}"/>
              </a:ext>
            </a:extLst>
          </p:cNvPr>
          <p:cNvGrpSpPr/>
          <p:nvPr/>
        </p:nvGrpSpPr>
        <p:grpSpPr>
          <a:xfrm>
            <a:off x="5287001" y="1681408"/>
            <a:ext cx="1357322" cy="890336"/>
            <a:chOff x="6929454" y="5857892"/>
            <a:chExt cx="1357322" cy="890336"/>
          </a:xfrm>
        </p:grpSpPr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696AFF60-461E-A544-8237-857296BEB835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785F8846-9A94-C74F-9B27-E5825E11087A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1C973145-05A3-2B4F-AC1B-8883D3915ED1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88" name="رابط مستقيم 140">
                <a:extLst>
                  <a:ext uri="{FF2B5EF4-FFF2-40B4-BE49-F238E27FC236}">
                    <a16:creationId xmlns:a16="http://schemas.microsoft.com/office/drawing/2014/main" id="{432F420C-B716-AC44-8DEB-7836845C0BD5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B7E5B563-8ECC-A34D-83A5-497546A11A4B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594C402-1AAC-33B4-A455-73534EE1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5" grpId="0" animBg="1"/>
      <p:bldP spid="81" grpId="0"/>
      <p:bldP spid="77" grpId="0" animBg="1"/>
      <p:bldP spid="78" grpId="0" animBg="1"/>
      <p:bldP spid="79" grpId="0" animBg="1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إطار 24"/>
          <p:cNvSpPr/>
          <p:nvPr/>
        </p:nvSpPr>
        <p:spPr>
          <a:xfrm>
            <a:off x="142844" y="785794"/>
            <a:ext cx="7572427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٦ س  + ٦ = ٠ </a:t>
            </a:r>
            <a:r>
              <a:rPr lang="ar-SA" sz="2200" b="1" dirty="0">
                <a:solidFill>
                  <a:schemeClr val="tx1"/>
                </a:solidFill>
              </a:rPr>
              <a:t>بيانيا . ثم قدر الجذور إلى أقرب عشر </a:t>
            </a:r>
          </a:p>
        </p:txBody>
      </p:sp>
      <p:grpSp>
        <p:nvGrpSpPr>
          <p:cNvPr id="26" name="مجموعة 33"/>
          <p:cNvGrpSpPr/>
          <p:nvPr/>
        </p:nvGrpSpPr>
        <p:grpSpPr>
          <a:xfrm>
            <a:off x="7825259" y="781890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28" name="مربع نص 27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  <a:endParaRPr lang="ar-SA" sz="2400" b="1" baseline="300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62"/>
            <a:ext cx="2495560" cy="37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785926"/>
            <a:ext cx="2224098" cy="24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429132"/>
            <a:ext cx="783909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وسيلة شرح مستطيلة مستديرة الزوايا 31"/>
          <p:cNvSpPr/>
          <p:nvPr/>
        </p:nvSpPr>
        <p:spPr>
          <a:xfrm>
            <a:off x="2285984" y="3357562"/>
            <a:ext cx="1428760" cy="785818"/>
          </a:xfrm>
          <a:prstGeom prst="wedgeRoundRectCallout">
            <a:avLst>
              <a:gd name="adj1" fmla="val -69575"/>
              <a:gd name="adj2" fmla="val -12245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 ــ ٢ ، ــ ١ </a:t>
            </a:r>
          </a:p>
        </p:txBody>
      </p:sp>
      <p:sp>
        <p:nvSpPr>
          <p:cNvPr id="33" name="وسيلة شرح مستطيلة مستديرة الزوايا 32"/>
          <p:cNvSpPr/>
          <p:nvPr/>
        </p:nvSpPr>
        <p:spPr>
          <a:xfrm>
            <a:off x="142844" y="3357562"/>
            <a:ext cx="1428760" cy="785818"/>
          </a:xfrm>
          <a:prstGeom prst="wedgeRoundRectCallout">
            <a:avLst>
              <a:gd name="adj1" fmla="val 26424"/>
              <a:gd name="adj2" fmla="val -12064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ــ ٥ ، ــ ٤</a:t>
            </a:r>
          </a:p>
        </p:txBody>
      </p:sp>
      <p:sp>
        <p:nvSpPr>
          <p:cNvPr id="34" name="وسيلة شرح مستطيلة مستديرة الزوايا 33"/>
          <p:cNvSpPr/>
          <p:nvPr/>
        </p:nvSpPr>
        <p:spPr>
          <a:xfrm>
            <a:off x="6215074" y="3000372"/>
            <a:ext cx="2286016" cy="785818"/>
          </a:xfrm>
          <a:prstGeom prst="wedgeRoundRectCallout">
            <a:avLst>
              <a:gd name="adj1" fmla="val -52075"/>
              <a:gd name="adj2" fmla="val 21390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أقرب قيمة إلى الصفر على محور الصادات </a:t>
            </a:r>
          </a:p>
        </p:txBody>
      </p:sp>
      <p:sp>
        <p:nvSpPr>
          <p:cNvPr id="35" name="وسيلة شرح مستطيلة مستديرة الزوايا 34"/>
          <p:cNvSpPr/>
          <p:nvPr/>
        </p:nvSpPr>
        <p:spPr>
          <a:xfrm>
            <a:off x="3857620" y="3000372"/>
            <a:ext cx="2286016" cy="785818"/>
          </a:xfrm>
          <a:prstGeom prst="wedgeRoundRectCallout">
            <a:avLst>
              <a:gd name="adj1" fmla="val -85825"/>
              <a:gd name="adj2" fmla="val 34299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أقرب قيمة إلى الصفر على محور الصادات </a:t>
            </a:r>
          </a:p>
        </p:txBody>
      </p:sp>
      <p:grpSp>
        <p:nvGrpSpPr>
          <p:cNvPr id="36" name="مجموعة 292"/>
          <p:cNvGrpSpPr/>
          <p:nvPr/>
        </p:nvGrpSpPr>
        <p:grpSpPr>
          <a:xfrm>
            <a:off x="3494041" y="1700200"/>
            <a:ext cx="3578289" cy="942982"/>
            <a:chOff x="3571868" y="4857760"/>
            <a:chExt cx="3578289" cy="942982"/>
          </a:xfrm>
        </p:grpSpPr>
        <p:sp>
          <p:nvSpPr>
            <p:cNvPr id="37" name="دائري 36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دائري 37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4192625" y="5369855"/>
              <a:ext cx="220818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 ــ ٤٫٧ ، ــ ١٫٣  }</a:t>
              </a: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9D60E1B-2403-17DB-878D-72F58F64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4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6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1956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58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6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7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8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7" y="1328724"/>
                <a:ext cx="16139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142844" y="289632"/>
            <a:ext cx="7572427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٢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+ ٦ س  ــ ٣ = ٠ </a:t>
            </a:r>
            <a:r>
              <a:rPr lang="ar-SA" sz="2200" b="1" dirty="0">
                <a:solidFill>
                  <a:schemeClr val="tx1"/>
                </a:solidFill>
              </a:rPr>
              <a:t>بيانيا . ثم قدر الجذور إلى أقرب عشر </a:t>
            </a:r>
          </a:p>
        </p:txBody>
      </p:sp>
      <p:grpSp>
        <p:nvGrpSpPr>
          <p:cNvPr id="9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6" y="281463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543030" y="281463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628754" y="1827868"/>
            <a:ext cx="1214446" cy="2500330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421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929714" y="404382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٦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٢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ــ١.٥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857752" y="3987986"/>
            <a:ext cx="4071964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٢( ــ ١٫٥)</a:t>
            </a:r>
            <a:r>
              <a:rPr lang="ar-SA" sz="3400" b="1" spc="-100" baseline="30000" dirty="0"/>
              <a:t>٢ </a:t>
            </a:r>
            <a:r>
              <a:rPr lang="ar-SA" sz="2200" b="1" dirty="0"/>
              <a:t>+ ٦ ( ــ ١٫٥) ــ ١٠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929455" y="4572008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 ٧.٥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694244" y="6063462"/>
            <a:ext cx="2571768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 ــ ١.٥  ،  ــ  ٧.٥ )</a:t>
            </a:r>
            <a:endParaRPr lang="en-US" sz="2200" b="1" dirty="0"/>
          </a:p>
        </p:txBody>
      </p:sp>
      <p:sp>
        <p:nvSpPr>
          <p:cNvPr id="79" name="مربع نص 78"/>
          <p:cNvSpPr txBox="1"/>
          <p:nvPr/>
        </p:nvSpPr>
        <p:spPr>
          <a:xfrm>
            <a:off x="2457436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1369736" y="2000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82" name="وسيلة شرح مستطيلة مستديرة الزوايا 81"/>
          <p:cNvSpPr/>
          <p:nvPr/>
        </p:nvSpPr>
        <p:spPr>
          <a:xfrm>
            <a:off x="3071802" y="2857496"/>
            <a:ext cx="1428760" cy="785818"/>
          </a:xfrm>
          <a:prstGeom prst="wedgeRoundRectCallout">
            <a:avLst>
              <a:gd name="adj1" fmla="val -69575"/>
              <a:gd name="adj2" fmla="val -12245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٠، ١ </a:t>
            </a:r>
          </a:p>
        </p:txBody>
      </p:sp>
      <p:sp>
        <p:nvSpPr>
          <p:cNvPr id="83" name="وسيلة شرح مستطيلة مستديرة الزوايا 82"/>
          <p:cNvSpPr/>
          <p:nvPr/>
        </p:nvSpPr>
        <p:spPr>
          <a:xfrm>
            <a:off x="357158" y="928670"/>
            <a:ext cx="1428760" cy="785818"/>
          </a:xfrm>
          <a:prstGeom prst="wedgeRoundRectCallout">
            <a:avLst>
              <a:gd name="adj1" fmla="val 43424"/>
              <a:gd name="adj2" fmla="val 11390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بين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ــ ٤ ، ــ ٣</a:t>
            </a:r>
          </a:p>
        </p:txBody>
      </p:sp>
      <p:sp>
        <p:nvSpPr>
          <p:cNvPr id="84" name="مستطيل 83"/>
          <p:cNvSpPr/>
          <p:nvPr/>
        </p:nvSpPr>
        <p:spPr>
          <a:xfrm>
            <a:off x="198151" y="4371062"/>
            <a:ext cx="8865555" cy="22860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85" name="جدول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2479"/>
              </p:ext>
            </p:extLst>
          </p:nvPr>
        </p:nvGraphicFramePr>
        <p:xfrm>
          <a:off x="197838" y="4639620"/>
          <a:ext cx="8715436" cy="7924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75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ــ ٣٫٩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ــ ٣٫١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6" name="مربع نص 85"/>
          <p:cNvSpPr txBox="1"/>
          <p:nvPr/>
        </p:nvSpPr>
        <p:spPr>
          <a:xfrm>
            <a:off x="7417074" y="4988022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٤٫٠٢</a:t>
            </a:r>
          </a:p>
        </p:txBody>
      </p:sp>
      <p:sp>
        <p:nvSpPr>
          <p:cNvPr id="87" name="مربع نص 86"/>
          <p:cNvSpPr txBox="1"/>
          <p:nvPr/>
        </p:nvSpPr>
        <p:spPr>
          <a:xfrm>
            <a:off x="6531242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٣٫٠٨</a:t>
            </a:r>
          </a:p>
        </p:txBody>
      </p:sp>
      <p:sp>
        <p:nvSpPr>
          <p:cNvPr id="88" name="مربع نص 87"/>
          <p:cNvSpPr txBox="1"/>
          <p:nvPr/>
        </p:nvSpPr>
        <p:spPr>
          <a:xfrm>
            <a:off x="5631124" y="4988022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٢٫١٨</a:t>
            </a:r>
          </a:p>
        </p:txBody>
      </p:sp>
      <p:sp>
        <p:nvSpPr>
          <p:cNvPr id="91" name="مربع نص 90"/>
          <p:cNvSpPr txBox="1"/>
          <p:nvPr/>
        </p:nvSpPr>
        <p:spPr>
          <a:xfrm>
            <a:off x="4731006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١٫٣٢</a:t>
            </a:r>
          </a:p>
        </p:txBody>
      </p:sp>
      <p:sp>
        <p:nvSpPr>
          <p:cNvPr id="95" name="مربع نص 94"/>
          <p:cNvSpPr txBox="1"/>
          <p:nvPr/>
        </p:nvSpPr>
        <p:spPr>
          <a:xfrm>
            <a:off x="3830888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٠٫٥</a:t>
            </a:r>
          </a:p>
        </p:txBody>
      </p:sp>
      <p:sp>
        <p:nvSpPr>
          <p:cNvPr id="96" name="مربع نص 95"/>
          <p:cNvSpPr txBox="1"/>
          <p:nvPr/>
        </p:nvSpPr>
        <p:spPr>
          <a:xfrm>
            <a:off x="2930768" y="498813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٠٫٢٨</a:t>
            </a:r>
          </a:p>
        </p:txBody>
      </p:sp>
      <p:sp>
        <p:nvSpPr>
          <p:cNvPr id="97" name="مربع نص 96"/>
          <p:cNvSpPr txBox="1"/>
          <p:nvPr/>
        </p:nvSpPr>
        <p:spPr>
          <a:xfrm>
            <a:off x="2030648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١.٠٢</a:t>
            </a:r>
          </a:p>
        </p:txBody>
      </p:sp>
      <p:sp>
        <p:nvSpPr>
          <p:cNvPr id="98" name="مربع نص 97"/>
          <p:cNvSpPr txBox="1"/>
          <p:nvPr/>
        </p:nvSpPr>
        <p:spPr>
          <a:xfrm>
            <a:off x="1130530" y="498813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١.٧٢</a:t>
            </a:r>
          </a:p>
        </p:txBody>
      </p:sp>
      <p:sp>
        <p:nvSpPr>
          <p:cNvPr id="99" name="مربع نص 98"/>
          <p:cNvSpPr txBox="1"/>
          <p:nvPr/>
        </p:nvSpPr>
        <p:spPr>
          <a:xfrm>
            <a:off x="230412" y="498807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٢.٣٨</a:t>
            </a:r>
          </a:p>
        </p:txBody>
      </p:sp>
      <p:graphicFrame>
        <p:nvGraphicFramePr>
          <p:cNvPr id="101" name="جدول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61224"/>
              </p:ext>
            </p:extLst>
          </p:nvPr>
        </p:nvGraphicFramePr>
        <p:xfrm>
          <a:off x="187086" y="5661681"/>
          <a:ext cx="8643998" cy="79248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42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4806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٠٫١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٠٫٩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" name="مربع نص 101"/>
          <p:cNvSpPr txBox="1"/>
          <p:nvPr/>
        </p:nvSpPr>
        <p:spPr>
          <a:xfrm>
            <a:off x="7378524" y="6091200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٢٫٣٨</a:t>
            </a:r>
          </a:p>
        </p:txBody>
      </p:sp>
      <p:sp>
        <p:nvSpPr>
          <p:cNvPr id="105" name="مربع نص 104"/>
          <p:cNvSpPr txBox="1"/>
          <p:nvPr/>
        </p:nvSpPr>
        <p:spPr>
          <a:xfrm>
            <a:off x="6531242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١٫٧٢</a:t>
            </a:r>
          </a:p>
        </p:txBody>
      </p:sp>
      <p:sp>
        <p:nvSpPr>
          <p:cNvPr id="106" name="مربع نص 105"/>
          <p:cNvSpPr txBox="1"/>
          <p:nvPr/>
        </p:nvSpPr>
        <p:spPr>
          <a:xfrm>
            <a:off x="5632477" y="6091200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١٫٠٢</a:t>
            </a:r>
          </a:p>
        </p:txBody>
      </p:sp>
      <p:sp>
        <p:nvSpPr>
          <p:cNvPr id="107" name="مربع نص 106"/>
          <p:cNvSpPr txBox="1"/>
          <p:nvPr/>
        </p:nvSpPr>
        <p:spPr>
          <a:xfrm>
            <a:off x="4731006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ــ ٠٫٢٨</a:t>
            </a:r>
          </a:p>
        </p:txBody>
      </p:sp>
      <p:sp>
        <p:nvSpPr>
          <p:cNvPr id="109" name="مربع نص 108"/>
          <p:cNvSpPr txBox="1"/>
          <p:nvPr/>
        </p:nvSpPr>
        <p:spPr>
          <a:xfrm>
            <a:off x="3830888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٠٫٥</a:t>
            </a:r>
          </a:p>
        </p:txBody>
      </p:sp>
      <p:sp>
        <p:nvSpPr>
          <p:cNvPr id="110" name="مربع نص 109"/>
          <p:cNvSpPr txBox="1"/>
          <p:nvPr/>
        </p:nvSpPr>
        <p:spPr>
          <a:xfrm>
            <a:off x="2930768" y="605970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١٫٣٢</a:t>
            </a:r>
          </a:p>
        </p:txBody>
      </p:sp>
      <p:sp>
        <p:nvSpPr>
          <p:cNvPr id="111" name="مربع نص 110"/>
          <p:cNvSpPr txBox="1"/>
          <p:nvPr/>
        </p:nvSpPr>
        <p:spPr>
          <a:xfrm>
            <a:off x="2030648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٢٫١٨</a:t>
            </a:r>
          </a:p>
        </p:txBody>
      </p:sp>
      <p:sp>
        <p:nvSpPr>
          <p:cNvPr id="114" name="مربع نص 113"/>
          <p:cNvSpPr txBox="1"/>
          <p:nvPr/>
        </p:nvSpPr>
        <p:spPr>
          <a:xfrm>
            <a:off x="1130530" y="6059704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٣٫٠٨</a:t>
            </a:r>
          </a:p>
        </p:txBody>
      </p:sp>
      <p:sp>
        <p:nvSpPr>
          <p:cNvPr id="115" name="مربع نص 114"/>
          <p:cNvSpPr txBox="1"/>
          <p:nvPr/>
        </p:nvSpPr>
        <p:spPr>
          <a:xfrm>
            <a:off x="230412" y="6059648"/>
            <a:ext cx="10001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٤٫٠٢</a:t>
            </a:r>
          </a:p>
        </p:txBody>
      </p:sp>
      <p:sp>
        <p:nvSpPr>
          <p:cNvPr id="117" name="مستطيل 116"/>
          <p:cNvSpPr/>
          <p:nvPr/>
        </p:nvSpPr>
        <p:spPr>
          <a:xfrm>
            <a:off x="2973632" y="4601612"/>
            <a:ext cx="928694" cy="785818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8" name="مستطيل 117"/>
          <p:cNvSpPr/>
          <p:nvPr/>
        </p:nvSpPr>
        <p:spPr>
          <a:xfrm>
            <a:off x="4757148" y="5674411"/>
            <a:ext cx="928694" cy="785818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19" name="مجموعة 292"/>
          <p:cNvGrpSpPr/>
          <p:nvPr/>
        </p:nvGrpSpPr>
        <p:grpSpPr>
          <a:xfrm>
            <a:off x="2428860" y="928670"/>
            <a:ext cx="3578289" cy="942982"/>
            <a:chOff x="3571868" y="4857760"/>
            <a:chExt cx="3578289" cy="942982"/>
          </a:xfrm>
        </p:grpSpPr>
        <p:sp>
          <p:nvSpPr>
            <p:cNvPr id="120" name="دائري 119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دائري 121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26" name="مربع نص 125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127" name="مربع نص 126"/>
            <p:cNvSpPr txBox="1"/>
            <p:nvPr/>
          </p:nvSpPr>
          <p:spPr>
            <a:xfrm>
              <a:off x="4286248" y="5369855"/>
              <a:ext cx="20717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 ــ ٣٫٤ ، ٠٫٤  }</a:t>
              </a:r>
            </a:p>
          </p:txBody>
        </p:sp>
      </p:grp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2E6A284A-0B36-A147-9093-1481F6FA18B4}"/>
              </a:ext>
            </a:extLst>
          </p:cNvPr>
          <p:cNvSpPr txBox="1"/>
          <p:nvPr/>
        </p:nvSpPr>
        <p:spPr>
          <a:xfrm>
            <a:off x="3286519" y="-211096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٤/ صـ١١٨</a:t>
            </a:r>
          </a:p>
        </p:txBody>
      </p:sp>
      <p:sp>
        <p:nvSpPr>
          <p:cNvPr id="12" name="عنصر نائب لرقم الشريحة 11">
            <a:extLst>
              <a:ext uri="{FF2B5EF4-FFF2-40B4-BE49-F238E27FC236}">
                <a16:creationId xmlns:a16="http://schemas.microsoft.com/office/drawing/2014/main" id="{BCBC70A3-ADCA-C249-8518-BB0F350B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80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80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79" grpId="0"/>
      <p:bldP spid="80" grpId="0"/>
      <p:bldP spid="82" grpId="0" animBg="1"/>
      <p:bldP spid="83" grpId="0" animBg="1"/>
      <p:bldP spid="84" grpId="0" animBg="1"/>
      <p:bldP spid="86" grpId="0"/>
      <p:bldP spid="87" grpId="0"/>
      <p:bldP spid="88" grpId="0"/>
      <p:bldP spid="91" grpId="0"/>
      <p:bldP spid="95" grpId="0"/>
      <p:bldP spid="96" grpId="0"/>
      <p:bldP spid="97" grpId="0"/>
      <p:bldP spid="98" grpId="0"/>
      <p:bldP spid="99" grpId="0"/>
      <p:bldP spid="102" grpId="0"/>
      <p:bldP spid="105" grpId="0"/>
      <p:bldP spid="106" grpId="0"/>
      <p:bldP spid="107" grpId="0"/>
      <p:bldP spid="109" grpId="0"/>
      <p:bldP spid="110" grpId="0"/>
      <p:bldP spid="111" grpId="0"/>
      <p:bldP spid="114" grpId="0"/>
      <p:bldP spid="115" grpId="0"/>
      <p:bldP spid="117" grpId="0" animBg="1"/>
      <p:bldP spid="1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B125D42-3DE8-80D6-49B7-B6AAD25C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56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78A5E5D-3830-5935-5625-82284BC673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60499" y="2120561"/>
            <a:ext cx="3964668" cy="30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39" y="157581"/>
            <a:ext cx="216594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" y="1695645"/>
            <a:ext cx="8155896" cy="47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BA74CFB-0C32-F648-829F-F6D9B0F94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21013860">
            <a:off x="1498991" y="2022221"/>
            <a:ext cx="1756069" cy="1234354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3337857" y="1781709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٨-٢ 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التربيعية بيانيا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6B3E0E-31DB-F14F-8C83-F30F2413D569}"/>
              </a:ext>
            </a:extLst>
          </p:cNvPr>
          <p:cNvSpPr/>
          <p:nvPr/>
        </p:nvSpPr>
        <p:spPr>
          <a:xfrm>
            <a:off x="5861787" y="2958877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4CD9CF1-6B1E-5C46-8A5E-C54A95B991C7}"/>
              </a:ext>
            </a:extLst>
          </p:cNvPr>
          <p:cNvSpPr/>
          <p:nvPr/>
        </p:nvSpPr>
        <p:spPr>
          <a:xfrm>
            <a:off x="5777060" y="3936695"/>
            <a:ext cx="3071931" cy="173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درست حل المعادلات التربيعية بيانيا</a:t>
            </a:r>
            <a:endParaRPr lang="ar-SA" sz="28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8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3820C-040E-7748-B04E-CA3B836E879F}"/>
              </a:ext>
            </a:extLst>
          </p:cNvPr>
          <p:cNvSpPr/>
          <p:nvPr/>
        </p:nvSpPr>
        <p:spPr>
          <a:xfrm>
            <a:off x="1627970" y="283089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والان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8719456-0476-2D4E-ACC9-4E5775C9C71B}"/>
              </a:ext>
            </a:extLst>
          </p:cNvPr>
          <p:cNvSpPr/>
          <p:nvPr/>
        </p:nvSpPr>
        <p:spPr>
          <a:xfrm>
            <a:off x="2395474" y="3612886"/>
            <a:ext cx="2709848" cy="130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احلل المعادلات التربيعية بيانيا</a:t>
            </a:r>
            <a:endParaRPr lang="ar-SA" sz="2400" baseline="30000" dirty="0">
              <a:solidFill>
                <a:srgbClr val="7030A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DCF8F809-F041-7844-A350-3D11043DBC38}"/>
              </a:ext>
            </a:extLst>
          </p:cNvPr>
          <p:cNvSpPr/>
          <p:nvPr/>
        </p:nvSpPr>
        <p:spPr>
          <a:xfrm>
            <a:off x="2363132" y="4559175"/>
            <a:ext cx="2709848" cy="1674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اقدر حلول المعادلات التربيعية بيانيا </a:t>
            </a:r>
          </a:p>
          <a:p>
            <a:pPr algn="ctr"/>
            <a:endParaRPr lang="ar-SA" sz="24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4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AB4EBAF-06D6-B24A-84FA-48D3BABE057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-31015" y="3808666"/>
            <a:ext cx="2018591" cy="28332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FC393E7-C5E3-4A47-9BA1-08FEDA686F7B}"/>
              </a:ext>
            </a:extLst>
          </p:cNvPr>
          <p:cNvSpPr txBox="1"/>
          <p:nvPr/>
        </p:nvSpPr>
        <p:spPr>
          <a:xfrm rot="20997897">
            <a:off x="1673551" y="2398415"/>
            <a:ext cx="130575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1400" dirty="0">
                <a:latin typeface="Beirut" pitchFamily="2" charset="-78"/>
                <a:cs typeface="Beirut" pitchFamily="2" charset="-78"/>
              </a:rPr>
              <a:t>المفردات</a:t>
            </a:r>
            <a:r>
              <a:rPr lang="ar-SA" sz="1400" dirty="0"/>
              <a:t> </a:t>
            </a:r>
            <a:endParaRPr lang="en-US" sz="1400" dirty="0"/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الجذور المكررة</a:t>
            </a:r>
          </a:p>
        </p:txBody>
      </p:sp>
      <p:sp>
        <p:nvSpPr>
          <p:cNvPr id="55" name="مربع نص 5">
            <a:extLst>
              <a:ext uri="{FF2B5EF4-FFF2-40B4-BE49-F238E27FC236}">
                <a16:creationId xmlns:a16="http://schemas.microsoft.com/office/drawing/2014/main" id="{BF8F51A4-1F88-6249-94FC-CF98A3D7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369" y="2258927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 </a:t>
            </a:r>
            <a:r>
              <a:rPr lang="ar-SA" altLang="ar-SA" sz="1600">
                <a:solidFill>
                  <a:srgbClr val="002060"/>
                </a:solidFill>
              </a:rPr>
              <a:t>/ ١٤٤هـ</a:t>
            </a: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١١٦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A1540E-0926-6167-63BC-CECB3BE0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18207" y="5770322"/>
            <a:ext cx="2133600" cy="365125"/>
          </a:xfrm>
        </p:spPr>
        <p:txBody>
          <a:bodyPr/>
          <a:lstStyle/>
          <a:p>
            <a:fld id="{FAEFF136-32FD-4997-AF8C-37476D40D071}" type="slidenum">
              <a:rPr lang="ar-SA" smtClean="0">
                <a:solidFill>
                  <a:schemeClr val="tx1"/>
                </a:solidFill>
              </a:rPr>
              <a:pPr/>
              <a:t>40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99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٨-٢ </a:t>
            </a:r>
          </a:p>
          <a:p>
            <a:pPr algn="ctr"/>
            <a:r>
              <a:rPr lang="ar-SA" sz="28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حل المعادلات التربيعية بيانيا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1F27F4C-296A-8183-A195-9A9B77B27D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004048" y="1397971"/>
            <a:ext cx="3643427" cy="349196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C2D5B4-2AC1-A8FF-90B3-F6083B31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30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E30E988-4971-A34D-BD65-C5411DD6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8964488" cy="5616624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BA301D-8BF4-628C-0545-05ACAEFB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82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142852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642918"/>
            <a:ext cx="410051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9" name="مجموعة 28"/>
          <p:cNvGrpSpPr/>
          <p:nvPr/>
        </p:nvGrpSpPr>
        <p:grpSpPr>
          <a:xfrm>
            <a:off x="6088093" y="1857364"/>
            <a:ext cx="2771794" cy="859558"/>
            <a:chOff x="5514982" y="5857892"/>
            <a:chExt cx="2771794" cy="859558"/>
          </a:xfrm>
        </p:grpSpPr>
        <p:grpSp>
          <p:nvGrpSpPr>
            <p:cNvPr id="110" name="مجموعة 145"/>
            <p:cNvGrpSpPr/>
            <p:nvPr/>
          </p:nvGrpSpPr>
          <p:grpSpPr>
            <a:xfrm>
              <a:off x="5514982" y="5857892"/>
              <a:ext cx="2000264" cy="859558"/>
              <a:chOff x="4943478" y="5742210"/>
              <a:chExt cx="2000264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686434" y="5742210"/>
                <a:ext cx="64294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١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4943478" y="6170881"/>
                <a:ext cx="200026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 ــ ٠٫٠٠٥</a:t>
                </a:r>
              </a:p>
            </p:txBody>
          </p:sp>
          <p:cxnSp>
            <p:nvCxnSpPr>
              <p:cNvPr id="114" name="رابط مستقيم 113"/>
              <p:cNvCxnSpPr/>
              <p:nvPr/>
            </p:nvCxnSpPr>
            <p:spPr>
              <a:xfrm rot="10800000">
                <a:off x="5187830" y="6170838"/>
                <a:ext cx="15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مربع نص 110"/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15" name="Text Box 87"/>
          <p:cNvSpPr txBox="1">
            <a:spLocks noChangeArrowheads="1"/>
          </p:cNvSpPr>
          <p:nvPr/>
        </p:nvSpPr>
        <p:spPr bwMode="auto">
          <a:xfrm>
            <a:off x="5259413" y="2119046"/>
            <a:ext cx="109853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=  ١٠٠</a:t>
            </a:r>
            <a:endParaRPr lang="en-US" sz="2200" b="1" dirty="0"/>
          </a:p>
        </p:txBody>
      </p:sp>
      <p:sp>
        <p:nvSpPr>
          <p:cNvPr id="116" name="Text Box 87"/>
          <p:cNvSpPr txBox="1">
            <a:spLocks noChangeArrowheads="1"/>
          </p:cNvSpPr>
          <p:nvPr/>
        </p:nvSpPr>
        <p:spPr bwMode="auto">
          <a:xfrm>
            <a:off x="4973661" y="2786058"/>
            <a:ext cx="4098933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٠٫٠٠٥ (١٠٠)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+ ١٠٠ + ٥</a:t>
            </a:r>
            <a:endParaRPr lang="en-US" sz="2200" b="1" dirty="0"/>
          </a:p>
        </p:txBody>
      </p:sp>
      <p:sp>
        <p:nvSpPr>
          <p:cNvPr id="117" name="Text Box 87"/>
          <p:cNvSpPr txBox="1">
            <a:spLocks noChangeArrowheads="1"/>
          </p:cNvSpPr>
          <p:nvPr/>
        </p:nvSpPr>
        <p:spPr bwMode="auto">
          <a:xfrm>
            <a:off x="4143374" y="2786058"/>
            <a:ext cx="109853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=  ١٠٠</a:t>
            </a:r>
            <a:endParaRPr lang="en-US" sz="2200" b="1" dirty="0"/>
          </a:p>
        </p:txBody>
      </p:sp>
      <p:sp>
        <p:nvSpPr>
          <p:cNvPr id="118" name="Text Box 87"/>
          <p:cNvSpPr txBox="1">
            <a:spLocks noChangeArrowheads="1"/>
          </p:cNvSpPr>
          <p:nvPr/>
        </p:nvSpPr>
        <p:spPr bwMode="auto">
          <a:xfrm>
            <a:off x="7715272" y="3429000"/>
            <a:ext cx="1098537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الرأس =</a:t>
            </a:r>
            <a:endParaRPr lang="en-US" sz="2200" b="1" dirty="0"/>
          </a:p>
        </p:txBody>
      </p:sp>
      <p:sp>
        <p:nvSpPr>
          <p:cNvPr id="119" name="Text Box 87"/>
          <p:cNvSpPr txBox="1">
            <a:spLocks noChangeArrowheads="1"/>
          </p:cNvSpPr>
          <p:nvPr/>
        </p:nvSpPr>
        <p:spPr bwMode="auto">
          <a:xfrm>
            <a:off x="6143636" y="3429000"/>
            <a:ext cx="1770053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( ١٠٠ ، ١٠٠)</a:t>
            </a:r>
            <a:endParaRPr lang="en-US" sz="2200" b="1" dirty="0"/>
          </a:p>
        </p:txBody>
      </p:sp>
      <p:grpSp>
        <p:nvGrpSpPr>
          <p:cNvPr id="264" name="مجموعة 263"/>
          <p:cNvGrpSpPr/>
          <p:nvPr/>
        </p:nvGrpSpPr>
        <p:grpSpPr>
          <a:xfrm>
            <a:off x="393701" y="857230"/>
            <a:ext cx="4178299" cy="5657950"/>
            <a:chOff x="393701" y="857230"/>
            <a:chExt cx="4178299" cy="5657950"/>
          </a:xfrm>
        </p:grpSpPr>
        <p:grpSp>
          <p:nvGrpSpPr>
            <p:cNvPr id="171" name="Group 83"/>
            <p:cNvGrpSpPr>
              <a:grpSpLocks/>
            </p:cNvGrpSpPr>
            <p:nvPr/>
          </p:nvGrpSpPr>
          <p:grpSpPr bwMode="auto">
            <a:xfrm>
              <a:off x="393701" y="1071546"/>
              <a:ext cx="4178299" cy="5072098"/>
              <a:chOff x="476" y="1657"/>
              <a:chExt cx="2317" cy="2317"/>
            </a:xfrm>
          </p:grpSpPr>
          <p:sp>
            <p:nvSpPr>
              <p:cNvPr id="172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3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4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5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8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9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0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1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2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4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5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6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7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8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dirty="0"/>
              </a:p>
            </p:txBody>
          </p:sp>
          <p:sp>
            <p:nvSpPr>
              <p:cNvPr id="189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0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1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2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3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4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5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6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7" name="Line 109"/>
              <p:cNvSpPr>
                <a:spLocks noChangeShapeType="1"/>
              </p:cNvSpPr>
              <p:nvPr/>
            </p:nvSpPr>
            <p:spPr bwMode="auto">
              <a:xfrm flipH="1">
                <a:off x="476" y="3963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8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9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0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1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2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03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 dirty="0"/>
              </a:p>
            </p:txBody>
          </p:sp>
          <p:sp>
            <p:nvSpPr>
              <p:cNvPr id="204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47" name="مربع نص 246"/>
            <p:cNvSpPr txBox="1"/>
            <p:nvPr/>
          </p:nvSpPr>
          <p:spPr>
            <a:xfrm>
              <a:off x="1785918" y="857230"/>
              <a:ext cx="742954" cy="560153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100" b="1" dirty="0"/>
                <a:t>١٦٠</a:t>
              </a:r>
            </a:p>
            <a:p>
              <a:r>
                <a:rPr lang="ar-SA" sz="2100" b="1" dirty="0"/>
                <a:t>١٥٠</a:t>
              </a:r>
            </a:p>
            <a:p>
              <a:r>
                <a:rPr lang="ar-SA" sz="2100" b="1" dirty="0"/>
                <a:t>١٤٠</a:t>
              </a:r>
            </a:p>
            <a:p>
              <a:r>
                <a:rPr lang="ar-SA" sz="2100" b="1" dirty="0"/>
                <a:t>١٣٠</a:t>
              </a:r>
            </a:p>
            <a:p>
              <a:r>
                <a:rPr lang="ar-SA" sz="2100" b="1" dirty="0"/>
                <a:t>١٢٠</a:t>
              </a:r>
            </a:p>
            <a:p>
              <a:r>
                <a:rPr lang="ar-SA" sz="2100" b="1" dirty="0"/>
                <a:t>١١٠</a:t>
              </a:r>
            </a:p>
            <a:p>
              <a:r>
                <a:rPr lang="ar-SA" sz="2100" b="1" dirty="0"/>
                <a:t>١٠٠</a:t>
              </a:r>
            </a:p>
            <a:p>
              <a:r>
                <a:rPr lang="ar-SA" sz="2100" b="1" dirty="0"/>
                <a:t>٩٠</a:t>
              </a:r>
            </a:p>
            <a:p>
              <a:r>
                <a:rPr lang="ar-SA" sz="2100" b="1" dirty="0"/>
                <a:t>٨٠</a:t>
              </a:r>
            </a:p>
            <a:p>
              <a:r>
                <a:rPr lang="ar-SA" sz="2100" b="1" dirty="0"/>
                <a:t>٧٠</a:t>
              </a:r>
            </a:p>
            <a:p>
              <a:r>
                <a:rPr lang="ar-SA" sz="2100" b="1" dirty="0"/>
                <a:t>٦٠</a:t>
              </a:r>
            </a:p>
            <a:p>
              <a:r>
                <a:rPr lang="ar-SA" sz="2100" b="1" dirty="0"/>
                <a:t>٥٠</a:t>
              </a:r>
            </a:p>
            <a:p>
              <a:r>
                <a:rPr lang="ar-SA" sz="2100" b="1" dirty="0"/>
                <a:t>٤٠</a:t>
              </a:r>
            </a:p>
            <a:p>
              <a:r>
                <a:rPr lang="ar-SA" sz="2100" b="1" dirty="0"/>
                <a:t>٣٠</a:t>
              </a:r>
            </a:p>
            <a:p>
              <a:r>
                <a:rPr lang="ar-SA" sz="2100" b="1" dirty="0"/>
                <a:t>٢٠</a:t>
              </a:r>
            </a:p>
            <a:p>
              <a:r>
                <a:rPr lang="ar-SA" sz="2100" b="1" dirty="0"/>
                <a:t>١٠</a:t>
              </a:r>
            </a:p>
            <a:p>
              <a:endParaRPr lang="ar-SA" sz="2200" b="1" dirty="0"/>
            </a:p>
          </p:txBody>
        </p:sp>
        <p:sp>
          <p:nvSpPr>
            <p:cNvPr id="248" name="مربع نص 247"/>
            <p:cNvSpPr txBox="1"/>
            <p:nvPr/>
          </p:nvSpPr>
          <p:spPr>
            <a:xfrm>
              <a:off x="2100244" y="6115070"/>
              <a:ext cx="228601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٣٠٠ ٢٠٠  ١٠٠</a:t>
              </a:r>
            </a:p>
          </p:txBody>
        </p:sp>
      </p:grpSp>
      <p:sp>
        <p:nvSpPr>
          <p:cNvPr id="250" name="شكل حر 249"/>
          <p:cNvSpPr/>
          <p:nvPr/>
        </p:nvSpPr>
        <p:spPr>
          <a:xfrm flipV="1">
            <a:off x="2385998" y="2928929"/>
            <a:ext cx="1214446" cy="3643337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1" name="وسيلة شرح مستطيلة مستديرة الزوايا 250"/>
          <p:cNvSpPr/>
          <p:nvPr/>
        </p:nvSpPr>
        <p:spPr>
          <a:xfrm>
            <a:off x="4357686" y="5500702"/>
            <a:ext cx="1428760" cy="785818"/>
          </a:xfrm>
          <a:prstGeom prst="wedgeRoundRectCallout">
            <a:avLst>
              <a:gd name="adj1" fmla="val -104574"/>
              <a:gd name="adj2" fmla="val 2845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مقطع سيني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٢٠٥ تقريبا</a:t>
            </a:r>
          </a:p>
        </p:txBody>
      </p:sp>
      <p:sp>
        <p:nvSpPr>
          <p:cNvPr id="252" name="مربع نص 251"/>
          <p:cNvSpPr txBox="1"/>
          <p:nvPr/>
        </p:nvSpPr>
        <p:spPr>
          <a:xfrm>
            <a:off x="2157394" y="570073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cxnSp>
        <p:nvCxnSpPr>
          <p:cNvPr id="253" name="رابط كسهم مستقيم 252"/>
          <p:cNvCxnSpPr/>
          <p:nvPr/>
        </p:nvCxnSpPr>
        <p:spPr>
          <a:xfrm rot="16200000" flipH="1">
            <a:off x="328584" y="3529473"/>
            <a:ext cx="5357847" cy="1336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مربع نص 254"/>
          <p:cNvSpPr txBox="1"/>
          <p:nvPr/>
        </p:nvSpPr>
        <p:spPr>
          <a:xfrm>
            <a:off x="3214678" y="570073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49" name="مربع نص 248"/>
          <p:cNvSpPr txBox="1"/>
          <p:nvPr/>
        </p:nvSpPr>
        <p:spPr>
          <a:xfrm>
            <a:off x="2700786" y="269633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57" name="وسيلة شرح مستطيلة مستديرة الزوايا 256"/>
          <p:cNvSpPr/>
          <p:nvPr/>
        </p:nvSpPr>
        <p:spPr>
          <a:xfrm>
            <a:off x="357158" y="5500702"/>
            <a:ext cx="1428760" cy="785818"/>
          </a:xfrm>
          <a:prstGeom prst="wedgeRoundRectCallout">
            <a:avLst>
              <a:gd name="adj1" fmla="val 96425"/>
              <a:gd name="adj2" fmla="val 3026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مقطع سيني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ــ ٥ تقريبا</a:t>
            </a:r>
          </a:p>
        </p:txBody>
      </p:sp>
      <p:sp>
        <p:nvSpPr>
          <p:cNvPr id="258" name="وسيلة شرح مستطيلة مستديرة الزوايا 257"/>
          <p:cNvSpPr/>
          <p:nvPr/>
        </p:nvSpPr>
        <p:spPr>
          <a:xfrm>
            <a:off x="733184" y="1397756"/>
            <a:ext cx="1857388" cy="1271614"/>
          </a:xfrm>
          <a:prstGeom prst="wedgeRoundRectCallout">
            <a:avLst>
              <a:gd name="adj1" fmla="val 74655"/>
              <a:gd name="adj2" fmla="val -13368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معادلة المحور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س = ١٠٠ تقريبا</a:t>
            </a:r>
          </a:p>
        </p:txBody>
      </p:sp>
      <p:sp>
        <p:nvSpPr>
          <p:cNvPr id="259" name="مربع نص 258"/>
          <p:cNvSpPr txBox="1"/>
          <p:nvPr/>
        </p:nvSpPr>
        <p:spPr>
          <a:xfrm>
            <a:off x="6072198" y="4000504"/>
            <a:ext cx="3000362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000" b="1" dirty="0"/>
              <a:t>ماذا يمثل المستقيم المار بنقطتي التقاء القطع المكافئ بالأرض</a:t>
            </a:r>
          </a:p>
        </p:txBody>
      </p:sp>
      <p:sp>
        <p:nvSpPr>
          <p:cNvPr id="260" name="مربع نص 259"/>
          <p:cNvSpPr txBox="1"/>
          <p:nvPr/>
        </p:nvSpPr>
        <p:spPr>
          <a:xfrm>
            <a:off x="5072066" y="4000504"/>
            <a:ext cx="85722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solidFill>
                  <a:srgbClr val="FF0000"/>
                </a:solidFill>
              </a:rPr>
              <a:t>محور السينات</a:t>
            </a:r>
          </a:p>
        </p:txBody>
      </p:sp>
      <p:sp>
        <p:nvSpPr>
          <p:cNvPr id="261" name="مربع نص 260"/>
          <p:cNvSpPr txBox="1"/>
          <p:nvPr/>
        </p:nvSpPr>
        <p:spPr>
          <a:xfrm>
            <a:off x="6072198" y="4843472"/>
            <a:ext cx="3000362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000" b="1" dirty="0"/>
              <a:t>ما المقطعان السينيان للتمثيل ؟</a:t>
            </a:r>
          </a:p>
        </p:txBody>
      </p:sp>
      <p:sp>
        <p:nvSpPr>
          <p:cNvPr id="262" name="مربع نص 261"/>
          <p:cNvSpPr txBox="1"/>
          <p:nvPr/>
        </p:nvSpPr>
        <p:spPr>
          <a:xfrm>
            <a:off x="6072198" y="5357826"/>
            <a:ext cx="3000362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000" b="1" dirty="0"/>
              <a:t>ما معادلة المحور ؟</a:t>
            </a:r>
          </a:p>
        </p:txBody>
      </p:sp>
      <p:sp>
        <p:nvSpPr>
          <p:cNvPr id="263" name="مربع نص 262"/>
          <p:cNvSpPr txBox="1"/>
          <p:nvPr/>
        </p:nvSpPr>
        <p:spPr>
          <a:xfrm>
            <a:off x="6072198" y="5869921"/>
            <a:ext cx="3000362" cy="73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r>
              <a:rPr lang="ar-SA" sz="2200" b="1" dirty="0">
                <a:latin typeface="Tahoma"/>
                <a:cs typeface="Tahoma"/>
              </a:rPr>
              <a:t>▪ </a:t>
            </a:r>
            <a:r>
              <a:rPr lang="ar-SA" sz="2000" b="1" dirty="0"/>
              <a:t>ما المسافة بين نقطتي التقاء القطع المكافئ بالأرض ؟</a:t>
            </a:r>
          </a:p>
        </p:txBody>
      </p:sp>
      <p:sp>
        <p:nvSpPr>
          <p:cNvPr id="267" name="وسيلة شرح مستطيلة مستديرة الزوايا 266"/>
          <p:cNvSpPr/>
          <p:nvPr/>
        </p:nvSpPr>
        <p:spPr>
          <a:xfrm>
            <a:off x="2214512" y="3647877"/>
            <a:ext cx="2714644" cy="785818"/>
          </a:xfrm>
          <a:prstGeom prst="wedgeRoundRectCallout">
            <a:avLst>
              <a:gd name="adj1" fmla="val -11295"/>
              <a:gd name="adj2" fmla="val 266630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المسافة = ٢٠٥ ــ ( ــ ٥ ) = ٢١٠ تقريبا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60BE30F-C5F2-EB5D-506E-4136BCC5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43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/>
      <p:bldP spid="250" grpId="0" animBg="1"/>
      <p:bldP spid="251" grpId="0" animBg="1"/>
      <p:bldP spid="252" grpId="0"/>
      <p:bldP spid="255" grpId="0"/>
      <p:bldP spid="249" grpId="0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363" y="142852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" name="مجموعة 67"/>
          <p:cNvGrpSpPr/>
          <p:nvPr/>
        </p:nvGrpSpPr>
        <p:grpSpPr>
          <a:xfrm>
            <a:off x="1142976" y="771504"/>
            <a:ext cx="6929486" cy="2443182"/>
            <a:chOff x="1714480" y="771504"/>
            <a:chExt cx="6072230" cy="2443182"/>
          </a:xfrm>
        </p:grpSpPr>
        <p:sp>
          <p:nvSpPr>
            <p:cNvPr id="66" name="سداسي 65"/>
            <p:cNvSpPr/>
            <p:nvPr/>
          </p:nvSpPr>
          <p:spPr>
            <a:xfrm>
              <a:off x="1714480" y="1357298"/>
              <a:ext cx="6072230" cy="1857388"/>
            </a:xfrm>
            <a:prstGeom prst="hexagon">
              <a:avLst/>
            </a:prstGeom>
            <a:solidFill>
              <a:srgbClr val="DBE282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7" name="مستطيل ذو زاوية واحدة مخدوشة 66"/>
            <p:cNvSpPr/>
            <p:nvPr/>
          </p:nvSpPr>
          <p:spPr>
            <a:xfrm>
              <a:off x="2118067" y="771504"/>
              <a:ext cx="5268000" cy="571504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9" name="مربع نص 68"/>
          <p:cNvSpPr txBox="1"/>
          <p:nvPr/>
        </p:nvSpPr>
        <p:spPr>
          <a:xfrm>
            <a:off x="1757340" y="825434"/>
            <a:ext cx="56293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لحل المعادلات التربيعية نتبع الآتي : </a:t>
            </a:r>
            <a:r>
              <a:rPr lang="ar-SA" sz="2200" b="1" dirty="0">
                <a:solidFill>
                  <a:srgbClr val="C00000"/>
                </a:solidFill>
              </a:rPr>
              <a:t>إيجاد المقطع السيني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1757340" y="1514460"/>
            <a:ext cx="578647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نوجد الدالة المرتبطة وذلك باستبدال د ( س ) أو ص  بصفر</a:t>
            </a:r>
          </a:p>
        </p:txBody>
      </p:sp>
      <p:sp>
        <p:nvSpPr>
          <p:cNvPr id="71" name="مربع نص 70"/>
          <p:cNvSpPr txBox="1"/>
          <p:nvPr/>
        </p:nvSpPr>
        <p:spPr>
          <a:xfrm>
            <a:off x="1757340" y="2055129"/>
            <a:ext cx="578647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نمثل الدالة بيانيا .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1757340" y="2600318"/>
            <a:ext cx="578647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المقاطع السينية هي حلول المعادلة .</a:t>
            </a:r>
          </a:p>
        </p:txBody>
      </p:sp>
      <p:grpSp>
        <p:nvGrpSpPr>
          <p:cNvPr id="75" name="مجموعة 74"/>
          <p:cNvGrpSpPr/>
          <p:nvPr/>
        </p:nvGrpSpPr>
        <p:grpSpPr>
          <a:xfrm>
            <a:off x="1000100" y="3429000"/>
            <a:ext cx="7286676" cy="3357562"/>
            <a:chOff x="1000100" y="3429000"/>
            <a:chExt cx="7286676" cy="33575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00100" y="3429000"/>
              <a:ext cx="7286676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5852" y="4229106"/>
              <a:ext cx="6800895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9345" y="4429132"/>
            <a:ext cx="182880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52563" y="4357694"/>
            <a:ext cx="1891007" cy="14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57786" y="4514858"/>
            <a:ext cx="1928330" cy="156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12" y="6215082"/>
            <a:ext cx="129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6215082"/>
            <a:ext cx="952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4" y="6215082"/>
            <a:ext cx="1209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مربع نص 18"/>
          <p:cNvSpPr txBox="1"/>
          <p:nvPr/>
        </p:nvSpPr>
        <p:spPr>
          <a:xfrm>
            <a:off x="6843728" y="467202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429388" y="467202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4171948" y="531496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C8D7C3A-84D8-DDB9-6ADD-48C04DC13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44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مجموعة 293"/>
          <p:cNvGrpSpPr/>
          <p:nvPr/>
        </p:nvGrpSpPr>
        <p:grpSpPr>
          <a:xfrm>
            <a:off x="5357818" y="714356"/>
            <a:ext cx="3571900" cy="5929354"/>
            <a:chOff x="5357818" y="714356"/>
            <a:chExt cx="3571900" cy="5929354"/>
          </a:xfrm>
        </p:grpSpPr>
        <p:grpSp>
          <p:nvGrpSpPr>
            <p:cNvPr id="105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126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127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72238" y="1328724"/>
                <a:ext cx="177166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٢ س  ــ  ٨  =  ٠  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73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39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2515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74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8" y="523906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2843202" y="524352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1828784" y="1928804"/>
            <a:ext cx="2071702" cy="3864795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739888" y="3874955"/>
            <a:ext cx="4321174" cy="24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586026" y="5510529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6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07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٢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343794" y="2500306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١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429256" y="3987986"/>
            <a:ext cx="350046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( ١)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٢ ( ١ )  ــ  ٨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7531141" y="4572008"/>
            <a:ext cx="1384289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٩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6216683" y="6029342"/>
            <a:ext cx="18843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١  ،  ــ ٩ )</a:t>
            </a:r>
            <a:endParaRPr lang="en-US" sz="2200" b="1" dirty="0"/>
          </a:p>
        </p:txBody>
      </p:sp>
      <p:sp>
        <p:nvSpPr>
          <p:cNvPr id="283" name="مربع نص 282"/>
          <p:cNvSpPr txBox="1"/>
          <p:nvPr/>
        </p:nvSpPr>
        <p:spPr>
          <a:xfrm>
            <a:off x="3371846" y="3057524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84" name="مربع نص 283"/>
          <p:cNvSpPr txBox="1"/>
          <p:nvPr/>
        </p:nvSpPr>
        <p:spPr>
          <a:xfrm>
            <a:off x="1771634" y="30432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4014786" y="1857366"/>
            <a:ext cx="1428760" cy="785818"/>
          </a:xfrm>
          <a:prstGeom prst="wedgeRoundRectCallout">
            <a:avLst>
              <a:gd name="adj1" fmla="val -69575"/>
              <a:gd name="adj2" fmla="val 12844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٤</a:t>
            </a:r>
          </a:p>
        </p:txBody>
      </p:sp>
      <p:sp>
        <p:nvSpPr>
          <p:cNvPr id="286" name="وسيلة شرح مستطيلة مستديرة الزوايا 285"/>
          <p:cNvSpPr/>
          <p:nvPr/>
        </p:nvSpPr>
        <p:spPr>
          <a:xfrm>
            <a:off x="371448" y="2000242"/>
            <a:ext cx="1428760" cy="785818"/>
          </a:xfrm>
          <a:prstGeom prst="wedgeRoundRectCallout">
            <a:avLst>
              <a:gd name="adj1" fmla="val 68424"/>
              <a:gd name="adj2" fmla="val 115722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ــ ٢</a:t>
            </a:r>
          </a:p>
        </p:txBody>
      </p:sp>
      <p:grpSp>
        <p:nvGrpSpPr>
          <p:cNvPr id="293" name="مجموعة 292"/>
          <p:cNvGrpSpPr/>
          <p:nvPr/>
        </p:nvGrpSpPr>
        <p:grpSpPr>
          <a:xfrm>
            <a:off x="1000100" y="1071546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ــ ٢ ، ٤ }</a:t>
              </a:r>
            </a:p>
          </p:txBody>
        </p: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E61A9363-47DA-724D-8369-4554AED85FD6}"/>
              </a:ext>
            </a:extLst>
          </p:cNvPr>
          <p:cNvSpPr txBox="1"/>
          <p:nvPr/>
        </p:nvSpPr>
        <p:spPr>
          <a:xfrm>
            <a:off x="1749440" y="-53418"/>
            <a:ext cx="562932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C00000"/>
                </a:solidFill>
              </a:rPr>
              <a:t>جذران حقيقيان مختلفان</a:t>
            </a:r>
          </a:p>
        </p:txBody>
      </p:sp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1B6D5CFD-B1EA-E469-40E3-7CED171F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45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3" grpId="0"/>
      <p:bldP spid="284" grpId="0"/>
      <p:bldP spid="285" grpId="0" animBg="1"/>
      <p:bldP spid="2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مجموعة 81"/>
          <p:cNvGrpSpPr/>
          <p:nvPr/>
        </p:nvGrpSpPr>
        <p:grpSpPr>
          <a:xfrm>
            <a:off x="442886" y="1571614"/>
            <a:ext cx="4416917" cy="4643470"/>
            <a:chOff x="442886" y="1571614"/>
            <a:chExt cx="4416917" cy="4643470"/>
          </a:xfrm>
        </p:grpSpPr>
        <p:grpSp>
          <p:nvGrpSpPr>
            <p:cNvPr id="7" name="مجموعة 72"/>
            <p:cNvGrpSpPr/>
            <p:nvPr/>
          </p:nvGrpSpPr>
          <p:grpSpPr>
            <a:xfrm>
              <a:off x="442886" y="1571614"/>
              <a:ext cx="4416917" cy="4643470"/>
              <a:chOff x="285720" y="1428736"/>
              <a:chExt cx="4416917" cy="4643470"/>
            </a:xfrm>
          </p:grpSpPr>
          <p:sp>
            <p:nvSpPr>
              <p:cNvPr id="38" name="مستطيل 37"/>
              <p:cNvSpPr/>
              <p:nvPr/>
            </p:nvSpPr>
            <p:spPr>
              <a:xfrm>
                <a:off x="285720" y="1428736"/>
                <a:ext cx="4416917" cy="4643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grpSp>
            <p:nvGrpSpPr>
              <p:cNvPr id="8" name="Group 83"/>
              <p:cNvGrpSpPr>
                <a:grpSpLocks/>
              </p:cNvGrpSpPr>
              <p:nvPr/>
            </p:nvGrpSpPr>
            <p:grpSpPr bwMode="auto">
              <a:xfrm>
                <a:off x="393701" y="1571612"/>
                <a:ext cx="4178299" cy="4321175"/>
                <a:chOff x="476" y="1657"/>
                <a:chExt cx="2317" cy="2317"/>
              </a:xfrm>
            </p:grpSpPr>
            <p:sp>
              <p:nvSpPr>
                <p:cNvPr id="40" name="Line 84"/>
                <p:cNvSpPr>
                  <a:spLocks noChangeShapeType="1"/>
                </p:cNvSpPr>
                <p:nvPr/>
              </p:nvSpPr>
              <p:spPr bwMode="auto">
                <a:xfrm>
                  <a:off x="1635" y="1657"/>
                  <a:ext cx="0" cy="2317"/>
                </a:xfrm>
                <a:prstGeom prst="line">
                  <a:avLst/>
                </a:prstGeom>
                <a:noFill/>
                <a:ln w="28575">
                  <a:solidFill>
                    <a:schemeClr val="hlink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1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476" y="2816"/>
                  <a:ext cx="2317" cy="0"/>
                </a:xfrm>
                <a:prstGeom prst="line">
                  <a:avLst/>
                </a:prstGeom>
                <a:noFill/>
                <a:ln w="317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2" name="Rectangle 86"/>
                <p:cNvSpPr>
                  <a:spLocks noChangeArrowheads="1"/>
                </p:cNvSpPr>
                <p:nvPr/>
              </p:nvSpPr>
              <p:spPr bwMode="auto">
                <a:xfrm>
                  <a:off x="476" y="1657"/>
                  <a:ext cx="2317" cy="2317"/>
                </a:xfrm>
                <a:prstGeom prst="rect">
                  <a:avLst/>
                </a:prstGeom>
                <a:noFill/>
                <a:ln w="19050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>
                  <a:off x="2648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4" name="Line 88"/>
                <p:cNvSpPr>
                  <a:spLocks noChangeShapeType="1"/>
                </p:cNvSpPr>
                <p:nvPr/>
              </p:nvSpPr>
              <p:spPr bwMode="auto">
                <a:xfrm>
                  <a:off x="2503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5" name="Line 89"/>
                <p:cNvSpPr>
                  <a:spLocks noChangeShapeType="1"/>
                </p:cNvSpPr>
                <p:nvPr/>
              </p:nvSpPr>
              <p:spPr bwMode="auto">
                <a:xfrm>
                  <a:off x="235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6" name="Line 90"/>
                <p:cNvSpPr>
                  <a:spLocks noChangeShapeType="1"/>
                </p:cNvSpPr>
                <p:nvPr/>
              </p:nvSpPr>
              <p:spPr bwMode="auto">
                <a:xfrm>
                  <a:off x="221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7" name="Line 91"/>
                <p:cNvSpPr>
                  <a:spLocks noChangeShapeType="1"/>
                </p:cNvSpPr>
                <p:nvPr/>
              </p:nvSpPr>
              <p:spPr bwMode="auto">
                <a:xfrm>
                  <a:off x="206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8" name="Line 92"/>
                <p:cNvSpPr>
                  <a:spLocks noChangeShapeType="1"/>
                </p:cNvSpPr>
                <p:nvPr/>
              </p:nvSpPr>
              <p:spPr bwMode="auto">
                <a:xfrm>
                  <a:off x="1924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49" name="Line 93"/>
                <p:cNvSpPr>
                  <a:spLocks noChangeShapeType="1"/>
                </p:cNvSpPr>
                <p:nvPr/>
              </p:nvSpPr>
              <p:spPr bwMode="auto">
                <a:xfrm>
                  <a:off x="1779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0" name="Line 94"/>
                <p:cNvSpPr>
                  <a:spLocks noChangeShapeType="1"/>
                </p:cNvSpPr>
                <p:nvPr/>
              </p:nvSpPr>
              <p:spPr bwMode="auto">
                <a:xfrm>
                  <a:off x="1635" y="1657"/>
                  <a:ext cx="0" cy="2317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dirty="0"/>
                </a:p>
              </p:txBody>
            </p:sp>
            <p:sp>
              <p:nvSpPr>
                <p:cNvPr id="51" name="Line 95"/>
                <p:cNvSpPr>
                  <a:spLocks noChangeShapeType="1"/>
                </p:cNvSpPr>
                <p:nvPr/>
              </p:nvSpPr>
              <p:spPr bwMode="auto">
                <a:xfrm>
                  <a:off x="149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2" name="Line 96"/>
                <p:cNvSpPr>
                  <a:spLocks noChangeShapeType="1"/>
                </p:cNvSpPr>
                <p:nvPr/>
              </p:nvSpPr>
              <p:spPr bwMode="auto">
                <a:xfrm>
                  <a:off x="1345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3" name="Line 97"/>
                <p:cNvSpPr>
                  <a:spLocks noChangeShapeType="1"/>
                </p:cNvSpPr>
                <p:nvPr/>
              </p:nvSpPr>
              <p:spPr bwMode="auto">
                <a:xfrm>
                  <a:off x="120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4" name="Line 98"/>
                <p:cNvSpPr>
                  <a:spLocks noChangeShapeType="1"/>
                </p:cNvSpPr>
                <p:nvPr/>
              </p:nvSpPr>
              <p:spPr bwMode="auto">
                <a:xfrm>
                  <a:off x="1055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5" name="Line 99"/>
                <p:cNvSpPr>
                  <a:spLocks noChangeShapeType="1"/>
                </p:cNvSpPr>
                <p:nvPr/>
              </p:nvSpPr>
              <p:spPr bwMode="auto">
                <a:xfrm>
                  <a:off x="910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6" name="Line 100"/>
                <p:cNvSpPr>
                  <a:spLocks noChangeShapeType="1"/>
                </p:cNvSpPr>
                <p:nvPr/>
              </p:nvSpPr>
              <p:spPr bwMode="auto">
                <a:xfrm>
                  <a:off x="766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7" name="Line 101"/>
                <p:cNvSpPr>
                  <a:spLocks noChangeShapeType="1"/>
                </p:cNvSpPr>
                <p:nvPr/>
              </p:nvSpPr>
              <p:spPr bwMode="auto">
                <a:xfrm>
                  <a:off x="621" y="1657"/>
                  <a:ext cx="0" cy="231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8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476" y="1802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59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76" y="194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 dirty="0"/>
                </a:p>
              </p:txBody>
            </p:sp>
            <p:sp>
              <p:nvSpPr>
                <p:cNvPr id="60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476" y="2087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1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76" y="223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2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476" y="238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3" name="Line 107"/>
                <p:cNvSpPr>
                  <a:spLocks noChangeShapeType="1"/>
                </p:cNvSpPr>
                <p:nvPr/>
              </p:nvSpPr>
              <p:spPr bwMode="auto">
                <a:xfrm flipH="1">
                  <a:off x="476" y="252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4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476" y="2671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5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476" y="3250"/>
                  <a:ext cx="2317" cy="0"/>
                </a:xfrm>
                <a:prstGeom prst="line">
                  <a:avLst/>
                </a:prstGeom>
                <a:noFill/>
                <a:ln w="38100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6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476" y="296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76" y="310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76" y="3246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6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76" y="3395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476" y="3540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1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476" y="3684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72" name="Line 116"/>
                <p:cNvSpPr>
                  <a:spLocks noChangeShapeType="1"/>
                </p:cNvSpPr>
                <p:nvPr/>
              </p:nvSpPr>
              <p:spPr bwMode="auto">
                <a:xfrm flipH="1">
                  <a:off x="476" y="3829"/>
                  <a:ext cx="2317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sp>
          <p:nvSpPr>
            <p:cNvPr id="79" name="مربع نص 78"/>
            <p:cNvSpPr txBox="1"/>
            <p:nvPr/>
          </p:nvSpPr>
          <p:spPr>
            <a:xfrm>
              <a:off x="1900220" y="1785934"/>
              <a:ext cx="742954" cy="286232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/>
                <a:t>٢٠</a:t>
              </a:r>
            </a:p>
            <a:p>
              <a:r>
                <a:rPr lang="ar-SA" b="1" dirty="0"/>
                <a:t>١٨</a:t>
              </a:r>
            </a:p>
            <a:p>
              <a:r>
                <a:rPr lang="ar-SA" b="1" dirty="0"/>
                <a:t>١٦</a:t>
              </a:r>
            </a:p>
            <a:p>
              <a:r>
                <a:rPr lang="ar-SA" b="1" dirty="0"/>
                <a:t>١٤</a:t>
              </a:r>
            </a:p>
            <a:p>
              <a:r>
                <a:rPr lang="ar-SA" b="1" dirty="0"/>
                <a:t>١٢</a:t>
              </a:r>
            </a:p>
            <a:p>
              <a:r>
                <a:rPr lang="ar-SA" b="1" dirty="0"/>
                <a:t>١٠</a:t>
              </a:r>
            </a:p>
            <a:p>
              <a:r>
                <a:rPr lang="ar-SA" b="1" dirty="0"/>
                <a:t>٨</a:t>
              </a:r>
            </a:p>
            <a:p>
              <a:r>
                <a:rPr lang="ar-SA" b="1" dirty="0"/>
                <a:t>٦</a:t>
              </a:r>
            </a:p>
            <a:p>
              <a:r>
                <a:rPr lang="ar-SA" b="1" dirty="0"/>
                <a:t>٤</a:t>
              </a:r>
            </a:p>
            <a:p>
              <a:r>
                <a:rPr lang="ar-SA" b="1" dirty="0"/>
                <a:t>٢</a:t>
              </a:r>
            </a:p>
          </p:txBody>
        </p:sp>
      </p:grpSp>
      <p:grpSp>
        <p:nvGrpSpPr>
          <p:cNvPr id="3" name="مجموعة 293"/>
          <p:cNvGrpSpPr/>
          <p:nvPr/>
        </p:nvGrpSpPr>
        <p:grpSpPr>
          <a:xfrm>
            <a:off x="5143504" y="714356"/>
            <a:ext cx="3786214" cy="5929354"/>
            <a:chOff x="5357818" y="714356"/>
            <a:chExt cx="3571900" cy="5929354"/>
          </a:xfrm>
        </p:grpSpPr>
        <p:grpSp>
          <p:nvGrpSpPr>
            <p:cNvPr id="4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5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6" name="مجموعة 126"/>
            <p:cNvGrpSpPr/>
            <p:nvPr/>
          </p:nvGrpSpPr>
          <p:grpSpPr>
            <a:xfrm>
              <a:off x="5357818" y="2786058"/>
              <a:ext cx="3571900" cy="2378322"/>
              <a:chOff x="5357818" y="857232"/>
              <a:chExt cx="3571900" cy="2378322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94969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301339" y="1328724"/>
                <a:ext cx="1642535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ــ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٣ س  + ١٨  =  ٠  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9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048675" y="1999054"/>
            <a:ext cx="119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1543028" y="2000240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 flipV="1">
            <a:off x="857684" y="1843074"/>
            <a:ext cx="2714644" cy="3643340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-113750" y="3914657"/>
            <a:ext cx="4714906" cy="2881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1834172" y="1616735"/>
            <a:ext cx="8566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٣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ــ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215206" y="2500306"/>
            <a:ext cx="162878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ــ  ١٫٥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4938982" y="3802266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ــ ( ــ ١٫٥)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ــ ٣ (ــ ١٫٥ ) +  ١٨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6093628" y="4802416"/>
            <a:ext cx="19859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 ٢٠٫٢٥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5900745" y="6029342"/>
            <a:ext cx="22431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ــ ١٫٥  ،  ٢٠٫٢٥ )</a:t>
            </a:r>
            <a:endParaRPr lang="en-US" sz="2200" b="1" dirty="0"/>
          </a:p>
        </p:txBody>
      </p:sp>
      <p:sp>
        <p:nvSpPr>
          <p:cNvPr id="283" name="مربع نص 282"/>
          <p:cNvSpPr txBox="1"/>
          <p:nvPr/>
        </p:nvSpPr>
        <p:spPr>
          <a:xfrm>
            <a:off x="3100378" y="442913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84" name="مربع نص 283"/>
          <p:cNvSpPr txBox="1"/>
          <p:nvPr/>
        </p:nvSpPr>
        <p:spPr>
          <a:xfrm>
            <a:off x="757214" y="4424671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3714744" y="3243262"/>
            <a:ext cx="1428760" cy="785818"/>
          </a:xfrm>
          <a:prstGeom prst="wedgeRoundRectCallout">
            <a:avLst>
              <a:gd name="adj1" fmla="val -69575"/>
              <a:gd name="adj2" fmla="val 128449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٣</a:t>
            </a:r>
          </a:p>
        </p:txBody>
      </p:sp>
      <p:sp>
        <p:nvSpPr>
          <p:cNvPr id="286" name="وسيلة شرح مستطيلة مستديرة الزوايا 285"/>
          <p:cNvSpPr/>
          <p:nvPr/>
        </p:nvSpPr>
        <p:spPr>
          <a:xfrm>
            <a:off x="357158" y="3143248"/>
            <a:ext cx="1428760" cy="785818"/>
          </a:xfrm>
          <a:prstGeom prst="wedgeRoundRectCallout">
            <a:avLst>
              <a:gd name="adj1" fmla="val -1575"/>
              <a:gd name="adj2" fmla="val 141176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ــ٦ </a:t>
            </a:r>
          </a:p>
        </p:txBody>
      </p:sp>
      <p:grpSp>
        <p:nvGrpSpPr>
          <p:cNvPr id="12" name="مجموعة 292"/>
          <p:cNvGrpSpPr/>
          <p:nvPr/>
        </p:nvGrpSpPr>
        <p:grpSpPr>
          <a:xfrm>
            <a:off x="528612" y="5186370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 ٣ ، ــ ٦ }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F4B3286-1AAD-8C46-B375-F1B1628E94EB}"/>
              </a:ext>
            </a:extLst>
          </p:cNvPr>
          <p:cNvSpPr txBox="1"/>
          <p:nvPr/>
        </p:nvSpPr>
        <p:spPr>
          <a:xfrm>
            <a:off x="7016092" y="-22755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١أ/ صـ١١٦</a:t>
            </a:r>
          </a:p>
        </p:txBody>
      </p:sp>
      <p:sp>
        <p:nvSpPr>
          <p:cNvPr id="83" name="مستطيل مستدير الزوايا 82">
            <a:extLst>
              <a:ext uri="{FF2B5EF4-FFF2-40B4-BE49-F238E27FC236}">
                <a16:creationId xmlns:a16="http://schemas.microsoft.com/office/drawing/2014/main" id="{0AEC319D-FAA9-4342-ACBF-C27CAD2D75CD}"/>
              </a:ext>
            </a:extLst>
          </p:cNvPr>
          <p:cNvSpPr/>
          <p:nvPr/>
        </p:nvSpPr>
        <p:spPr>
          <a:xfrm>
            <a:off x="3577074" y="934728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-١</a:t>
            </a:r>
          </a:p>
        </p:txBody>
      </p:sp>
      <p:sp>
        <p:nvSpPr>
          <p:cNvPr id="84" name="مستطيل مستدير الزوايا 83">
            <a:extLst>
              <a:ext uri="{FF2B5EF4-FFF2-40B4-BE49-F238E27FC236}">
                <a16:creationId xmlns:a16="http://schemas.microsoft.com/office/drawing/2014/main" id="{B0FD3F04-D402-CC4E-BD13-0FB27373C8CA}"/>
              </a:ext>
            </a:extLst>
          </p:cNvPr>
          <p:cNvSpPr/>
          <p:nvPr/>
        </p:nvSpPr>
        <p:spPr>
          <a:xfrm>
            <a:off x="1947162" y="907044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-٣</a:t>
            </a:r>
          </a:p>
        </p:txBody>
      </p:sp>
      <p:sp>
        <p:nvSpPr>
          <p:cNvPr id="85" name="مستطيل مستدير الزوايا 84">
            <a:extLst>
              <a:ext uri="{FF2B5EF4-FFF2-40B4-BE49-F238E27FC236}">
                <a16:creationId xmlns:a16="http://schemas.microsoft.com/office/drawing/2014/main" id="{B7628935-E5FA-8D4A-8681-89FB2C825E6A}"/>
              </a:ext>
            </a:extLst>
          </p:cNvPr>
          <p:cNvSpPr/>
          <p:nvPr/>
        </p:nvSpPr>
        <p:spPr>
          <a:xfrm>
            <a:off x="317250" y="895477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١٨</a:t>
            </a:r>
          </a:p>
        </p:txBody>
      </p:sp>
      <p:sp>
        <p:nvSpPr>
          <p:cNvPr id="86" name="Text Box 87">
            <a:extLst>
              <a:ext uri="{FF2B5EF4-FFF2-40B4-BE49-F238E27FC236}">
                <a16:creationId xmlns:a16="http://schemas.microsoft.com/office/drawing/2014/main" id="{F66E56AE-1523-0E41-A645-06F626D7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509" y="4334814"/>
            <a:ext cx="4000526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-(٢٫٢٥)</a:t>
            </a:r>
            <a:r>
              <a:rPr lang="ar-SA" sz="3400" b="1" spc="-100" baseline="30000" dirty="0"/>
              <a:t> </a:t>
            </a:r>
            <a:r>
              <a:rPr lang="ar-SA" sz="2200" b="1" dirty="0"/>
              <a:t>+ (٤٫٥ ) +  ١٨</a:t>
            </a:r>
            <a:endParaRPr lang="en-US" sz="2200" b="1" dirty="0"/>
          </a:p>
        </p:txBody>
      </p: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0942FA85-0A77-7745-9C01-FD61BFB537D0}"/>
              </a:ext>
            </a:extLst>
          </p:cNvPr>
          <p:cNvGrpSpPr/>
          <p:nvPr/>
        </p:nvGrpSpPr>
        <p:grpSpPr>
          <a:xfrm>
            <a:off x="5287001" y="1681408"/>
            <a:ext cx="1357322" cy="890336"/>
            <a:chOff x="6929454" y="5857892"/>
            <a:chExt cx="1357322" cy="890336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9DF83FB5-508E-B243-98D9-EDA6332175B3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6512AA3B-E9F6-E14C-AAFD-4490F2FB8347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5CABC288-38AE-B94A-B37E-9D8A76D09520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97" name="رابط مستقيم 140">
                <a:extLst>
                  <a:ext uri="{FF2B5EF4-FFF2-40B4-BE49-F238E27FC236}">
                    <a16:creationId xmlns:a16="http://schemas.microsoft.com/office/drawing/2014/main" id="{6138EDE0-F509-B240-AB32-C618BEC001BE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33BE737C-D924-CE4B-9A99-BD3E464F6AE5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62C18748-3B2B-29E5-77FB-0E2A75B4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46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3" grpId="0"/>
      <p:bldP spid="284" grpId="0"/>
      <p:bldP spid="285" grpId="0" animBg="1"/>
      <p:bldP spid="286" grpId="0" animBg="1"/>
      <p:bldP spid="83" grpId="0" animBg="1"/>
      <p:bldP spid="84" grpId="0" animBg="1"/>
      <p:bldP spid="85" grpId="0" animBg="1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93"/>
          <p:cNvGrpSpPr/>
          <p:nvPr/>
        </p:nvGrpSpPr>
        <p:grpSpPr>
          <a:xfrm>
            <a:off x="5357818" y="714356"/>
            <a:ext cx="3571900" cy="5929354"/>
            <a:chOff x="5357818" y="714356"/>
            <a:chExt cx="3571900" cy="5929354"/>
          </a:xfrm>
        </p:grpSpPr>
        <p:grpSp>
          <p:nvGrpSpPr>
            <p:cNvPr id="4" name="مجموعة 104"/>
            <p:cNvGrpSpPr/>
            <p:nvPr/>
          </p:nvGrpSpPr>
          <p:grpSpPr>
            <a:xfrm>
              <a:off x="5357818" y="714356"/>
              <a:ext cx="3571900" cy="2214578"/>
              <a:chOff x="5357818" y="857232"/>
              <a:chExt cx="3571900" cy="2214578"/>
            </a:xfrm>
          </p:grpSpPr>
          <p:sp>
            <p:nvSpPr>
              <p:cNvPr id="100" name="مستطيل 99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03" name="دائري 102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مربع نص 103"/>
              <p:cNvSpPr txBox="1"/>
              <p:nvPr/>
            </p:nvSpPr>
            <p:spPr>
              <a:xfrm>
                <a:off x="6372238" y="1328724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معادلة المحور</a:t>
                </a:r>
              </a:p>
            </p:txBody>
          </p:sp>
        </p:grpSp>
        <p:grpSp>
          <p:nvGrpSpPr>
            <p:cNvPr id="5" name="مجموعة 125"/>
            <p:cNvGrpSpPr/>
            <p:nvPr/>
          </p:nvGrpSpPr>
          <p:grpSpPr>
            <a:xfrm>
              <a:off x="5357818" y="4857760"/>
              <a:ext cx="3571900" cy="1785950"/>
              <a:chOff x="5357818" y="2857496"/>
              <a:chExt cx="3571900" cy="1785950"/>
            </a:xfrm>
          </p:grpSpPr>
          <p:sp>
            <p:nvSpPr>
              <p:cNvPr id="123" name="مستطيل 122"/>
              <p:cNvSpPr/>
              <p:nvPr/>
            </p:nvSpPr>
            <p:spPr>
              <a:xfrm>
                <a:off x="5357818" y="3286124"/>
                <a:ext cx="3571900" cy="13573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4" name="دائري 123"/>
              <p:cNvSpPr/>
              <p:nvPr/>
            </p:nvSpPr>
            <p:spPr>
              <a:xfrm>
                <a:off x="5357818" y="2857496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مربع نص 124"/>
              <p:cNvSpPr txBox="1"/>
              <p:nvPr/>
            </p:nvSpPr>
            <p:spPr>
              <a:xfrm>
                <a:off x="6372238" y="3328988"/>
                <a:ext cx="15716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الرأس</a:t>
                </a:r>
              </a:p>
            </p:txBody>
          </p:sp>
        </p:grpSp>
        <p:grpSp>
          <p:nvGrpSpPr>
            <p:cNvPr id="6" name="مجموعة 126"/>
            <p:cNvGrpSpPr/>
            <p:nvPr/>
          </p:nvGrpSpPr>
          <p:grpSpPr>
            <a:xfrm>
              <a:off x="5357818" y="2786058"/>
              <a:ext cx="3571900" cy="2214578"/>
              <a:chOff x="5357818" y="857232"/>
              <a:chExt cx="3571900" cy="2214578"/>
            </a:xfrm>
          </p:grpSpPr>
          <p:sp>
            <p:nvSpPr>
              <p:cNvPr id="128" name="مستطيل 127"/>
              <p:cNvSpPr/>
              <p:nvPr/>
            </p:nvSpPr>
            <p:spPr>
              <a:xfrm>
                <a:off x="5357818" y="1285860"/>
                <a:ext cx="3571900" cy="1785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9" name="دائري 128"/>
              <p:cNvSpPr/>
              <p:nvPr/>
            </p:nvSpPr>
            <p:spPr>
              <a:xfrm>
                <a:off x="5357818" y="857232"/>
                <a:ext cx="3564000" cy="928694"/>
              </a:xfrm>
              <a:prstGeom prst="pie">
                <a:avLst>
                  <a:gd name="adj1" fmla="val 0"/>
                  <a:gd name="adj2" fmla="val 10861401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>
                  <a:solidFill>
                    <a:schemeClr val="tx1"/>
                  </a:solidFill>
                </a:endParaRPr>
              </a:p>
              <a:p>
                <a:pPr algn="ctr"/>
                <a:endParaRPr lang="ar-SA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مربع نص 129"/>
              <p:cNvSpPr txBox="1"/>
              <p:nvPr/>
            </p:nvSpPr>
            <p:spPr>
              <a:xfrm>
                <a:off x="6286512" y="1328724"/>
                <a:ext cx="17859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الإحداثي الصادي</a:t>
                </a:r>
              </a:p>
            </p:txBody>
          </p:sp>
        </p:grpSp>
      </p:grpSp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: </a:t>
            </a:r>
            <a:r>
              <a:rPr lang="ar-SA" sz="2400" b="1" dirty="0">
                <a:solidFill>
                  <a:schemeClr val="tx1"/>
                </a:solidFill>
              </a:rPr>
              <a:t>س</a:t>
            </a:r>
            <a:r>
              <a:rPr lang="ar-SA" sz="32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400" b="1" dirty="0">
                <a:solidFill>
                  <a:schemeClr val="tx1"/>
                </a:solidFill>
              </a:rPr>
              <a:t>  ــ ٤ س  +  ٣  =  ٠   </a:t>
            </a:r>
            <a:r>
              <a:rPr lang="ar-SA" sz="2200" b="1" dirty="0">
                <a:solidFill>
                  <a:schemeClr val="tx1"/>
                </a:solidFill>
              </a:rPr>
              <a:t>بيانيا </a:t>
            </a:r>
          </a:p>
        </p:txBody>
      </p:sp>
      <p:grpSp>
        <p:nvGrpSpPr>
          <p:cNvPr id="7" name="مجموعة 72"/>
          <p:cNvGrpSpPr/>
          <p:nvPr/>
        </p:nvGrpSpPr>
        <p:grpSpPr>
          <a:xfrm>
            <a:off x="442886" y="1571614"/>
            <a:ext cx="4416917" cy="4643470"/>
            <a:chOff x="285720" y="1428736"/>
            <a:chExt cx="4416917" cy="4643470"/>
          </a:xfrm>
        </p:grpSpPr>
        <p:sp>
          <p:nvSpPr>
            <p:cNvPr id="38" name="مستطيل 37"/>
            <p:cNvSpPr/>
            <p:nvPr/>
          </p:nvSpPr>
          <p:spPr>
            <a:xfrm>
              <a:off x="285720" y="1428736"/>
              <a:ext cx="4416917" cy="4643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393701" y="1571612"/>
              <a:ext cx="4178299" cy="4321175"/>
              <a:chOff x="476" y="1657"/>
              <a:chExt cx="2317" cy="2317"/>
            </a:xfrm>
          </p:grpSpPr>
          <p:sp>
            <p:nvSpPr>
              <p:cNvPr id="40" name="Line 8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85"/>
              <p:cNvSpPr>
                <a:spLocks noChangeShapeType="1"/>
              </p:cNvSpPr>
              <p:nvPr/>
            </p:nvSpPr>
            <p:spPr bwMode="auto">
              <a:xfrm flipH="1">
                <a:off x="476" y="2816"/>
                <a:ext cx="2317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Rectangle 86"/>
              <p:cNvSpPr>
                <a:spLocks noChangeArrowheads="1"/>
              </p:cNvSpPr>
              <p:nvPr/>
            </p:nvSpPr>
            <p:spPr bwMode="auto">
              <a:xfrm>
                <a:off x="476" y="1657"/>
                <a:ext cx="2317" cy="2317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87"/>
              <p:cNvSpPr>
                <a:spLocks noChangeShapeType="1"/>
              </p:cNvSpPr>
              <p:nvPr/>
            </p:nvSpPr>
            <p:spPr bwMode="auto">
              <a:xfrm>
                <a:off x="2648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88"/>
              <p:cNvSpPr>
                <a:spLocks noChangeShapeType="1"/>
              </p:cNvSpPr>
              <p:nvPr/>
            </p:nvSpPr>
            <p:spPr bwMode="auto">
              <a:xfrm>
                <a:off x="2503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89"/>
              <p:cNvSpPr>
                <a:spLocks noChangeShapeType="1"/>
              </p:cNvSpPr>
              <p:nvPr/>
            </p:nvSpPr>
            <p:spPr bwMode="auto">
              <a:xfrm>
                <a:off x="235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90"/>
              <p:cNvSpPr>
                <a:spLocks noChangeShapeType="1"/>
              </p:cNvSpPr>
              <p:nvPr/>
            </p:nvSpPr>
            <p:spPr bwMode="auto">
              <a:xfrm>
                <a:off x="221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91"/>
              <p:cNvSpPr>
                <a:spLocks noChangeShapeType="1"/>
              </p:cNvSpPr>
              <p:nvPr/>
            </p:nvSpPr>
            <p:spPr bwMode="auto">
              <a:xfrm>
                <a:off x="206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92"/>
              <p:cNvSpPr>
                <a:spLocks noChangeShapeType="1"/>
              </p:cNvSpPr>
              <p:nvPr/>
            </p:nvSpPr>
            <p:spPr bwMode="auto">
              <a:xfrm>
                <a:off x="1924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93"/>
              <p:cNvSpPr>
                <a:spLocks noChangeShapeType="1"/>
              </p:cNvSpPr>
              <p:nvPr/>
            </p:nvSpPr>
            <p:spPr bwMode="auto">
              <a:xfrm>
                <a:off x="1779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94"/>
              <p:cNvSpPr>
                <a:spLocks noChangeShapeType="1"/>
              </p:cNvSpPr>
              <p:nvPr/>
            </p:nvSpPr>
            <p:spPr bwMode="auto">
              <a:xfrm>
                <a:off x="1635" y="1657"/>
                <a:ext cx="0" cy="2317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95"/>
              <p:cNvSpPr>
                <a:spLocks noChangeShapeType="1"/>
              </p:cNvSpPr>
              <p:nvPr/>
            </p:nvSpPr>
            <p:spPr bwMode="auto">
              <a:xfrm>
                <a:off x="149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96"/>
              <p:cNvSpPr>
                <a:spLocks noChangeShapeType="1"/>
              </p:cNvSpPr>
              <p:nvPr/>
            </p:nvSpPr>
            <p:spPr bwMode="auto">
              <a:xfrm>
                <a:off x="134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97"/>
              <p:cNvSpPr>
                <a:spLocks noChangeShapeType="1"/>
              </p:cNvSpPr>
              <p:nvPr/>
            </p:nvSpPr>
            <p:spPr bwMode="auto">
              <a:xfrm>
                <a:off x="120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98"/>
              <p:cNvSpPr>
                <a:spLocks noChangeShapeType="1"/>
              </p:cNvSpPr>
              <p:nvPr/>
            </p:nvSpPr>
            <p:spPr bwMode="auto">
              <a:xfrm>
                <a:off x="1055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5" name="Line 99"/>
              <p:cNvSpPr>
                <a:spLocks noChangeShapeType="1"/>
              </p:cNvSpPr>
              <p:nvPr/>
            </p:nvSpPr>
            <p:spPr bwMode="auto">
              <a:xfrm>
                <a:off x="910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6" name="Line 100"/>
              <p:cNvSpPr>
                <a:spLocks noChangeShapeType="1"/>
              </p:cNvSpPr>
              <p:nvPr/>
            </p:nvSpPr>
            <p:spPr bwMode="auto">
              <a:xfrm>
                <a:off x="766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7" name="Line 101"/>
              <p:cNvSpPr>
                <a:spLocks noChangeShapeType="1"/>
              </p:cNvSpPr>
              <p:nvPr/>
            </p:nvSpPr>
            <p:spPr bwMode="auto">
              <a:xfrm>
                <a:off x="621" y="1657"/>
                <a:ext cx="0" cy="231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8" name="Line 102"/>
              <p:cNvSpPr>
                <a:spLocks noChangeShapeType="1"/>
              </p:cNvSpPr>
              <p:nvPr/>
            </p:nvSpPr>
            <p:spPr bwMode="auto">
              <a:xfrm flipH="1">
                <a:off x="476" y="1802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9" name="Line 103"/>
              <p:cNvSpPr>
                <a:spLocks noChangeShapeType="1"/>
              </p:cNvSpPr>
              <p:nvPr/>
            </p:nvSpPr>
            <p:spPr bwMode="auto">
              <a:xfrm flipH="1">
                <a:off x="476" y="194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0" name="Line 104"/>
              <p:cNvSpPr>
                <a:spLocks noChangeShapeType="1"/>
              </p:cNvSpPr>
              <p:nvPr/>
            </p:nvSpPr>
            <p:spPr bwMode="auto">
              <a:xfrm flipH="1">
                <a:off x="476" y="2087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1" name="Line 105"/>
              <p:cNvSpPr>
                <a:spLocks noChangeShapeType="1"/>
              </p:cNvSpPr>
              <p:nvPr/>
            </p:nvSpPr>
            <p:spPr bwMode="auto">
              <a:xfrm flipH="1">
                <a:off x="476" y="223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2" name="Line 106"/>
              <p:cNvSpPr>
                <a:spLocks noChangeShapeType="1"/>
              </p:cNvSpPr>
              <p:nvPr/>
            </p:nvSpPr>
            <p:spPr bwMode="auto">
              <a:xfrm flipH="1">
                <a:off x="476" y="238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3" name="Line 107"/>
              <p:cNvSpPr>
                <a:spLocks noChangeShapeType="1"/>
              </p:cNvSpPr>
              <p:nvPr/>
            </p:nvSpPr>
            <p:spPr bwMode="auto">
              <a:xfrm flipH="1">
                <a:off x="476" y="252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4" name="Line 108"/>
              <p:cNvSpPr>
                <a:spLocks noChangeShapeType="1"/>
              </p:cNvSpPr>
              <p:nvPr/>
            </p:nvSpPr>
            <p:spPr bwMode="auto">
              <a:xfrm flipH="1">
                <a:off x="476" y="2671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5" name="Line 109"/>
              <p:cNvSpPr>
                <a:spLocks noChangeShapeType="1"/>
              </p:cNvSpPr>
              <p:nvPr/>
            </p:nvSpPr>
            <p:spPr bwMode="auto">
              <a:xfrm flipH="1">
                <a:off x="476" y="3243"/>
                <a:ext cx="2317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6" name="Line 110"/>
              <p:cNvSpPr>
                <a:spLocks noChangeShapeType="1"/>
              </p:cNvSpPr>
              <p:nvPr/>
            </p:nvSpPr>
            <p:spPr bwMode="auto">
              <a:xfrm flipH="1">
                <a:off x="476" y="296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7" name="Line 111"/>
              <p:cNvSpPr>
                <a:spLocks noChangeShapeType="1"/>
              </p:cNvSpPr>
              <p:nvPr/>
            </p:nvSpPr>
            <p:spPr bwMode="auto">
              <a:xfrm flipH="1">
                <a:off x="476" y="310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8" name="Line 112"/>
              <p:cNvSpPr>
                <a:spLocks noChangeShapeType="1"/>
              </p:cNvSpPr>
              <p:nvPr/>
            </p:nvSpPr>
            <p:spPr bwMode="auto">
              <a:xfrm flipH="1">
                <a:off x="476" y="3246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69" name="Line 113"/>
              <p:cNvSpPr>
                <a:spLocks noChangeShapeType="1"/>
              </p:cNvSpPr>
              <p:nvPr/>
            </p:nvSpPr>
            <p:spPr bwMode="auto">
              <a:xfrm flipH="1">
                <a:off x="476" y="3395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0" name="Line 114"/>
              <p:cNvSpPr>
                <a:spLocks noChangeShapeType="1"/>
              </p:cNvSpPr>
              <p:nvPr/>
            </p:nvSpPr>
            <p:spPr bwMode="auto">
              <a:xfrm flipH="1">
                <a:off x="476" y="3540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1" name="Line 115"/>
              <p:cNvSpPr>
                <a:spLocks noChangeShapeType="1"/>
              </p:cNvSpPr>
              <p:nvPr/>
            </p:nvSpPr>
            <p:spPr bwMode="auto">
              <a:xfrm flipH="1">
                <a:off x="476" y="3684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72" name="Line 116"/>
              <p:cNvSpPr>
                <a:spLocks noChangeShapeType="1"/>
              </p:cNvSpPr>
              <p:nvPr/>
            </p:nvSpPr>
            <p:spPr bwMode="auto">
              <a:xfrm flipH="1">
                <a:off x="476" y="3829"/>
                <a:ext cx="2317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89" name="مربع نص 88"/>
          <p:cNvSpPr txBox="1"/>
          <p:nvPr/>
        </p:nvSpPr>
        <p:spPr>
          <a:xfrm>
            <a:off x="2328848" y="3600452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2" name="مربع نص 91"/>
          <p:cNvSpPr txBox="1"/>
          <p:nvPr/>
        </p:nvSpPr>
        <p:spPr>
          <a:xfrm>
            <a:off x="3357554" y="3614738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93" name="شكل حر 92"/>
          <p:cNvSpPr/>
          <p:nvPr/>
        </p:nvSpPr>
        <p:spPr>
          <a:xfrm>
            <a:off x="2057382" y="1114408"/>
            <a:ext cx="2143140" cy="3864795"/>
          </a:xfrm>
          <a:custGeom>
            <a:avLst/>
            <a:gdLst>
              <a:gd name="connsiteX0" fmla="*/ 1042988 w 1042988"/>
              <a:gd name="connsiteY0" fmla="*/ 42862 h 1164431"/>
              <a:gd name="connsiteX1" fmla="*/ 542925 w 1042988"/>
              <a:gd name="connsiteY1" fmla="*/ 1157287 h 1164431"/>
              <a:gd name="connsiteX2" fmla="*/ 0 w 1042988"/>
              <a:gd name="connsiteY2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2988" h="1164431">
                <a:moveTo>
                  <a:pt x="1042988" y="42862"/>
                </a:moveTo>
                <a:cubicBezTo>
                  <a:pt x="879872" y="603646"/>
                  <a:pt x="716756" y="1164431"/>
                  <a:pt x="542925" y="1157287"/>
                </a:cubicBezTo>
                <a:cubicBezTo>
                  <a:pt x="369094" y="1150143"/>
                  <a:pt x="184547" y="575071"/>
                  <a:pt x="0" y="0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4" name="رابط كسهم مستقيم 93"/>
          <p:cNvCxnSpPr/>
          <p:nvPr/>
        </p:nvCxnSpPr>
        <p:spPr>
          <a:xfrm rot="5400000">
            <a:off x="996818" y="3874955"/>
            <a:ext cx="4321174" cy="24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مربع نص 89"/>
          <p:cNvSpPr txBox="1"/>
          <p:nvPr/>
        </p:nvSpPr>
        <p:spPr>
          <a:xfrm>
            <a:off x="2843200" y="4700596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grpSp>
        <p:nvGrpSpPr>
          <p:cNvPr id="10" name="مجموعة 28"/>
          <p:cNvGrpSpPr/>
          <p:nvPr/>
        </p:nvGrpSpPr>
        <p:grpSpPr>
          <a:xfrm>
            <a:off x="6815151" y="1714488"/>
            <a:ext cx="2044736" cy="859558"/>
            <a:chOff x="6242040" y="5857892"/>
            <a:chExt cx="2044736" cy="859558"/>
          </a:xfrm>
        </p:grpSpPr>
        <p:grpSp>
          <p:nvGrpSpPr>
            <p:cNvPr id="11" name="مجموعة 145"/>
            <p:cNvGrpSpPr/>
            <p:nvPr/>
          </p:nvGrpSpPr>
          <p:grpSpPr>
            <a:xfrm>
              <a:off x="6242040" y="5857892"/>
              <a:ext cx="1230341" cy="859558"/>
              <a:chOff x="5670536" y="5742210"/>
              <a:chExt cx="1230341" cy="859558"/>
            </a:xfrm>
          </p:grpSpPr>
          <p:sp>
            <p:nvSpPr>
              <p:cNvPr id="112" name="مربع نص 111"/>
              <p:cNvSpPr txBox="1"/>
              <p:nvPr/>
            </p:nvSpPr>
            <p:spPr>
              <a:xfrm>
                <a:off x="5942001" y="5742210"/>
                <a:ext cx="7429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ــ ٤</a:t>
                </a:r>
              </a:p>
            </p:txBody>
          </p:sp>
          <p:sp>
            <p:nvSpPr>
              <p:cNvPr id="113" name="مربع نص 112"/>
              <p:cNvSpPr txBox="1"/>
              <p:nvPr/>
            </p:nvSpPr>
            <p:spPr>
              <a:xfrm>
                <a:off x="5670536" y="6170881"/>
                <a:ext cx="123034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٢ ×  ١</a:t>
                </a:r>
              </a:p>
            </p:txBody>
          </p:sp>
          <p:cxnSp>
            <p:nvCxnSpPr>
              <p:cNvPr id="116" name="رابط مستقيم 115"/>
              <p:cNvCxnSpPr/>
              <p:nvPr/>
            </p:nvCxnSpPr>
            <p:spPr>
              <a:xfrm rot="10800000">
                <a:off x="5864966" y="6170838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/>
            <p:cNvSpPr txBox="1"/>
            <p:nvPr/>
          </p:nvSpPr>
          <p:spPr>
            <a:xfrm>
              <a:off x="7285037" y="6045012"/>
              <a:ext cx="100173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21" name="مربع نص 120"/>
          <p:cNvSpPr txBox="1"/>
          <p:nvPr/>
        </p:nvSpPr>
        <p:spPr>
          <a:xfrm>
            <a:off x="7343794" y="2500306"/>
            <a:ext cx="150019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س  =  ٢</a:t>
            </a:r>
          </a:p>
        </p:txBody>
      </p:sp>
      <p:sp>
        <p:nvSpPr>
          <p:cNvPr id="131" name="Text Box 87"/>
          <p:cNvSpPr txBox="1">
            <a:spLocks noChangeArrowheads="1"/>
          </p:cNvSpPr>
          <p:nvPr/>
        </p:nvSpPr>
        <p:spPr bwMode="auto">
          <a:xfrm>
            <a:off x="5429256" y="3987986"/>
            <a:ext cx="3500460" cy="441146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( ٢)</a:t>
            </a:r>
            <a:r>
              <a:rPr lang="ar-SA" sz="3400" b="1" spc="-100" baseline="30000" dirty="0"/>
              <a:t>٢</a:t>
            </a:r>
            <a:r>
              <a:rPr lang="ar-SA" sz="2200" b="1" dirty="0"/>
              <a:t> ــ ٤ ( ٢ )  +  ٣</a:t>
            </a:r>
            <a:endParaRPr lang="en-US" sz="2200" b="1" dirty="0"/>
          </a:p>
        </p:txBody>
      </p:sp>
      <p:sp>
        <p:nvSpPr>
          <p:cNvPr id="132" name="Text Box 87"/>
          <p:cNvSpPr txBox="1">
            <a:spLocks noChangeArrowheads="1"/>
          </p:cNvSpPr>
          <p:nvPr/>
        </p:nvSpPr>
        <p:spPr bwMode="auto">
          <a:xfrm>
            <a:off x="7531141" y="4572008"/>
            <a:ext cx="1384289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ص =  ــ ١</a:t>
            </a:r>
            <a:endParaRPr lang="en-US" sz="2200" b="1" dirty="0"/>
          </a:p>
        </p:txBody>
      </p:sp>
      <p:sp>
        <p:nvSpPr>
          <p:cNvPr id="133" name="Text Box 87"/>
          <p:cNvSpPr txBox="1">
            <a:spLocks noChangeArrowheads="1"/>
          </p:cNvSpPr>
          <p:nvPr/>
        </p:nvSpPr>
        <p:spPr bwMode="auto">
          <a:xfrm>
            <a:off x="6216683" y="6029342"/>
            <a:ext cx="1884355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( ٢  ،  ــ ١ )</a:t>
            </a:r>
            <a:endParaRPr lang="en-US" sz="2200" b="1" dirty="0"/>
          </a:p>
        </p:txBody>
      </p:sp>
      <p:sp>
        <p:nvSpPr>
          <p:cNvPr id="283" name="مربع نص 282"/>
          <p:cNvSpPr txBox="1"/>
          <p:nvPr/>
        </p:nvSpPr>
        <p:spPr>
          <a:xfrm>
            <a:off x="3100376" y="4410383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84" name="مربع نص 283"/>
          <p:cNvSpPr txBox="1"/>
          <p:nvPr/>
        </p:nvSpPr>
        <p:spPr>
          <a:xfrm>
            <a:off x="2586024" y="4396095"/>
            <a:ext cx="6429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●</a:t>
            </a:r>
          </a:p>
        </p:txBody>
      </p:sp>
      <p:sp>
        <p:nvSpPr>
          <p:cNvPr id="285" name="وسيلة شرح مستطيلة مستديرة الزوايا 284"/>
          <p:cNvSpPr/>
          <p:nvPr/>
        </p:nvSpPr>
        <p:spPr>
          <a:xfrm>
            <a:off x="3857620" y="3929066"/>
            <a:ext cx="1428760" cy="785818"/>
          </a:xfrm>
          <a:prstGeom prst="wedgeRoundRectCallout">
            <a:avLst>
              <a:gd name="adj1" fmla="val -79575"/>
              <a:gd name="adj2" fmla="val 41177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٣</a:t>
            </a:r>
          </a:p>
        </p:txBody>
      </p:sp>
      <p:sp>
        <p:nvSpPr>
          <p:cNvPr id="286" name="وسيلة شرح مستطيلة مستديرة الزوايا 285"/>
          <p:cNvSpPr/>
          <p:nvPr/>
        </p:nvSpPr>
        <p:spPr>
          <a:xfrm>
            <a:off x="714348" y="4000504"/>
            <a:ext cx="1428760" cy="785818"/>
          </a:xfrm>
          <a:prstGeom prst="wedgeRoundRectCallout">
            <a:avLst>
              <a:gd name="adj1" fmla="val 100424"/>
              <a:gd name="adj2" fmla="val 33904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الحل =  ١</a:t>
            </a:r>
          </a:p>
        </p:txBody>
      </p:sp>
      <p:grpSp>
        <p:nvGrpSpPr>
          <p:cNvPr id="12" name="مجموعة 292"/>
          <p:cNvGrpSpPr/>
          <p:nvPr/>
        </p:nvGrpSpPr>
        <p:grpSpPr>
          <a:xfrm>
            <a:off x="1365189" y="5343538"/>
            <a:ext cx="3578289" cy="942982"/>
            <a:chOff x="3571868" y="4857760"/>
            <a:chExt cx="3578289" cy="942982"/>
          </a:xfrm>
        </p:grpSpPr>
        <p:sp>
          <p:nvSpPr>
            <p:cNvPr id="289" name="دائري 288"/>
            <p:cNvSpPr/>
            <p:nvPr/>
          </p:nvSpPr>
          <p:spPr>
            <a:xfrm>
              <a:off x="3571868" y="4857760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1" name="دائري 290"/>
            <p:cNvSpPr/>
            <p:nvPr/>
          </p:nvSpPr>
          <p:spPr>
            <a:xfrm rot="10800000">
              <a:off x="3586157" y="4857762"/>
              <a:ext cx="3564000" cy="928694"/>
            </a:xfrm>
            <a:prstGeom prst="pie">
              <a:avLst>
                <a:gd name="adj1" fmla="val 0"/>
                <a:gd name="adj2" fmla="val 1086140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  <a:p>
              <a:pPr algn="ctr"/>
              <a:endParaRPr lang="ar-SA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90" name="مربع نص 289"/>
            <p:cNvSpPr txBox="1"/>
            <p:nvPr/>
          </p:nvSpPr>
          <p:spPr>
            <a:xfrm>
              <a:off x="4500562" y="4929198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حل المعادلة </a:t>
              </a:r>
            </a:p>
          </p:txBody>
        </p:sp>
        <p:sp>
          <p:nvSpPr>
            <p:cNvPr id="292" name="مربع نص 291"/>
            <p:cNvSpPr txBox="1"/>
            <p:nvPr/>
          </p:nvSpPr>
          <p:spPr>
            <a:xfrm>
              <a:off x="4500562" y="5369855"/>
              <a:ext cx="178595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{ ١ ، ٣ }</a:t>
              </a:r>
            </a:p>
          </p:txBody>
        </p:sp>
      </p:grp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897AE7E9-A13B-CC40-B7DE-5F20E260AD8C}"/>
              </a:ext>
            </a:extLst>
          </p:cNvPr>
          <p:cNvSpPr txBox="1"/>
          <p:nvPr/>
        </p:nvSpPr>
        <p:spPr>
          <a:xfrm>
            <a:off x="5729896" y="16876"/>
            <a:ext cx="14099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C00000"/>
                </a:solidFill>
              </a:rPr>
              <a:t>١ب/ صـ١١٦</a:t>
            </a:r>
          </a:p>
        </p:txBody>
      </p:sp>
      <p:sp>
        <p:nvSpPr>
          <p:cNvPr id="80" name="مستطيل مستدير الزوايا 79">
            <a:extLst>
              <a:ext uri="{FF2B5EF4-FFF2-40B4-BE49-F238E27FC236}">
                <a16:creationId xmlns:a16="http://schemas.microsoft.com/office/drawing/2014/main" id="{D4DD3430-38D9-CD4D-B3F2-1A30CD4E882D}"/>
              </a:ext>
            </a:extLst>
          </p:cNvPr>
          <p:cNvSpPr/>
          <p:nvPr/>
        </p:nvSpPr>
        <p:spPr>
          <a:xfrm>
            <a:off x="3857620" y="901657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أ  =  ١</a:t>
            </a:r>
          </a:p>
        </p:txBody>
      </p:sp>
      <p:sp>
        <p:nvSpPr>
          <p:cNvPr id="81" name="مستطيل مستدير الزوايا 80">
            <a:extLst>
              <a:ext uri="{FF2B5EF4-FFF2-40B4-BE49-F238E27FC236}">
                <a16:creationId xmlns:a16="http://schemas.microsoft.com/office/drawing/2014/main" id="{0DABDFFC-3402-1D42-B3BE-07B00B467DB0}"/>
              </a:ext>
            </a:extLst>
          </p:cNvPr>
          <p:cNvSpPr/>
          <p:nvPr/>
        </p:nvSpPr>
        <p:spPr>
          <a:xfrm>
            <a:off x="2227708" y="873973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ب  =  -٤</a:t>
            </a:r>
          </a:p>
        </p:txBody>
      </p:sp>
      <p:sp>
        <p:nvSpPr>
          <p:cNvPr id="82" name="مستطيل مستدير الزوايا 81">
            <a:extLst>
              <a:ext uri="{FF2B5EF4-FFF2-40B4-BE49-F238E27FC236}">
                <a16:creationId xmlns:a16="http://schemas.microsoft.com/office/drawing/2014/main" id="{9AF53029-60D7-0844-9ECF-81D36AAACD2A}"/>
              </a:ext>
            </a:extLst>
          </p:cNvPr>
          <p:cNvSpPr/>
          <p:nvPr/>
        </p:nvSpPr>
        <p:spPr>
          <a:xfrm>
            <a:off x="597796" y="862406"/>
            <a:ext cx="1357322" cy="4286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جـ  =  ٣</a:t>
            </a:r>
          </a:p>
        </p:txBody>
      </p: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3E1C9767-661E-A74E-BEB8-1F39EA5B2880}"/>
              </a:ext>
            </a:extLst>
          </p:cNvPr>
          <p:cNvGrpSpPr/>
          <p:nvPr/>
        </p:nvGrpSpPr>
        <p:grpSpPr>
          <a:xfrm>
            <a:off x="5353964" y="1707732"/>
            <a:ext cx="1357322" cy="890336"/>
            <a:chOff x="6929454" y="5857892"/>
            <a:chExt cx="1357322" cy="890336"/>
          </a:xfrm>
        </p:grpSpPr>
        <p:grpSp>
          <p:nvGrpSpPr>
            <p:cNvPr id="84" name="مجموعة 83">
              <a:extLst>
                <a:ext uri="{FF2B5EF4-FFF2-40B4-BE49-F238E27FC236}">
                  <a16:creationId xmlns:a16="http://schemas.microsoft.com/office/drawing/2014/main" id="{8BAC43A6-5B20-3148-A013-CF156E93800A}"/>
                </a:ext>
              </a:extLst>
            </p:cNvPr>
            <p:cNvGrpSpPr/>
            <p:nvPr/>
          </p:nvGrpSpPr>
          <p:grpSpPr>
            <a:xfrm>
              <a:off x="6929454" y="5857892"/>
              <a:ext cx="571504" cy="890336"/>
              <a:chOff x="6357950" y="5742210"/>
              <a:chExt cx="571504" cy="890336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04A06185-0D47-A842-A72E-946CC216E780}"/>
                  </a:ext>
                </a:extLst>
              </p:cNvPr>
              <p:cNvSpPr txBox="1"/>
              <p:nvPr/>
            </p:nvSpPr>
            <p:spPr>
              <a:xfrm>
                <a:off x="6385144" y="5742210"/>
                <a:ext cx="42862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ب</a:t>
                </a: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09AB210E-53CB-0640-BA4F-DD5F003D5B3B}"/>
                  </a:ext>
                </a:extLst>
              </p:cNvPr>
              <p:cNvSpPr txBox="1"/>
              <p:nvPr/>
            </p:nvSpPr>
            <p:spPr>
              <a:xfrm>
                <a:off x="6357950" y="6170881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٢أ</a:t>
                </a:r>
              </a:p>
            </p:txBody>
          </p:sp>
          <p:cxnSp>
            <p:nvCxnSpPr>
              <p:cNvPr id="88" name="رابط مستقيم 140">
                <a:extLst>
                  <a:ext uri="{FF2B5EF4-FFF2-40B4-BE49-F238E27FC236}">
                    <a16:creationId xmlns:a16="http://schemas.microsoft.com/office/drawing/2014/main" id="{33BE812A-456F-B34F-A2C5-8DCFF4629F39}"/>
                  </a:ext>
                </a:extLst>
              </p:cNvPr>
              <p:cNvCxnSpPr/>
              <p:nvPr/>
            </p:nvCxnSpPr>
            <p:spPr>
              <a:xfrm rot="10800000">
                <a:off x="6486078" y="6170838"/>
                <a:ext cx="28575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FA87D664-C124-8849-94B9-C08AFA6901F3}"/>
                </a:ext>
              </a:extLst>
            </p:cNvPr>
            <p:cNvSpPr txBox="1"/>
            <p:nvPr/>
          </p:nvSpPr>
          <p:spPr>
            <a:xfrm>
              <a:off x="7286644" y="604501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س  = ــ</a:t>
              </a:r>
            </a:p>
          </p:txBody>
        </p:sp>
      </p:grpSp>
      <p:sp>
        <p:nvSpPr>
          <p:cNvPr id="13" name="عنصر نائب لرقم الشريحة 12">
            <a:extLst>
              <a:ext uri="{FF2B5EF4-FFF2-40B4-BE49-F238E27FC236}">
                <a16:creationId xmlns:a16="http://schemas.microsoft.com/office/drawing/2014/main" id="{47819722-7814-B86C-2F68-B66BB4A0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47</a:t>
            </a:fld>
            <a:endParaRPr lang="ar-SA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9" grpId="0"/>
      <p:bldP spid="92" grpId="0"/>
      <p:bldP spid="93" grpId="0" animBg="1"/>
      <p:bldP spid="90" grpId="0"/>
      <p:bldP spid="121" grpId="0"/>
      <p:bldP spid="131" grpId="0"/>
      <p:bldP spid="132" grpId="0"/>
      <p:bldP spid="133" grpId="0"/>
      <p:bldP spid="283" grpId="0"/>
      <p:bldP spid="284" grpId="0"/>
      <p:bldP spid="285" grpId="0" animBg="1"/>
      <p:bldP spid="286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2030</TotalTime>
  <Words>1335</Words>
  <Application>Microsoft Macintosh PowerPoint</Application>
  <PresentationFormat>عرض على الشاشة (4:3)</PresentationFormat>
  <Paragraphs>424</Paragraphs>
  <Slides>18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6" baseType="lpstr">
      <vt:lpstr>18 Khebrat Musamim</vt:lpstr>
      <vt:lpstr>Arial</vt:lpstr>
      <vt:lpstr>Beirut</vt:lpstr>
      <vt:lpstr>Calibri</vt:lpstr>
      <vt:lpstr>Comic Sans MS</vt:lpstr>
      <vt:lpstr>Diwan Kufi</vt:lpstr>
      <vt:lpstr>Tahoma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222</cp:revision>
  <dcterms:created xsi:type="dcterms:W3CDTF">2012-10-24T16:06:05Z</dcterms:created>
  <dcterms:modified xsi:type="dcterms:W3CDTF">2022-08-09T19:09:55Z</dcterms:modified>
</cp:coreProperties>
</file>