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57" rtl="1" saveSubsetFonts="1">
  <p:sldMasterIdLst>
    <p:sldMasterId id="2147483648" r:id="rId1"/>
  </p:sldMasterIdLst>
  <p:notesMasterIdLst>
    <p:notesMasterId r:id="rId22"/>
  </p:notesMasterIdLst>
  <p:sldIdLst>
    <p:sldId id="313" r:id="rId2"/>
    <p:sldId id="322" r:id="rId3"/>
    <p:sldId id="314" r:id="rId4"/>
    <p:sldId id="256" r:id="rId5"/>
    <p:sldId id="269" r:id="rId6"/>
    <p:sldId id="258" r:id="rId7"/>
    <p:sldId id="257" r:id="rId8"/>
    <p:sldId id="271" r:id="rId9"/>
    <p:sldId id="272" r:id="rId10"/>
    <p:sldId id="273" r:id="rId11"/>
    <p:sldId id="274" r:id="rId12"/>
    <p:sldId id="275" r:id="rId13"/>
    <p:sldId id="276" r:id="rId14"/>
    <p:sldId id="279" r:id="rId15"/>
    <p:sldId id="277" r:id="rId16"/>
    <p:sldId id="280" r:id="rId17"/>
    <p:sldId id="278" r:id="rId18"/>
    <p:sldId id="281" r:id="rId19"/>
    <p:sldId id="282" r:id="rId20"/>
    <p:sldId id="323" r:id="rId2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نمط فاتح 1 - تميي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48"/>
  </p:normalViewPr>
  <p:slideViewPr>
    <p:cSldViewPr>
      <p:cViewPr varScale="1">
        <p:scale>
          <a:sx n="117" d="100"/>
          <a:sy n="117" d="100"/>
        </p:scale>
        <p:origin x="1240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F55DBEB-28AA-44D6-BEC6-9820855FC63B}" type="datetimeFigureOut">
              <a:rPr lang="ar-SA" smtClean="0"/>
              <a:pPr/>
              <a:t>12 محرم،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7D30B75-07FF-44A8-BFB4-01015C2E29AA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4268A-5901-41B8-9CA2-6A5F4F6B6BFD}" type="slidenum">
              <a:rPr lang="ar-SA" smtClean="0"/>
              <a:pPr/>
              <a:t>57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492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4268A-5901-41B8-9CA2-6A5F4F6B6BFD}" type="slidenum">
              <a:rPr lang="ar-SA" smtClean="0"/>
              <a:pPr/>
              <a:t>59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5807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30B75-07FF-44A8-BFB4-01015C2E29AA}" type="slidenum">
              <a:rPr lang="ar-SA" smtClean="0"/>
              <a:pPr/>
              <a:t>62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45655-4E20-2749-832E-8FD688BD7451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6063-13A0-E548-82D0-FCE32E532548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D7582-39D4-964B-B1FB-7C6F88DECC44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4DFFC-F783-544A-933B-6F696F7598B7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1982-054F-844C-991B-F3ABB6333C08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0DA0B-B054-7445-92FC-27DCE4DD87E0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4C770-613E-5A4A-8D46-E3292FB313D4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2252-7C75-F94F-8868-B13EE566B8C2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EF2E4-3373-E948-B39E-7A3AC9262766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41D2-3071-7B47-9C51-70F49C71FFD0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234F-A954-274F-B2C2-122E8AB47041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B1CD5-64F7-7343-8B2A-154A0C6A89E8}" type="datetime1">
              <a:rPr lang="ar-SA" smtClean="0"/>
              <a:t>12 محرم، 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FF136-32FD-4997-AF8C-37476D40D071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hyperlink" Target="http://www.pngall.com/books-png/download/23159" TargetMode="External"/><Relationship Id="rId26" Type="http://schemas.openxmlformats.org/officeDocument/2006/relationships/image" Target="../media/image17.png"/><Relationship Id="rId21" Type="http://schemas.openxmlformats.org/officeDocument/2006/relationships/image" Target="../media/image14.jpeg"/><Relationship Id="rId34" Type="http://schemas.openxmlformats.org/officeDocument/2006/relationships/image" Target="../media/image21.png"/><Relationship Id="rId7" Type="http://schemas.openxmlformats.org/officeDocument/2006/relationships/image" Target="../media/image5.gif"/><Relationship Id="rId12" Type="http://schemas.openxmlformats.org/officeDocument/2006/relationships/hyperlink" Target="https://pixabay.com/fr/livre-%C3%A9tag%C3%A8re-%C3%A9tag%C3%A8re-%C3%A0-livres-783394/" TargetMode="External"/><Relationship Id="rId17" Type="http://schemas.openxmlformats.org/officeDocument/2006/relationships/image" Target="../media/image11.png"/><Relationship Id="rId25" Type="http://schemas.openxmlformats.org/officeDocument/2006/relationships/hyperlink" Target="http://frugalflourish.blogspot.com/2010/09/eight-great-office-chairs.html" TargetMode="External"/><Relationship Id="rId33" Type="http://schemas.openxmlformats.org/officeDocument/2006/relationships/hyperlink" Target="https://pixabay.com/en/mouse-computer-hardware-optical-159568/" TargetMode="External"/><Relationship Id="rId38" Type="http://schemas.microsoft.com/office/2007/relationships/hdphoto" Target="../media/hdphoto1.wdp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pixabay.com/ko/%EC%B1%85-%EC%9D%BD%EA%B8%B0-%EB%AC%B8%ED%95%99-%EB%8A%99%EC%9D%80-%EC%9E%90%EC%84%B8%ED%9E%88-png-antiquarian-2006000/" TargetMode="External"/><Relationship Id="rId20" Type="http://schemas.openxmlformats.org/officeDocument/2006/relationships/image" Target="../media/image13.jpeg"/><Relationship Id="rId29" Type="http://schemas.openxmlformats.org/officeDocument/2006/relationships/hyperlink" Target="https://gadgetsin.com/samsung-galaxy-book-2018-touchscreen-tablet-laptop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6.jpg"/><Relationship Id="rId32" Type="http://schemas.openxmlformats.org/officeDocument/2006/relationships/image" Target="../media/image20.png"/><Relationship Id="rId37" Type="http://schemas.openxmlformats.org/officeDocument/2006/relationships/image" Target="../media/image23.png"/><Relationship Id="rId5" Type="http://schemas.openxmlformats.org/officeDocument/2006/relationships/image" Target="../media/image3.gif"/><Relationship Id="rId15" Type="http://schemas.openxmlformats.org/officeDocument/2006/relationships/image" Target="../media/image10.png"/><Relationship Id="rId23" Type="http://schemas.openxmlformats.org/officeDocument/2006/relationships/hyperlink" Target="http://www.pngall.com/rug-png" TargetMode="External"/><Relationship Id="rId28" Type="http://schemas.openxmlformats.org/officeDocument/2006/relationships/image" Target="../media/image18.jpg"/><Relationship Id="rId36" Type="http://schemas.openxmlformats.org/officeDocument/2006/relationships/image" Target="../media/image22.gif"/><Relationship Id="rId10" Type="http://schemas.openxmlformats.org/officeDocument/2006/relationships/hyperlink" Target="https://pixabay.com/de/vectors/b%C3%BCcherregal-leer-design-regal-2907509/" TargetMode="External"/><Relationship Id="rId19" Type="http://schemas.openxmlformats.org/officeDocument/2006/relationships/image" Target="../media/image12.jpeg"/><Relationship Id="rId31" Type="http://schemas.openxmlformats.org/officeDocument/2006/relationships/hyperlink" Target="https://pixabay.com/en/school-back-background-isolated-970325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hyperlink" Target="http://www.pngall.com/books-png" TargetMode="External"/><Relationship Id="rId22" Type="http://schemas.openxmlformats.org/officeDocument/2006/relationships/image" Target="../media/image15.png"/><Relationship Id="rId27" Type="http://schemas.openxmlformats.org/officeDocument/2006/relationships/hyperlink" Target="https://openclipart.org/detail/58447/an-office-desk-by-sheikh_tuhin" TargetMode="External"/><Relationship Id="rId30" Type="http://schemas.openxmlformats.org/officeDocument/2006/relationships/image" Target="../media/image19.png"/><Relationship Id="rId35" Type="http://schemas.openxmlformats.org/officeDocument/2006/relationships/hyperlink" Target="https://pixabay.com/en/pen-heart-pencil-red-school-stand-157592/" TargetMode="External"/><Relationship Id="rId8" Type="http://schemas.openxmlformats.org/officeDocument/2006/relationships/image" Target="../media/image6.jpeg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1.png"/><Relationship Id="rId7" Type="http://schemas.openxmlformats.org/officeDocument/2006/relationships/image" Target="../media/image4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gif"/><Relationship Id="rId5" Type="http://schemas.microsoft.com/office/2007/relationships/hdphoto" Target="../media/hdphoto3.wdp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9.png"/><Relationship Id="rId18" Type="http://schemas.openxmlformats.org/officeDocument/2006/relationships/hyperlink" Target="http://www.pngall.com/books-png/download/23159" TargetMode="External"/><Relationship Id="rId3" Type="http://schemas.openxmlformats.org/officeDocument/2006/relationships/image" Target="../media/image1.jpeg"/><Relationship Id="rId21" Type="http://schemas.openxmlformats.org/officeDocument/2006/relationships/image" Target="../media/image26.png"/><Relationship Id="rId7" Type="http://schemas.openxmlformats.org/officeDocument/2006/relationships/image" Target="../media/image5.gif"/><Relationship Id="rId12" Type="http://schemas.openxmlformats.org/officeDocument/2006/relationships/hyperlink" Target="https://pixabay.com/fr/livre-%C3%A9tag%C3%A8re-%C3%A9tag%C3%A8re-%C3%A0-livres-783394/" TargetMode="External"/><Relationship Id="rId17" Type="http://schemas.openxmlformats.org/officeDocument/2006/relationships/image" Target="../media/image11.png"/><Relationship Id="rId25" Type="http://schemas.microsoft.com/office/2007/relationships/hdphoto" Target="../media/hdphoto1.wdp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pixabay.com/ko/%EC%B1%85-%EC%9D%BD%EA%B8%B0-%EB%AC%B8%ED%95%99-%EB%8A%99%EC%9D%80-%EC%9E%90%EC%84%B8%ED%9E%88-png-antiquarian-2006000/" TargetMode="External"/><Relationship Id="rId20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23.png"/><Relationship Id="rId5" Type="http://schemas.openxmlformats.org/officeDocument/2006/relationships/image" Target="../media/image3.gif"/><Relationship Id="rId15" Type="http://schemas.openxmlformats.org/officeDocument/2006/relationships/image" Target="../media/image10.png"/><Relationship Id="rId23" Type="http://schemas.openxmlformats.org/officeDocument/2006/relationships/image" Target="../media/image22.gif"/><Relationship Id="rId10" Type="http://schemas.openxmlformats.org/officeDocument/2006/relationships/hyperlink" Target="https://pixabay.com/de/vectors/b%C3%BCcherregal-leer-design-regal-2907509/" TargetMode="External"/><Relationship Id="rId19" Type="http://schemas.openxmlformats.org/officeDocument/2006/relationships/image" Target="../media/image12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hyperlink" Target="http://www.pngall.com/books-png" TargetMode="External"/><Relationship Id="rId22" Type="http://schemas.openxmlformats.org/officeDocument/2006/relationships/hyperlink" Target="http://pngimg.com/download/1888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2BE5272-775F-4E49-BC94-C6D82DDDF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656" y="-8249"/>
            <a:ext cx="3896568" cy="6858000"/>
          </a:xfrm>
          <a:prstGeom prst="rect">
            <a:avLst/>
          </a:prstGeom>
        </p:spPr>
      </p:pic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1F250D9-D00D-C043-8B22-272F49D9F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8249"/>
            <a:ext cx="2884388" cy="6858000"/>
          </a:xfrm>
          <a:prstGeom prst="rect">
            <a:avLst/>
          </a:prstGeom>
        </p:spPr>
      </p:pic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1010897-BC51-F445-A545-1A6665598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732" y="-8249"/>
            <a:ext cx="2884388" cy="6858000"/>
          </a:xfrm>
          <a:prstGeom prst="rect">
            <a:avLst/>
          </a:prstGeom>
        </p:spPr>
      </p:pic>
      <p:pic>
        <p:nvPicPr>
          <p:cNvPr id="6" name="صورة 5" descr="صورة تحتوي على نص, إلكترونيات, عرض&#10;&#10;تم إنشاء الوصف تلقائياً">
            <a:extLst>
              <a:ext uri="{FF2B5EF4-FFF2-40B4-BE49-F238E27FC236}">
                <a16:creationId xmlns:a16="http://schemas.microsoft.com/office/drawing/2014/main" id="{42D3C89F-8285-7347-8398-CF120200A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8745" y="-83050"/>
            <a:ext cx="2147586" cy="1538064"/>
          </a:xfrm>
          <a:prstGeom prst="rect">
            <a:avLst/>
          </a:prstGeom>
        </p:spPr>
      </p:pic>
      <p:sp>
        <p:nvSpPr>
          <p:cNvPr id="13" name="شكل حر 12">
            <a:extLst>
              <a:ext uri="{FF2B5EF4-FFF2-40B4-BE49-F238E27FC236}">
                <a16:creationId xmlns:a16="http://schemas.microsoft.com/office/drawing/2014/main" id="{B9EB1074-216F-D944-B0D0-1CC77F77A789}"/>
              </a:ext>
            </a:extLst>
          </p:cNvPr>
          <p:cNvSpPr/>
          <p:nvPr/>
        </p:nvSpPr>
        <p:spPr>
          <a:xfrm>
            <a:off x="227422" y="730785"/>
            <a:ext cx="1958588" cy="2060963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algn="ctr" defTabSz="685800" rtl="0" eaLnBrk="1" latinLnBrk="0" hangingPunct="1"/>
            <a:endParaRPr lang="ar-SA" sz="1350" dirty="0"/>
          </a:p>
        </p:txBody>
      </p:sp>
      <p:pic>
        <p:nvPicPr>
          <p:cNvPr id="14" name="صورة 13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2622EB23-17CC-2844-AE81-7ECC64C08C0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4352"/>
          <a:stretch/>
        </p:blipFill>
        <p:spPr>
          <a:xfrm>
            <a:off x="1280659" y="1582723"/>
            <a:ext cx="378161" cy="759971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433E4057-54B3-C747-BD10-9B304B0E3E9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261" t="-1" r="1991" b="37349"/>
          <a:stretch/>
        </p:blipFill>
        <p:spPr>
          <a:xfrm>
            <a:off x="306641" y="1738233"/>
            <a:ext cx="681236" cy="1013280"/>
          </a:xfrm>
          <a:prstGeom prst="rect">
            <a:avLst/>
          </a:prstGeom>
        </p:spPr>
      </p:pic>
      <p:pic>
        <p:nvPicPr>
          <p:cNvPr id="16" name="صورة 15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E51D914B-AE8A-C048-82AF-4DAB98DBF76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188547" y="662577"/>
            <a:ext cx="1040004" cy="2168313"/>
          </a:xfrm>
          <a:prstGeom prst="rect">
            <a:avLst/>
          </a:prstGeom>
        </p:spPr>
      </p:pic>
      <p:pic>
        <p:nvPicPr>
          <p:cNvPr id="17" name="صورة 16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6CD445E7-2A60-BE42-A274-13FA1A3D0E3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055" y="666157"/>
            <a:ext cx="1040004" cy="2168313"/>
          </a:xfrm>
          <a:prstGeom prst="rect">
            <a:avLst/>
          </a:prstGeom>
        </p:spPr>
      </p:pic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C6B2DB7C-2773-8C4E-9877-5792344DBF23}"/>
              </a:ext>
            </a:extLst>
          </p:cNvPr>
          <p:cNvGrpSpPr/>
          <p:nvPr/>
        </p:nvGrpSpPr>
        <p:grpSpPr>
          <a:xfrm>
            <a:off x="119630" y="2791748"/>
            <a:ext cx="2174171" cy="1726732"/>
            <a:chOff x="189605" y="2010681"/>
            <a:chExt cx="2198606" cy="3136864"/>
          </a:xfrm>
        </p:grpSpPr>
        <p:pic>
          <p:nvPicPr>
            <p:cNvPr id="19" name="صورة 18" descr="صورة تحتوي على نص, أثاث, منضدة, رف&#10;&#10;تم إنشاء الوصف تلقائياً">
              <a:extLst>
                <a:ext uri="{FF2B5EF4-FFF2-40B4-BE49-F238E27FC236}">
                  <a16:creationId xmlns:a16="http://schemas.microsoft.com/office/drawing/2014/main" id="{1352AA88-A90A-404B-82AF-4D6C2CDBC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189605" y="2016844"/>
              <a:ext cx="2198606" cy="3130701"/>
            </a:xfrm>
            <a:prstGeom prst="rect">
              <a:avLst/>
            </a:prstGeom>
          </p:spPr>
        </p:pic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39DDFBB2-B1AD-0B4E-AC5F-49AD227AF02A}"/>
                </a:ext>
              </a:extLst>
            </p:cNvPr>
            <p:cNvGrpSpPr/>
            <p:nvPr/>
          </p:nvGrpSpPr>
          <p:grpSpPr>
            <a:xfrm>
              <a:off x="324840" y="2010681"/>
              <a:ext cx="1928137" cy="3105678"/>
              <a:chOff x="309323" y="2016843"/>
              <a:chExt cx="1928137" cy="3105678"/>
            </a:xfrm>
          </p:grpSpPr>
          <p:pic>
            <p:nvPicPr>
              <p:cNvPr id="21" name="صورة 20" descr="صورة تحتوي على نص, داخلي, رف, مختلف&#10;&#10;تم إنشاء الوصف تلقائياً">
                <a:extLst>
                  <a:ext uri="{FF2B5EF4-FFF2-40B4-BE49-F238E27FC236}">
                    <a16:creationId xmlns:a16="http://schemas.microsoft.com/office/drawing/2014/main" id="{D2AC425E-58D5-D24B-B956-B754DD4C79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837473B0-CC2E-450A-ABE3-18F120FF3D39}">
                    <a1611:picAttrSrcUrl xmlns:a1611="http://schemas.microsoft.com/office/drawing/2016/11/main" r:id="rId12"/>
                  </a:ext>
                </a:extLst>
              </a:blip>
              <a:stretch>
                <a:fillRect/>
              </a:stretch>
            </p:blipFill>
            <p:spPr>
              <a:xfrm>
                <a:off x="340357" y="4143983"/>
                <a:ext cx="1897101" cy="978538"/>
              </a:xfrm>
              <a:prstGeom prst="rect">
                <a:avLst/>
              </a:prstGeom>
            </p:spPr>
          </p:pic>
          <p:pic>
            <p:nvPicPr>
              <p:cNvPr id="22" name="صورة 21" descr="صورة تحتوي على نص, داخلي, رف, مختلف&#10;&#10;تم إنشاء الوصف تلقائياً">
                <a:extLst>
                  <a:ext uri="{FF2B5EF4-FFF2-40B4-BE49-F238E27FC236}">
                    <a16:creationId xmlns:a16="http://schemas.microsoft.com/office/drawing/2014/main" id="{F6410B68-31BC-9C46-B481-F82B678BC2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837473B0-CC2E-450A-ABE3-18F120FF3D39}">
                    <a1611:picAttrSrcUrl xmlns:a1611="http://schemas.microsoft.com/office/drawing/2016/11/main" r:id="rId12"/>
                  </a:ext>
                </a:extLst>
              </a:blip>
              <a:stretch>
                <a:fillRect/>
              </a:stretch>
            </p:blipFill>
            <p:spPr>
              <a:xfrm>
                <a:off x="340357" y="3092925"/>
                <a:ext cx="1897101" cy="978538"/>
              </a:xfrm>
              <a:prstGeom prst="rect">
                <a:avLst/>
              </a:prstGeom>
            </p:spPr>
          </p:pic>
          <p:pic>
            <p:nvPicPr>
              <p:cNvPr id="23" name="صورة 22" descr="صورة تحتوي على نص, كتاب, رف, داخلي&#10;&#10;تم إنشاء الوصف تلقائياً">
                <a:extLst>
                  <a:ext uri="{FF2B5EF4-FFF2-40B4-BE49-F238E27FC236}">
                    <a16:creationId xmlns:a16="http://schemas.microsoft.com/office/drawing/2014/main" id="{AD23D0DE-3338-B54F-93B7-275A436022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837473B0-CC2E-450A-ABE3-18F120FF3D39}">
                    <a1611:picAttrSrcUrl xmlns:a1611="http://schemas.microsoft.com/office/drawing/2016/11/main" r:id="rId14"/>
                  </a:ext>
                </a:extLst>
              </a:blip>
              <a:stretch>
                <a:fillRect/>
              </a:stretch>
            </p:blipFill>
            <p:spPr>
              <a:xfrm>
                <a:off x="309323" y="2670391"/>
                <a:ext cx="1928136" cy="465170"/>
              </a:xfrm>
              <a:prstGeom prst="rect">
                <a:avLst/>
              </a:prstGeom>
            </p:spPr>
          </p:pic>
          <p:pic>
            <p:nvPicPr>
              <p:cNvPr id="24" name="صورة 23" descr="صورة تحتوي على نص, داخلي, رف, مكدس&#10;&#10;تم إنشاء الوصف تلقائياً">
                <a:extLst>
                  <a:ext uri="{FF2B5EF4-FFF2-40B4-BE49-F238E27FC236}">
                    <a16:creationId xmlns:a16="http://schemas.microsoft.com/office/drawing/2014/main" id="{4A031937-A76D-D849-8A87-1DB6B8F013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837473B0-CC2E-450A-ABE3-18F120FF3D39}">
                    <a1611:picAttrSrcUrl xmlns:a1611="http://schemas.microsoft.com/office/drawing/2016/11/main" r:id="rId16"/>
                  </a:ext>
                </a:extLst>
              </a:blip>
              <a:stretch>
                <a:fillRect/>
              </a:stretch>
            </p:blipFill>
            <p:spPr>
              <a:xfrm>
                <a:off x="309323" y="2016843"/>
                <a:ext cx="1928137" cy="628523"/>
              </a:xfrm>
              <a:prstGeom prst="rect">
                <a:avLst/>
              </a:prstGeom>
            </p:spPr>
          </p:pic>
          <p:pic>
            <p:nvPicPr>
              <p:cNvPr id="25" name="صورة 24" descr="صورة تحتوي على نص, صف, مبطن, حزمة&#10;&#10;تم إنشاء الوصف تلقائي">
                <a:extLst>
                  <a:ext uri="{FF2B5EF4-FFF2-40B4-BE49-F238E27FC236}">
                    <a16:creationId xmlns:a16="http://schemas.microsoft.com/office/drawing/2014/main" id="{949DD429-0DC7-CB4F-905C-099993EA2E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837473B0-CC2E-450A-ABE3-18F120FF3D39}">
                    <a1611:picAttrSrcUrl xmlns:a1611="http://schemas.microsoft.com/office/drawing/2016/11/main" r:id="rId18"/>
                  </a:ext>
                </a:extLst>
              </a:blip>
              <a:stretch>
                <a:fillRect/>
              </a:stretch>
            </p:blipFill>
            <p:spPr>
              <a:xfrm>
                <a:off x="1283851" y="3838878"/>
                <a:ext cx="902969" cy="465170"/>
              </a:xfrm>
              <a:prstGeom prst="rect">
                <a:avLst/>
              </a:prstGeom>
            </p:spPr>
          </p:pic>
          <p:pic>
            <p:nvPicPr>
              <p:cNvPr id="26" name="صورة 25" descr="صورة تحتوي على نص, صف, مبطن, حزمة&#10;&#10;تم إنشاء الوصف تلقائي">
                <a:extLst>
                  <a:ext uri="{FF2B5EF4-FFF2-40B4-BE49-F238E27FC236}">
                    <a16:creationId xmlns:a16="http://schemas.microsoft.com/office/drawing/2014/main" id="{F64A3D5E-B8A7-A34B-A84B-11DEAA9429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837473B0-CC2E-450A-ABE3-18F120FF3D39}">
                    <a1611:picAttrSrcUrl xmlns:a1611="http://schemas.microsoft.com/office/drawing/2016/11/main" r:id="rId18"/>
                  </a:ext>
                </a:extLst>
              </a:blip>
              <a:stretch>
                <a:fillRect/>
              </a:stretch>
            </p:blipFill>
            <p:spPr>
              <a:xfrm>
                <a:off x="340357" y="3864226"/>
                <a:ext cx="902969" cy="465170"/>
              </a:xfrm>
              <a:prstGeom prst="rect">
                <a:avLst/>
              </a:prstGeom>
            </p:spPr>
          </p:pic>
        </p:grpSp>
      </p:grp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524CF287-CD22-D340-95E4-9DDA55000517}"/>
              </a:ext>
            </a:extLst>
          </p:cNvPr>
          <p:cNvGrpSpPr/>
          <p:nvPr/>
        </p:nvGrpSpPr>
        <p:grpSpPr>
          <a:xfrm>
            <a:off x="3958011" y="-63488"/>
            <a:ext cx="1619104" cy="1516562"/>
            <a:chOff x="3326307" y="697407"/>
            <a:chExt cx="5463186" cy="5463186"/>
          </a:xfrm>
        </p:grpSpPr>
        <p:sp>
          <p:nvSpPr>
            <p:cNvPr id="31" name="شكل بيضاوي 30">
              <a:extLst>
                <a:ext uri="{FF2B5EF4-FFF2-40B4-BE49-F238E27FC236}">
                  <a16:creationId xmlns:a16="http://schemas.microsoft.com/office/drawing/2014/main" id="{77279659-F4B0-F344-A52F-316362C8CA5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blipFill dpi="0"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sz="1350" dirty="0"/>
            </a:p>
          </p:txBody>
        </p:sp>
        <p:grpSp>
          <p:nvGrpSpPr>
            <p:cNvPr id="32" name="مجموعة 31">
              <a:extLst>
                <a:ext uri="{FF2B5EF4-FFF2-40B4-BE49-F238E27FC236}">
                  <a16:creationId xmlns:a16="http://schemas.microsoft.com/office/drawing/2014/main" id="{D916F7B7-487D-5747-A9DD-309C9767299A}"/>
                </a:ext>
              </a:extLst>
            </p:cNvPr>
            <p:cNvGrpSpPr/>
            <p:nvPr/>
          </p:nvGrpSpPr>
          <p:grpSpPr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A9D24A7C-8596-A845-8014-3F198ECCC156}"/>
                  </a:ext>
                </a:extLst>
              </p:cNvPr>
              <p:cNvSpPr txBox="1"/>
              <p:nvPr/>
            </p:nvSpPr>
            <p:spPr>
              <a:xfrm>
                <a:off x="5887413" y="1103486"/>
                <a:ext cx="369764" cy="312381"/>
              </a:xfrm>
              <a:custGeom>
                <a:avLst/>
                <a:gdLst/>
                <a:ahLst/>
                <a:cxnLst/>
                <a:rect l="l" t="t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0493762A-D4E8-AB43-9D04-4A9A8A0626DA}"/>
                  </a:ext>
                </a:extLst>
              </p:cNvPr>
              <p:cNvSpPr txBox="1"/>
              <p:nvPr/>
            </p:nvSpPr>
            <p:spPr>
              <a:xfrm>
                <a:off x="6058989" y="5592110"/>
                <a:ext cx="199588" cy="325580"/>
              </a:xfrm>
              <a:custGeom>
                <a:avLst/>
                <a:gdLst/>
                <a:ahLst/>
                <a:cxnLst/>
                <a:rect l="l" t="t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9FCFBDA5-54E1-9441-9FB3-46D28F0D6A9D}"/>
                  </a:ext>
                </a:extLst>
              </p:cNvPr>
              <p:cNvSpPr txBox="1"/>
              <p:nvPr/>
            </p:nvSpPr>
            <p:spPr>
              <a:xfrm>
                <a:off x="8309999" y="3354098"/>
                <a:ext cx="187389" cy="314381"/>
              </a:xfrm>
              <a:custGeom>
                <a:avLst/>
                <a:gdLst/>
                <a:ahLst/>
                <a:cxnLst/>
                <a:rect l="l" t="t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F4B3E9E5-E947-414B-B815-E67B466F7130}"/>
                  </a:ext>
                </a:extLst>
              </p:cNvPr>
              <p:cNvSpPr txBox="1"/>
              <p:nvPr/>
            </p:nvSpPr>
            <p:spPr>
              <a:xfrm>
                <a:off x="3815176" y="3352098"/>
                <a:ext cx="208589" cy="326180"/>
              </a:xfrm>
              <a:custGeom>
                <a:avLst/>
                <a:gdLst/>
                <a:ahLst/>
                <a:cxnLst/>
                <a:rect l="l" t="t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E30DC215-106F-C548-AF8F-78CAAD4340E6}"/>
                  </a:ext>
                </a:extLst>
              </p:cNvPr>
              <p:cNvSpPr txBox="1"/>
              <p:nvPr/>
            </p:nvSpPr>
            <p:spPr>
              <a:xfrm>
                <a:off x="7257069" y="1404126"/>
                <a:ext cx="128592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444A2A0E-B111-FE4A-9386-19A673AE6CA0}"/>
                  </a:ext>
                </a:extLst>
              </p:cNvPr>
              <p:cNvSpPr txBox="1"/>
              <p:nvPr/>
            </p:nvSpPr>
            <p:spPr>
              <a:xfrm>
                <a:off x="4928783" y="5301068"/>
                <a:ext cx="228786" cy="314780"/>
              </a:xfrm>
              <a:custGeom>
                <a:avLst/>
                <a:gdLst/>
                <a:ahLst/>
                <a:cxnLst/>
                <a:rect l="l" t="t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60DA2340-C7ED-B148-94AC-D70BA91E7BCB}"/>
                  </a:ext>
                </a:extLst>
              </p:cNvPr>
              <p:cNvSpPr txBox="1"/>
              <p:nvPr/>
            </p:nvSpPr>
            <p:spPr>
              <a:xfrm>
                <a:off x="8012959" y="2230091"/>
                <a:ext cx="187589" cy="307781"/>
              </a:xfrm>
              <a:custGeom>
                <a:avLst/>
                <a:gdLst/>
                <a:ahLst/>
                <a:cxnLst/>
                <a:rect l="l" t="t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0" name="مربع نص 39">
                <a:extLst>
                  <a:ext uri="{FF2B5EF4-FFF2-40B4-BE49-F238E27FC236}">
                    <a16:creationId xmlns:a16="http://schemas.microsoft.com/office/drawing/2014/main" id="{188BCCBC-AB1C-FE41-9B7A-DFF1DDB62226}"/>
                  </a:ext>
                </a:extLst>
              </p:cNvPr>
              <p:cNvSpPr txBox="1"/>
              <p:nvPr/>
            </p:nvSpPr>
            <p:spPr>
              <a:xfrm>
                <a:off x="4117804" y="4476095"/>
                <a:ext cx="200801" cy="315989"/>
              </a:xfrm>
              <a:custGeom>
                <a:avLst/>
                <a:gdLst/>
                <a:ahLst/>
                <a:cxnLst/>
                <a:rect l="l" t="t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5E84D66F-1EB9-0948-9D33-DD3FE8B9FA06}"/>
                  </a:ext>
                </a:extLst>
              </p:cNvPr>
              <p:cNvSpPr txBox="1"/>
              <p:nvPr/>
            </p:nvSpPr>
            <p:spPr>
              <a:xfrm>
                <a:off x="8004666" y="4438051"/>
                <a:ext cx="228186" cy="317181"/>
              </a:xfrm>
              <a:custGeom>
                <a:avLst/>
                <a:gdLst/>
                <a:ahLst/>
                <a:cxnLst/>
                <a:rect l="l" t="t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2" name="مربع نص 41">
                <a:extLst>
                  <a:ext uri="{FF2B5EF4-FFF2-40B4-BE49-F238E27FC236}">
                    <a16:creationId xmlns:a16="http://schemas.microsoft.com/office/drawing/2014/main" id="{DD5223C3-B597-924D-A9EB-7F130E6D5FD6}"/>
                  </a:ext>
                </a:extLst>
              </p:cNvPr>
              <p:cNvSpPr txBox="1"/>
              <p:nvPr/>
            </p:nvSpPr>
            <p:spPr>
              <a:xfrm>
                <a:off x="3929135" y="2246685"/>
                <a:ext cx="385163" cy="319581"/>
              </a:xfrm>
              <a:custGeom>
                <a:avLst/>
                <a:gdLst/>
                <a:ahLst/>
                <a:cxnLst/>
                <a:rect l="l" t="t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3" name="مربع نص 42">
                <a:extLst>
                  <a:ext uri="{FF2B5EF4-FFF2-40B4-BE49-F238E27FC236}">
                    <a16:creationId xmlns:a16="http://schemas.microsoft.com/office/drawing/2014/main" id="{19F4EDF3-A4EA-304E-9B01-FB0BC0B4F169}"/>
                  </a:ext>
                </a:extLst>
              </p:cNvPr>
              <p:cNvSpPr txBox="1"/>
              <p:nvPr/>
            </p:nvSpPr>
            <p:spPr>
              <a:xfrm>
                <a:off x="7210015" y="5273582"/>
                <a:ext cx="205387" cy="321380"/>
              </a:xfrm>
              <a:custGeom>
                <a:avLst/>
                <a:gdLst/>
                <a:ahLst/>
                <a:cxnLst/>
                <a:rect l="l" t="t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4" name="مربع نص 43">
                <a:extLst>
                  <a:ext uri="{FF2B5EF4-FFF2-40B4-BE49-F238E27FC236}">
                    <a16:creationId xmlns:a16="http://schemas.microsoft.com/office/drawing/2014/main" id="{BC15418D-5620-BF40-AE1C-C08A416163CD}"/>
                  </a:ext>
                </a:extLst>
              </p:cNvPr>
              <p:cNvSpPr txBox="1"/>
              <p:nvPr/>
            </p:nvSpPr>
            <p:spPr>
              <a:xfrm>
                <a:off x="4806060" y="1425929"/>
                <a:ext cx="308218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685800" rtl="0"/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77AF09AD-F673-1E48-B56F-01184BFE08A2}"/>
              </a:ext>
            </a:extLst>
          </p:cNvPr>
          <p:cNvGrpSpPr/>
          <p:nvPr/>
        </p:nvGrpSpPr>
        <p:grpSpPr>
          <a:xfrm>
            <a:off x="4732766" y="80479"/>
            <a:ext cx="88661" cy="1346690"/>
            <a:chOff x="5944770" y="1379001"/>
            <a:chExt cx="226260" cy="3927154"/>
          </a:xfrm>
        </p:grpSpPr>
        <p:sp>
          <p:nvSpPr>
            <p:cNvPr id="46" name="مثلث متساوي الساقين 49">
              <a:extLst>
                <a:ext uri="{FF2B5EF4-FFF2-40B4-BE49-F238E27FC236}">
                  <a16:creationId xmlns:a16="http://schemas.microsoft.com/office/drawing/2014/main" id="{6DB3A0C1-8073-9646-B66C-D70F992CACA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350"/>
            </a:p>
          </p:txBody>
        </p:sp>
        <p:sp>
          <p:nvSpPr>
            <p:cNvPr id="47" name="مثلث متساوي الساقين 50">
              <a:extLst>
                <a:ext uri="{FF2B5EF4-FFF2-40B4-BE49-F238E27FC236}">
                  <a16:creationId xmlns:a16="http://schemas.microsoft.com/office/drawing/2014/main" id="{1C2432E6-436D-A845-90BE-F2CB36134602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350"/>
            </a:p>
          </p:txBody>
        </p:sp>
      </p:grpSp>
      <p:grpSp>
        <p:nvGrpSpPr>
          <p:cNvPr id="48" name="مجموعة 47">
            <a:extLst>
              <a:ext uri="{FF2B5EF4-FFF2-40B4-BE49-F238E27FC236}">
                <a16:creationId xmlns:a16="http://schemas.microsoft.com/office/drawing/2014/main" id="{25A5FF0E-E771-C745-88E9-47761D6FDBBF}"/>
              </a:ext>
            </a:extLst>
          </p:cNvPr>
          <p:cNvGrpSpPr/>
          <p:nvPr/>
        </p:nvGrpSpPr>
        <p:grpSpPr>
          <a:xfrm rot="4908360">
            <a:off x="4656013" y="220845"/>
            <a:ext cx="83956" cy="1049587"/>
            <a:chOff x="5944770" y="1379001"/>
            <a:chExt cx="226260" cy="3927154"/>
          </a:xfrm>
        </p:grpSpPr>
        <p:sp>
          <p:nvSpPr>
            <p:cNvPr id="49" name="مثلث متساوي الساقين 52">
              <a:extLst>
                <a:ext uri="{FF2B5EF4-FFF2-40B4-BE49-F238E27FC236}">
                  <a16:creationId xmlns:a16="http://schemas.microsoft.com/office/drawing/2014/main" id="{9893EA3C-9D52-F54D-9E91-EEE038750D34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350"/>
            </a:p>
          </p:txBody>
        </p:sp>
        <p:sp>
          <p:nvSpPr>
            <p:cNvPr id="50" name="مثلث متساوي الساقين 53">
              <a:extLst>
                <a:ext uri="{FF2B5EF4-FFF2-40B4-BE49-F238E27FC236}">
                  <a16:creationId xmlns:a16="http://schemas.microsoft.com/office/drawing/2014/main" id="{0D927627-58F1-A747-9968-B2D2266CEEDA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350"/>
            </a:p>
          </p:txBody>
        </p:sp>
      </p:grpSp>
      <p:sp>
        <p:nvSpPr>
          <p:cNvPr id="51" name="شكل بيضاوي 50">
            <a:extLst>
              <a:ext uri="{FF2B5EF4-FFF2-40B4-BE49-F238E27FC236}">
                <a16:creationId xmlns:a16="http://schemas.microsoft.com/office/drawing/2014/main" id="{803E73F4-6DFD-264A-BFF4-415FE2750251}"/>
              </a:ext>
            </a:extLst>
          </p:cNvPr>
          <p:cNvSpPr/>
          <p:nvPr/>
        </p:nvSpPr>
        <p:spPr>
          <a:xfrm>
            <a:off x="4702167" y="673662"/>
            <a:ext cx="130792" cy="143187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 sz="1350"/>
          </a:p>
        </p:txBody>
      </p:sp>
      <p:pic>
        <p:nvPicPr>
          <p:cNvPr id="52" name="صورة 3">
            <a:extLst>
              <a:ext uri="{FF2B5EF4-FFF2-40B4-BE49-F238E27FC236}">
                <a16:creationId xmlns:a16="http://schemas.microsoft.com/office/drawing/2014/main" id="{346A67E3-C694-2F49-B705-8F7E54D9E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135" y="1535836"/>
            <a:ext cx="4491716" cy="252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صورة 52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AEDFDF6B-83D6-2C4A-B514-90D850E1601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001833" y="1723287"/>
            <a:ext cx="1914745" cy="1754716"/>
          </a:xfrm>
          <a:prstGeom prst="rect">
            <a:avLst/>
          </a:prstGeom>
        </p:spPr>
      </p:pic>
      <p:pic>
        <p:nvPicPr>
          <p:cNvPr id="61" name="صورة 60">
            <a:extLst>
              <a:ext uri="{FF2B5EF4-FFF2-40B4-BE49-F238E27FC236}">
                <a16:creationId xmlns:a16="http://schemas.microsoft.com/office/drawing/2014/main" id="{307F1891-033E-5647-BF1B-8DF16B96CCB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3"/>
              </a:ext>
            </a:extLst>
          </a:blip>
          <a:stretch>
            <a:fillRect/>
          </a:stretch>
        </p:blipFill>
        <p:spPr>
          <a:xfrm>
            <a:off x="-58055" y="4683013"/>
            <a:ext cx="4630055" cy="2004836"/>
          </a:xfrm>
          <a:prstGeom prst="rect">
            <a:avLst/>
          </a:prstGeom>
        </p:spPr>
      </p:pic>
      <p:pic>
        <p:nvPicPr>
          <p:cNvPr id="7" name="صورة 6" descr="صورة تحتوي على أثاث, مقعد, كرسي&#10;&#10;تم إنشاء الوصف تلقائياً">
            <a:extLst>
              <a:ext uri="{FF2B5EF4-FFF2-40B4-BE49-F238E27FC236}">
                <a16:creationId xmlns:a16="http://schemas.microsoft.com/office/drawing/2014/main" id="{E12B8DF3-F786-4D4F-8147-12A9495A0885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25"/>
              </a:ext>
            </a:extLst>
          </a:blip>
          <a:stretch>
            <a:fillRect/>
          </a:stretch>
        </p:blipFill>
        <p:spPr>
          <a:xfrm>
            <a:off x="482423" y="3198123"/>
            <a:ext cx="2118182" cy="2411068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B9638458-9F1A-1C4A-AC7F-E2F23C98BCAC}"/>
              </a:ext>
            </a:extLst>
          </p:cNvPr>
          <p:cNvGrpSpPr/>
          <p:nvPr/>
        </p:nvGrpSpPr>
        <p:grpSpPr>
          <a:xfrm>
            <a:off x="739653" y="4018777"/>
            <a:ext cx="2802244" cy="2287447"/>
            <a:chOff x="544915" y="4257801"/>
            <a:chExt cx="4455976" cy="2916000"/>
          </a:xfrm>
        </p:grpSpPr>
        <p:pic>
          <p:nvPicPr>
            <p:cNvPr id="9" name="صورة 8" descr="صورة تحتوي على نص, أثاث, منضدة, ملف&#10;&#10;تم إنشاء الوصف تلقائياً">
              <a:extLst>
                <a:ext uri="{FF2B5EF4-FFF2-40B4-BE49-F238E27FC236}">
                  <a16:creationId xmlns:a16="http://schemas.microsoft.com/office/drawing/2014/main" id="{49744FA9-4A72-114F-9EE3-90E6CA00C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837473B0-CC2E-450A-ABE3-18F120FF3D39}">
                  <a1611:picAttrSrcUrl xmlns:a1611="http://schemas.microsoft.com/office/drawing/2016/11/main" r:id="rId27"/>
                </a:ext>
              </a:extLst>
            </a:blip>
            <a:stretch>
              <a:fillRect/>
            </a:stretch>
          </p:blipFill>
          <p:spPr>
            <a:xfrm>
              <a:off x="544915" y="4257801"/>
              <a:ext cx="4455976" cy="2916000"/>
            </a:xfrm>
            <a:prstGeom prst="rect">
              <a:avLst/>
            </a:prstGeom>
          </p:spPr>
        </p:pic>
        <p:sp>
          <p:nvSpPr>
            <p:cNvPr id="10" name="مستطيل 81">
              <a:extLst>
                <a:ext uri="{FF2B5EF4-FFF2-40B4-BE49-F238E27FC236}">
                  <a16:creationId xmlns:a16="http://schemas.microsoft.com/office/drawing/2014/main" id="{E03BE72D-8537-A84F-B60B-67BE7B4EB494}"/>
                </a:ext>
              </a:extLst>
            </p:cNvPr>
            <p:cNvSpPr/>
            <p:nvPr/>
          </p:nvSpPr>
          <p:spPr>
            <a:xfrm>
              <a:off x="2104249" y="4519045"/>
              <a:ext cx="2678477" cy="1913574"/>
            </a:xfrm>
            <a:custGeom>
              <a:avLst/>
              <a:gdLst>
                <a:gd name="connsiteX0" fmla="*/ 0 w 2300877"/>
                <a:gd name="connsiteY0" fmla="*/ 0 h 1119293"/>
                <a:gd name="connsiteX1" fmla="*/ 2300877 w 2300877"/>
                <a:gd name="connsiteY1" fmla="*/ 0 h 1119293"/>
                <a:gd name="connsiteX2" fmla="*/ 2300877 w 2300877"/>
                <a:gd name="connsiteY2" fmla="*/ 1119293 h 1119293"/>
                <a:gd name="connsiteX3" fmla="*/ 0 w 2300877"/>
                <a:gd name="connsiteY3" fmla="*/ 1119293 h 1119293"/>
                <a:gd name="connsiteX4" fmla="*/ 0 w 2300877"/>
                <a:gd name="connsiteY4" fmla="*/ 0 h 1119293"/>
                <a:gd name="connsiteX0" fmla="*/ 0 w 2424445"/>
                <a:gd name="connsiteY0" fmla="*/ 568411 h 1687704"/>
                <a:gd name="connsiteX1" fmla="*/ 2424445 w 2424445"/>
                <a:gd name="connsiteY1" fmla="*/ 0 h 1687704"/>
                <a:gd name="connsiteX2" fmla="*/ 2300877 w 2424445"/>
                <a:gd name="connsiteY2" fmla="*/ 1687704 h 1687704"/>
                <a:gd name="connsiteX3" fmla="*/ 0 w 2424445"/>
                <a:gd name="connsiteY3" fmla="*/ 1687704 h 1687704"/>
                <a:gd name="connsiteX4" fmla="*/ 0 w 2424445"/>
                <a:gd name="connsiteY4" fmla="*/ 568411 h 1687704"/>
                <a:gd name="connsiteX0" fmla="*/ 0 w 2795148"/>
                <a:gd name="connsiteY0" fmla="*/ 642551 h 1687704"/>
                <a:gd name="connsiteX1" fmla="*/ 2795148 w 2795148"/>
                <a:gd name="connsiteY1" fmla="*/ 0 h 1687704"/>
                <a:gd name="connsiteX2" fmla="*/ 2671580 w 2795148"/>
                <a:gd name="connsiteY2" fmla="*/ 1687704 h 1687704"/>
                <a:gd name="connsiteX3" fmla="*/ 370703 w 2795148"/>
                <a:gd name="connsiteY3" fmla="*/ 1687704 h 1687704"/>
                <a:gd name="connsiteX4" fmla="*/ 0 w 2795148"/>
                <a:gd name="connsiteY4" fmla="*/ 642551 h 1687704"/>
                <a:gd name="connsiteX0" fmla="*/ 24714 w 2819862"/>
                <a:gd name="connsiteY0" fmla="*/ 642551 h 1959552"/>
                <a:gd name="connsiteX1" fmla="*/ 2819862 w 2819862"/>
                <a:gd name="connsiteY1" fmla="*/ 0 h 1959552"/>
                <a:gd name="connsiteX2" fmla="*/ 2696294 w 2819862"/>
                <a:gd name="connsiteY2" fmla="*/ 1687704 h 1959552"/>
                <a:gd name="connsiteX3" fmla="*/ 0 w 2819862"/>
                <a:gd name="connsiteY3" fmla="*/ 1959552 h 1959552"/>
                <a:gd name="connsiteX4" fmla="*/ 24714 w 2819862"/>
                <a:gd name="connsiteY4" fmla="*/ 642551 h 1959552"/>
                <a:gd name="connsiteX0" fmla="*/ 24714 w 2819862"/>
                <a:gd name="connsiteY0" fmla="*/ 642551 h 1959552"/>
                <a:gd name="connsiteX1" fmla="*/ 2819862 w 2819862"/>
                <a:gd name="connsiteY1" fmla="*/ 0 h 1959552"/>
                <a:gd name="connsiteX2" fmla="*/ 2745721 w 2819862"/>
                <a:gd name="connsiteY2" fmla="*/ 1119293 h 1959552"/>
                <a:gd name="connsiteX3" fmla="*/ 0 w 2819862"/>
                <a:gd name="connsiteY3" fmla="*/ 1959552 h 1959552"/>
                <a:gd name="connsiteX4" fmla="*/ 24714 w 2819862"/>
                <a:gd name="connsiteY4" fmla="*/ 642551 h 1959552"/>
                <a:gd name="connsiteX0" fmla="*/ 24714 w 2745721"/>
                <a:gd name="connsiteY0" fmla="*/ 617838 h 1934839"/>
                <a:gd name="connsiteX1" fmla="*/ 2696294 w 2745721"/>
                <a:gd name="connsiteY1" fmla="*/ 0 h 1934839"/>
                <a:gd name="connsiteX2" fmla="*/ 2745721 w 2745721"/>
                <a:gd name="connsiteY2" fmla="*/ 1094580 h 1934839"/>
                <a:gd name="connsiteX3" fmla="*/ 0 w 2745721"/>
                <a:gd name="connsiteY3" fmla="*/ 1934839 h 1934839"/>
                <a:gd name="connsiteX4" fmla="*/ 24714 w 2745721"/>
                <a:gd name="connsiteY4" fmla="*/ 617838 h 1934839"/>
                <a:gd name="connsiteX0" fmla="*/ 35347 w 2745721"/>
                <a:gd name="connsiteY0" fmla="*/ 522145 h 1934839"/>
                <a:gd name="connsiteX1" fmla="*/ 2696294 w 2745721"/>
                <a:gd name="connsiteY1" fmla="*/ 0 h 1934839"/>
                <a:gd name="connsiteX2" fmla="*/ 2745721 w 2745721"/>
                <a:gd name="connsiteY2" fmla="*/ 1094580 h 1934839"/>
                <a:gd name="connsiteX3" fmla="*/ 0 w 2745721"/>
                <a:gd name="connsiteY3" fmla="*/ 1934839 h 1934839"/>
                <a:gd name="connsiteX4" fmla="*/ 35347 w 2745721"/>
                <a:gd name="connsiteY4" fmla="*/ 522145 h 1934839"/>
                <a:gd name="connsiteX0" fmla="*/ 35347 w 2713824"/>
                <a:gd name="connsiteY0" fmla="*/ 522145 h 1934839"/>
                <a:gd name="connsiteX1" fmla="*/ 2696294 w 2713824"/>
                <a:gd name="connsiteY1" fmla="*/ 0 h 1934839"/>
                <a:gd name="connsiteX2" fmla="*/ 2713824 w 2713824"/>
                <a:gd name="connsiteY2" fmla="*/ 1115845 h 1934839"/>
                <a:gd name="connsiteX3" fmla="*/ 0 w 2713824"/>
                <a:gd name="connsiteY3" fmla="*/ 1934839 h 1934839"/>
                <a:gd name="connsiteX4" fmla="*/ 35347 w 2713824"/>
                <a:gd name="connsiteY4" fmla="*/ 522145 h 1934839"/>
                <a:gd name="connsiteX0" fmla="*/ 0 w 2678477"/>
                <a:gd name="connsiteY0" fmla="*/ 522145 h 1913574"/>
                <a:gd name="connsiteX1" fmla="*/ 2660947 w 2678477"/>
                <a:gd name="connsiteY1" fmla="*/ 0 h 1913574"/>
                <a:gd name="connsiteX2" fmla="*/ 2678477 w 2678477"/>
                <a:gd name="connsiteY2" fmla="*/ 1115845 h 1913574"/>
                <a:gd name="connsiteX3" fmla="*/ 17816 w 2678477"/>
                <a:gd name="connsiteY3" fmla="*/ 1913574 h 1913574"/>
                <a:gd name="connsiteX4" fmla="*/ 0 w 2678477"/>
                <a:gd name="connsiteY4" fmla="*/ 522145 h 1913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8477" h="1913574">
                  <a:moveTo>
                    <a:pt x="0" y="522145"/>
                  </a:moveTo>
                  <a:lnTo>
                    <a:pt x="2660947" y="0"/>
                  </a:lnTo>
                  <a:lnTo>
                    <a:pt x="2678477" y="1115845"/>
                  </a:lnTo>
                  <a:lnTo>
                    <a:pt x="17816" y="1913574"/>
                  </a:lnTo>
                  <a:lnTo>
                    <a:pt x="0" y="522145"/>
                  </a:lnTo>
                  <a:close/>
                </a:path>
              </a:pathLst>
            </a:custGeom>
            <a:solidFill>
              <a:srgbClr val="C87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algn="ctr" defTabSz="685800" rtl="0" eaLnBrk="1" latinLnBrk="0" hangingPunct="1"/>
              <a:endParaRPr lang="ar-SA" sz="1350">
                <a:solidFill>
                  <a:srgbClr val="C87138"/>
                </a:solidFill>
              </a:endParaRPr>
            </a:p>
          </p:txBody>
        </p:sp>
      </p:grpSp>
      <p:pic>
        <p:nvPicPr>
          <p:cNvPr id="12" name="صورة 11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B2B8C87C-3AE6-6244-AB40-E6DFCF95E648}"/>
              </a:ext>
            </a:extLst>
          </p:cNvPr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29"/>
              </a:ext>
            </a:extLst>
          </a:blip>
          <a:stretch>
            <a:fillRect/>
          </a:stretch>
        </p:blipFill>
        <p:spPr>
          <a:xfrm>
            <a:off x="1561973" y="3756276"/>
            <a:ext cx="1097317" cy="768122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623DCBCE-FEF4-1D44-BB72-90182C54FBA8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837473B0-CC2E-450A-ABE3-18F120FF3D39}">
                <a1611:picAttrSrcUrl xmlns:a1611="http://schemas.microsoft.com/office/drawing/2016/11/main" r:id="rId31"/>
              </a:ext>
            </a:extLst>
          </a:blip>
          <a:stretch>
            <a:fillRect/>
          </a:stretch>
        </p:blipFill>
        <p:spPr>
          <a:xfrm>
            <a:off x="2632971" y="3910109"/>
            <a:ext cx="317052" cy="360185"/>
          </a:xfrm>
          <a:prstGeom prst="rect">
            <a:avLst/>
          </a:prstGeom>
        </p:spPr>
      </p:pic>
      <p:pic>
        <p:nvPicPr>
          <p:cNvPr id="29" name="صورة 28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83E24B98-3470-AF45-ACC5-96653218FD40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837473B0-CC2E-450A-ABE3-18F120FF3D39}">
                <a1611:picAttrSrcUrl xmlns:a1611="http://schemas.microsoft.com/office/drawing/2016/11/main" r:id="rId33"/>
              </a:ext>
            </a:extLst>
          </a:blip>
          <a:stretch>
            <a:fillRect/>
          </a:stretch>
        </p:blipFill>
        <p:spPr>
          <a:xfrm>
            <a:off x="1267508" y="4216005"/>
            <a:ext cx="339660" cy="20945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B2031F3-CC2B-A64A-B2C2-FA6BFCF75403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837473B0-CC2E-450A-ABE3-18F120FF3D39}">
                <a1611:picAttrSrcUrl xmlns:a1611="http://schemas.microsoft.com/office/drawing/2016/11/main" r:id="rId35"/>
              </a:ext>
            </a:extLst>
          </a:blip>
          <a:stretch>
            <a:fillRect/>
          </a:stretch>
        </p:blipFill>
        <p:spPr>
          <a:xfrm>
            <a:off x="2851386" y="3960412"/>
            <a:ext cx="314643" cy="321662"/>
          </a:xfrm>
          <a:prstGeom prst="rect">
            <a:avLst/>
          </a:prstGeom>
        </p:spPr>
      </p:pic>
      <p:sp>
        <p:nvSpPr>
          <p:cNvPr id="64" name="مستطيل 63">
            <a:extLst>
              <a:ext uri="{FF2B5EF4-FFF2-40B4-BE49-F238E27FC236}">
                <a16:creationId xmlns:a16="http://schemas.microsoft.com/office/drawing/2014/main" id="{04F50A63-8B97-C348-880E-175C63F50AD0}"/>
              </a:ext>
            </a:extLst>
          </p:cNvPr>
          <p:cNvSpPr/>
          <p:nvPr/>
        </p:nvSpPr>
        <p:spPr>
          <a:xfrm>
            <a:off x="2882980" y="1811652"/>
            <a:ext cx="3737610" cy="124587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٨-٣ </a:t>
            </a:r>
          </a:p>
          <a:p>
            <a:pPr algn="ctr"/>
            <a:r>
              <a:rPr lang="ar-SA" sz="2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حل المعادلات التربيعية </a:t>
            </a:r>
            <a:r>
              <a:rPr lang="ar-SA" sz="2800" dirty="0" err="1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باكمال</a:t>
            </a:r>
            <a:r>
              <a:rPr lang="ar-SA" sz="2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 المربع</a:t>
            </a:r>
            <a:endParaRPr lang="ar-SA" sz="2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71" name="صورة 70">
            <a:extLst>
              <a:ext uri="{FF2B5EF4-FFF2-40B4-BE49-F238E27FC236}">
                <a16:creationId xmlns:a16="http://schemas.microsoft.com/office/drawing/2014/main" id="{38E42FED-D13C-CA49-BC9E-601A922C56E5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180" t="17890" r="37921" b="13073"/>
          <a:stretch/>
        </p:blipFill>
        <p:spPr>
          <a:xfrm>
            <a:off x="6804803" y="3667813"/>
            <a:ext cx="2407257" cy="3044473"/>
          </a:xfrm>
          <a:prstGeom prst="rect">
            <a:avLst/>
          </a:prstGeom>
        </p:spPr>
      </p:pic>
      <p:sp>
        <p:nvSpPr>
          <p:cNvPr id="60" name="مربع نص 5">
            <a:extLst>
              <a:ext uri="{FF2B5EF4-FFF2-40B4-BE49-F238E27FC236}">
                <a16:creationId xmlns:a16="http://schemas.microsoft.com/office/drawing/2014/main" id="{ABFAFB77-C3F7-7E44-B2C7-1059DF868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7289" y="1705807"/>
            <a:ext cx="30706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defTabSz="914400" rtl="0" eaLnBrk="1" latinLnBrk="0" hangingPunct="1">
              <a:spcBef>
                <a:spcPct val="0"/>
              </a:spcBef>
              <a:buFontTx/>
              <a:buNone/>
            </a:pPr>
            <a:r>
              <a:rPr lang="ar-SA" altLang="ar-SA" sz="1400" dirty="0">
                <a:solidFill>
                  <a:srgbClr val="C00000"/>
                </a:solidFill>
              </a:rPr>
              <a:t>التاريخ   </a:t>
            </a:r>
            <a:r>
              <a:rPr lang="ar-SA" altLang="ar-SA" sz="1400" dirty="0">
                <a:solidFill>
                  <a:srgbClr val="002060"/>
                </a:solidFill>
              </a:rPr>
              <a:t>/ ٧/ ١٤٤٢هـ 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828CAFCA-55CD-D643-B4B0-9151AA89E1DE}"/>
              </a:ext>
            </a:extLst>
          </p:cNvPr>
          <p:cNvSpPr txBox="1"/>
          <p:nvPr/>
        </p:nvSpPr>
        <p:spPr>
          <a:xfrm>
            <a:off x="2289050" y="3358890"/>
            <a:ext cx="3981360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www.liveworksheets.com</a:t>
            </a:r>
            <a:r>
              <a:rPr lang="en-US" sz="1200" dirty="0"/>
              <a:t>/1-ud1773665by</a:t>
            </a:r>
            <a:endParaRPr lang="ar-SA" sz="1200" dirty="0"/>
          </a:p>
        </p:txBody>
      </p:sp>
      <p:sp>
        <p:nvSpPr>
          <p:cNvPr id="27" name="عنصر نائب لرقم الشريحة 26">
            <a:extLst>
              <a:ext uri="{FF2B5EF4-FFF2-40B4-BE49-F238E27FC236}">
                <a16:creationId xmlns:a16="http://schemas.microsoft.com/office/drawing/2014/main" id="{D62C8D0D-957C-4F5B-7ADC-636121041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>
                <a:solidFill>
                  <a:schemeClr val="tx1"/>
                </a:solidFill>
              </a:rPr>
              <a:pPr/>
              <a:t>57</a:t>
            </a:fld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58" name="صورة 57">
            <a:extLst>
              <a:ext uri="{FF2B5EF4-FFF2-40B4-BE49-F238E27FC236}">
                <a16:creationId xmlns:a16="http://schemas.microsoft.com/office/drawing/2014/main" id="{E657B200-68FA-9ABD-94FB-3F96BF6783C5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artisticCutout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2124989" y="4364004"/>
            <a:ext cx="951232" cy="91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41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إطار 1"/>
          <p:cNvSpPr/>
          <p:nvPr/>
        </p:nvSpPr>
        <p:spPr>
          <a:xfrm>
            <a:off x="214282" y="289632"/>
            <a:ext cx="7500989" cy="571504"/>
          </a:xfrm>
          <a:prstGeom prst="frame">
            <a:avLst>
              <a:gd name="adj1" fmla="val 10000"/>
            </a:avLst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1"/>
                </a:solidFill>
              </a:rPr>
              <a:t>أوجد قيمة  جـ  التي تجعل  </a:t>
            </a:r>
            <a:r>
              <a:rPr lang="ar-SA" sz="2400" b="1" dirty="0">
                <a:solidFill>
                  <a:schemeClr val="tx1"/>
                </a:solidFill>
              </a:rPr>
              <a:t>ثلاثية الحدود </a:t>
            </a:r>
            <a:r>
              <a:rPr lang="ar-SA" sz="2200" b="1" dirty="0">
                <a:solidFill>
                  <a:schemeClr val="tx1"/>
                </a:solidFill>
              </a:rPr>
              <a:t>مربعا كاملا .</a:t>
            </a:r>
          </a:p>
        </p:txBody>
      </p:sp>
      <p:grpSp>
        <p:nvGrpSpPr>
          <p:cNvPr id="3" name="مجموعة 33"/>
          <p:cNvGrpSpPr/>
          <p:nvPr/>
        </p:nvGrpSpPr>
        <p:grpSpPr>
          <a:xfrm>
            <a:off x="7825259" y="285728"/>
            <a:ext cx="1104459" cy="532546"/>
            <a:chOff x="3143239" y="1857366"/>
            <a:chExt cx="1362074" cy="714381"/>
          </a:xfr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43239" y="1857366"/>
              <a:ext cx="1362074" cy="7143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</p:pic>
        <p:sp>
          <p:nvSpPr>
            <p:cNvPr id="76" name="مربع نص 75"/>
            <p:cNvSpPr txBox="1"/>
            <p:nvPr/>
          </p:nvSpPr>
          <p:spPr>
            <a:xfrm>
              <a:off x="3300184" y="1928803"/>
              <a:ext cx="1071570" cy="61929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تأكد</a:t>
              </a:r>
              <a:endParaRPr lang="ar-SA" sz="2400" b="1" baseline="30000" dirty="0"/>
            </a:p>
          </p:txBody>
        </p:sp>
      </p:grpSp>
      <p:grpSp>
        <p:nvGrpSpPr>
          <p:cNvPr id="4" name="مجموعة 80"/>
          <p:cNvGrpSpPr/>
          <p:nvPr/>
        </p:nvGrpSpPr>
        <p:grpSpPr>
          <a:xfrm>
            <a:off x="642910" y="1428736"/>
            <a:ext cx="7786742" cy="4857784"/>
            <a:chOff x="642910" y="1428736"/>
            <a:chExt cx="7786742" cy="4857784"/>
          </a:xfrm>
        </p:grpSpPr>
        <p:sp>
          <p:nvSpPr>
            <p:cNvPr id="79" name="مخطط انسيابي: بطاقة 78"/>
            <p:cNvSpPr/>
            <p:nvPr/>
          </p:nvSpPr>
          <p:spPr>
            <a:xfrm>
              <a:off x="714348" y="1428736"/>
              <a:ext cx="7715304" cy="4857784"/>
            </a:xfrm>
            <a:prstGeom prst="flowChartPunchedCard">
              <a:avLst/>
            </a:prstGeom>
            <a:solidFill>
              <a:schemeClr val="accent6">
                <a:lumMod val="20000"/>
                <a:lumOff val="80000"/>
              </a:schemeClr>
            </a:solidFill>
            <a:ln cap="rnd"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80" name="متوازي أضلاع 79"/>
            <p:cNvSpPr/>
            <p:nvPr/>
          </p:nvSpPr>
          <p:spPr>
            <a:xfrm>
              <a:off x="642910" y="1428736"/>
              <a:ext cx="7786742" cy="1071570"/>
            </a:xfrm>
            <a:prstGeom prst="parallelogram">
              <a:avLst>
                <a:gd name="adj" fmla="val 152999"/>
              </a:avLst>
            </a:prstGeom>
            <a:solidFill>
              <a:schemeClr val="accent6">
                <a:lumMod val="20000"/>
                <a:lumOff val="80000"/>
              </a:schemeClr>
            </a:solidFill>
            <a:ln cap="rnd"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82" name="مربع نص 81"/>
          <p:cNvSpPr txBox="1"/>
          <p:nvPr/>
        </p:nvSpPr>
        <p:spPr>
          <a:xfrm>
            <a:off x="2428860" y="1712229"/>
            <a:ext cx="36433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س</a:t>
            </a:r>
            <a:r>
              <a:rPr lang="ar-SA" sz="3600" b="1" spc="-100" baseline="30000" dirty="0"/>
              <a:t>٢</a:t>
            </a:r>
            <a:r>
              <a:rPr lang="ar-SA" sz="2800" b="1" dirty="0"/>
              <a:t>  +  ٩ س  +  جـ</a:t>
            </a:r>
          </a:p>
        </p:txBody>
      </p:sp>
      <p:sp>
        <p:nvSpPr>
          <p:cNvPr id="83" name="Text Box 87"/>
          <p:cNvSpPr txBox="1">
            <a:spLocks noChangeArrowheads="1"/>
          </p:cNvSpPr>
          <p:nvPr/>
        </p:nvSpPr>
        <p:spPr bwMode="auto">
          <a:xfrm>
            <a:off x="3328982" y="3286124"/>
            <a:ext cx="357190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س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      +     ٩ س       +</a:t>
            </a:r>
            <a:endParaRPr lang="en-US" sz="2400" b="1" dirty="0"/>
          </a:p>
        </p:txBody>
      </p:sp>
      <p:sp>
        <p:nvSpPr>
          <p:cNvPr id="84" name="Text Box 87"/>
          <p:cNvSpPr txBox="1">
            <a:spLocks noChangeArrowheads="1"/>
          </p:cNvSpPr>
          <p:nvPr/>
        </p:nvSpPr>
        <p:spPr bwMode="auto">
          <a:xfrm>
            <a:off x="2685116" y="3286124"/>
            <a:ext cx="51435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جـ</a:t>
            </a:r>
            <a:endParaRPr lang="en-US" sz="2400" b="1" dirty="0"/>
          </a:p>
        </p:txBody>
      </p:sp>
      <p:sp>
        <p:nvSpPr>
          <p:cNvPr id="85" name="خماسي 84"/>
          <p:cNvSpPr/>
          <p:nvPr/>
        </p:nvSpPr>
        <p:spPr>
          <a:xfrm rot="5400000">
            <a:off x="4313442" y="4000504"/>
            <a:ext cx="1071570" cy="64294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نصف</a:t>
            </a:r>
          </a:p>
          <a:p>
            <a:pPr algn="ctr"/>
            <a:r>
              <a:rPr lang="ar-SA" sz="2400" b="1" dirty="0">
                <a:solidFill>
                  <a:schemeClr val="tx1"/>
                </a:solidFill>
              </a:rPr>
              <a:t>٩</a:t>
            </a:r>
          </a:p>
        </p:txBody>
      </p:sp>
      <p:grpSp>
        <p:nvGrpSpPr>
          <p:cNvPr id="19" name="مجموعة 40"/>
          <p:cNvGrpSpPr/>
          <p:nvPr/>
        </p:nvGrpSpPr>
        <p:grpSpPr>
          <a:xfrm>
            <a:off x="2557448" y="4886334"/>
            <a:ext cx="728668" cy="787100"/>
            <a:chOff x="3128952" y="4530066"/>
            <a:chExt cx="528642" cy="787100"/>
          </a:xfrm>
        </p:grpSpPr>
        <p:sp>
          <p:nvSpPr>
            <p:cNvPr id="20" name="Text Box 87"/>
            <p:cNvSpPr txBox="1">
              <a:spLocks noChangeArrowheads="1"/>
            </p:cNvSpPr>
            <p:nvPr/>
          </p:nvSpPr>
          <p:spPr bwMode="auto">
            <a:xfrm>
              <a:off x="3143240" y="4530066"/>
              <a:ext cx="514354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 dirty="0"/>
                <a:t>٨١</a:t>
              </a:r>
              <a:endParaRPr lang="en-US" sz="2400" b="1" dirty="0"/>
            </a:p>
          </p:txBody>
        </p:sp>
        <p:sp>
          <p:nvSpPr>
            <p:cNvPr id="21" name="Text Box 87"/>
            <p:cNvSpPr txBox="1">
              <a:spLocks noChangeArrowheads="1"/>
            </p:cNvSpPr>
            <p:nvPr/>
          </p:nvSpPr>
          <p:spPr bwMode="auto">
            <a:xfrm>
              <a:off x="3128952" y="4855501"/>
              <a:ext cx="514354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 dirty="0"/>
                <a:t>٤</a:t>
              </a:r>
              <a:endParaRPr lang="en-US" sz="2400" b="1" dirty="0"/>
            </a:p>
          </p:txBody>
        </p:sp>
        <p:cxnSp>
          <p:nvCxnSpPr>
            <p:cNvPr id="22" name="رابط مستقيم 21"/>
            <p:cNvCxnSpPr/>
            <p:nvPr/>
          </p:nvCxnSpPr>
          <p:spPr>
            <a:xfrm rot="10800000">
              <a:off x="3256621" y="4898113"/>
              <a:ext cx="288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مجموعة 22"/>
          <p:cNvGrpSpPr/>
          <p:nvPr/>
        </p:nvGrpSpPr>
        <p:grpSpPr>
          <a:xfrm>
            <a:off x="3386130" y="4929198"/>
            <a:ext cx="1071570" cy="756322"/>
            <a:chOff x="2098864" y="5786454"/>
            <a:chExt cx="1071570" cy="756322"/>
          </a:xfrm>
        </p:grpSpPr>
        <p:sp>
          <p:nvSpPr>
            <p:cNvPr id="24" name="خماسي 23"/>
            <p:cNvSpPr/>
            <p:nvPr/>
          </p:nvSpPr>
          <p:spPr>
            <a:xfrm flipH="1">
              <a:off x="2098864" y="5786454"/>
              <a:ext cx="1071570" cy="642942"/>
            </a:xfrm>
            <a:prstGeom prst="homePlat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مربع </a:t>
              </a:r>
            </a:p>
          </p:txBody>
        </p:sp>
        <p:grpSp>
          <p:nvGrpSpPr>
            <p:cNvPr id="25" name="مجموعة 40"/>
            <p:cNvGrpSpPr/>
            <p:nvPr/>
          </p:nvGrpSpPr>
          <p:grpSpPr>
            <a:xfrm>
              <a:off x="2141728" y="5786454"/>
              <a:ext cx="528642" cy="756322"/>
              <a:chOff x="3084708" y="4530066"/>
              <a:chExt cx="528642" cy="756322"/>
            </a:xfrm>
          </p:grpSpPr>
          <p:sp>
            <p:nvSpPr>
              <p:cNvPr id="26" name="Text Box 87"/>
              <p:cNvSpPr txBox="1">
                <a:spLocks noChangeArrowheads="1"/>
              </p:cNvSpPr>
              <p:nvPr/>
            </p:nvSpPr>
            <p:spPr bwMode="auto">
              <a:xfrm>
                <a:off x="3098996" y="4530066"/>
                <a:ext cx="5143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200" b="1" dirty="0"/>
                  <a:t>٩</a:t>
                </a:r>
                <a:endParaRPr lang="en-US" sz="2200" b="1" dirty="0"/>
              </a:p>
            </p:txBody>
          </p:sp>
          <p:sp>
            <p:nvSpPr>
              <p:cNvPr id="27" name="Text Box 87"/>
              <p:cNvSpPr txBox="1">
                <a:spLocks noChangeArrowheads="1"/>
              </p:cNvSpPr>
              <p:nvPr/>
            </p:nvSpPr>
            <p:spPr bwMode="auto">
              <a:xfrm>
                <a:off x="3084708" y="4855501"/>
                <a:ext cx="5143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200" b="1" dirty="0"/>
                  <a:t>٢</a:t>
                </a:r>
                <a:endParaRPr lang="en-US" sz="2200" b="1" dirty="0"/>
              </a:p>
            </p:txBody>
          </p:sp>
          <p:cxnSp>
            <p:nvCxnSpPr>
              <p:cNvPr id="28" name="رابط مستقيم 27"/>
              <p:cNvCxnSpPr/>
              <p:nvPr/>
            </p:nvCxnSpPr>
            <p:spPr>
              <a:xfrm rot="10800000">
                <a:off x="3212377" y="4898113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" name="مجموعة 40"/>
          <p:cNvGrpSpPr/>
          <p:nvPr/>
        </p:nvGrpSpPr>
        <p:grpSpPr>
          <a:xfrm>
            <a:off x="4572000" y="4886336"/>
            <a:ext cx="528642" cy="787100"/>
            <a:chOff x="3128952" y="4530066"/>
            <a:chExt cx="528642" cy="787100"/>
          </a:xfrm>
        </p:grpSpPr>
        <p:sp>
          <p:nvSpPr>
            <p:cNvPr id="34" name="Text Box 87"/>
            <p:cNvSpPr txBox="1">
              <a:spLocks noChangeArrowheads="1"/>
            </p:cNvSpPr>
            <p:nvPr/>
          </p:nvSpPr>
          <p:spPr bwMode="auto">
            <a:xfrm>
              <a:off x="3143240" y="4530066"/>
              <a:ext cx="514354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 dirty="0"/>
                <a:t>٩</a:t>
              </a:r>
              <a:endParaRPr lang="en-US" sz="2400" b="1" dirty="0"/>
            </a:p>
          </p:txBody>
        </p:sp>
        <p:sp>
          <p:nvSpPr>
            <p:cNvPr id="35" name="Text Box 87"/>
            <p:cNvSpPr txBox="1">
              <a:spLocks noChangeArrowheads="1"/>
            </p:cNvSpPr>
            <p:nvPr/>
          </p:nvSpPr>
          <p:spPr bwMode="auto">
            <a:xfrm>
              <a:off x="3128952" y="4855501"/>
              <a:ext cx="514354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 dirty="0"/>
                <a:t>٢</a:t>
              </a:r>
              <a:endParaRPr lang="en-US" sz="2400" b="1" dirty="0"/>
            </a:p>
          </p:txBody>
        </p:sp>
        <p:cxnSp>
          <p:nvCxnSpPr>
            <p:cNvPr id="36" name="رابط مستقيم 35"/>
            <p:cNvCxnSpPr/>
            <p:nvPr/>
          </p:nvCxnSpPr>
          <p:spPr>
            <a:xfrm rot="10800000">
              <a:off x="3256621" y="4898113"/>
              <a:ext cx="288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55C9C566-C121-5B44-8843-DA8FD2379F82}"/>
              </a:ext>
            </a:extLst>
          </p:cNvPr>
          <p:cNvSpPr txBox="1"/>
          <p:nvPr/>
        </p:nvSpPr>
        <p:spPr>
          <a:xfrm>
            <a:off x="6300192" y="980728"/>
            <a:ext cx="16523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٣-صـ ١٢٤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90A779B5-FCFC-3A44-81E8-C9C8F344EE6A}"/>
              </a:ext>
            </a:extLst>
          </p:cNvPr>
          <p:cNvSpPr txBox="1"/>
          <p:nvPr/>
        </p:nvSpPr>
        <p:spPr>
          <a:xfrm>
            <a:off x="672257" y="3224569"/>
            <a:ext cx="19959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/>
              <a:t>=( </a:t>
            </a:r>
            <a:r>
              <a:rPr lang="ar-SA" sz="2800" dirty="0" err="1"/>
              <a:t>ر</a:t>
            </a:r>
            <a:r>
              <a:rPr lang="ar-SA" sz="2800" b="1" dirty="0"/>
              <a:t>+</a:t>
            </a:r>
            <a:r>
              <a:rPr lang="ar-SA" sz="2800" dirty="0"/>
              <a:t> </a:t>
            </a:r>
            <a:r>
              <a:rPr lang="ar-SA" sz="2800" u="sng" dirty="0"/>
              <a:t>٩</a:t>
            </a:r>
            <a:r>
              <a:rPr lang="ar-SA" sz="2800" dirty="0"/>
              <a:t>)</a:t>
            </a:r>
            <a:r>
              <a:rPr lang="ar-SA" sz="2800" baseline="30000" dirty="0"/>
              <a:t>٢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40C85773-E5B6-BB4F-88B0-C3C3461C16C1}"/>
              </a:ext>
            </a:extLst>
          </p:cNvPr>
          <p:cNvSpPr txBox="1"/>
          <p:nvPr/>
        </p:nvSpPr>
        <p:spPr>
          <a:xfrm>
            <a:off x="1369346" y="3657573"/>
            <a:ext cx="3600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/>
              <a:t>٢</a:t>
            </a: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58E4EC0-C938-C488-7FF4-7495FA850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66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44444E-6 -0.01042 L -4.44444E-6 -0.2518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2" grpId="0"/>
      <p:bldP spid="83" grpId="0"/>
      <p:bldP spid="84" grpId="0"/>
      <p:bldP spid="84" grpId="1"/>
      <p:bldP spid="85" grpId="0" animBg="1"/>
      <p:bldP spid="30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إطار 1"/>
          <p:cNvSpPr/>
          <p:nvPr/>
        </p:nvSpPr>
        <p:spPr>
          <a:xfrm>
            <a:off x="214282" y="289632"/>
            <a:ext cx="7500989" cy="571504"/>
          </a:xfrm>
          <a:prstGeom prst="frame">
            <a:avLst>
              <a:gd name="adj1" fmla="val 10000"/>
            </a:avLst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1"/>
                </a:solidFill>
              </a:rPr>
              <a:t>أوجد قيمة  جـ  التي تجعل  </a:t>
            </a:r>
            <a:r>
              <a:rPr lang="ar-SA" sz="2400" b="1" dirty="0">
                <a:solidFill>
                  <a:schemeClr val="tx1"/>
                </a:solidFill>
              </a:rPr>
              <a:t>ثلاثية الحدود </a:t>
            </a:r>
            <a:r>
              <a:rPr lang="ar-SA" sz="2200" b="1" dirty="0">
                <a:solidFill>
                  <a:schemeClr val="tx1"/>
                </a:solidFill>
              </a:rPr>
              <a:t>مربعا كاملا .</a:t>
            </a:r>
          </a:p>
        </p:txBody>
      </p:sp>
      <p:grpSp>
        <p:nvGrpSpPr>
          <p:cNvPr id="3" name="مجموعة 33"/>
          <p:cNvGrpSpPr/>
          <p:nvPr/>
        </p:nvGrpSpPr>
        <p:grpSpPr>
          <a:xfrm>
            <a:off x="7825259" y="285728"/>
            <a:ext cx="1104459" cy="532546"/>
            <a:chOff x="3143239" y="1857366"/>
            <a:chExt cx="1362074" cy="714381"/>
          </a:xfr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43239" y="1857366"/>
              <a:ext cx="1362074" cy="7143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</p:pic>
        <p:sp>
          <p:nvSpPr>
            <p:cNvPr id="76" name="مربع نص 75"/>
            <p:cNvSpPr txBox="1"/>
            <p:nvPr/>
          </p:nvSpPr>
          <p:spPr>
            <a:xfrm>
              <a:off x="3300184" y="1928803"/>
              <a:ext cx="1071570" cy="61929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تأكد</a:t>
              </a:r>
              <a:endParaRPr lang="ar-SA" sz="2400" b="1" baseline="30000" dirty="0"/>
            </a:p>
          </p:txBody>
        </p:sp>
      </p:grpSp>
      <p:grpSp>
        <p:nvGrpSpPr>
          <p:cNvPr id="4" name="مجموعة 80"/>
          <p:cNvGrpSpPr/>
          <p:nvPr/>
        </p:nvGrpSpPr>
        <p:grpSpPr>
          <a:xfrm>
            <a:off x="642910" y="1428736"/>
            <a:ext cx="7786742" cy="4857784"/>
            <a:chOff x="642910" y="1428736"/>
            <a:chExt cx="7786742" cy="4857784"/>
          </a:xfrm>
        </p:grpSpPr>
        <p:sp>
          <p:nvSpPr>
            <p:cNvPr id="79" name="مخطط انسيابي: بطاقة 78"/>
            <p:cNvSpPr/>
            <p:nvPr/>
          </p:nvSpPr>
          <p:spPr>
            <a:xfrm>
              <a:off x="714348" y="1428736"/>
              <a:ext cx="7715304" cy="4857784"/>
            </a:xfrm>
            <a:prstGeom prst="flowChartPunchedCard">
              <a:avLst/>
            </a:prstGeom>
            <a:solidFill>
              <a:schemeClr val="accent6">
                <a:lumMod val="20000"/>
                <a:lumOff val="80000"/>
              </a:schemeClr>
            </a:solidFill>
            <a:ln cap="rnd"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0" name="متوازي أضلاع 79"/>
            <p:cNvSpPr/>
            <p:nvPr/>
          </p:nvSpPr>
          <p:spPr>
            <a:xfrm>
              <a:off x="642910" y="1428736"/>
              <a:ext cx="7786742" cy="1071570"/>
            </a:xfrm>
            <a:prstGeom prst="parallelogram">
              <a:avLst>
                <a:gd name="adj" fmla="val 152999"/>
              </a:avLst>
            </a:prstGeom>
            <a:solidFill>
              <a:schemeClr val="accent6">
                <a:lumMod val="20000"/>
                <a:lumOff val="80000"/>
              </a:schemeClr>
            </a:solidFill>
            <a:ln cap="rnd"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82" name="مربع نص 81"/>
          <p:cNvSpPr txBox="1"/>
          <p:nvPr/>
        </p:nvSpPr>
        <p:spPr>
          <a:xfrm>
            <a:off x="2428860" y="1712229"/>
            <a:ext cx="36433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س</a:t>
            </a:r>
            <a:r>
              <a:rPr lang="ar-SA" sz="3600" b="1" spc="-100" baseline="30000" dirty="0"/>
              <a:t>٢</a:t>
            </a:r>
            <a:r>
              <a:rPr lang="ar-SA" sz="2800" b="1" dirty="0"/>
              <a:t>  ــ  ٧ س  +  جـ</a:t>
            </a:r>
          </a:p>
        </p:txBody>
      </p:sp>
      <p:sp>
        <p:nvSpPr>
          <p:cNvPr id="83" name="Text Box 87"/>
          <p:cNvSpPr txBox="1">
            <a:spLocks noChangeArrowheads="1"/>
          </p:cNvSpPr>
          <p:nvPr/>
        </p:nvSpPr>
        <p:spPr bwMode="auto">
          <a:xfrm>
            <a:off x="3328982" y="3286124"/>
            <a:ext cx="357190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س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      ــ      ٧ س       +</a:t>
            </a:r>
            <a:endParaRPr lang="en-US" sz="2400" b="1" dirty="0"/>
          </a:p>
        </p:txBody>
      </p:sp>
      <p:sp>
        <p:nvSpPr>
          <p:cNvPr id="84" name="Text Box 87"/>
          <p:cNvSpPr txBox="1">
            <a:spLocks noChangeArrowheads="1"/>
          </p:cNvSpPr>
          <p:nvPr/>
        </p:nvSpPr>
        <p:spPr bwMode="auto">
          <a:xfrm>
            <a:off x="2685116" y="3286124"/>
            <a:ext cx="51435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جـ</a:t>
            </a:r>
            <a:endParaRPr lang="en-US" sz="2400" b="1" dirty="0"/>
          </a:p>
        </p:txBody>
      </p:sp>
      <p:sp>
        <p:nvSpPr>
          <p:cNvPr id="85" name="خماسي 84"/>
          <p:cNvSpPr/>
          <p:nvPr/>
        </p:nvSpPr>
        <p:spPr>
          <a:xfrm rot="5400000">
            <a:off x="4313442" y="4000504"/>
            <a:ext cx="1071570" cy="64294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نصف</a:t>
            </a:r>
          </a:p>
          <a:p>
            <a:pPr algn="ctr"/>
            <a:r>
              <a:rPr lang="ar-SA" sz="2400" b="1" dirty="0">
                <a:solidFill>
                  <a:schemeClr val="tx1"/>
                </a:solidFill>
              </a:rPr>
              <a:t>٧</a:t>
            </a:r>
          </a:p>
        </p:txBody>
      </p:sp>
      <p:grpSp>
        <p:nvGrpSpPr>
          <p:cNvPr id="5" name="مجموعة 40"/>
          <p:cNvGrpSpPr/>
          <p:nvPr/>
        </p:nvGrpSpPr>
        <p:grpSpPr>
          <a:xfrm>
            <a:off x="2557448" y="4886334"/>
            <a:ext cx="728668" cy="787100"/>
            <a:chOff x="3128952" y="4530066"/>
            <a:chExt cx="528642" cy="787100"/>
          </a:xfrm>
        </p:grpSpPr>
        <p:sp>
          <p:nvSpPr>
            <p:cNvPr id="20" name="Text Box 87"/>
            <p:cNvSpPr txBox="1">
              <a:spLocks noChangeArrowheads="1"/>
            </p:cNvSpPr>
            <p:nvPr/>
          </p:nvSpPr>
          <p:spPr bwMode="auto">
            <a:xfrm>
              <a:off x="3143240" y="4530066"/>
              <a:ext cx="514354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 dirty="0"/>
                <a:t>٤٩</a:t>
              </a:r>
              <a:endParaRPr lang="en-US" sz="2400" b="1" dirty="0"/>
            </a:p>
          </p:txBody>
        </p:sp>
        <p:sp>
          <p:nvSpPr>
            <p:cNvPr id="21" name="Text Box 87"/>
            <p:cNvSpPr txBox="1">
              <a:spLocks noChangeArrowheads="1"/>
            </p:cNvSpPr>
            <p:nvPr/>
          </p:nvSpPr>
          <p:spPr bwMode="auto">
            <a:xfrm>
              <a:off x="3128952" y="4855501"/>
              <a:ext cx="514354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 dirty="0"/>
                <a:t>٤</a:t>
              </a:r>
              <a:endParaRPr lang="en-US" sz="2400" b="1" dirty="0"/>
            </a:p>
          </p:txBody>
        </p:sp>
        <p:cxnSp>
          <p:nvCxnSpPr>
            <p:cNvPr id="22" name="رابط مستقيم 21"/>
            <p:cNvCxnSpPr/>
            <p:nvPr/>
          </p:nvCxnSpPr>
          <p:spPr>
            <a:xfrm rot="10800000">
              <a:off x="3256621" y="4898113"/>
              <a:ext cx="288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مجموعة 22"/>
          <p:cNvGrpSpPr/>
          <p:nvPr/>
        </p:nvGrpSpPr>
        <p:grpSpPr>
          <a:xfrm>
            <a:off x="3386130" y="4929198"/>
            <a:ext cx="1071570" cy="756322"/>
            <a:chOff x="2098864" y="5786454"/>
            <a:chExt cx="1071570" cy="756322"/>
          </a:xfrm>
        </p:grpSpPr>
        <p:sp>
          <p:nvSpPr>
            <p:cNvPr id="24" name="خماسي 23"/>
            <p:cNvSpPr/>
            <p:nvPr/>
          </p:nvSpPr>
          <p:spPr>
            <a:xfrm flipH="1">
              <a:off x="2098864" y="5786454"/>
              <a:ext cx="1071570" cy="642942"/>
            </a:xfrm>
            <a:prstGeom prst="homePlat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1" anchor="ctr"/>
            <a:lstStyle/>
            <a:p>
              <a:r>
                <a:rPr lang="ar-SA" sz="2400" b="1" dirty="0">
                  <a:solidFill>
                    <a:schemeClr val="tx1"/>
                  </a:solidFill>
                </a:rPr>
                <a:t>مربع </a:t>
              </a:r>
            </a:p>
          </p:txBody>
        </p:sp>
        <p:grpSp>
          <p:nvGrpSpPr>
            <p:cNvPr id="7" name="مجموعة 40"/>
            <p:cNvGrpSpPr/>
            <p:nvPr/>
          </p:nvGrpSpPr>
          <p:grpSpPr>
            <a:xfrm>
              <a:off x="2141728" y="5786454"/>
              <a:ext cx="528642" cy="756322"/>
              <a:chOff x="3084708" y="4530066"/>
              <a:chExt cx="528642" cy="756322"/>
            </a:xfrm>
          </p:grpSpPr>
          <p:sp>
            <p:nvSpPr>
              <p:cNvPr id="26" name="Text Box 87"/>
              <p:cNvSpPr txBox="1">
                <a:spLocks noChangeArrowheads="1"/>
              </p:cNvSpPr>
              <p:nvPr/>
            </p:nvSpPr>
            <p:spPr bwMode="auto">
              <a:xfrm>
                <a:off x="3098996" y="4530066"/>
                <a:ext cx="5143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200" b="1" dirty="0"/>
                  <a:t>٧</a:t>
                </a:r>
                <a:endParaRPr lang="en-US" sz="2200" b="1" dirty="0"/>
              </a:p>
            </p:txBody>
          </p:sp>
          <p:sp>
            <p:nvSpPr>
              <p:cNvPr id="27" name="Text Box 87"/>
              <p:cNvSpPr txBox="1">
                <a:spLocks noChangeArrowheads="1"/>
              </p:cNvSpPr>
              <p:nvPr/>
            </p:nvSpPr>
            <p:spPr bwMode="auto">
              <a:xfrm>
                <a:off x="3084708" y="4855501"/>
                <a:ext cx="5143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200" b="1" dirty="0"/>
                  <a:t>٢</a:t>
                </a:r>
                <a:endParaRPr lang="en-US" sz="2200" b="1" dirty="0"/>
              </a:p>
            </p:txBody>
          </p:sp>
          <p:cxnSp>
            <p:nvCxnSpPr>
              <p:cNvPr id="28" name="رابط مستقيم 27"/>
              <p:cNvCxnSpPr/>
              <p:nvPr/>
            </p:nvCxnSpPr>
            <p:spPr>
              <a:xfrm rot="10800000">
                <a:off x="3212377" y="4898113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مجموعة 40"/>
          <p:cNvGrpSpPr/>
          <p:nvPr/>
        </p:nvGrpSpPr>
        <p:grpSpPr>
          <a:xfrm>
            <a:off x="4572000" y="4886336"/>
            <a:ext cx="528642" cy="787100"/>
            <a:chOff x="3128952" y="4530066"/>
            <a:chExt cx="528642" cy="787100"/>
          </a:xfrm>
        </p:grpSpPr>
        <p:sp>
          <p:nvSpPr>
            <p:cNvPr id="34" name="Text Box 87"/>
            <p:cNvSpPr txBox="1">
              <a:spLocks noChangeArrowheads="1"/>
            </p:cNvSpPr>
            <p:nvPr/>
          </p:nvSpPr>
          <p:spPr bwMode="auto">
            <a:xfrm>
              <a:off x="3143240" y="4530066"/>
              <a:ext cx="514354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 dirty="0"/>
                <a:t>٧</a:t>
              </a:r>
              <a:endParaRPr lang="en-US" sz="2400" b="1" dirty="0"/>
            </a:p>
          </p:txBody>
        </p:sp>
        <p:sp>
          <p:nvSpPr>
            <p:cNvPr id="35" name="Text Box 87"/>
            <p:cNvSpPr txBox="1">
              <a:spLocks noChangeArrowheads="1"/>
            </p:cNvSpPr>
            <p:nvPr/>
          </p:nvSpPr>
          <p:spPr bwMode="auto">
            <a:xfrm>
              <a:off x="3128952" y="4855501"/>
              <a:ext cx="514354" cy="461665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400" b="1" dirty="0"/>
                <a:t>٢</a:t>
              </a:r>
              <a:endParaRPr lang="en-US" sz="2400" b="1" dirty="0"/>
            </a:p>
          </p:txBody>
        </p:sp>
        <p:cxnSp>
          <p:nvCxnSpPr>
            <p:cNvPr id="36" name="رابط مستقيم 35"/>
            <p:cNvCxnSpPr/>
            <p:nvPr/>
          </p:nvCxnSpPr>
          <p:spPr>
            <a:xfrm rot="10800000">
              <a:off x="3256621" y="4898113"/>
              <a:ext cx="288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A2F59BA5-017C-7A4D-99C4-2208BB5104B4}"/>
              </a:ext>
            </a:extLst>
          </p:cNvPr>
          <p:cNvSpPr txBox="1"/>
          <p:nvPr/>
        </p:nvSpPr>
        <p:spPr>
          <a:xfrm>
            <a:off x="6300192" y="980728"/>
            <a:ext cx="16523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٤-صـ ١٢٤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3A9D74CE-C304-E74C-9847-F83D08F1F3BE}"/>
              </a:ext>
            </a:extLst>
          </p:cNvPr>
          <p:cNvSpPr txBox="1"/>
          <p:nvPr/>
        </p:nvSpPr>
        <p:spPr>
          <a:xfrm>
            <a:off x="672257" y="3224569"/>
            <a:ext cx="19959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/>
              <a:t>=( </a:t>
            </a:r>
            <a:r>
              <a:rPr lang="ar-SA" sz="2800" dirty="0" err="1"/>
              <a:t>س</a:t>
            </a:r>
            <a:r>
              <a:rPr lang="ar-SA" sz="2800" b="1" dirty="0"/>
              <a:t>-</a:t>
            </a:r>
            <a:r>
              <a:rPr lang="ar-SA" sz="2800" dirty="0"/>
              <a:t> </a:t>
            </a:r>
            <a:r>
              <a:rPr lang="ar-SA" sz="2800" u="sng" dirty="0"/>
              <a:t>٧</a:t>
            </a:r>
            <a:r>
              <a:rPr lang="ar-SA" sz="2800" dirty="0"/>
              <a:t>)</a:t>
            </a:r>
            <a:r>
              <a:rPr lang="ar-SA" sz="2800" baseline="30000" dirty="0"/>
              <a:t>٢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7CA5730-F262-1E4A-A92E-8F0FB0DEB793}"/>
              </a:ext>
            </a:extLst>
          </p:cNvPr>
          <p:cNvSpPr txBox="1"/>
          <p:nvPr/>
        </p:nvSpPr>
        <p:spPr>
          <a:xfrm>
            <a:off x="1441354" y="3644645"/>
            <a:ext cx="2880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٢</a:t>
            </a:r>
          </a:p>
        </p:txBody>
      </p:sp>
      <p:sp>
        <p:nvSpPr>
          <p:cNvPr id="10" name="عنصر نائب لرقم الشريحة 9">
            <a:extLst>
              <a:ext uri="{FF2B5EF4-FFF2-40B4-BE49-F238E27FC236}">
                <a16:creationId xmlns:a16="http://schemas.microsoft.com/office/drawing/2014/main" id="{8C9FCBB5-DB87-75B2-C8F6-55C4EDA2F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67</a:t>
            </a:fld>
            <a:endParaRPr lang="ar-SA"/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4776CFD4-F1E6-A3C0-988E-E7F8D22848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7601140" y="5051518"/>
            <a:ext cx="951232" cy="911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44444E-6 -0.01042 L -4.44444E-6 -0.2518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2" grpId="0"/>
      <p:bldP spid="83" grpId="0"/>
      <p:bldP spid="84" grpId="0"/>
      <p:bldP spid="84" grpId="1"/>
      <p:bldP spid="85" grpId="0" animBg="1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إطار 1"/>
          <p:cNvSpPr/>
          <p:nvPr/>
        </p:nvSpPr>
        <p:spPr>
          <a:xfrm>
            <a:off x="1714480" y="289632"/>
            <a:ext cx="3500461" cy="571504"/>
          </a:xfrm>
          <a:prstGeom prst="frame">
            <a:avLst>
              <a:gd name="adj1" fmla="val 10000"/>
            </a:avLst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1"/>
                </a:solidFill>
              </a:rPr>
              <a:t>حل المعادلة التالية بإكمال المربع :</a:t>
            </a:r>
          </a:p>
        </p:txBody>
      </p:sp>
      <p:grpSp>
        <p:nvGrpSpPr>
          <p:cNvPr id="3" name="مجموعة 33"/>
          <p:cNvGrpSpPr/>
          <p:nvPr/>
        </p:nvGrpSpPr>
        <p:grpSpPr>
          <a:xfrm>
            <a:off x="5324929" y="285728"/>
            <a:ext cx="1104459" cy="532546"/>
            <a:chOff x="3143239" y="1857366"/>
            <a:chExt cx="1362074" cy="714381"/>
          </a:xfr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43239" y="1857366"/>
              <a:ext cx="1362074" cy="7143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</p:pic>
        <p:sp>
          <p:nvSpPr>
            <p:cNvPr id="76" name="مربع نص 75"/>
            <p:cNvSpPr txBox="1"/>
            <p:nvPr/>
          </p:nvSpPr>
          <p:spPr>
            <a:xfrm>
              <a:off x="3300184" y="1928803"/>
              <a:ext cx="1071570" cy="61929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مثال</a:t>
              </a:r>
              <a:endParaRPr lang="ar-SA" sz="2400" b="1" baseline="30000" dirty="0"/>
            </a:p>
          </p:txBody>
        </p:sp>
      </p:grpSp>
      <p:sp>
        <p:nvSpPr>
          <p:cNvPr id="38" name="سداسي 37"/>
          <p:cNvSpPr/>
          <p:nvPr/>
        </p:nvSpPr>
        <p:spPr>
          <a:xfrm>
            <a:off x="4657726" y="1071540"/>
            <a:ext cx="4057678" cy="107157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2" name="مربع نص 81"/>
          <p:cNvSpPr txBox="1"/>
          <p:nvPr/>
        </p:nvSpPr>
        <p:spPr>
          <a:xfrm>
            <a:off x="5286380" y="1352837"/>
            <a:ext cx="32861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س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ــ  ٦ س  +  ١٢ =  ١٩</a:t>
            </a:r>
          </a:p>
        </p:txBody>
      </p:sp>
      <p:graphicFrame>
        <p:nvGraphicFramePr>
          <p:cNvPr id="39" name="جدول 38"/>
          <p:cNvGraphicFramePr>
            <a:graphicFrameLocks noGrp="1"/>
          </p:cNvGraphicFramePr>
          <p:nvPr/>
        </p:nvGraphicFramePr>
        <p:xfrm>
          <a:off x="4643438" y="2157404"/>
          <a:ext cx="4071966" cy="4414872"/>
        </p:xfrm>
        <a:graphic>
          <a:graphicData uri="http://schemas.openxmlformats.org/drawingml/2006/table">
            <a:tbl>
              <a:tblPr rtl="1" firstRow="1" bandRow="1">
                <a:tableStyleId>{68D230F3-CF80-4859-8CE7-A43EE81993B5}</a:tableStyleId>
              </a:tblPr>
              <a:tblGrid>
                <a:gridCol w="2035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5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59">
                <a:tc gridSpan="2">
                  <a:txBody>
                    <a:bodyPr/>
                    <a:lstStyle/>
                    <a:p>
                      <a:pPr rtl="1"/>
                      <a:endParaRPr lang="ar-SA" dirty="0">
                        <a:ln w="285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59">
                <a:tc gridSpan="2"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859">
                <a:tc gridSpan="2"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859">
                <a:tc gridSpan="2">
                  <a:txBody>
                    <a:bodyPr/>
                    <a:lstStyle/>
                    <a:p>
                      <a:pPr rtl="1"/>
                      <a:endParaRPr lang="ar-S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859">
                <a:tc gridSpan="2"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1859">
                <a:tc gridSpan="2"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1" name="مربع نص 40"/>
          <p:cNvSpPr txBox="1"/>
          <p:nvPr/>
        </p:nvSpPr>
        <p:spPr>
          <a:xfrm>
            <a:off x="5429256" y="2210091"/>
            <a:ext cx="321471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س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ــ ٦ س  =  ٧</a:t>
            </a:r>
          </a:p>
        </p:txBody>
      </p:sp>
      <p:sp>
        <p:nvSpPr>
          <p:cNvPr id="42" name="مربع نص 41"/>
          <p:cNvSpPr txBox="1"/>
          <p:nvPr/>
        </p:nvSpPr>
        <p:spPr>
          <a:xfrm>
            <a:off x="5143504" y="2753021"/>
            <a:ext cx="35004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س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ــ ٦ س  + </a:t>
            </a:r>
            <a:r>
              <a:rPr lang="ar-SA" sz="2400" b="1" dirty="0">
                <a:solidFill>
                  <a:srgbClr val="FF0000"/>
                </a:solidFill>
              </a:rPr>
              <a:t>٩</a:t>
            </a:r>
            <a:r>
              <a:rPr lang="ar-SA" sz="2400" b="1" dirty="0"/>
              <a:t>  =  ٧  +  </a:t>
            </a:r>
            <a:r>
              <a:rPr lang="ar-SA" sz="2400" b="1" dirty="0">
                <a:solidFill>
                  <a:srgbClr val="FF0000"/>
                </a:solidFill>
              </a:rPr>
              <a:t>٩</a:t>
            </a:r>
          </a:p>
        </p:txBody>
      </p:sp>
      <p:sp>
        <p:nvSpPr>
          <p:cNvPr id="43" name="مربع نص 42"/>
          <p:cNvSpPr txBox="1"/>
          <p:nvPr/>
        </p:nvSpPr>
        <p:spPr>
          <a:xfrm>
            <a:off x="5429256" y="3310237"/>
            <a:ext cx="321471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( س  ــ  ٣ )</a:t>
            </a:r>
            <a:r>
              <a:rPr lang="ar-SA" sz="3400" b="1" spc="-100" baseline="30000" dirty="0"/>
              <a:t>٢</a:t>
            </a:r>
            <a:r>
              <a:rPr lang="ar-SA" sz="2400" b="1" dirty="0"/>
              <a:t>  =  ١٦</a:t>
            </a:r>
          </a:p>
        </p:txBody>
      </p:sp>
      <p:sp>
        <p:nvSpPr>
          <p:cNvPr id="44" name="مربع نص 43"/>
          <p:cNvSpPr txBox="1"/>
          <p:nvPr/>
        </p:nvSpPr>
        <p:spPr>
          <a:xfrm>
            <a:off x="5429256" y="3853167"/>
            <a:ext cx="321471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س  ــ  ٣  =  ± ٤</a:t>
            </a:r>
          </a:p>
        </p:txBody>
      </p:sp>
      <p:sp>
        <p:nvSpPr>
          <p:cNvPr id="45" name="مربع نص 44"/>
          <p:cNvSpPr txBox="1"/>
          <p:nvPr/>
        </p:nvSpPr>
        <p:spPr>
          <a:xfrm>
            <a:off x="5429256" y="4396097"/>
            <a:ext cx="321471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س         =  ± ٤  + ٣</a:t>
            </a:r>
          </a:p>
        </p:txBody>
      </p:sp>
      <p:sp>
        <p:nvSpPr>
          <p:cNvPr id="46" name="مربع نص 45"/>
          <p:cNvSpPr txBox="1"/>
          <p:nvPr/>
        </p:nvSpPr>
        <p:spPr>
          <a:xfrm>
            <a:off x="7000892" y="4957772"/>
            <a:ext cx="164307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س =  ٤ + ٣</a:t>
            </a:r>
          </a:p>
        </p:txBody>
      </p:sp>
      <p:sp>
        <p:nvSpPr>
          <p:cNvPr id="47" name="مربع نص 46"/>
          <p:cNvSpPr txBox="1"/>
          <p:nvPr/>
        </p:nvSpPr>
        <p:spPr>
          <a:xfrm>
            <a:off x="7143768" y="5500702"/>
            <a:ext cx="150019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س    =  ٧</a:t>
            </a:r>
          </a:p>
        </p:txBody>
      </p:sp>
      <p:sp>
        <p:nvSpPr>
          <p:cNvPr id="48" name="مربع نص 47"/>
          <p:cNvSpPr txBox="1"/>
          <p:nvPr/>
        </p:nvSpPr>
        <p:spPr>
          <a:xfrm>
            <a:off x="7643834" y="6072238"/>
            <a:ext cx="10001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الحل  =</a:t>
            </a:r>
          </a:p>
        </p:txBody>
      </p:sp>
      <p:graphicFrame>
        <p:nvGraphicFramePr>
          <p:cNvPr id="49" name="جدول 48"/>
          <p:cNvGraphicFramePr>
            <a:graphicFrameLocks noGrp="1"/>
          </p:cNvGraphicFramePr>
          <p:nvPr/>
        </p:nvGraphicFramePr>
        <p:xfrm>
          <a:off x="1000100" y="2171690"/>
          <a:ext cx="3571900" cy="4414872"/>
        </p:xfrm>
        <a:graphic>
          <a:graphicData uri="http://schemas.openxmlformats.org/drawingml/2006/table">
            <a:tbl>
              <a:tblPr rtl="1" firstRow="1" bandRow="1">
                <a:tableStyleId>{68D230F3-CF80-4859-8CE7-A43EE81993B5}</a:tableStyleId>
              </a:tblPr>
              <a:tblGrid>
                <a:gridCol w="35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ln w="285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1" name="مربع نص 50"/>
          <p:cNvSpPr txBox="1"/>
          <p:nvPr/>
        </p:nvSpPr>
        <p:spPr>
          <a:xfrm>
            <a:off x="1357290" y="2214552"/>
            <a:ext cx="321471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اطرح ١٢ من الطرفين</a:t>
            </a:r>
          </a:p>
        </p:txBody>
      </p:sp>
      <p:sp>
        <p:nvSpPr>
          <p:cNvPr id="52" name="مربع نص 51"/>
          <p:cNvSpPr txBox="1"/>
          <p:nvPr/>
        </p:nvSpPr>
        <p:spPr>
          <a:xfrm>
            <a:off x="928662" y="2757482"/>
            <a:ext cx="364333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أضف مربع نصف معامل </a:t>
            </a:r>
            <a:r>
              <a:rPr lang="ar-SA" sz="2200" b="1" dirty="0" err="1"/>
              <a:t>س</a:t>
            </a:r>
            <a:r>
              <a:rPr lang="ar-SA" sz="2200" b="1" dirty="0"/>
              <a:t> للطرفين</a:t>
            </a:r>
          </a:p>
        </p:txBody>
      </p:sp>
      <p:sp>
        <p:nvSpPr>
          <p:cNvPr id="53" name="مربع نص 52"/>
          <p:cNvSpPr txBox="1"/>
          <p:nvPr/>
        </p:nvSpPr>
        <p:spPr>
          <a:xfrm>
            <a:off x="1000100" y="3314698"/>
            <a:ext cx="357190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حلل الطرف الأيمن واحسب الأيسر</a:t>
            </a:r>
          </a:p>
        </p:txBody>
      </p:sp>
      <p:sp>
        <p:nvSpPr>
          <p:cNvPr id="54" name="مربع نص 53"/>
          <p:cNvSpPr txBox="1"/>
          <p:nvPr/>
        </p:nvSpPr>
        <p:spPr>
          <a:xfrm>
            <a:off x="1357290" y="3857628"/>
            <a:ext cx="321471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الجذر للطرفين</a:t>
            </a:r>
          </a:p>
        </p:txBody>
      </p:sp>
      <p:sp>
        <p:nvSpPr>
          <p:cNvPr id="55" name="مربع نص 54"/>
          <p:cNvSpPr txBox="1"/>
          <p:nvPr/>
        </p:nvSpPr>
        <p:spPr>
          <a:xfrm>
            <a:off x="1357290" y="4400558"/>
            <a:ext cx="321471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أضف + ٣ للطرفين</a:t>
            </a:r>
          </a:p>
        </p:txBody>
      </p:sp>
      <p:sp>
        <p:nvSpPr>
          <p:cNvPr id="56" name="مربع نص 55"/>
          <p:cNvSpPr txBox="1"/>
          <p:nvPr/>
        </p:nvSpPr>
        <p:spPr>
          <a:xfrm>
            <a:off x="1357290" y="4957774"/>
            <a:ext cx="321471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افصل الحلين</a:t>
            </a:r>
          </a:p>
        </p:txBody>
      </p:sp>
      <p:sp>
        <p:nvSpPr>
          <p:cNvPr id="57" name="مربع نص 56"/>
          <p:cNvSpPr txBox="1"/>
          <p:nvPr/>
        </p:nvSpPr>
        <p:spPr>
          <a:xfrm>
            <a:off x="1357290" y="5519483"/>
            <a:ext cx="321471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حل كلا من المعادلتين</a:t>
            </a:r>
          </a:p>
        </p:txBody>
      </p:sp>
      <p:sp>
        <p:nvSpPr>
          <p:cNvPr id="58" name="مربع نص 57"/>
          <p:cNvSpPr txBox="1"/>
          <p:nvPr/>
        </p:nvSpPr>
        <p:spPr>
          <a:xfrm>
            <a:off x="1357290" y="6076699"/>
            <a:ext cx="321471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اكتب مجموعة الحل</a:t>
            </a:r>
          </a:p>
        </p:txBody>
      </p:sp>
      <p:sp>
        <p:nvSpPr>
          <p:cNvPr id="59" name="مربع نص 58"/>
          <p:cNvSpPr txBox="1"/>
          <p:nvPr/>
        </p:nvSpPr>
        <p:spPr>
          <a:xfrm>
            <a:off x="4929190" y="4957774"/>
            <a:ext cx="17145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س = ــ ٤ + ٣</a:t>
            </a:r>
          </a:p>
        </p:txBody>
      </p:sp>
      <p:sp>
        <p:nvSpPr>
          <p:cNvPr id="60" name="مربع نص 59"/>
          <p:cNvSpPr txBox="1"/>
          <p:nvPr/>
        </p:nvSpPr>
        <p:spPr>
          <a:xfrm>
            <a:off x="5000628" y="5496241"/>
            <a:ext cx="15716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س    =  ــ ١</a:t>
            </a:r>
          </a:p>
        </p:txBody>
      </p:sp>
      <p:sp>
        <p:nvSpPr>
          <p:cNvPr id="61" name="مربع نص 60"/>
          <p:cNvSpPr txBox="1"/>
          <p:nvPr/>
        </p:nvSpPr>
        <p:spPr>
          <a:xfrm>
            <a:off x="5572132" y="6072204"/>
            <a:ext cx="21431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{ ٧  ،  ــ ١ }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85728"/>
            <a:ext cx="227647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E986F60-9AD8-109A-B97F-F7CB9F074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68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8" grpId="0" animBg="1"/>
      <p:bldP spid="82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إطار 1"/>
          <p:cNvSpPr/>
          <p:nvPr/>
        </p:nvSpPr>
        <p:spPr>
          <a:xfrm>
            <a:off x="1714480" y="289632"/>
            <a:ext cx="3500461" cy="571504"/>
          </a:xfrm>
          <a:prstGeom prst="frame">
            <a:avLst>
              <a:gd name="adj1" fmla="val 10000"/>
            </a:avLst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1"/>
                </a:solidFill>
              </a:rPr>
              <a:t>حل المعادلة التالية بإكمال المربع :</a:t>
            </a:r>
          </a:p>
        </p:txBody>
      </p:sp>
      <p:grpSp>
        <p:nvGrpSpPr>
          <p:cNvPr id="3" name="مجموعة 33"/>
          <p:cNvGrpSpPr/>
          <p:nvPr/>
        </p:nvGrpSpPr>
        <p:grpSpPr>
          <a:xfrm>
            <a:off x="5324929" y="285728"/>
            <a:ext cx="1104459" cy="532546"/>
            <a:chOff x="3143239" y="1857366"/>
            <a:chExt cx="1362074" cy="714381"/>
          </a:xfr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43239" y="1857366"/>
              <a:ext cx="1362074" cy="7143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</p:pic>
        <p:sp>
          <p:nvSpPr>
            <p:cNvPr id="76" name="مربع نص 75"/>
            <p:cNvSpPr txBox="1"/>
            <p:nvPr/>
          </p:nvSpPr>
          <p:spPr>
            <a:xfrm>
              <a:off x="3300184" y="1928803"/>
              <a:ext cx="1071570" cy="61929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تحقق</a:t>
              </a:r>
              <a:endParaRPr lang="ar-SA" sz="2400" b="1" baseline="30000" dirty="0"/>
            </a:p>
          </p:txBody>
        </p:sp>
      </p:grpSp>
      <p:sp>
        <p:nvSpPr>
          <p:cNvPr id="38" name="سداسي 37"/>
          <p:cNvSpPr/>
          <p:nvPr/>
        </p:nvSpPr>
        <p:spPr>
          <a:xfrm>
            <a:off x="4657726" y="1071540"/>
            <a:ext cx="4057678" cy="107157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2" name="مربع نص 81"/>
          <p:cNvSpPr txBox="1"/>
          <p:nvPr/>
        </p:nvSpPr>
        <p:spPr>
          <a:xfrm>
            <a:off x="5000628" y="1352837"/>
            <a:ext cx="3571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س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ــ  ١٢ س  +  ٣ =  ٨</a:t>
            </a:r>
          </a:p>
        </p:txBody>
      </p:sp>
      <p:graphicFrame>
        <p:nvGraphicFramePr>
          <p:cNvPr id="39" name="جدول 38"/>
          <p:cNvGraphicFramePr>
            <a:graphicFrameLocks noGrp="1"/>
          </p:cNvGraphicFramePr>
          <p:nvPr/>
        </p:nvGraphicFramePr>
        <p:xfrm>
          <a:off x="4643438" y="2157404"/>
          <a:ext cx="4071966" cy="4414872"/>
        </p:xfrm>
        <a:graphic>
          <a:graphicData uri="http://schemas.openxmlformats.org/drawingml/2006/table">
            <a:tbl>
              <a:tblPr rtl="1" firstRow="1" bandRow="1">
                <a:tableStyleId>{68D230F3-CF80-4859-8CE7-A43EE81993B5}</a:tableStyleId>
              </a:tblPr>
              <a:tblGrid>
                <a:gridCol w="2035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5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59">
                <a:tc gridSpan="2">
                  <a:txBody>
                    <a:bodyPr/>
                    <a:lstStyle/>
                    <a:p>
                      <a:pPr rtl="1"/>
                      <a:endParaRPr lang="ar-SA" dirty="0">
                        <a:ln w="285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59">
                <a:tc gridSpan="2"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859">
                <a:tc gridSpan="2"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859">
                <a:tc gridSpan="2">
                  <a:txBody>
                    <a:bodyPr/>
                    <a:lstStyle/>
                    <a:p>
                      <a:pPr rtl="1"/>
                      <a:endParaRPr lang="ar-S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859">
                <a:tc gridSpan="2"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1859">
                <a:tc gridSpan="2"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1" name="مربع نص 40"/>
          <p:cNvSpPr txBox="1"/>
          <p:nvPr/>
        </p:nvSpPr>
        <p:spPr>
          <a:xfrm>
            <a:off x="5429256" y="2210091"/>
            <a:ext cx="321471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س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ــ ١٢ س  =  ٥</a:t>
            </a:r>
          </a:p>
        </p:txBody>
      </p:sp>
      <p:sp>
        <p:nvSpPr>
          <p:cNvPr id="42" name="مربع نص 41"/>
          <p:cNvSpPr txBox="1"/>
          <p:nvPr/>
        </p:nvSpPr>
        <p:spPr>
          <a:xfrm>
            <a:off x="4500562" y="2753021"/>
            <a:ext cx="41434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س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ــ ١٢ س  + </a:t>
            </a:r>
            <a:r>
              <a:rPr lang="ar-SA" sz="2400" b="1" dirty="0">
                <a:solidFill>
                  <a:srgbClr val="FF0000"/>
                </a:solidFill>
              </a:rPr>
              <a:t>(٦)</a:t>
            </a:r>
            <a:r>
              <a:rPr lang="ar-SA" sz="2400" b="1" baseline="30000" dirty="0">
                <a:solidFill>
                  <a:srgbClr val="FF0000"/>
                </a:solidFill>
              </a:rPr>
              <a:t>٢</a:t>
            </a:r>
            <a:r>
              <a:rPr lang="ar-SA" sz="2400" b="1" dirty="0"/>
              <a:t>  = ٥ + </a:t>
            </a:r>
            <a:r>
              <a:rPr lang="ar-SA" sz="2400" b="1" dirty="0">
                <a:solidFill>
                  <a:srgbClr val="FF0000"/>
                </a:solidFill>
              </a:rPr>
              <a:t>(٦)</a:t>
            </a:r>
            <a:r>
              <a:rPr lang="ar-SA" sz="2400" b="1" baseline="30000" dirty="0">
                <a:solidFill>
                  <a:srgbClr val="FF0000"/>
                </a:solidFill>
              </a:rPr>
              <a:t>٢</a:t>
            </a:r>
          </a:p>
        </p:txBody>
      </p:sp>
      <p:sp>
        <p:nvSpPr>
          <p:cNvPr id="43" name="مربع نص 42"/>
          <p:cNvSpPr txBox="1"/>
          <p:nvPr/>
        </p:nvSpPr>
        <p:spPr>
          <a:xfrm>
            <a:off x="4606145" y="3287705"/>
            <a:ext cx="321471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( س  ــ  ٦ )</a:t>
            </a:r>
            <a:r>
              <a:rPr lang="ar-SA" sz="3400" b="1" spc="-100" baseline="30000" dirty="0"/>
              <a:t>٢</a:t>
            </a:r>
            <a:r>
              <a:rPr lang="ar-SA" sz="2400" b="1" dirty="0"/>
              <a:t>  =  ٤١</a:t>
            </a:r>
          </a:p>
        </p:txBody>
      </p:sp>
      <p:sp>
        <p:nvSpPr>
          <p:cNvPr id="44" name="مربع نص 43"/>
          <p:cNvSpPr txBox="1"/>
          <p:nvPr/>
        </p:nvSpPr>
        <p:spPr>
          <a:xfrm>
            <a:off x="5429256" y="3853167"/>
            <a:ext cx="321471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س  ــ  ٦  =  ± ٦٫٤</a:t>
            </a:r>
          </a:p>
        </p:txBody>
      </p:sp>
      <p:sp>
        <p:nvSpPr>
          <p:cNvPr id="45" name="مربع نص 44"/>
          <p:cNvSpPr txBox="1"/>
          <p:nvPr/>
        </p:nvSpPr>
        <p:spPr>
          <a:xfrm>
            <a:off x="5429256" y="4396097"/>
            <a:ext cx="321471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س         =  ± ٦٫٤  + ٦</a:t>
            </a:r>
          </a:p>
        </p:txBody>
      </p:sp>
      <p:sp>
        <p:nvSpPr>
          <p:cNvPr id="46" name="مربع نص 45"/>
          <p:cNvSpPr txBox="1"/>
          <p:nvPr/>
        </p:nvSpPr>
        <p:spPr>
          <a:xfrm>
            <a:off x="6786578" y="4957772"/>
            <a:ext cx="18573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س =  ٦٫٤ + ٦</a:t>
            </a:r>
          </a:p>
        </p:txBody>
      </p:sp>
      <p:sp>
        <p:nvSpPr>
          <p:cNvPr id="47" name="مربع نص 46"/>
          <p:cNvSpPr txBox="1"/>
          <p:nvPr/>
        </p:nvSpPr>
        <p:spPr>
          <a:xfrm>
            <a:off x="6858016" y="5500702"/>
            <a:ext cx="17859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س    =  ١٢٫٤</a:t>
            </a:r>
          </a:p>
        </p:txBody>
      </p:sp>
      <p:sp>
        <p:nvSpPr>
          <p:cNvPr id="48" name="مربع نص 47"/>
          <p:cNvSpPr txBox="1"/>
          <p:nvPr/>
        </p:nvSpPr>
        <p:spPr>
          <a:xfrm>
            <a:off x="7643834" y="6072238"/>
            <a:ext cx="10001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الحل  =</a:t>
            </a:r>
          </a:p>
        </p:txBody>
      </p:sp>
      <p:graphicFrame>
        <p:nvGraphicFramePr>
          <p:cNvPr id="49" name="جدول 48"/>
          <p:cNvGraphicFramePr>
            <a:graphicFrameLocks noGrp="1"/>
          </p:cNvGraphicFramePr>
          <p:nvPr/>
        </p:nvGraphicFramePr>
        <p:xfrm>
          <a:off x="1000100" y="2171690"/>
          <a:ext cx="3571900" cy="4414872"/>
        </p:xfrm>
        <a:graphic>
          <a:graphicData uri="http://schemas.openxmlformats.org/drawingml/2006/table">
            <a:tbl>
              <a:tblPr rtl="1" firstRow="1" bandRow="1">
                <a:tableStyleId>{68D230F3-CF80-4859-8CE7-A43EE81993B5}</a:tableStyleId>
              </a:tblPr>
              <a:tblGrid>
                <a:gridCol w="35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ln w="285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1" name="مربع نص 50"/>
          <p:cNvSpPr txBox="1"/>
          <p:nvPr/>
        </p:nvSpPr>
        <p:spPr>
          <a:xfrm>
            <a:off x="1357290" y="2214552"/>
            <a:ext cx="321471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اطرح ٣ من الطرفين</a:t>
            </a:r>
          </a:p>
        </p:txBody>
      </p:sp>
      <p:sp>
        <p:nvSpPr>
          <p:cNvPr id="52" name="مربع نص 51"/>
          <p:cNvSpPr txBox="1"/>
          <p:nvPr/>
        </p:nvSpPr>
        <p:spPr>
          <a:xfrm>
            <a:off x="928662" y="2757482"/>
            <a:ext cx="364333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أضف مربع نصف معامل س للطرفين</a:t>
            </a:r>
          </a:p>
        </p:txBody>
      </p:sp>
      <p:sp>
        <p:nvSpPr>
          <p:cNvPr id="53" name="مربع نص 52"/>
          <p:cNvSpPr txBox="1"/>
          <p:nvPr/>
        </p:nvSpPr>
        <p:spPr>
          <a:xfrm>
            <a:off x="1000100" y="3314698"/>
            <a:ext cx="357190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حلل الطرف الأيمن واحسب الأيسر</a:t>
            </a:r>
          </a:p>
        </p:txBody>
      </p:sp>
      <p:sp>
        <p:nvSpPr>
          <p:cNvPr id="54" name="مربع نص 53"/>
          <p:cNvSpPr txBox="1"/>
          <p:nvPr/>
        </p:nvSpPr>
        <p:spPr>
          <a:xfrm>
            <a:off x="1357290" y="3857628"/>
            <a:ext cx="321471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الجذر للطرفين</a:t>
            </a:r>
          </a:p>
        </p:txBody>
      </p:sp>
      <p:sp>
        <p:nvSpPr>
          <p:cNvPr id="55" name="مربع نص 54"/>
          <p:cNvSpPr txBox="1"/>
          <p:nvPr/>
        </p:nvSpPr>
        <p:spPr>
          <a:xfrm>
            <a:off x="1357290" y="4400558"/>
            <a:ext cx="321471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أضف + ٦ للطرفين</a:t>
            </a:r>
          </a:p>
        </p:txBody>
      </p:sp>
      <p:sp>
        <p:nvSpPr>
          <p:cNvPr id="56" name="مربع نص 55"/>
          <p:cNvSpPr txBox="1"/>
          <p:nvPr/>
        </p:nvSpPr>
        <p:spPr>
          <a:xfrm>
            <a:off x="1357290" y="4957774"/>
            <a:ext cx="321471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افصل الحلين</a:t>
            </a:r>
          </a:p>
        </p:txBody>
      </p:sp>
      <p:sp>
        <p:nvSpPr>
          <p:cNvPr id="57" name="مربع نص 56"/>
          <p:cNvSpPr txBox="1"/>
          <p:nvPr/>
        </p:nvSpPr>
        <p:spPr>
          <a:xfrm>
            <a:off x="1357290" y="5519483"/>
            <a:ext cx="321471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حل كلا من المعادلتين</a:t>
            </a:r>
          </a:p>
        </p:txBody>
      </p:sp>
      <p:sp>
        <p:nvSpPr>
          <p:cNvPr id="58" name="مربع نص 57"/>
          <p:cNvSpPr txBox="1"/>
          <p:nvPr/>
        </p:nvSpPr>
        <p:spPr>
          <a:xfrm>
            <a:off x="1357290" y="6076699"/>
            <a:ext cx="321471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اكتب مجموعة الحل</a:t>
            </a:r>
          </a:p>
        </p:txBody>
      </p:sp>
      <p:sp>
        <p:nvSpPr>
          <p:cNvPr id="59" name="مربع نص 58"/>
          <p:cNvSpPr txBox="1"/>
          <p:nvPr/>
        </p:nvSpPr>
        <p:spPr>
          <a:xfrm>
            <a:off x="4572000" y="4957774"/>
            <a:ext cx="20717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س = ــ ٦٫٤ + ٦</a:t>
            </a:r>
          </a:p>
        </p:txBody>
      </p:sp>
      <p:sp>
        <p:nvSpPr>
          <p:cNvPr id="60" name="مربع نص 59"/>
          <p:cNvSpPr txBox="1"/>
          <p:nvPr/>
        </p:nvSpPr>
        <p:spPr>
          <a:xfrm>
            <a:off x="4786314" y="5496241"/>
            <a:ext cx="17859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س    =  ــ ٠٫٤</a:t>
            </a:r>
          </a:p>
        </p:txBody>
      </p:sp>
      <p:sp>
        <p:nvSpPr>
          <p:cNvPr id="61" name="مربع نص 60"/>
          <p:cNvSpPr txBox="1"/>
          <p:nvPr/>
        </p:nvSpPr>
        <p:spPr>
          <a:xfrm>
            <a:off x="5357818" y="6072204"/>
            <a:ext cx="23574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{ ١٢٫٤  ،  ــ ٠٫٤ }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85728"/>
            <a:ext cx="227647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مربع نص 29">
            <a:extLst>
              <a:ext uri="{FF2B5EF4-FFF2-40B4-BE49-F238E27FC236}">
                <a16:creationId xmlns:a16="http://schemas.microsoft.com/office/drawing/2014/main" id="{082F47DE-88A1-3140-8682-ACB79834629A}"/>
              </a:ext>
            </a:extLst>
          </p:cNvPr>
          <p:cNvSpPr txBox="1"/>
          <p:nvPr/>
        </p:nvSpPr>
        <p:spPr>
          <a:xfrm>
            <a:off x="6643702" y="748833"/>
            <a:ext cx="16523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٢-صـ ١٢٣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2E73C07-6A08-324D-7DDD-AA4DB6171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69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8" grpId="0" animBg="1"/>
      <p:bldP spid="82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إطار 1"/>
          <p:cNvSpPr/>
          <p:nvPr/>
        </p:nvSpPr>
        <p:spPr>
          <a:xfrm>
            <a:off x="1714480" y="289632"/>
            <a:ext cx="3500461" cy="571504"/>
          </a:xfrm>
          <a:prstGeom prst="frame">
            <a:avLst>
              <a:gd name="adj1" fmla="val 10000"/>
            </a:avLst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1"/>
                </a:solidFill>
              </a:rPr>
              <a:t>حل المعادلة التالية بإكمال المربع :</a:t>
            </a:r>
          </a:p>
        </p:txBody>
      </p:sp>
      <p:grpSp>
        <p:nvGrpSpPr>
          <p:cNvPr id="3" name="مجموعة 33"/>
          <p:cNvGrpSpPr/>
          <p:nvPr/>
        </p:nvGrpSpPr>
        <p:grpSpPr>
          <a:xfrm>
            <a:off x="5324929" y="285728"/>
            <a:ext cx="1104459" cy="532546"/>
            <a:chOff x="3143239" y="1857366"/>
            <a:chExt cx="1362074" cy="714381"/>
          </a:xfr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43239" y="1857366"/>
              <a:ext cx="1362074" cy="7143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</p:pic>
        <p:sp>
          <p:nvSpPr>
            <p:cNvPr id="76" name="مربع نص 75"/>
            <p:cNvSpPr txBox="1"/>
            <p:nvPr/>
          </p:nvSpPr>
          <p:spPr>
            <a:xfrm>
              <a:off x="3300184" y="1928803"/>
              <a:ext cx="1071570" cy="61929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تحقق</a:t>
              </a:r>
              <a:endParaRPr lang="ar-SA" sz="2400" b="1" baseline="30000" dirty="0"/>
            </a:p>
          </p:txBody>
        </p:sp>
      </p:grpSp>
      <p:sp>
        <p:nvSpPr>
          <p:cNvPr id="38" name="سداسي 37"/>
          <p:cNvSpPr/>
          <p:nvPr/>
        </p:nvSpPr>
        <p:spPr>
          <a:xfrm>
            <a:off x="4657726" y="1071540"/>
            <a:ext cx="4057678" cy="107157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2" name="مربع نص 81"/>
          <p:cNvSpPr txBox="1"/>
          <p:nvPr/>
        </p:nvSpPr>
        <p:spPr>
          <a:xfrm>
            <a:off x="5000628" y="1352837"/>
            <a:ext cx="3571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س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+  ٤ س  =  ٦</a:t>
            </a:r>
          </a:p>
        </p:txBody>
      </p:sp>
      <p:graphicFrame>
        <p:nvGraphicFramePr>
          <p:cNvPr id="39" name="جدول 38"/>
          <p:cNvGraphicFramePr>
            <a:graphicFrameLocks noGrp="1"/>
          </p:cNvGraphicFramePr>
          <p:nvPr/>
        </p:nvGraphicFramePr>
        <p:xfrm>
          <a:off x="4643438" y="2157404"/>
          <a:ext cx="4071966" cy="4414872"/>
        </p:xfrm>
        <a:graphic>
          <a:graphicData uri="http://schemas.openxmlformats.org/drawingml/2006/table">
            <a:tbl>
              <a:tblPr rtl="1" firstRow="1" bandRow="1">
                <a:tableStyleId>{68D230F3-CF80-4859-8CE7-A43EE81993B5}</a:tableStyleId>
              </a:tblPr>
              <a:tblGrid>
                <a:gridCol w="2035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5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59">
                <a:tc gridSpan="2">
                  <a:txBody>
                    <a:bodyPr/>
                    <a:lstStyle/>
                    <a:p>
                      <a:pPr rtl="1"/>
                      <a:endParaRPr lang="ar-SA" dirty="0">
                        <a:ln w="285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59">
                <a:tc gridSpan="2"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859">
                <a:tc gridSpan="2"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859">
                <a:tc gridSpan="2">
                  <a:txBody>
                    <a:bodyPr/>
                    <a:lstStyle/>
                    <a:p>
                      <a:pPr rtl="1"/>
                      <a:endParaRPr lang="ar-S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859">
                <a:tc gridSpan="2"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1859">
                <a:tc gridSpan="2"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2" name="مربع نص 41"/>
          <p:cNvSpPr txBox="1"/>
          <p:nvPr/>
        </p:nvSpPr>
        <p:spPr>
          <a:xfrm>
            <a:off x="4500562" y="2753021"/>
            <a:ext cx="41434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س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+ ٤ س  +  </a:t>
            </a:r>
            <a:r>
              <a:rPr lang="ar-SA" sz="2400" b="1" dirty="0">
                <a:solidFill>
                  <a:srgbClr val="FF0000"/>
                </a:solidFill>
              </a:rPr>
              <a:t>(٢)</a:t>
            </a:r>
            <a:r>
              <a:rPr lang="ar-SA" sz="2400" b="1" baseline="30000" dirty="0">
                <a:solidFill>
                  <a:srgbClr val="FF0000"/>
                </a:solidFill>
              </a:rPr>
              <a:t>٢</a:t>
            </a:r>
            <a:r>
              <a:rPr lang="ar-SA" sz="2400" b="1" dirty="0">
                <a:solidFill>
                  <a:srgbClr val="FF0000"/>
                </a:solidFill>
              </a:rPr>
              <a:t>  </a:t>
            </a:r>
            <a:r>
              <a:rPr lang="ar-SA" sz="2400" b="1" dirty="0"/>
              <a:t>=  ٦ +</a:t>
            </a:r>
            <a:r>
              <a:rPr lang="ar-SA" sz="2400" b="1" dirty="0">
                <a:solidFill>
                  <a:srgbClr val="FF0000"/>
                </a:solidFill>
              </a:rPr>
              <a:t>(٢)</a:t>
            </a:r>
            <a:r>
              <a:rPr lang="ar-SA" sz="2400" b="1" baseline="30000" dirty="0">
                <a:solidFill>
                  <a:srgbClr val="FF0000"/>
                </a:solidFill>
              </a:rPr>
              <a:t>٢</a:t>
            </a:r>
          </a:p>
        </p:txBody>
      </p:sp>
      <p:sp>
        <p:nvSpPr>
          <p:cNvPr id="43" name="مربع نص 42"/>
          <p:cNvSpPr txBox="1"/>
          <p:nvPr/>
        </p:nvSpPr>
        <p:spPr>
          <a:xfrm>
            <a:off x="5429256" y="3310237"/>
            <a:ext cx="321471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( س  +  ٢ )</a:t>
            </a:r>
            <a:r>
              <a:rPr lang="ar-SA" sz="3400" b="1" spc="-100" baseline="30000" dirty="0"/>
              <a:t>٢</a:t>
            </a:r>
            <a:r>
              <a:rPr lang="ar-SA" sz="2400" b="1" dirty="0"/>
              <a:t>  =  ١٠</a:t>
            </a:r>
          </a:p>
        </p:txBody>
      </p:sp>
      <p:sp>
        <p:nvSpPr>
          <p:cNvPr id="44" name="مربع نص 43"/>
          <p:cNvSpPr txBox="1"/>
          <p:nvPr/>
        </p:nvSpPr>
        <p:spPr>
          <a:xfrm>
            <a:off x="5429256" y="3853167"/>
            <a:ext cx="321471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س  +  ٢  =  ± ٣٫٢</a:t>
            </a:r>
          </a:p>
        </p:txBody>
      </p:sp>
      <p:sp>
        <p:nvSpPr>
          <p:cNvPr id="45" name="مربع نص 44"/>
          <p:cNvSpPr txBox="1"/>
          <p:nvPr/>
        </p:nvSpPr>
        <p:spPr>
          <a:xfrm>
            <a:off x="5429256" y="4396097"/>
            <a:ext cx="321471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س         =  ± ٣٫٢  ــ  ٢</a:t>
            </a:r>
          </a:p>
        </p:txBody>
      </p:sp>
      <p:sp>
        <p:nvSpPr>
          <p:cNvPr id="46" name="مربع نص 45"/>
          <p:cNvSpPr txBox="1"/>
          <p:nvPr/>
        </p:nvSpPr>
        <p:spPr>
          <a:xfrm>
            <a:off x="6786578" y="4957772"/>
            <a:ext cx="18573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س =  ٣٫٢ ــ ٢</a:t>
            </a:r>
          </a:p>
        </p:txBody>
      </p:sp>
      <p:sp>
        <p:nvSpPr>
          <p:cNvPr id="47" name="مربع نص 46"/>
          <p:cNvSpPr txBox="1"/>
          <p:nvPr/>
        </p:nvSpPr>
        <p:spPr>
          <a:xfrm>
            <a:off x="6858016" y="5500702"/>
            <a:ext cx="17859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س    =  ١٫٢</a:t>
            </a:r>
          </a:p>
        </p:txBody>
      </p:sp>
      <p:sp>
        <p:nvSpPr>
          <p:cNvPr id="48" name="مربع نص 47"/>
          <p:cNvSpPr txBox="1"/>
          <p:nvPr/>
        </p:nvSpPr>
        <p:spPr>
          <a:xfrm>
            <a:off x="7643834" y="6072238"/>
            <a:ext cx="10001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الحل  =</a:t>
            </a:r>
          </a:p>
        </p:txBody>
      </p:sp>
      <p:graphicFrame>
        <p:nvGraphicFramePr>
          <p:cNvPr id="49" name="جدول 48"/>
          <p:cNvGraphicFramePr>
            <a:graphicFrameLocks noGrp="1"/>
          </p:cNvGraphicFramePr>
          <p:nvPr/>
        </p:nvGraphicFramePr>
        <p:xfrm>
          <a:off x="1000100" y="2171690"/>
          <a:ext cx="3571900" cy="4414872"/>
        </p:xfrm>
        <a:graphic>
          <a:graphicData uri="http://schemas.openxmlformats.org/drawingml/2006/table">
            <a:tbl>
              <a:tblPr rtl="1" firstRow="1" bandRow="1">
                <a:tableStyleId>{68D230F3-CF80-4859-8CE7-A43EE81993B5}</a:tableStyleId>
              </a:tblPr>
              <a:tblGrid>
                <a:gridCol w="35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ln w="285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2" name="مربع نص 51"/>
          <p:cNvSpPr txBox="1"/>
          <p:nvPr/>
        </p:nvSpPr>
        <p:spPr>
          <a:xfrm>
            <a:off x="928662" y="2757482"/>
            <a:ext cx="364333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أضف مربع نصف معامل س للطرفين</a:t>
            </a:r>
          </a:p>
        </p:txBody>
      </p:sp>
      <p:sp>
        <p:nvSpPr>
          <p:cNvPr id="53" name="مربع نص 52"/>
          <p:cNvSpPr txBox="1"/>
          <p:nvPr/>
        </p:nvSpPr>
        <p:spPr>
          <a:xfrm>
            <a:off x="1000100" y="3314698"/>
            <a:ext cx="357190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حلل الطرف الأيمن واحسب الأيسر</a:t>
            </a:r>
          </a:p>
        </p:txBody>
      </p:sp>
      <p:sp>
        <p:nvSpPr>
          <p:cNvPr id="54" name="مربع نص 53"/>
          <p:cNvSpPr txBox="1"/>
          <p:nvPr/>
        </p:nvSpPr>
        <p:spPr>
          <a:xfrm>
            <a:off x="1357290" y="3857628"/>
            <a:ext cx="321471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الجذر للطرفين</a:t>
            </a:r>
          </a:p>
        </p:txBody>
      </p:sp>
      <p:sp>
        <p:nvSpPr>
          <p:cNvPr id="55" name="مربع نص 54"/>
          <p:cNvSpPr txBox="1"/>
          <p:nvPr/>
        </p:nvSpPr>
        <p:spPr>
          <a:xfrm>
            <a:off x="1357290" y="4400558"/>
            <a:ext cx="321471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أضف ــ ٢ للطرفين</a:t>
            </a:r>
          </a:p>
        </p:txBody>
      </p:sp>
      <p:sp>
        <p:nvSpPr>
          <p:cNvPr id="56" name="مربع نص 55"/>
          <p:cNvSpPr txBox="1"/>
          <p:nvPr/>
        </p:nvSpPr>
        <p:spPr>
          <a:xfrm>
            <a:off x="1357290" y="4957774"/>
            <a:ext cx="321471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افصل الحلين</a:t>
            </a:r>
          </a:p>
        </p:txBody>
      </p:sp>
      <p:sp>
        <p:nvSpPr>
          <p:cNvPr id="57" name="مربع نص 56"/>
          <p:cNvSpPr txBox="1"/>
          <p:nvPr/>
        </p:nvSpPr>
        <p:spPr>
          <a:xfrm>
            <a:off x="1357290" y="5519483"/>
            <a:ext cx="321471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حل كلا من المعادلتين</a:t>
            </a:r>
          </a:p>
        </p:txBody>
      </p:sp>
      <p:sp>
        <p:nvSpPr>
          <p:cNvPr id="58" name="مربع نص 57"/>
          <p:cNvSpPr txBox="1"/>
          <p:nvPr/>
        </p:nvSpPr>
        <p:spPr>
          <a:xfrm>
            <a:off x="1357290" y="6076699"/>
            <a:ext cx="321471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اكتب مجموعة الحل</a:t>
            </a:r>
          </a:p>
        </p:txBody>
      </p:sp>
      <p:sp>
        <p:nvSpPr>
          <p:cNvPr id="59" name="مربع نص 58"/>
          <p:cNvSpPr txBox="1"/>
          <p:nvPr/>
        </p:nvSpPr>
        <p:spPr>
          <a:xfrm>
            <a:off x="4572000" y="4957774"/>
            <a:ext cx="20717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س = ــ ٣٫٢ ــ ٢</a:t>
            </a:r>
          </a:p>
        </p:txBody>
      </p:sp>
      <p:sp>
        <p:nvSpPr>
          <p:cNvPr id="60" name="مربع نص 59"/>
          <p:cNvSpPr txBox="1"/>
          <p:nvPr/>
        </p:nvSpPr>
        <p:spPr>
          <a:xfrm>
            <a:off x="4786314" y="5496241"/>
            <a:ext cx="17859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س    =  ــ ٥٫٢</a:t>
            </a:r>
          </a:p>
        </p:txBody>
      </p:sp>
      <p:sp>
        <p:nvSpPr>
          <p:cNvPr id="61" name="مربع نص 60"/>
          <p:cNvSpPr txBox="1"/>
          <p:nvPr/>
        </p:nvSpPr>
        <p:spPr>
          <a:xfrm>
            <a:off x="5357818" y="6072204"/>
            <a:ext cx="23574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{ ١٫٤  ،  ــ ٥٫٢ }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85728"/>
            <a:ext cx="227647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36602D2-9156-83DA-EB8A-94DA8C219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70</a:t>
            </a:fld>
            <a:endParaRPr lang="ar-SA"/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BF3689B0-EFD3-324F-4F86-3799379820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406058" y="84568"/>
            <a:ext cx="951232" cy="911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8" grpId="0" animBg="1"/>
      <p:bldP spid="82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إطار 1"/>
          <p:cNvSpPr/>
          <p:nvPr/>
        </p:nvSpPr>
        <p:spPr>
          <a:xfrm>
            <a:off x="1714480" y="289632"/>
            <a:ext cx="3500461" cy="571504"/>
          </a:xfrm>
          <a:prstGeom prst="frame">
            <a:avLst>
              <a:gd name="adj1" fmla="val 10000"/>
            </a:avLst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1"/>
                </a:solidFill>
              </a:rPr>
              <a:t>حل المعادلة التالية بإكمال المربع :</a:t>
            </a:r>
          </a:p>
        </p:txBody>
      </p:sp>
      <p:grpSp>
        <p:nvGrpSpPr>
          <p:cNvPr id="3" name="مجموعة 33"/>
          <p:cNvGrpSpPr/>
          <p:nvPr/>
        </p:nvGrpSpPr>
        <p:grpSpPr>
          <a:xfrm>
            <a:off x="5324929" y="285728"/>
            <a:ext cx="1104459" cy="532546"/>
            <a:chOff x="3143239" y="1857366"/>
            <a:chExt cx="1362074" cy="714381"/>
          </a:xfr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43239" y="1857366"/>
              <a:ext cx="1362074" cy="7143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</p:pic>
        <p:sp>
          <p:nvSpPr>
            <p:cNvPr id="76" name="مربع نص 75"/>
            <p:cNvSpPr txBox="1"/>
            <p:nvPr/>
          </p:nvSpPr>
          <p:spPr>
            <a:xfrm>
              <a:off x="3300184" y="1928803"/>
              <a:ext cx="1071570" cy="61929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/>
                <a:t>تحقق</a:t>
              </a:r>
              <a:endParaRPr lang="ar-SA" sz="2400" b="1" baseline="30000" dirty="0"/>
            </a:p>
          </p:txBody>
        </p:sp>
      </p:grpSp>
      <p:sp>
        <p:nvSpPr>
          <p:cNvPr id="38" name="سداسي 37"/>
          <p:cNvSpPr/>
          <p:nvPr/>
        </p:nvSpPr>
        <p:spPr>
          <a:xfrm>
            <a:off x="4372977" y="1071540"/>
            <a:ext cx="4342427" cy="107157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2" name="مربع نص 81"/>
          <p:cNvSpPr txBox="1"/>
          <p:nvPr/>
        </p:nvSpPr>
        <p:spPr>
          <a:xfrm>
            <a:off x="5000628" y="1142984"/>
            <a:ext cx="3571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٣ س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ــ  ٩ س  ــ  ٣ =  ٢١</a:t>
            </a:r>
          </a:p>
        </p:txBody>
      </p:sp>
      <p:graphicFrame>
        <p:nvGraphicFramePr>
          <p:cNvPr id="39" name="جدول 38"/>
          <p:cNvGraphicFramePr>
            <a:graphicFrameLocks noGrp="1"/>
          </p:cNvGraphicFramePr>
          <p:nvPr/>
        </p:nvGraphicFramePr>
        <p:xfrm>
          <a:off x="4357686" y="2157404"/>
          <a:ext cx="4357718" cy="4414872"/>
        </p:xfrm>
        <a:graphic>
          <a:graphicData uri="http://schemas.openxmlformats.org/drawingml/2006/table">
            <a:tbl>
              <a:tblPr rtl="1" firstRow="1" bandRow="1">
                <a:tableStyleId>{68D230F3-CF80-4859-8CE7-A43EE81993B5}</a:tableStyleId>
              </a:tblPr>
              <a:tblGrid>
                <a:gridCol w="2178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8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59">
                <a:tc gridSpan="2">
                  <a:txBody>
                    <a:bodyPr/>
                    <a:lstStyle/>
                    <a:p>
                      <a:pPr rtl="1"/>
                      <a:endParaRPr lang="ar-SA" dirty="0">
                        <a:ln w="285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59">
                <a:tc gridSpan="2"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859">
                <a:tc gridSpan="2"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859">
                <a:tc gridSpan="2">
                  <a:txBody>
                    <a:bodyPr/>
                    <a:lstStyle/>
                    <a:p>
                      <a:pPr rtl="1"/>
                      <a:endParaRPr lang="ar-S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859">
                <a:tc gridSpan="2"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1859">
                <a:tc gridSpan="2"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1" name="مربع نص 40"/>
          <p:cNvSpPr txBox="1"/>
          <p:nvPr/>
        </p:nvSpPr>
        <p:spPr>
          <a:xfrm>
            <a:off x="5500694" y="2210091"/>
            <a:ext cx="321471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س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ــ ٣ س  =  ٨</a:t>
            </a:r>
          </a:p>
        </p:txBody>
      </p:sp>
      <p:sp>
        <p:nvSpPr>
          <p:cNvPr id="44" name="مربع نص 43"/>
          <p:cNvSpPr txBox="1"/>
          <p:nvPr/>
        </p:nvSpPr>
        <p:spPr>
          <a:xfrm>
            <a:off x="5500694" y="3853167"/>
            <a:ext cx="321471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س  ــ  ١٫٥  =  ± ٣٫٢</a:t>
            </a:r>
          </a:p>
        </p:txBody>
      </p:sp>
      <p:sp>
        <p:nvSpPr>
          <p:cNvPr id="45" name="مربع نص 44"/>
          <p:cNvSpPr txBox="1"/>
          <p:nvPr/>
        </p:nvSpPr>
        <p:spPr>
          <a:xfrm>
            <a:off x="5500694" y="4396097"/>
            <a:ext cx="321471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س         =  ± ٣٫٢  +  ١٫٥</a:t>
            </a:r>
          </a:p>
        </p:txBody>
      </p:sp>
      <p:sp>
        <p:nvSpPr>
          <p:cNvPr id="46" name="مربع نص 45"/>
          <p:cNvSpPr txBox="1"/>
          <p:nvPr/>
        </p:nvSpPr>
        <p:spPr>
          <a:xfrm>
            <a:off x="6500826" y="4957772"/>
            <a:ext cx="22145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س =  ٣٫٢ + ١٫٥</a:t>
            </a:r>
          </a:p>
        </p:txBody>
      </p:sp>
      <p:sp>
        <p:nvSpPr>
          <p:cNvPr id="47" name="مربع نص 46"/>
          <p:cNvSpPr txBox="1"/>
          <p:nvPr/>
        </p:nvSpPr>
        <p:spPr>
          <a:xfrm>
            <a:off x="6929454" y="5500702"/>
            <a:ext cx="17859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س =  ٤٫٧</a:t>
            </a:r>
          </a:p>
        </p:txBody>
      </p:sp>
      <p:sp>
        <p:nvSpPr>
          <p:cNvPr id="48" name="مربع نص 47"/>
          <p:cNvSpPr txBox="1"/>
          <p:nvPr/>
        </p:nvSpPr>
        <p:spPr>
          <a:xfrm>
            <a:off x="7715272" y="6072238"/>
            <a:ext cx="10001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الحل  =</a:t>
            </a:r>
          </a:p>
        </p:txBody>
      </p:sp>
      <p:graphicFrame>
        <p:nvGraphicFramePr>
          <p:cNvPr id="49" name="جدول 48"/>
          <p:cNvGraphicFramePr>
            <a:graphicFrameLocks noGrp="1"/>
          </p:cNvGraphicFramePr>
          <p:nvPr/>
        </p:nvGraphicFramePr>
        <p:xfrm>
          <a:off x="642910" y="2171690"/>
          <a:ext cx="3571900" cy="4414872"/>
        </p:xfrm>
        <a:graphic>
          <a:graphicData uri="http://schemas.openxmlformats.org/drawingml/2006/table">
            <a:tbl>
              <a:tblPr rtl="1" firstRow="1" bandRow="1">
                <a:tableStyleId>{68D230F3-CF80-4859-8CE7-A43EE81993B5}</a:tableStyleId>
              </a:tblPr>
              <a:tblGrid>
                <a:gridCol w="35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ln w="285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1" name="مربع نص 50"/>
          <p:cNvSpPr txBox="1"/>
          <p:nvPr/>
        </p:nvSpPr>
        <p:spPr>
          <a:xfrm>
            <a:off x="1000100" y="2214552"/>
            <a:ext cx="321471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أضف + ١ إلى الطرفين</a:t>
            </a:r>
          </a:p>
        </p:txBody>
      </p:sp>
      <p:sp>
        <p:nvSpPr>
          <p:cNvPr id="52" name="مربع نص 51"/>
          <p:cNvSpPr txBox="1"/>
          <p:nvPr/>
        </p:nvSpPr>
        <p:spPr>
          <a:xfrm>
            <a:off x="571472" y="2757482"/>
            <a:ext cx="364333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أضف مربع نصف معامل س للطرفين</a:t>
            </a:r>
          </a:p>
        </p:txBody>
      </p:sp>
      <p:sp>
        <p:nvSpPr>
          <p:cNvPr id="53" name="مربع نص 52"/>
          <p:cNvSpPr txBox="1"/>
          <p:nvPr/>
        </p:nvSpPr>
        <p:spPr>
          <a:xfrm>
            <a:off x="642910" y="3314698"/>
            <a:ext cx="357190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حلل الطرف الأيمن واحسب الأيسر</a:t>
            </a:r>
          </a:p>
        </p:txBody>
      </p:sp>
      <p:sp>
        <p:nvSpPr>
          <p:cNvPr id="54" name="مربع نص 53"/>
          <p:cNvSpPr txBox="1"/>
          <p:nvPr/>
        </p:nvSpPr>
        <p:spPr>
          <a:xfrm>
            <a:off x="1000100" y="3857628"/>
            <a:ext cx="321471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الجذر للطرفين</a:t>
            </a:r>
          </a:p>
        </p:txBody>
      </p:sp>
      <p:sp>
        <p:nvSpPr>
          <p:cNvPr id="55" name="مربع نص 54"/>
          <p:cNvSpPr txBox="1"/>
          <p:nvPr/>
        </p:nvSpPr>
        <p:spPr>
          <a:xfrm>
            <a:off x="1000100" y="4400558"/>
            <a:ext cx="321471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أضف +١٫٥ للطرفين</a:t>
            </a:r>
          </a:p>
        </p:txBody>
      </p:sp>
      <p:sp>
        <p:nvSpPr>
          <p:cNvPr id="56" name="مربع نص 55"/>
          <p:cNvSpPr txBox="1"/>
          <p:nvPr/>
        </p:nvSpPr>
        <p:spPr>
          <a:xfrm>
            <a:off x="1000100" y="4957774"/>
            <a:ext cx="321471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افصل الحلين</a:t>
            </a:r>
          </a:p>
        </p:txBody>
      </p:sp>
      <p:sp>
        <p:nvSpPr>
          <p:cNvPr id="57" name="مربع نص 56"/>
          <p:cNvSpPr txBox="1"/>
          <p:nvPr/>
        </p:nvSpPr>
        <p:spPr>
          <a:xfrm>
            <a:off x="1000100" y="5519483"/>
            <a:ext cx="321471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حل كلا من المعادلتين</a:t>
            </a:r>
          </a:p>
        </p:txBody>
      </p:sp>
      <p:sp>
        <p:nvSpPr>
          <p:cNvPr id="58" name="مربع نص 57"/>
          <p:cNvSpPr txBox="1"/>
          <p:nvPr/>
        </p:nvSpPr>
        <p:spPr>
          <a:xfrm>
            <a:off x="1000100" y="6076699"/>
            <a:ext cx="321471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اكتب مجموعة الحل</a:t>
            </a:r>
          </a:p>
        </p:txBody>
      </p:sp>
      <p:sp>
        <p:nvSpPr>
          <p:cNvPr id="59" name="مربع نص 58"/>
          <p:cNvSpPr txBox="1"/>
          <p:nvPr/>
        </p:nvSpPr>
        <p:spPr>
          <a:xfrm>
            <a:off x="4286248" y="4957774"/>
            <a:ext cx="22860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س = ــ ٣٫٢ + ١٫٥</a:t>
            </a:r>
          </a:p>
        </p:txBody>
      </p:sp>
      <p:sp>
        <p:nvSpPr>
          <p:cNvPr id="60" name="مربع نص 59"/>
          <p:cNvSpPr txBox="1"/>
          <p:nvPr/>
        </p:nvSpPr>
        <p:spPr>
          <a:xfrm>
            <a:off x="4786314" y="5496241"/>
            <a:ext cx="17859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س =  ــ ١٫٧</a:t>
            </a:r>
          </a:p>
        </p:txBody>
      </p:sp>
      <p:sp>
        <p:nvSpPr>
          <p:cNvPr id="61" name="مربع نص 60"/>
          <p:cNvSpPr txBox="1"/>
          <p:nvPr/>
        </p:nvSpPr>
        <p:spPr>
          <a:xfrm>
            <a:off x="5429256" y="6072204"/>
            <a:ext cx="23574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{  ٤٫٧  ،  ــ ١٫٧ }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85728"/>
            <a:ext cx="227647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مستطيل 32"/>
          <p:cNvSpPr/>
          <p:nvPr/>
        </p:nvSpPr>
        <p:spPr>
          <a:xfrm>
            <a:off x="657198" y="1571612"/>
            <a:ext cx="3571900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1"/>
                </a:solidFill>
              </a:rPr>
              <a:t>اقسم جميع الحدود على ٣</a:t>
            </a:r>
          </a:p>
        </p:txBody>
      </p:sp>
      <p:sp>
        <p:nvSpPr>
          <p:cNvPr id="34" name="مربع نص 33"/>
          <p:cNvSpPr txBox="1"/>
          <p:nvPr/>
        </p:nvSpPr>
        <p:spPr>
          <a:xfrm>
            <a:off x="5042570" y="1610013"/>
            <a:ext cx="3571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  س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ــ  ٣ س  ــ  ١ =  ٧</a:t>
            </a:r>
          </a:p>
        </p:txBody>
      </p:sp>
      <p:grpSp>
        <p:nvGrpSpPr>
          <p:cNvPr id="70" name="مجموعة 69"/>
          <p:cNvGrpSpPr/>
          <p:nvPr/>
        </p:nvGrpSpPr>
        <p:grpSpPr>
          <a:xfrm>
            <a:off x="4499992" y="2657470"/>
            <a:ext cx="4215412" cy="876456"/>
            <a:chOff x="4428554" y="2657470"/>
            <a:chExt cx="4215412" cy="876456"/>
          </a:xfrm>
        </p:grpSpPr>
        <p:sp>
          <p:nvSpPr>
            <p:cNvPr id="42" name="مربع نص 41"/>
            <p:cNvSpPr txBox="1"/>
            <p:nvPr/>
          </p:nvSpPr>
          <p:spPr>
            <a:xfrm>
              <a:off x="4428554" y="2753021"/>
              <a:ext cx="4215412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س</a:t>
              </a:r>
              <a:r>
                <a:rPr lang="ar-SA" sz="3600" b="1" spc="-100" baseline="30000" dirty="0"/>
                <a:t>٢</a:t>
              </a:r>
              <a:r>
                <a:rPr lang="ar-SA" sz="2400" b="1" dirty="0"/>
                <a:t>  ــ ٣ </a:t>
              </a:r>
              <a:r>
                <a:rPr lang="ar-SA" sz="2400" b="1" dirty="0" err="1"/>
                <a:t>س</a:t>
              </a:r>
              <a:r>
                <a:rPr lang="ar-SA" sz="2400" b="1" dirty="0"/>
                <a:t>  +( </a:t>
              </a:r>
              <a:r>
                <a:rPr lang="ar-SA" sz="2400" b="1" dirty="0">
                  <a:solidFill>
                    <a:srgbClr val="FF0000"/>
                  </a:solidFill>
                </a:rPr>
                <a:t>     )</a:t>
              </a:r>
              <a:r>
                <a:rPr lang="ar-SA" sz="2400" b="1" baseline="30000" dirty="0">
                  <a:solidFill>
                    <a:srgbClr val="FF0000"/>
                  </a:solidFill>
                </a:rPr>
                <a:t>٢</a:t>
              </a:r>
              <a:r>
                <a:rPr lang="ar-SA" sz="2400" b="1" dirty="0">
                  <a:solidFill>
                    <a:srgbClr val="FF0000"/>
                  </a:solidFill>
                </a:rPr>
                <a:t> </a:t>
              </a:r>
              <a:r>
                <a:rPr lang="ar-SA" sz="2400" b="1" dirty="0"/>
                <a:t>=  ٨  +(   )</a:t>
              </a:r>
              <a:r>
                <a:rPr lang="ar-SA" sz="2400" b="1" baseline="30000" dirty="0"/>
                <a:t>٢</a:t>
              </a:r>
              <a:endParaRPr lang="ar-SA" sz="2400" b="1" baseline="30000" dirty="0">
                <a:solidFill>
                  <a:srgbClr val="FF0000"/>
                </a:solidFill>
              </a:endParaRPr>
            </a:p>
          </p:txBody>
        </p:sp>
        <p:grpSp>
          <p:nvGrpSpPr>
            <p:cNvPr id="35" name="مجموعة 40"/>
            <p:cNvGrpSpPr/>
            <p:nvPr/>
          </p:nvGrpSpPr>
          <p:grpSpPr>
            <a:xfrm>
              <a:off x="6315086" y="2657470"/>
              <a:ext cx="528642" cy="758524"/>
              <a:chOff x="3128952" y="4558642"/>
              <a:chExt cx="528642" cy="758524"/>
            </a:xfrm>
          </p:grpSpPr>
          <p:sp>
            <p:nvSpPr>
              <p:cNvPr id="36" name="Text Box 87"/>
              <p:cNvSpPr txBox="1">
                <a:spLocks noChangeArrowheads="1"/>
              </p:cNvSpPr>
              <p:nvPr/>
            </p:nvSpPr>
            <p:spPr bwMode="auto">
              <a:xfrm>
                <a:off x="3143240" y="4558642"/>
                <a:ext cx="51435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٣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7" name="Text Box 87"/>
              <p:cNvSpPr txBox="1">
                <a:spLocks noChangeArrowheads="1"/>
              </p:cNvSpPr>
              <p:nvPr/>
            </p:nvSpPr>
            <p:spPr bwMode="auto">
              <a:xfrm>
                <a:off x="3128952" y="4855501"/>
                <a:ext cx="51435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٢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40" name="رابط مستقيم 39"/>
              <p:cNvCxnSpPr/>
              <p:nvPr/>
            </p:nvCxnSpPr>
            <p:spPr>
              <a:xfrm rot="10800000">
                <a:off x="3256621" y="4898113"/>
                <a:ext cx="288000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مجموعة 40"/>
            <p:cNvGrpSpPr/>
            <p:nvPr/>
          </p:nvGrpSpPr>
          <p:grpSpPr>
            <a:xfrm>
              <a:off x="4629149" y="2737451"/>
              <a:ext cx="542929" cy="796475"/>
              <a:chOff x="2971787" y="4638623"/>
              <a:chExt cx="542929" cy="796475"/>
            </a:xfrm>
          </p:grpSpPr>
          <p:sp>
            <p:nvSpPr>
              <p:cNvPr id="62" name="Text Box 87"/>
              <p:cNvSpPr txBox="1">
                <a:spLocks noChangeArrowheads="1"/>
              </p:cNvSpPr>
              <p:nvPr/>
            </p:nvSpPr>
            <p:spPr bwMode="auto">
              <a:xfrm>
                <a:off x="2971787" y="4638623"/>
                <a:ext cx="51435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٣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3" name="Text Box 87"/>
              <p:cNvSpPr txBox="1">
                <a:spLocks noChangeArrowheads="1"/>
              </p:cNvSpPr>
              <p:nvPr/>
            </p:nvSpPr>
            <p:spPr bwMode="auto">
              <a:xfrm>
                <a:off x="3000362" y="4973433"/>
                <a:ext cx="51435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٢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64" name="رابط مستقيم 63"/>
              <p:cNvCxnSpPr>
                <a:cxnSpLocks/>
              </p:cNvCxnSpPr>
              <p:nvPr/>
            </p:nvCxnSpPr>
            <p:spPr>
              <a:xfrm rot="10800000">
                <a:off x="3093110" y="5014447"/>
                <a:ext cx="288000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مجموعة 77"/>
          <p:cNvGrpSpPr/>
          <p:nvPr/>
        </p:nvGrpSpPr>
        <p:grpSpPr>
          <a:xfrm>
            <a:off x="5500694" y="3199116"/>
            <a:ext cx="3214710" cy="759804"/>
            <a:chOff x="5429256" y="3199116"/>
            <a:chExt cx="3214710" cy="759804"/>
          </a:xfrm>
        </p:grpSpPr>
        <p:sp>
          <p:nvSpPr>
            <p:cNvPr id="43" name="مربع نص 42"/>
            <p:cNvSpPr txBox="1"/>
            <p:nvPr/>
          </p:nvSpPr>
          <p:spPr>
            <a:xfrm>
              <a:off x="5429256" y="3310237"/>
              <a:ext cx="321471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( س   ــ         )</a:t>
              </a:r>
              <a:r>
                <a:rPr lang="ar-SA" sz="3400" b="1" spc="-100" baseline="30000" dirty="0"/>
                <a:t>٢</a:t>
              </a:r>
              <a:r>
                <a:rPr lang="ar-SA" sz="2400" b="1" dirty="0"/>
                <a:t>  =</a:t>
              </a:r>
            </a:p>
          </p:txBody>
        </p:sp>
        <p:grpSp>
          <p:nvGrpSpPr>
            <p:cNvPr id="66" name="مجموعة 40"/>
            <p:cNvGrpSpPr/>
            <p:nvPr/>
          </p:nvGrpSpPr>
          <p:grpSpPr>
            <a:xfrm>
              <a:off x="7072330" y="3199116"/>
              <a:ext cx="528642" cy="758524"/>
              <a:chOff x="2986076" y="4558642"/>
              <a:chExt cx="528642" cy="758524"/>
            </a:xfrm>
          </p:grpSpPr>
          <p:sp>
            <p:nvSpPr>
              <p:cNvPr id="67" name="Text Box 87"/>
              <p:cNvSpPr txBox="1">
                <a:spLocks noChangeArrowheads="1"/>
              </p:cNvSpPr>
              <p:nvPr/>
            </p:nvSpPr>
            <p:spPr bwMode="auto">
              <a:xfrm>
                <a:off x="3000364" y="4558642"/>
                <a:ext cx="51435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٣</a:t>
                </a:r>
                <a:endParaRPr lang="en-US" sz="2400" b="1" dirty="0"/>
              </a:p>
            </p:txBody>
          </p:sp>
          <p:sp>
            <p:nvSpPr>
              <p:cNvPr id="68" name="Text Box 87"/>
              <p:cNvSpPr txBox="1">
                <a:spLocks noChangeArrowheads="1"/>
              </p:cNvSpPr>
              <p:nvPr/>
            </p:nvSpPr>
            <p:spPr bwMode="auto">
              <a:xfrm>
                <a:off x="2986076" y="4855501"/>
                <a:ext cx="51435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٢</a:t>
                </a:r>
                <a:endParaRPr lang="en-US" sz="2400" b="1" dirty="0"/>
              </a:p>
            </p:txBody>
          </p:sp>
          <p:cxnSp>
            <p:nvCxnSpPr>
              <p:cNvPr id="69" name="رابط مستقيم 68"/>
              <p:cNvCxnSpPr/>
              <p:nvPr/>
            </p:nvCxnSpPr>
            <p:spPr>
              <a:xfrm rot="10800000">
                <a:off x="3113745" y="4898113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مجموعة 40"/>
            <p:cNvGrpSpPr/>
            <p:nvPr/>
          </p:nvGrpSpPr>
          <p:grpSpPr>
            <a:xfrm>
              <a:off x="5786446" y="3200396"/>
              <a:ext cx="571504" cy="758524"/>
              <a:chOff x="2943214" y="4558642"/>
              <a:chExt cx="571504" cy="758524"/>
            </a:xfrm>
          </p:grpSpPr>
          <p:sp>
            <p:nvSpPr>
              <p:cNvPr id="72" name="Text Box 87"/>
              <p:cNvSpPr txBox="1">
                <a:spLocks noChangeArrowheads="1"/>
              </p:cNvSpPr>
              <p:nvPr/>
            </p:nvSpPr>
            <p:spPr bwMode="auto">
              <a:xfrm>
                <a:off x="2943214" y="4558642"/>
                <a:ext cx="57150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٤١</a:t>
                </a:r>
                <a:endParaRPr lang="en-US" sz="2400" b="1" dirty="0"/>
              </a:p>
            </p:txBody>
          </p:sp>
          <p:sp>
            <p:nvSpPr>
              <p:cNvPr id="73" name="Text Box 87"/>
              <p:cNvSpPr txBox="1">
                <a:spLocks noChangeArrowheads="1"/>
              </p:cNvSpPr>
              <p:nvPr/>
            </p:nvSpPr>
            <p:spPr bwMode="auto">
              <a:xfrm>
                <a:off x="2986076" y="4855501"/>
                <a:ext cx="51435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٤</a:t>
                </a:r>
                <a:endParaRPr lang="en-US" sz="2400" b="1" dirty="0"/>
              </a:p>
            </p:txBody>
          </p:sp>
          <p:cxnSp>
            <p:nvCxnSpPr>
              <p:cNvPr id="74" name="رابط مستقيم 73"/>
              <p:cNvCxnSpPr/>
              <p:nvPr/>
            </p:nvCxnSpPr>
            <p:spPr>
              <a:xfrm rot="10800000">
                <a:off x="3113745" y="4898113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9" name="مربع نص 78"/>
          <p:cNvSpPr txBox="1"/>
          <p:nvPr/>
        </p:nvSpPr>
        <p:spPr>
          <a:xfrm>
            <a:off x="7199769" y="3280381"/>
            <a:ext cx="71441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l"/>
            <a:r>
              <a:rPr lang="ar-SA" sz="2400" b="1" dirty="0"/>
              <a:t>١٫٥</a:t>
            </a:r>
          </a:p>
        </p:txBody>
      </p:sp>
      <p:sp>
        <p:nvSpPr>
          <p:cNvPr id="80" name="مربع نص 79"/>
          <p:cNvSpPr txBox="1"/>
          <p:nvPr/>
        </p:nvSpPr>
        <p:spPr>
          <a:xfrm>
            <a:off x="5570900" y="3336583"/>
            <a:ext cx="1000164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l"/>
            <a:r>
              <a:rPr lang="ar-SA" sz="2400" b="1" dirty="0"/>
              <a:t>١٠٫٢٥</a:t>
            </a:r>
          </a:p>
        </p:txBody>
      </p: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EDA56BF1-D8FA-6042-B45A-819F8D28F947}"/>
              </a:ext>
            </a:extLst>
          </p:cNvPr>
          <p:cNvSpPr txBox="1"/>
          <p:nvPr/>
        </p:nvSpPr>
        <p:spPr>
          <a:xfrm>
            <a:off x="2393141" y="807292"/>
            <a:ext cx="16523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٣-صـ ١٢٣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27EB437-D59C-E018-21DD-F09677654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71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8" grpId="0" animBg="1"/>
      <p:bldP spid="82" grpId="0"/>
      <p:bldP spid="41" grpId="0"/>
      <p:bldP spid="44" grpId="0"/>
      <p:bldP spid="45" grpId="0"/>
      <p:bldP spid="46" grpId="0"/>
      <p:bldP spid="47" grpId="0"/>
      <p:bldP spid="48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33" grpId="0" animBg="1"/>
      <p:bldP spid="34" grpId="0"/>
      <p:bldP spid="79" grpId="0" animBg="1"/>
      <p:bldP spid="8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إطار 1"/>
          <p:cNvSpPr/>
          <p:nvPr/>
        </p:nvSpPr>
        <p:spPr>
          <a:xfrm>
            <a:off x="1714480" y="289632"/>
            <a:ext cx="3500461" cy="571504"/>
          </a:xfrm>
          <a:prstGeom prst="frame">
            <a:avLst>
              <a:gd name="adj1" fmla="val 10000"/>
            </a:avLst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1"/>
                </a:solidFill>
              </a:rPr>
              <a:t>حل المعادلة التالية بإكمال المربع :</a:t>
            </a:r>
          </a:p>
        </p:txBody>
      </p:sp>
      <p:grpSp>
        <p:nvGrpSpPr>
          <p:cNvPr id="3" name="مجموعة 33"/>
          <p:cNvGrpSpPr/>
          <p:nvPr/>
        </p:nvGrpSpPr>
        <p:grpSpPr>
          <a:xfrm>
            <a:off x="5324929" y="285728"/>
            <a:ext cx="1104459" cy="532546"/>
            <a:chOff x="3143239" y="1857366"/>
            <a:chExt cx="1362074" cy="714381"/>
          </a:xfr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43239" y="1857366"/>
              <a:ext cx="1362074" cy="7143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</p:pic>
        <p:sp>
          <p:nvSpPr>
            <p:cNvPr id="76" name="مربع نص 75"/>
            <p:cNvSpPr txBox="1"/>
            <p:nvPr/>
          </p:nvSpPr>
          <p:spPr>
            <a:xfrm>
              <a:off x="3300184" y="1928803"/>
              <a:ext cx="1071570" cy="61929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تحقق</a:t>
              </a:r>
              <a:endParaRPr lang="ar-SA" sz="2400" b="1" baseline="30000" dirty="0"/>
            </a:p>
          </p:txBody>
        </p:sp>
      </p:grpSp>
      <p:sp>
        <p:nvSpPr>
          <p:cNvPr id="38" name="سداسي 37"/>
          <p:cNvSpPr/>
          <p:nvPr/>
        </p:nvSpPr>
        <p:spPr>
          <a:xfrm>
            <a:off x="4657726" y="1071540"/>
            <a:ext cx="4057678" cy="107157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2" name="مربع نص 81"/>
          <p:cNvSpPr txBox="1"/>
          <p:nvPr/>
        </p:nvSpPr>
        <p:spPr>
          <a:xfrm>
            <a:off x="5000628" y="1352837"/>
            <a:ext cx="3571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س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ــ  ٨ س  =  ــ ٩</a:t>
            </a:r>
          </a:p>
        </p:txBody>
      </p:sp>
      <p:graphicFrame>
        <p:nvGraphicFramePr>
          <p:cNvPr id="39" name="جدول 38"/>
          <p:cNvGraphicFramePr>
            <a:graphicFrameLocks noGrp="1"/>
          </p:cNvGraphicFramePr>
          <p:nvPr/>
        </p:nvGraphicFramePr>
        <p:xfrm>
          <a:off x="4643438" y="2157404"/>
          <a:ext cx="4071966" cy="4414872"/>
        </p:xfrm>
        <a:graphic>
          <a:graphicData uri="http://schemas.openxmlformats.org/drawingml/2006/table">
            <a:tbl>
              <a:tblPr rtl="1" firstRow="1" bandRow="1">
                <a:tableStyleId>{68D230F3-CF80-4859-8CE7-A43EE81993B5}</a:tableStyleId>
              </a:tblPr>
              <a:tblGrid>
                <a:gridCol w="2035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5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59">
                <a:tc gridSpan="2">
                  <a:txBody>
                    <a:bodyPr/>
                    <a:lstStyle/>
                    <a:p>
                      <a:pPr rtl="1"/>
                      <a:endParaRPr lang="ar-SA" dirty="0">
                        <a:ln w="285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59">
                <a:tc gridSpan="2"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859">
                <a:tc gridSpan="2"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859">
                <a:tc gridSpan="2">
                  <a:txBody>
                    <a:bodyPr/>
                    <a:lstStyle/>
                    <a:p>
                      <a:pPr rtl="1"/>
                      <a:endParaRPr lang="ar-S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859">
                <a:tc gridSpan="2"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1859">
                <a:tc gridSpan="2"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2" name="مربع نص 41"/>
          <p:cNvSpPr txBox="1"/>
          <p:nvPr/>
        </p:nvSpPr>
        <p:spPr>
          <a:xfrm>
            <a:off x="4355976" y="2753021"/>
            <a:ext cx="42879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س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ــ ٨ س  +  </a:t>
            </a:r>
            <a:r>
              <a:rPr lang="ar-SA" sz="2400" b="1" dirty="0">
                <a:solidFill>
                  <a:srgbClr val="FF0000"/>
                </a:solidFill>
              </a:rPr>
              <a:t>(٤)</a:t>
            </a:r>
            <a:r>
              <a:rPr lang="ar-SA" sz="2400" b="1" baseline="30000" dirty="0">
                <a:solidFill>
                  <a:srgbClr val="FF0000"/>
                </a:solidFill>
              </a:rPr>
              <a:t>٢</a:t>
            </a:r>
            <a:r>
              <a:rPr lang="ar-SA" sz="2400" b="1" dirty="0">
                <a:solidFill>
                  <a:srgbClr val="FF0000"/>
                </a:solidFill>
              </a:rPr>
              <a:t>  </a:t>
            </a:r>
            <a:r>
              <a:rPr lang="ar-SA" sz="2400" b="1" dirty="0"/>
              <a:t>=ــ ٩ +  </a:t>
            </a:r>
            <a:r>
              <a:rPr lang="ar-SA" sz="2400" b="1" dirty="0">
                <a:solidFill>
                  <a:srgbClr val="FF0000"/>
                </a:solidFill>
              </a:rPr>
              <a:t>(٤)</a:t>
            </a:r>
            <a:r>
              <a:rPr lang="ar-SA" sz="2400" b="1" baseline="30000" dirty="0">
                <a:solidFill>
                  <a:srgbClr val="FF0000"/>
                </a:solidFill>
              </a:rPr>
              <a:t>٢</a:t>
            </a:r>
          </a:p>
        </p:txBody>
      </p:sp>
      <p:sp>
        <p:nvSpPr>
          <p:cNvPr id="43" name="مربع نص 42"/>
          <p:cNvSpPr txBox="1"/>
          <p:nvPr/>
        </p:nvSpPr>
        <p:spPr>
          <a:xfrm>
            <a:off x="5429256" y="3310237"/>
            <a:ext cx="321471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( س  ــ  ٤ )</a:t>
            </a:r>
            <a:r>
              <a:rPr lang="ar-SA" sz="3400" b="1" spc="-100" baseline="30000" dirty="0"/>
              <a:t>٢</a:t>
            </a:r>
            <a:r>
              <a:rPr lang="ar-SA" sz="2400" b="1" dirty="0"/>
              <a:t>  =  ٧</a:t>
            </a:r>
          </a:p>
        </p:txBody>
      </p:sp>
      <p:sp>
        <p:nvSpPr>
          <p:cNvPr id="44" name="مربع نص 43"/>
          <p:cNvSpPr txBox="1"/>
          <p:nvPr/>
        </p:nvSpPr>
        <p:spPr>
          <a:xfrm>
            <a:off x="5429256" y="3853167"/>
            <a:ext cx="321471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س  ــ  ٤  =  ± ٢٫٧</a:t>
            </a:r>
          </a:p>
        </p:txBody>
      </p:sp>
      <p:sp>
        <p:nvSpPr>
          <p:cNvPr id="45" name="مربع نص 44"/>
          <p:cNvSpPr txBox="1"/>
          <p:nvPr/>
        </p:nvSpPr>
        <p:spPr>
          <a:xfrm>
            <a:off x="5429256" y="4396097"/>
            <a:ext cx="321471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س         =  ± ٢٫٧  +  ٤</a:t>
            </a:r>
          </a:p>
        </p:txBody>
      </p:sp>
      <p:sp>
        <p:nvSpPr>
          <p:cNvPr id="46" name="مربع نص 45"/>
          <p:cNvSpPr txBox="1"/>
          <p:nvPr/>
        </p:nvSpPr>
        <p:spPr>
          <a:xfrm>
            <a:off x="6786578" y="4957772"/>
            <a:ext cx="185738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س =  ٢٫٧ + ٤</a:t>
            </a:r>
          </a:p>
        </p:txBody>
      </p:sp>
      <p:sp>
        <p:nvSpPr>
          <p:cNvPr id="47" name="مربع نص 46"/>
          <p:cNvSpPr txBox="1"/>
          <p:nvPr/>
        </p:nvSpPr>
        <p:spPr>
          <a:xfrm>
            <a:off x="6858016" y="5500702"/>
            <a:ext cx="17859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س    =  ٦٫٧</a:t>
            </a:r>
          </a:p>
        </p:txBody>
      </p:sp>
      <p:sp>
        <p:nvSpPr>
          <p:cNvPr id="48" name="مربع نص 47"/>
          <p:cNvSpPr txBox="1"/>
          <p:nvPr/>
        </p:nvSpPr>
        <p:spPr>
          <a:xfrm>
            <a:off x="7643834" y="6072238"/>
            <a:ext cx="10001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الحل  =</a:t>
            </a:r>
          </a:p>
        </p:txBody>
      </p:sp>
      <p:graphicFrame>
        <p:nvGraphicFramePr>
          <p:cNvPr id="49" name="جدول 48"/>
          <p:cNvGraphicFramePr>
            <a:graphicFrameLocks noGrp="1"/>
          </p:cNvGraphicFramePr>
          <p:nvPr/>
        </p:nvGraphicFramePr>
        <p:xfrm>
          <a:off x="1000100" y="2171690"/>
          <a:ext cx="3571900" cy="4414872"/>
        </p:xfrm>
        <a:graphic>
          <a:graphicData uri="http://schemas.openxmlformats.org/drawingml/2006/table">
            <a:tbl>
              <a:tblPr rtl="1" firstRow="1" bandRow="1">
                <a:tableStyleId>{68D230F3-CF80-4859-8CE7-A43EE81993B5}</a:tableStyleId>
              </a:tblPr>
              <a:tblGrid>
                <a:gridCol w="35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ln w="285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2" name="مربع نص 51"/>
          <p:cNvSpPr txBox="1"/>
          <p:nvPr/>
        </p:nvSpPr>
        <p:spPr>
          <a:xfrm>
            <a:off x="928662" y="2757482"/>
            <a:ext cx="364333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أضف مربع نصف معامل س للطرفين</a:t>
            </a:r>
          </a:p>
        </p:txBody>
      </p:sp>
      <p:sp>
        <p:nvSpPr>
          <p:cNvPr id="53" name="مربع نص 52"/>
          <p:cNvSpPr txBox="1"/>
          <p:nvPr/>
        </p:nvSpPr>
        <p:spPr>
          <a:xfrm>
            <a:off x="1000100" y="3314698"/>
            <a:ext cx="357190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حلل الطرف الأيمن واحسب الأيسر</a:t>
            </a:r>
          </a:p>
        </p:txBody>
      </p:sp>
      <p:sp>
        <p:nvSpPr>
          <p:cNvPr id="54" name="مربع نص 53"/>
          <p:cNvSpPr txBox="1"/>
          <p:nvPr/>
        </p:nvSpPr>
        <p:spPr>
          <a:xfrm>
            <a:off x="1357290" y="3857628"/>
            <a:ext cx="321471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الجذر للطرفين</a:t>
            </a:r>
          </a:p>
        </p:txBody>
      </p:sp>
      <p:sp>
        <p:nvSpPr>
          <p:cNvPr id="55" name="مربع نص 54"/>
          <p:cNvSpPr txBox="1"/>
          <p:nvPr/>
        </p:nvSpPr>
        <p:spPr>
          <a:xfrm>
            <a:off x="1357290" y="4400558"/>
            <a:ext cx="321471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أضف  + ٤  للطرفين</a:t>
            </a:r>
          </a:p>
        </p:txBody>
      </p:sp>
      <p:sp>
        <p:nvSpPr>
          <p:cNvPr id="56" name="مربع نص 55"/>
          <p:cNvSpPr txBox="1"/>
          <p:nvPr/>
        </p:nvSpPr>
        <p:spPr>
          <a:xfrm>
            <a:off x="1357290" y="4957774"/>
            <a:ext cx="321471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افصل الحلين</a:t>
            </a:r>
          </a:p>
        </p:txBody>
      </p:sp>
      <p:sp>
        <p:nvSpPr>
          <p:cNvPr id="57" name="مربع نص 56"/>
          <p:cNvSpPr txBox="1"/>
          <p:nvPr/>
        </p:nvSpPr>
        <p:spPr>
          <a:xfrm>
            <a:off x="1357290" y="5519483"/>
            <a:ext cx="321471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حل كلا من المعادلتين</a:t>
            </a:r>
          </a:p>
        </p:txBody>
      </p:sp>
      <p:sp>
        <p:nvSpPr>
          <p:cNvPr id="58" name="مربع نص 57"/>
          <p:cNvSpPr txBox="1"/>
          <p:nvPr/>
        </p:nvSpPr>
        <p:spPr>
          <a:xfrm>
            <a:off x="1357290" y="6076699"/>
            <a:ext cx="321471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اكتب مجموعة الحل</a:t>
            </a:r>
          </a:p>
        </p:txBody>
      </p:sp>
      <p:sp>
        <p:nvSpPr>
          <p:cNvPr id="59" name="مربع نص 58"/>
          <p:cNvSpPr txBox="1"/>
          <p:nvPr/>
        </p:nvSpPr>
        <p:spPr>
          <a:xfrm>
            <a:off x="4572000" y="4957774"/>
            <a:ext cx="20717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س = ــ ٢٫٧ + ٤</a:t>
            </a:r>
          </a:p>
        </p:txBody>
      </p:sp>
      <p:sp>
        <p:nvSpPr>
          <p:cNvPr id="60" name="مربع نص 59"/>
          <p:cNvSpPr txBox="1"/>
          <p:nvPr/>
        </p:nvSpPr>
        <p:spPr>
          <a:xfrm>
            <a:off x="4786314" y="5496241"/>
            <a:ext cx="17859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س    =   ١٫٣</a:t>
            </a:r>
          </a:p>
        </p:txBody>
      </p:sp>
      <p:sp>
        <p:nvSpPr>
          <p:cNvPr id="61" name="مربع نص 60"/>
          <p:cNvSpPr txBox="1"/>
          <p:nvPr/>
        </p:nvSpPr>
        <p:spPr>
          <a:xfrm>
            <a:off x="5357818" y="6072204"/>
            <a:ext cx="23574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/>
              <a:t>{  ٦٫٧  </a:t>
            </a:r>
            <a:r>
              <a:rPr lang="ar-SA" sz="2400" b="1" dirty="0"/>
              <a:t>،  ١٫٣ }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85728"/>
            <a:ext cx="227647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مربع نص 27">
            <a:extLst>
              <a:ext uri="{FF2B5EF4-FFF2-40B4-BE49-F238E27FC236}">
                <a16:creationId xmlns:a16="http://schemas.microsoft.com/office/drawing/2014/main" id="{7AB43FE6-4768-0E45-8058-0A6D4B1498C3}"/>
              </a:ext>
            </a:extLst>
          </p:cNvPr>
          <p:cNvSpPr txBox="1"/>
          <p:nvPr/>
        </p:nvSpPr>
        <p:spPr>
          <a:xfrm>
            <a:off x="6321089" y="676337"/>
            <a:ext cx="16523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٦-صـ ١٢٤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3A60456-A098-A945-1C80-1537D3F15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72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8" grpId="0" animBg="1"/>
      <p:bldP spid="82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إطار 1"/>
          <p:cNvSpPr/>
          <p:nvPr/>
        </p:nvSpPr>
        <p:spPr>
          <a:xfrm>
            <a:off x="1714480" y="289632"/>
            <a:ext cx="3500461" cy="571504"/>
          </a:xfrm>
          <a:prstGeom prst="frame">
            <a:avLst>
              <a:gd name="adj1" fmla="val 10000"/>
            </a:avLst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1"/>
                </a:solidFill>
              </a:rPr>
              <a:t>حل المعادلة التالية بإكمال المربع :</a:t>
            </a:r>
          </a:p>
        </p:txBody>
      </p:sp>
      <p:grpSp>
        <p:nvGrpSpPr>
          <p:cNvPr id="3" name="مجموعة 33"/>
          <p:cNvGrpSpPr/>
          <p:nvPr/>
        </p:nvGrpSpPr>
        <p:grpSpPr>
          <a:xfrm>
            <a:off x="5324929" y="285728"/>
            <a:ext cx="1104459" cy="532546"/>
            <a:chOff x="3143239" y="1857366"/>
            <a:chExt cx="1362074" cy="714381"/>
          </a:xfr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43239" y="1857366"/>
              <a:ext cx="1362074" cy="7143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</p:pic>
        <p:sp>
          <p:nvSpPr>
            <p:cNvPr id="76" name="مربع نص 75"/>
            <p:cNvSpPr txBox="1"/>
            <p:nvPr/>
          </p:nvSpPr>
          <p:spPr>
            <a:xfrm>
              <a:off x="3300184" y="1928803"/>
              <a:ext cx="1071570" cy="61929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تأكد</a:t>
              </a:r>
              <a:endParaRPr lang="ar-SA" sz="2400" b="1" baseline="30000" dirty="0"/>
            </a:p>
          </p:txBody>
        </p:sp>
      </p:grpSp>
      <p:sp>
        <p:nvSpPr>
          <p:cNvPr id="38" name="سداسي 37"/>
          <p:cNvSpPr/>
          <p:nvPr/>
        </p:nvSpPr>
        <p:spPr>
          <a:xfrm>
            <a:off x="4372977" y="1071540"/>
            <a:ext cx="4342427" cy="107157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2" name="مربع نص 81"/>
          <p:cNvSpPr txBox="1"/>
          <p:nvPr/>
        </p:nvSpPr>
        <p:spPr>
          <a:xfrm>
            <a:off x="5000628" y="1142984"/>
            <a:ext cx="3571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٤ س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+  ٩ س  ــ  ١ =  ٠</a:t>
            </a:r>
          </a:p>
        </p:txBody>
      </p:sp>
      <p:graphicFrame>
        <p:nvGraphicFramePr>
          <p:cNvPr id="39" name="جدول 38"/>
          <p:cNvGraphicFramePr>
            <a:graphicFrameLocks noGrp="1"/>
          </p:cNvGraphicFramePr>
          <p:nvPr/>
        </p:nvGraphicFramePr>
        <p:xfrm>
          <a:off x="4357686" y="2157404"/>
          <a:ext cx="4357718" cy="4414872"/>
        </p:xfrm>
        <a:graphic>
          <a:graphicData uri="http://schemas.openxmlformats.org/drawingml/2006/table">
            <a:tbl>
              <a:tblPr rtl="1" firstRow="1" bandRow="1">
                <a:tableStyleId>{68D230F3-CF80-4859-8CE7-A43EE81993B5}</a:tableStyleId>
              </a:tblPr>
              <a:tblGrid>
                <a:gridCol w="2178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8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59">
                <a:tc gridSpan="2">
                  <a:txBody>
                    <a:bodyPr/>
                    <a:lstStyle/>
                    <a:p>
                      <a:pPr rtl="1"/>
                      <a:endParaRPr lang="ar-SA" dirty="0">
                        <a:ln w="285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59">
                <a:tc gridSpan="2"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859">
                <a:tc gridSpan="2"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859">
                <a:tc gridSpan="2">
                  <a:txBody>
                    <a:bodyPr/>
                    <a:lstStyle/>
                    <a:p>
                      <a:pPr rtl="1"/>
                      <a:endParaRPr lang="ar-S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859">
                <a:tc gridSpan="2"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1859">
                <a:tc gridSpan="2"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4" name="مربع نص 43"/>
          <p:cNvSpPr txBox="1"/>
          <p:nvPr/>
        </p:nvSpPr>
        <p:spPr>
          <a:xfrm>
            <a:off x="5500694" y="3853167"/>
            <a:ext cx="321471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س  +  ١٫١  =  ± ١٫٢</a:t>
            </a:r>
          </a:p>
        </p:txBody>
      </p:sp>
      <p:sp>
        <p:nvSpPr>
          <p:cNvPr id="45" name="مربع نص 44"/>
          <p:cNvSpPr txBox="1"/>
          <p:nvPr/>
        </p:nvSpPr>
        <p:spPr>
          <a:xfrm>
            <a:off x="5143504" y="4396097"/>
            <a:ext cx="3571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س  =  ± ١٫٢  ــ  ١٫١</a:t>
            </a:r>
          </a:p>
        </p:txBody>
      </p:sp>
      <p:sp>
        <p:nvSpPr>
          <p:cNvPr id="46" name="مربع نص 45"/>
          <p:cNvSpPr txBox="1"/>
          <p:nvPr/>
        </p:nvSpPr>
        <p:spPr>
          <a:xfrm>
            <a:off x="6357950" y="4957772"/>
            <a:ext cx="23574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س =١٫٢ــ ١٫١</a:t>
            </a:r>
          </a:p>
        </p:txBody>
      </p:sp>
      <p:sp>
        <p:nvSpPr>
          <p:cNvPr id="47" name="مربع نص 46"/>
          <p:cNvSpPr txBox="1"/>
          <p:nvPr/>
        </p:nvSpPr>
        <p:spPr>
          <a:xfrm>
            <a:off x="6929454" y="5500702"/>
            <a:ext cx="17859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س =  ٠٫١</a:t>
            </a:r>
          </a:p>
        </p:txBody>
      </p:sp>
      <p:sp>
        <p:nvSpPr>
          <p:cNvPr id="48" name="مربع نص 47"/>
          <p:cNvSpPr txBox="1"/>
          <p:nvPr/>
        </p:nvSpPr>
        <p:spPr>
          <a:xfrm>
            <a:off x="7715272" y="6072238"/>
            <a:ext cx="10001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الحل  =</a:t>
            </a:r>
          </a:p>
        </p:txBody>
      </p:sp>
      <p:graphicFrame>
        <p:nvGraphicFramePr>
          <p:cNvPr id="49" name="جدول 48"/>
          <p:cNvGraphicFramePr>
            <a:graphicFrameLocks noGrp="1"/>
          </p:cNvGraphicFramePr>
          <p:nvPr/>
        </p:nvGraphicFramePr>
        <p:xfrm>
          <a:off x="642910" y="2171690"/>
          <a:ext cx="3571900" cy="4414872"/>
        </p:xfrm>
        <a:graphic>
          <a:graphicData uri="http://schemas.openxmlformats.org/drawingml/2006/table">
            <a:tbl>
              <a:tblPr rtl="1" firstRow="1" bandRow="1">
                <a:tableStyleId>{68D230F3-CF80-4859-8CE7-A43EE81993B5}</a:tableStyleId>
              </a:tblPr>
              <a:tblGrid>
                <a:gridCol w="35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ln w="285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2" name="مربع نص 51"/>
          <p:cNvSpPr txBox="1"/>
          <p:nvPr/>
        </p:nvSpPr>
        <p:spPr>
          <a:xfrm>
            <a:off x="571472" y="2757482"/>
            <a:ext cx="364333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أضف مربع نصف معامل س للطرفين</a:t>
            </a:r>
          </a:p>
        </p:txBody>
      </p:sp>
      <p:sp>
        <p:nvSpPr>
          <p:cNvPr id="53" name="مربع نص 52"/>
          <p:cNvSpPr txBox="1"/>
          <p:nvPr/>
        </p:nvSpPr>
        <p:spPr>
          <a:xfrm>
            <a:off x="642910" y="3314698"/>
            <a:ext cx="357190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حلل الطرف الأيمن واحسب الأيسر</a:t>
            </a:r>
          </a:p>
        </p:txBody>
      </p:sp>
      <p:sp>
        <p:nvSpPr>
          <p:cNvPr id="54" name="مربع نص 53"/>
          <p:cNvSpPr txBox="1"/>
          <p:nvPr/>
        </p:nvSpPr>
        <p:spPr>
          <a:xfrm>
            <a:off x="1000100" y="3857628"/>
            <a:ext cx="321471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الجذر للطرفين</a:t>
            </a:r>
          </a:p>
        </p:txBody>
      </p:sp>
      <p:sp>
        <p:nvSpPr>
          <p:cNvPr id="55" name="مربع نص 54"/>
          <p:cNvSpPr txBox="1"/>
          <p:nvPr/>
        </p:nvSpPr>
        <p:spPr>
          <a:xfrm>
            <a:off x="1000100" y="4400558"/>
            <a:ext cx="321471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أضف  ــ ١٫١  للطرفين</a:t>
            </a:r>
          </a:p>
        </p:txBody>
      </p:sp>
      <p:sp>
        <p:nvSpPr>
          <p:cNvPr id="56" name="مربع نص 55"/>
          <p:cNvSpPr txBox="1"/>
          <p:nvPr/>
        </p:nvSpPr>
        <p:spPr>
          <a:xfrm>
            <a:off x="1000100" y="4957774"/>
            <a:ext cx="321471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افصل الحلين</a:t>
            </a:r>
          </a:p>
        </p:txBody>
      </p:sp>
      <p:sp>
        <p:nvSpPr>
          <p:cNvPr id="57" name="مربع نص 56"/>
          <p:cNvSpPr txBox="1"/>
          <p:nvPr/>
        </p:nvSpPr>
        <p:spPr>
          <a:xfrm>
            <a:off x="1000100" y="5519483"/>
            <a:ext cx="321471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حل كلا من المعادلتين</a:t>
            </a:r>
          </a:p>
        </p:txBody>
      </p:sp>
      <p:sp>
        <p:nvSpPr>
          <p:cNvPr id="58" name="مربع نص 57"/>
          <p:cNvSpPr txBox="1"/>
          <p:nvPr/>
        </p:nvSpPr>
        <p:spPr>
          <a:xfrm>
            <a:off x="1000100" y="6076699"/>
            <a:ext cx="321471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اكتب مجموعة الحل</a:t>
            </a:r>
          </a:p>
        </p:txBody>
      </p:sp>
      <p:sp>
        <p:nvSpPr>
          <p:cNvPr id="59" name="مربع نص 58"/>
          <p:cNvSpPr txBox="1"/>
          <p:nvPr/>
        </p:nvSpPr>
        <p:spPr>
          <a:xfrm>
            <a:off x="4071934" y="4957774"/>
            <a:ext cx="250033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س = ــ ١٫٢ ــ ١٫١</a:t>
            </a:r>
          </a:p>
        </p:txBody>
      </p:sp>
      <p:sp>
        <p:nvSpPr>
          <p:cNvPr id="60" name="مربع نص 59"/>
          <p:cNvSpPr txBox="1"/>
          <p:nvPr/>
        </p:nvSpPr>
        <p:spPr>
          <a:xfrm>
            <a:off x="4429124" y="5496241"/>
            <a:ext cx="21431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س =  ــ ٢٫٣</a:t>
            </a:r>
          </a:p>
        </p:txBody>
      </p:sp>
      <p:sp>
        <p:nvSpPr>
          <p:cNvPr id="61" name="مربع نص 60"/>
          <p:cNvSpPr txBox="1"/>
          <p:nvPr/>
        </p:nvSpPr>
        <p:spPr>
          <a:xfrm>
            <a:off x="4929190" y="6072204"/>
            <a:ext cx="28575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{  ٠٫١  ،  ــ ٢٫٣ }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85728"/>
            <a:ext cx="227647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مستطيل 32"/>
          <p:cNvSpPr/>
          <p:nvPr/>
        </p:nvSpPr>
        <p:spPr>
          <a:xfrm>
            <a:off x="657198" y="1571612"/>
            <a:ext cx="3571900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1"/>
                </a:solidFill>
              </a:rPr>
              <a:t>اقسم جميع الحدود على ٤</a:t>
            </a:r>
          </a:p>
        </p:txBody>
      </p:sp>
      <p:grpSp>
        <p:nvGrpSpPr>
          <p:cNvPr id="7" name="مجموعة 77"/>
          <p:cNvGrpSpPr/>
          <p:nvPr/>
        </p:nvGrpSpPr>
        <p:grpSpPr>
          <a:xfrm>
            <a:off x="5500694" y="3199116"/>
            <a:ext cx="3214710" cy="759804"/>
            <a:chOff x="5429256" y="3199116"/>
            <a:chExt cx="3214710" cy="759804"/>
          </a:xfrm>
        </p:grpSpPr>
        <p:sp>
          <p:nvSpPr>
            <p:cNvPr id="43" name="مربع نص 42"/>
            <p:cNvSpPr txBox="1"/>
            <p:nvPr/>
          </p:nvSpPr>
          <p:spPr>
            <a:xfrm>
              <a:off x="5429256" y="3310237"/>
              <a:ext cx="321471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( س   +          )</a:t>
              </a:r>
              <a:r>
                <a:rPr lang="ar-SA" sz="3400" b="1" spc="-100" baseline="30000" dirty="0"/>
                <a:t>٢</a:t>
              </a:r>
              <a:r>
                <a:rPr lang="ar-SA" sz="2400" b="1" dirty="0"/>
                <a:t> =</a:t>
              </a:r>
            </a:p>
          </p:txBody>
        </p:sp>
        <p:grpSp>
          <p:nvGrpSpPr>
            <p:cNvPr id="8" name="مجموعة 40"/>
            <p:cNvGrpSpPr/>
            <p:nvPr/>
          </p:nvGrpSpPr>
          <p:grpSpPr>
            <a:xfrm>
              <a:off x="6929454" y="3199116"/>
              <a:ext cx="528642" cy="758524"/>
              <a:chOff x="2843200" y="4558642"/>
              <a:chExt cx="528642" cy="758524"/>
            </a:xfrm>
          </p:grpSpPr>
          <p:sp>
            <p:nvSpPr>
              <p:cNvPr id="67" name="Text Box 87"/>
              <p:cNvSpPr txBox="1">
                <a:spLocks noChangeArrowheads="1"/>
              </p:cNvSpPr>
              <p:nvPr/>
            </p:nvSpPr>
            <p:spPr bwMode="auto">
              <a:xfrm>
                <a:off x="2857488" y="4558642"/>
                <a:ext cx="51435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٩</a:t>
                </a:r>
                <a:endParaRPr lang="en-US" sz="2400" b="1" dirty="0"/>
              </a:p>
            </p:txBody>
          </p:sp>
          <p:sp>
            <p:nvSpPr>
              <p:cNvPr id="68" name="Text Box 87"/>
              <p:cNvSpPr txBox="1">
                <a:spLocks noChangeArrowheads="1"/>
              </p:cNvSpPr>
              <p:nvPr/>
            </p:nvSpPr>
            <p:spPr bwMode="auto">
              <a:xfrm>
                <a:off x="2843200" y="4855501"/>
                <a:ext cx="51435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٨</a:t>
                </a:r>
                <a:endParaRPr lang="en-US" sz="2400" b="1" dirty="0"/>
              </a:p>
            </p:txBody>
          </p:sp>
          <p:cxnSp>
            <p:nvCxnSpPr>
              <p:cNvPr id="69" name="رابط مستقيم 68"/>
              <p:cNvCxnSpPr/>
              <p:nvPr/>
            </p:nvCxnSpPr>
            <p:spPr>
              <a:xfrm rot="10800000">
                <a:off x="3000366" y="4898113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مجموعة 40"/>
            <p:cNvGrpSpPr/>
            <p:nvPr/>
          </p:nvGrpSpPr>
          <p:grpSpPr>
            <a:xfrm>
              <a:off x="5572132" y="3200396"/>
              <a:ext cx="571504" cy="758524"/>
              <a:chOff x="2728900" y="4558642"/>
              <a:chExt cx="571504" cy="758524"/>
            </a:xfrm>
          </p:grpSpPr>
          <p:sp>
            <p:nvSpPr>
              <p:cNvPr id="72" name="Text Box 87"/>
              <p:cNvSpPr txBox="1">
                <a:spLocks noChangeArrowheads="1"/>
              </p:cNvSpPr>
              <p:nvPr/>
            </p:nvSpPr>
            <p:spPr bwMode="auto">
              <a:xfrm>
                <a:off x="2728900" y="4558642"/>
                <a:ext cx="57150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٩٧</a:t>
                </a:r>
                <a:endParaRPr lang="en-US" sz="2400" b="1" dirty="0"/>
              </a:p>
            </p:txBody>
          </p:sp>
          <p:sp>
            <p:nvSpPr>
              <p:cNvPr id="73" name="Text Box 87"/>
              <p:cNvSpPr txBox="1">
                <a:spLocks noChangeArrowheads="1"/>
              </p:cNvSpPr>
              <p:nvPr/>
            </p:nvSpPr>
            <p:spPr bwMode="auto">
              <a:xfrm>
                <a:off x="2743188" y="4855501"/>
                <a:ext cx="557216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٦٤</a:t>
                </a:r>
                <a:endParaRPr lang="en-US" sz="2400" b="1" dirty="0"/>
              </a:p>
            </p:txBody>
          </p:sp>
          <p:cxnSp>
            <p:nvCxnSpPr>
              <p:cNvPr id="74" name="رابط مستقيم 73"/>
              <p:cNvCxnSpPr/>
              <p:nvPr/>
            </p:nvCxnSpPr>
            <p:spPr>
              <a:xfrm rot="10800000">
                <a:off x="2899431" y="4898113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9" name="مربع نص 78"/>
          <p:cNvSpPr txBox="1"/>
          <p:nvPr/>
        </p:nvSpPr>
        <p:spPr>
          <a:xfrm>
            <a:off x="6986632" y="3307754"/>
            <a:ext cx="671486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l"/>
            <a:r>
              <a:rPr lang="ar-SA" sz="2400" b="1" dirty="0"/>
              <a:t>١٫١</a:t>
            </a:r>
          </a:p>
        </p:txBody>
      </p:sp>
      <p:sp>
        <p:nvSpPr>
          <p:cNvPr id="80" name="مربع نص 79"/>
          <p:cNvSpPr txBox="1"/>
          <p:nvPr/>
        </p:nvSpPr>
        <p:spPr>
          <a:xfrm>
            <a:off x="4613944" y="3347737"/>
            <a:ext cx="1501116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l"/>
            <a:r>
              <a:rPr lang="ar-SA" sz="2400" b="1" dirty="0"/>
              <a:t>١٫٥١٥٦٢٥</a:t>
            </a:r>
          </a:p>
        </p:txBody>
      </p:sp>
      <p:grpSp>
        <p:nvGrpSpPr>
          <p:cNvPr id="98" name="مجموعة 97"/>
          <p:cNvGrpSpPr/>
          <p:nvPr/>
        </p:nvGrpSpPr>
        <p:grpSpPr>
          <a:xfrm>
            <a:off x="4786314" y="1457308"/>
            <a:ext cx="3571900" cy="758526"/>
            <a:chOff x="4786314" y="1514460"/>
            <a:chExt cx="3571900" cy="758526"/>
          </a:xfrm>
        </p:grpSpPr>
        <p:sp>
          <p:nvSpPr>
            <p:cNvPr id="34" name="مربع نص 33"/>
            <p:cNvSpPr txBox="1"/>
            <p:nvPr/>
          </p:nvSpPr>
          <p:spPr>
            <a:xfrm>
              <a:off x="4786314" y="1610013"/>
              <a:ext cx="357190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  س</a:t>
              </a:r>
              <a:r>
                <a:rPr lang="ar-SA" sz="3600" b="1" spc="-100" baseline="30000" dirty="0"/>
                <a:t>٢</a:t>
              </a:r>
              <a:r>
                <a:rPr lang="ar-SA" sz="2400" b="1" dirty="0"/>
                <a:t>  +       س  ــ       =  ٠</a:t>
              </a:r>
            </a:p>
          </p:txBody>
        </p:sp>
        <p:grpSp>
          <p:nvGrpSpPr>
            <p:cNvPr id="86" name="مجموعة 40"/>
            <p:cNvGrpSpPr/>
            <p:nvPr/>
          </p:nvGrpSpPr>
          <p:grpSpPr>
            <a:xfrm>
              <a:off x="6643702" y="1514462"/>
              <a:ext cx="528642" cy="758524"/>
              <a:chOff x="3128952" y="4558642"/>
              <a:chExt cx="528642" cy="758524"/>
            </a:xfrm>
          </p:grpSpPr>
          <p:sp>
            <p:nvSpPr>
              <p:cNvPr id="87" name="Text Box 87"/>
              <p:cNvSpPr txBox="1">
                <a:spLocks noChangeArrowheads="1"/>
              </p:cNvSpPr>
              <p:nvPr/>
            </p:nvSpPr>
            <p:spPr bwMode="auto">
              <a:xfrm>
                <a:off x="3143240" y="4558642"/>
                <a:ext cx="51435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٩</a:t>
                </a:r>
                <a:endParaRPr lang="en-US" sz="2400" b="1" dirty="0"/>
              </a:p>
            </p:txBody>
          </p:sp>
          <p:sp>
            <p:nvSpPr>
              <p:cNvPr id="88" name="Text Box 87"/>
              <p:cNvSpPr txBox="1">
                <a:spLocks noChangeArrowheads="1"/>
              </p:cNvSpPr>
              <p:nvPr/>
            </p:nvSpPr>
            <p:spPr bwMode="auto">
              <a:xfrm>
                <a:off x="3128952" y="4855501"/>
                <a:ext cx="51435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٤</a:t>
                </a:r>
                <a:endParaRPr lang="en-US" sz="2400" b="1" dirty="0"/>
              </a:p>
            </p:txBody>
          </p:sp>
          <p:cxnSp>
            <p:nvCxnSpPr>
              <p:cNvPr id="89" name="رابط مستقيم 88"/>
              <p:cNvCxnSpPr/>
              <p:nvPr/>
            </p:nvCxnSpPr>
            <p:spPr>
              <a:xfrm rot="10800000">
                <a:off x="3256621" y="4898113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مجموعة 40"/>
            <p:cNvGrpSpPr/>
            <p:nvPr/>
          </p:nvGrpSpPr>
          <p:grpSpPr>
            <a:xfrm>
              <a:off x="5500694" y="1514460"/>
              <a:ext cx="528642" cy="758524"/>
              <a:chOff x="3128952" y="4558642"/>
              <a:chExt cx="528642" cy="758524"/>
            </a:xfrm>
          </p:grpSpPr>
          <p:sp>
            <p:nvSpPr>
              <p:cNvPr id="91" name="Text Box 87"/>
              <p:cNvSpPr txBox="1">
                <a:spLocks noChangeArrowheads="1"/>
              </p:cNvSpPr>
              <p:nvPr/>
            </p:nvSpPr>
            <p:spPr bwMode="auto">
              <a:xfrm>
                <a:off x="3143240" y="4558642"/>
                <a:ext cx="51435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١</a:t>
                </a:r>
                <a:endParaRPr lang="en-US" sz="2400" b="1" dirty="0"/>
              </a:p>
            </p:txBody>
          </p:sp>
          <p:sp>
            <p:nvSpPr>
              <p:cNvPr id="92" name="Text Box 87"/>
              <p:cNvSpPr txBox="1">
                <a:spLocks noChangeArrowheads="1"/>
              </p:cNvSpPr>
              <p:nvPr/>
            </p:nvSpPr>
            <p:spPr bwMode="auto">
              <a:xfrm>
                <a:off x="3128952" y="4855501"/>
                <a:ext cx="51435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٤</a:t>
                </a:r>
                <a:endParaRPr lang="en-US" sz="2400" b="1" dirty="0"/>
              </a:p>
            </p:txBody>
          </p:sp>
          <p:cxnSp>
            <p:nvCxnSpPr>
              <p:cNvPr id="93" name="رابط مستقيم 92"/>
              <p:cNvCxnSpPr/>
              <p:nvPr/>
            </p:nvCxnSpPr>
            <p:spPr>
              <a:xfrm rot="10800000">
                <a:off x="3256621" y="4898113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0" name="مجموعة 119"/>
          <p:cNvGrpSpPr/>
          <p:nvPr/>
        </p:nvGrpSpPr>
        <p:grpSpPr>
          <a:xfrm>
            <a:off x="1000100" y="2085966"/>
            <a:ext cx="3214710" cy="758524"/>
            <a:chOff x="1000100" y="2085966"/>
            <a:chExt cx="3214710" cy="758524"/>
          </a:xfrm>
        </p:grpSpPr>
        <p:sp>
          <p:nvSpPr>
            <p:cNvPr id="51" name="مربع نص 50"/>
            <p:cNvSpPr txBox="1"/>
            <p:nvPr/>
          </p:nvSpPr>
          <p:spPr>
            <a:xfrm>
              <a:off x="1000100" y="2214552"/>
              <a:ext cx="3214710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/>
                <a:t>أضف  +        إلى الطرفين</a:t>
              </a:r>
            </a:p>
          </p:txBody>
        </p:sp>
        <p:grpSp>
          <p:nvGrpSpPr>
            <p:cNvPr id="94" name="مجموعة 40"/>
            <p:cNvGrpSpPr/>
            <p:nvPr/>
          </p:nvGrpSpPr>
          <p:grpSpPr>
            <a:xfrm>
              <a:off x="2786050" y="2085966"/>
              <a:ext cx="528642" cy="758524"/>
              <a:chOff x="3128952" y="4558642"/>
              <a:chExt cx="528642" cy="758524"/>
            </a:xfrm>
          </p:grpSpPr>
          <p:sp>
            <p:nvSpPr>
              <p:cNvPr id="95" name="Text Box 87"/>
              <p:cNvSpPr txBox="1">
                <a:spLocks noChangeArrowheads="1"/>
              </p:cNvSpPr>
              <p:nvPr/>
            </p:nvSpPr>
            <p:spPr bwMode="auto">
              <a:xfrm>
                <a:off x="3143240" y="4558642"/>
                <a:ext cx="51435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١</a:t>
                </a:r>
                <a:endParaRPr lang="en-US" sz="2400" b="1" dirty="0"/>
              </a:p>
            </p:txBody>
          </p:sp>
          <p:sp>
            <p:nvSpPr>
              <p:cNvPr id="96" name="Text Box 87"/>
              <p:cNvSpPr txBox="1">
                <a:spLocks noChangeArrowheads="1"/>
              </p:cNvSpPr>
              <p:nvPr/>
            </p:nvSpPr>
            <p:spPr bwMode="auto">
              <a:xfrm>
                <a:off x="3128952" y="4855501"/>
                <a:ext cx="51435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٤</a:t>
                </a:r>
                <a:endParaRPr lang="en-US" sz="2400" b="1" dirty="0"/>
              </a:p>
            </p:txBody>
          </p:sp>
          <p:cxnSp>
            <p:nvCxnSpPr>
              <p:cNvPr id="97" name="رابط مستقيم 96"/>
              <p:cNvCxnSpPr/>
              <p:nvPr/>
            </p:nvCxnSpPr>
            <p:spPr>
              <a:xfrm rot="10800000">
                <a:off x="3256621" y="4898113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0" name="مجموعة 109"/>
          <p:cNvGrpSpPr/>
          <p:nvPr/>
        </p:nvGrpSpPr>
        <p:grpSpPr>
          <a:xfrm>
            <a:off x="5972184" y="2100252"/>
            <a:ext cx="2671782" cy="758526"/>
            <a:chOff x="5972184" y="2100252"/>
            <a:chExt cx="2671782" cy="758526"/>
          </a:xfrm>
        </p:grpSpPr>
        <p:sp>
          <p:nvSpPr>
            <p:cNvPr id="101" name="مربع نص 100"/>
            <p:cNvSpPr txBox="1"/>
            <p:nvPr/>
          </p:nvSpPr>
          <p:spPr>
            <a:xfrm>
              <a:off x="6357950" y="2195805"/>
              <a:ext cx="2286016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س</a:t>
              </a:r>
              <a:r>
                <a:rPr lang="ar-SA" sz="3600" b="1" spc="-100" baseline="30000" dirty="0"/>
                <a:t>٢</a:t>
              </a:r>
              <a:r>
                <a:rPr lang="ar-SA" sz="2400" b="1" dirty="0"/>
                <a:t>  +       س  =</a:t>
              </a:r>
            </a:p>
          </p:txBody>
        </p:sp>
        <p:grpSp>
          <p:nvGrpSpPr>
            <p:cNvPr id="102" name="مجموعة 40"/>
            <p:cNvGrpSpPr/>
            <p:nvPr/>
          </p:nvGrpSpPr>
          <p:grpSpPr>
            <a:xfrm>
              <a:off x="7186630" y="2100254"/>
              <a:ext cx="528642" cy="758524"/>
              <a:chOff x="3128952" y="4558642"/>
              <a:chExt cx="528642" cy="758524"/>
            </a:xfrm>
          </p:grpSpPr>
          <p:sp>
            <p:nvSpPr>
              <p:cNvPr id="107" name="Text Box 87"/>
              <p:cNvSpPr txBox="1">
                <a:spLocks noChangeArrowheads="1"/>
              </p:cNvSpPr>
              <p:nvPr/>
            </p:nvSpPr>
            <p:spPr bwMode="auto">
              <a:xfrm>
                <a:off x="3143240" y="4558642"/>
                <a:ext cx="51435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٩</a:t>
                </a:r>
                <a:endParaRPr lang="en-US" sz="2400" b="1" dirty="0"/>
              </a:p>
            </p:txBody>
          </p:sp>
          <p:sp>
            <p:nvSpPr>
              <p:cNvPr id="108" name="Text Box 87"/>
              <p:cNvSpPr txBox="1">
                <a:spLocks noChangeArrowheads="1"/>
              </p:cNvSpPr>
              <p:nvPr/>
            </p:nvSpPr>
            <p:spPr bwMode="auto">
              <a:xfrm>
                <a:off x="3128952" y="4855501"/>
                <a:ext cx="51435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٤</a:t>
                </a:r>
                <a:endParaRPr lang="en-US" sz="2400" b="1" dirty="0"/>
              </a:p>
            </p:txBody>
          </p:sp>
          <p:cxnSp>
            <p:nvCxnSpPr>
              <p:cNvPr id="109" name="رابط مستقيم 108"/>
              <p:cNvCxnSpPr/>
              <p:nvPr/>
            </p:nvCxnSpPr>
            <p:spPr>
              <a:xfrm rot="10800000">
                <a:off x="3256621" y="4898113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مجموعة 40"/>
            <p:cNvGrpSpPr/>
            <p:nvPr/>
          </p:nvGrpSpPr>
          <p:grpSpPr>
            <a:xfrm>
              <a:off x="5972184" y="2100252"/>
              <a:ext cx="528642" cy="758524"/>
              <a:chOff x="3128952" y="4558642"/>
              <a:chExt cx="528642" cy="758524"/>
            </a:xfrm>
          </p:grpSpPr>
          <p:sp>
            <p:nvSpPr>
              <p:cNvPr id="104" name="Text Box 87"/>
              <p:cNvSpPr txBox="1">
                <a:spLocks noChangeArrowheads="1"/>
              </p:cNvSpPr>
              <p:nvPr/>
            </p:nvSpPr>
            <p:spPr bwMode="auto">
              <a:xfrm>
                <a:off x="3143240" y="4558642"/>
                <a:ext cx="51435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١</a:t>
                </a:r>
                <a:endParaRPr lang="en-US" sz="2400" b="1" dirty="0"/>
              </a:p>
            </p:txBody>
          </p:sp>
          <p:sp>
            <p:nvSpPr>
              <p:cNvPr id="105" name="Text Box 87"/>
              <p:cNvSpPr txBox="1">
                <a:spLocks noChangeArrowheads="1"/>
              </p:cNvSpPr>
              <p:nvPr/>
            </p:nvSpPr>
            <p:spPr bwMode="auto">
              <a:xfrm>
                <a:off x="3128952" y="4855501"/>
                <a:ext cx="51435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٤</a:t>
                </a:r>
                <a:endParaRPr lang="en-US" sz="2400" b="1" dirty="0"/>
              </a:p>
            </p:txBody>
          </p:sp>
          <p:cxnSp>
            <p:nvCxnSpPr>
              <p:cNvPr id="106" name="رابط مستقيم 105"/>
              <p:cNvCxnSpPr/>
              <p:nvPr/>
            </p:nvCxnSpPr>
            <p:spPr>
              <a:xfrm rot="10800000">
                <a:off x="3256621" y="4898113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9" name="مجموعة 118"/>
          <p:cNvGrpSpPr/>
          <p:nvPr/>
        </p:nvGrpSpPr>
        <p:grpSpPr>
          <a:xfrm>
            <a:off x="4357686" y="2657468"/>
            <a:ext cx="4357718" cy="789782"/>
            <a:chOff x="4357686" y="2657468"/>
            <a:chExt cx="4357718" cy="789782"/>
          </a:xfrm>
        </p:grpSpPr>
        <p:sp>
          <p:nvSpPr>
            <p:cNvPr id="42" name="مربع نص 41"/>
            <p:cNvSpPr txBox="1"/>
            <p:nvPr/>
          </p:nvSpPr>
          <p:spPr>
            <a:xfrm>
              <a:off x="4357686" y="2753021"/>
              <a:ext cx="435771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س</a:t>
              </a:r>
              <a:r>
                <a:rPr lang="ar-SA" sz="3600" b="1" spc="-100" baseline="30000" dirty="0"/>
                <a:t>٢</a:t>
              </a:r>
              <a:r>
                <a:rPr lang="ar-SA" sz="2400" b="1" dirty="0"/>
                <a:t>  +       </a:t>
              </a:r>
              <a:r>
                <a:rPr lang="ar-SA" sz="2400" b="1" dirty="0" err="1"/>
                <a:t>س</a:t>
              </a:r>
              <a:r>
                <a:rPr lang="ar-SA" sz="2400" b="1" dirty="0"/>
                <a:t>  +( </a:t>
              </a:r>
              <a:r>
                <a:rPr lang="ar-SA" sz="2400" b="1" dirty="0">
                  <a:solidFill>
                    <a:srgbClr val="FF0000"/>
                  </a:solidFill>
                </a:rPr>
                <a:t>     )</a:t>
              </a:r>
              <a:r>
                <a:rPr lang="ar-SA" sz="2400" b="1" baseline="30000" dirty="0">
                  <a:solidFill>
                    <a:srgbClr val="FF0000"/>
                  </a:solidFill>
                </a:rPr>
                <a:t>٢</a:t>
              </a:r>
              <a:r>
                <a:rPr lang="ar-SA" sz="2400" b="1" dirty="0"/>
                <a:t>=     +(   )</a:t>
              </a:r>
              <a:r>
                <a:rPr lang="ar-SA" sz="2400" b="1" baseline="30000" dirty="0"/>
                <a:t>٢</a:t>
              </a:r>
              <a:endParaRPr lang="ar-SA" sz="2400" b="1" baseline="30000" dirty="0">
                <a:solidFill>
                  <a:srgbClr val="FF0000"/>
                </a:solidFill>
              </a:endParaRPr>
            </a:p>
          </p:txBody>
        </p:sp>
        <p:grpSp>
          <p:nvGrpSpPr>
            <p:cNvPr id="5" name="مجموعة 40"/>
            <p:cNvGrpSpPr/>
            <p:nvPr/>
          </p:nvGrpSpPr>
          <p:grpSpPr>
            <a:xfrm>
              <a:off x="5972182" y="2657470"/>
              <a:ext cx="642942" cy="758524"/>
              <a:chOff x="3086088" y="4558642"/>
              <a:chExt cx="642942" cy="758524"/>
            </a:xfrm>
          </p:grpSpPr>
          <p:sp>
            <p:nvSpPr>
              <p:cNvPr id="36" name="Text Box 87"/>
              <p:cNvSpPr txBox="1">
                <a:spLocks noChangeArrowheads="1"/>
              </p:cNvSpPr>
              <p:nvPr/>
            </p:nvSpPr>
            <p:spPr bwMode="auto">
              <a:xfrm>
                <a:off x="3143240" y="4558642"/>
                <a:ext cx="557216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٩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7" name="Text Box 87"/>
              <p:cNvSpPr txBox="1">
                <a:spLocks noChangeArrowheads="1"/>
              </p:cNvSpPr>
              <p:nvPr/>
            </p:nvSpPr>
            <p:spPr bwMode="auto">
              <a:xfrm>
                <a:off x="3086088" y="4855501"/>
                <a:ext cx="642942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٨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40" name="رابط مستقيم 39"/>
              <p:cNvCxnSpPr/>
              <p:nvPr/>
            </p:nvCxnSpPr>
            <p:spPr>
              <a:xfrm rot="10800000">
                <a:off x="3256621" y="4898113"/>
                <a:ext cx="288000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مجموعة 40"/>
            <p:cNvGrpSpPr/>
            <p:nvPr/>
          </p:nvGrpSpPr>
          <p:grpSpPr>
            <a:xfrm>
              <a:off x="7243782" y="2657468"/>
              <a:ext cx="528642" cy="758524"/>
              <a:chOff x="3128952" y="4558642"/>
              <a:chExt cx="528642" cy="758524"/>
            </a:xfrm>
          </p:grpSpPr>
          <p:sp>
            <p:nvSpPr>
              <p:cNvPr id="83" name="Text Box 87"/>
              <p:cNvSpPr txBox="1">
                <a:spLocks noChangeArrowheads="1"/>
              </p:cNvSpPr>
              <p:nvPr/>
            </p:nvSpPr>
            <p:spPr bwMode="auto">
              <a:xfrm>
                <a:off x="3143240" y="4558642"/>
                <a:ext cx="51435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٩</a:t>
                </a:r>
                <a:endParaRPr lang="en-US" sz="2400" b="1" dirty="0"/>
              </a:p>
            </p:txBody>
          </p:sp>
          <p:sp>
            <p:nvSpPr>
              <p:cNvPr id="84" name="Text Box 87"/>
              <p:cNvSpPr txBox="1">
                <a:spLocks noChangeArrowheads="1"/>
              </p:cNvSpPr>
              <p:nvPr/>
            </p:nvSpPr>
            <p:spPr bwMode="auto">
              <a:xfrm>
                <a:off x="3128952" y="4855501"/>
                <a:ext cx="51435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٤</a:t>
                </a:r>
                <a:endParaRPr lang="en-US" sz="2400" b="1" dirty="0"/>
              </a:p>
            </p:txBody>
          </p:sp>
          <p:cxnSp>
            <p:nvCxnSpPr>
              <p:cNvPr id="85" name="رابط مستقيم 84"/>
              <p:cNvCxnSpPr/>
              <p:nvPr/>
            </p:nvCxnSpPr>
            <p:spPr>
              <a:xfrm rot="10800000">
                <a:off x="3256621" y="4898113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مجموعة 40"/>
            <p:cNvGrpSpPr/>
            <p:nvPr/>
          </p:nvGrpSpPr>
          <p:grpSpPr>
            <a:xfrm>
              <a:off x="4480034" y="2678252"/>
              <a:ext cx="642942" cy="768998"/>
              <a:chOff x="3237012" y="4579424"/>
              <a:chExt cx="642942" cy="768998"/>
            </a:xfrm>
          </p:grpSpPr>
          <p:sp>
            <p:nvSpPr>
              <p:cNvPr id="112" name="Text Box 87"/>
              <p:cNvSpPr txBox="1">
                <a:spLocks noChangeArrowheads="1"/>
              </p:cNvSpPr>
              <p:nvPr/>
            </p:nvSpPr>
            <p:spPr bwMode="auto">
              <a:xfrm>
                <a:off x="3271828" y="4579424"/>
                <a:ext cx="557216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٩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3" name="Text Box 87"/>
              <p:cNvSpPr txBox="1">
                <a:spLocks noChangeArrowheads="1"/>
              </p:cNvSpPr>
              <p:nvPr/>
            </p:nvSpPr>
            <p:spPr bwMode="auto">
              <a:xfrm>
                <a:off x="3237012" y="4886757"/>
                <a:ext cx="642942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٨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14" name="رابط مستقيم 113"/>
              <p:cNvCxnSpPr/>
              <p:nvPr/>
            </p:nvCxnSpPr>
            <p:spPr>
              <a:xfrm rot="10800000">
                <a:off x="3405305" y="4922706"/>
                <a:ext cx="288000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5" name="مجموعة 40"/>
            <p:cNvGrpSpPr/>
            <p:nvPr/>
          </p:nvGrpSpPr>
          <p:grpSpPr>
            <a:xfrm>
              <a:off x="5243512" y="2657470"/>
              <a:ext cx="528642" cy="758524"/>
              <a:chOff x="3128952" y="4558642"/>
              <a:chExt cx="528642" cy="758524"/>
            </a:xfrm>
          </p:grpSpPr>
          <p:sp>
            <p:nvSpPr>
              <p:cNvPr id="116" name="Text Box 87"/>
              <p:cNvSpPr txBox="1">
                <a:spLocks noChangeArrowheads="1"/>
              </p:cNvSpPr>
              <p:nvPr/>
            </p:nvSpPr>
            <p:spPr bwMode="auto">
              <a:xfrm>
                <a:off x="3143240" y="4558642"/>
                <a:ext cx="51435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١</a:t>
                </a:r>
                <a:endParaRPr lang="en-US" sz="2400" b="1" dirty="0"/>
              </a:p>
            </p:txBody>
          </p:sp>
          <p:sp>
            <p:nvSpPr>
              <p:cNvPr id="117" name="Text Box 87"/>
              <p:cNvSpPr txBox="1">
                <a:spLocks noChangeArrowheads="1"/>
              </p:cNvSpPr>
              <p:nvPr/>
            </p:nvSpPr>
            <p:spPr bwMode="auto">
              <a:xfrm>
                <a:off x="3128952" y="4855501"/>
                <a:ext cx="51435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٤</a:t>
                </a:r>
                <a:endParaRPr lang="en-US" sz="2400" b="1" dirty="0"/>
              </a:p>
            </p:txBody>
          </p:sp>
          <p:cxnSp>
            <p:nvCxnSpPr>
              <p:cNvPr id="118" name="رابط مستقيم 117"/>
              <p:cNvCxnSpPr/>
              <p:nvPr/>
            </p:nvCxnSpPr>
            <p:spPr>
              <a:xfrm rot="10800000">
                <a:off x="3256621" y="4898113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7B89620E-BD9E-3A4F-BC5C-9FA6E54AB1C4}"/>
              </a:ext>
            </a:extLst>
          </p:cNvPr>
          <p:cNvSpPr txBox="1"/>
          <p:nvPr/>
        </p:nvSpPr>
        <p:spPr>
          <a:xfrm>
            <a:off x="1974174" y="817697"/>
            <a:ext cx="16523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٧-صـ ١٢٤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9FF9B88-86D4-D9AB-ACEC-5745891DB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73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8" grpId="0" animBg="1"/>
      <p:bldP spid="82" grpId="0"/>
      <p:bldP spid="44" grpId="0"/>
      <p:bldP spid="45" grpId="0"/>
      <p:bldP spid="46" grpId="0"/>
      <p:bldP spid="47" grpId="0"/>
      <p:bldP spid="48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33" grpId="0" animBg="1"/>
      <p:bldP spid="79" grpId="0" animBg="1"/>
      <p:bldP spid="8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إطار 1"/>
          <p:cNvSpPr/>
          <p:nvPr/>
        </p:nvSpPr>
        <p:spPr>
          <a:xfrm>
            <a:off x="1714480" y="289632"/>
            <a:ext cx="3500461" cy="571504"/>
          </a:xfrm>
          <a:prstGeom prst="frame">
            <a:avLst>
              <a:gd name="adj1" fmla="val 10000"/>
            </a:avLst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1"/>
                </a:solidFill>
              </a:rPr>
              <a:t>حل المعادلة التالية بإكمال المربع :</a:t>
            </a:r>
          </a:p>
        </p:txBody>
      </p:sp>
      <p:grpSp>
        <p:nvGrpSpPr>
          <p:cNvPr id="3" name="مجموعة 33"/>
          <p:cNvGrpSpPr/>
          <p:nvPr/>
        </p:nvGrpSpPr>
        <p:grpSpPr>
          <a:xfrm>
            <a:off x="5324929" y="285728"/>
            <a:ext cx="1104459" cy="532546"/>
            <a:chOff x="3143239" y="1857366"/>
            <a:chExt cx="1362074" cy="714381"/>
          </a:xfr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43239" y="1857366"/>
              <a:ext cx="1362074" cy="7143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</p:pic>
        <p:sp>
          <p:nvSpPr>
            <p:cNvPr id="76" name="مربع نص 75"/>
            <p:cNvSpPr txBox="1"/>
            <p:nvPr/>
          </p:nvSpPr>
          <p:spPr>
            <a:xfrm>
              <a:off x="3300184" y="1928803"/>
              <a:ext cx="1071570" cy="61929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/>
                <a:t>تحقق</a:t>
              </a:r>
              <a:endParaRPr lang="ar-SA" sz="2400" b="1" baseline="30000" dirty="0"/>
            </a:p>
          </p:txBody>
        </p:sp>
      </p:grpSp>
      <p:sp>
        <p:nvSpPr>
          <p:cNvPr id="38" name="سداسي 37"/>
          <p:cNvSpPr/>
          <p:nvPr/>
        </p:nvSpPr>
        <p:spPr>
          <a:xfrm>
            <a:off x="4372977" y="1071540"/>
            <a:ext cx="4342427" cy="107157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2" name="مربع نص 81"/>
          <p:cNvSpPr txBox="1"/>
          <p:nvPr/>
        </p:nvSpPr>
        <p:spPr>
          <a:xfrm>
            <a:off x="4643438" y="1142984"/>
            <a:ext cx="39290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ــ ٢ س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+  ١٠ س  +  ٢٢ =  ٤</a:t>
            </a:r>
          </a:p>
        </p:txBody>
      </p:sp>
      <p:graphicFrame>
        <p:nvGraphicFramePr>
          <p:cNvPr id="39" name="جدول 38"/>
          <p:cNvGraphicFramePr>
            <a:graphicFrameLocks noGrp="1"/>
          </p:cNvGraphicFramePr>
          <p:nvPr/>
        </p:nvGraphicFramePr>
        <p:xfrm>
          <a:off x="4357686" y="2157404"/>
          <a:ext cx="4357718" cy="4414872"/>
        </p:xfrm>
        <a:graphic>
          <a:graphicData uri="http://schemas.openxmlformats.org/drawingml/2006/table">
            <a:tbl>
              <a:tblPr rtl="1" firstRow="1" bandRow="1">
                <a:tableStyleId>{68D230F3-CF80-4859-8CE7-A43EE81993B5}</a:tableStyleId>
              </a:tblPr>
              <a:tblGrid>
                <a:gridCol w="2178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8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59">
                <a:tc gridSpan="2">
                  <a:txBody>
                    <a:bodyPr/>
                    <a:lstStyle/>
                    <a:p>
                      <a:pPr rtl="1"/>
                      <a:endParaRPr lang="ar-SA" dirty="0">
                        <a:ln w="285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59">
                <a:tc gridSpan="2"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859">
                <a:tc gridSpan="2"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859">
                <a:tc gridSpan="2">
                  <a:txBody>
                    <a:bodyPr/>
                    <a:lstStyle/>
                    <a:p>
                      <a:pPr rtl="1"/>
                      <a:endParaRPr lang="ar-S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859">
                <a:tc gridSpan="2"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1859">
                <a:tc gridSpan="2"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1" name="مربع نص 40"/>
          <p:cNvSpPr txBox="1"/>
          <p:nvPr/>
        </p:nvSpPr>
        <p:spPr>
          <a:xfrm>
            <a:off x="5500694" y="2210091"/>
            <a:ext cx="321471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س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ــ ٥ س  =  ٩</a:t>
            </a:r>
          </a:p>
        </p:txBody>
      </p:sp>
      <p:sp>
        <p:nvSpPr>
          <p:cNvPr id="44" name="مربع نص 43"/>
          <p:cNvSpPr txBox="1"/>
          <p:nvPr/>
        </p:nvSpPr>
        <p:spPr>
          <a:xfrm>
            <a:off x="5500694" y="3853167"/>
            <a:ext cx="321471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س  ــ ٢٫٥  =  ± ٣٫٩</a:t>
            </a:r>
          </a:p>
        </p:txBody>
      </p:sp>
      <p:sp>
        <p:nvSpPr>
          <p:cNvPr id="45" name="مربع نص 44"/>
          <p:cNvSpPr txBox="1"/>
          <p:nvPr/>
        </p:nvSpPr>
        <p:spPr>
          <a:xfrm>
            <a:off x="5500694" y="4396097"/>
            <a:ext cx="321471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س  =  ± ٣٫٩  + ٢٫٥</a:t>
            </a:r>
          </a:p>
        </p:txBody>
      </p:sp>
      <p:sp>
        <p:nvSpPr>
          <p:cNvPr id="46" name="مربع نص 45"/>
          <p:cNvSpPr txBox="1"/>
          <p:nvPr/>
        </p:nvSpPr>
        <p:spPr>
          <a:xfrm>
            <a:off x="6500826" y="4957772"/>
            <a:ext cx="22145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س =  ٣٫٩ + ٢٫٥</a:t>
            </a:r>
          </a:p>
        </p:txBody>
      </p:sp>
      <p:sp>
        <p:nvSpPr>
          <p:cNvPr id="47" name="مربع نص 46"/>
          <p:cNvSpPr txBox="1"/>
          <p:nvPr/>
        </p:nvSpPr>
        <p:spPr>
          <a:xfrm>
            <a:off x="6929454" y="5500702"/>
            <a:ext cx="17859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س =  ٦٫٤</a:t>
            </a:r>
          </a:p>
        </p:txBody>
      </p:sp>
      <p:sp>
        <p:nvSpPr>
          <p:cNvPr id="48" name="مربع نص 47"/>
          <p:cNvSpPr txBox="1"/>
          <p:nvPr/>
        </p:nvSpPr>
        <p:spPr>
          <a:xfrm>
            <a:off x="7715272" y="6072238"/>
            <a:ext cx="10001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الحل  =</a:t>
            </a:r>
          </a:p>
        </p:txBody>
      </p:sp>
      <p:graphicFrame>
        <p:nvGraphicFramePr>
          <p:cNvPr id="49" name="جدول 48"/>
          <p:cNvGraphicFramePr>
            <a:graphicFrameLocks noGrp="1"/>
          </p:cNvGraphicFramePr>
          <p:nvPr/>
        </p:nvGraphicFramePr>
        <p:xfrm>
          <a:off x="642910" y="2171690"/>
          <a:ext cx="3571900" cy="4414872"/>
        </p:xfrm>
        <a:graphic>
          <a:graphicData uri="http://schemas.openxmlformats.org/drawingml/2006/table">
            <a:tbl>
              <a:tblPr rtl="1" firstRow="1" bandRow="1">
                <a:tableStyleId>{68D230F3-CF80-4859-8CE7-A43EE81993B5}</a:tableStyleId>
              </a:tblPr>
              <a:tblGrid>
                <a:gridCol w="35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ln w="285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1" name="مربع نص 50"/>
          <p:cNvSpPr txBox="1"/>
          <p:nvPr/>
        </p:nvSpPr>
        <p:spPr>
          <a:xfrm>
            <a:off x="1000100" y="2214552"/>
            <a:ext cx="321471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أضف + ١١ إلى الطرفين</a:t>
            </a:r>
          </a:p>
        </p:txBody>
      </p:sp>
      <p:sp>
        <p:nvSpPr>
          <p:cNvPr id="52" name="مربع نص 51"/>
          <p:cNvSpPr txBox="1"/>
          <p:nvPr/>
        </p:nvSpPr>
        <p:spPr>
          <a:xfrm>
            <a:off x="571472" y="2757482"/>
            <a:ext cx="364333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أضف مربع نصف معامل س للطرفين</a:t>
            </a:r>
          </a:p>
        </p:txBody>
      </p:sp>
      <p:sp>
        <p:nvSpPr>
          <p:cNvPr id="53" name="مربع نص 52"/>
          <p:cNvSpPr txBox="1"/>
          <p:nvPr/>
        </p:nvSpPr>
        <p:spPr>
          <a:xfrm>
            <a:off x="642910" y="3314698"/>
            <a:ext cx="357190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حلل الطرف الأيمن واحسب الأيسر</a:t>
            </a:r>
          </a:p>
        </p:txBody>
      </p:sp>
      <p:sp>
        <p:nvSpPr>
          <p:cNvPr id="54" name="مربع نص 53"/>
          <p:cNvSpPr txBox="1"/>
          <p:nvPr/>
        </p:nvSpPr>
        <p:spPr>
          <a:xfrm>
            <a:off x="1000100" y="3857628"/>
            <a:ext cx="321471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الجذر للطرفين</a:t>
            </a:r>
          </a:p>
        </p:txBody>
      </p:sp>
      <p:sp>
        <p:nvSpPr>
          <p:cNvPr id="55" name="مربع نص 54"/>
          <p:cNvSpPr txBox="1"/>
          <p:nvPr/>
        </p:nvSpPr>
        <p:spPr>
          <a:xfrm>
            <a:off x="1000100" y="4400558"/>
            <a:ext cx="321471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أضف + ٢٫٥ للطرفين</a:t>
            </a:r>
          </a:p>
        </p:txBody>
      </p:sp>
      <p:sp>
        <p:nvSpPr>
          <p:cNvPr id="56" name="مربع نص 55"/>
          <p:cNvSpPr txBox="1"/>
          <p:nvPr/>
        </p:nvSpPr>
        <p:spPr>
          <a:xfrm>
            <a:off x="1000100" y="4957774"/>
            <a:ext cx="321471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افصل الحلين</a:t>
            </a:r>
          </a:p>
        </p:txBody>
      </p:sp>
      <p:sp>
        <p:nvSpPr>
          <p:cNvPr id="57" name="مربع نص 56"/>
          <p:cNvSpPr txBox="1"/>
          <p:nvPr/>
        </p:nvSpPr>
        <p:spPr>
          <a:xfrm>
            <a:off x="1000100" y="5519483"/>
            <a:ext cx="321471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حل كلا من المعادلتين</a:t>
            </a:r>
          </a:p>
        </p:txBody>
      </p:sp>
      <p:sp>
        <p:nvSpPr>
          <p:cNvPr id="58" name="مربع نص 57"/>
          <p:cNvSpPr txBox="1"/>
          <p:nvPr/>
        </p:nvSpPr>
        <p:spPr>
          <a:xfrm>
            <a:off x="1000100" y="6076699"/>
            <a:ext cx="321471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اكتب مجموعة الحل</a:t>
            </a:r>
          </a:p>
        </p:txBody>
      </p:sp>
      <p:sp>
        <p:nvSpPr>
          <p:cNvPr id="59" name="مربع نص 58"/>
          <p:cNvSpPr txBox="1"/>
          <p:nvPr/>
        </p:nvSpPr>
        <p:spPr>
          <a:xfrm>
            <a:off x="4286248" y="4957774"/>
            <a:ext cx="22860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س = ــ ٣٫٩ + ٢٫٥</a:t>
            </a:r>
          </a:p>
        </p:txBody>
      </p:sp>
      <p:sp>
        <p:nvSpPr>
          <p:cNvPr id="60" name="مربع نص 59"/>
          <p:cNvSpPr txBox="1"/>
          <p:nvPr/>
        </p:nvSpPr>
        <p:spPr>
          <a:xfrm>
            <a:off x="4786314" y="5496241"/>
            <a:ext cx="17859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س =  ــ ١٫٤</a:t>
            </a:r>
          </a:p>
        </p:txBody>
      </p:sp>
      <p:sp>
        <p:nvSpPr>
          <p:cNvPr id="61" name="مربع نص 60"/>
          <p:cNvSpPr txBox="1"/>
          <p:nvPr/>
        </p:nvSpPr>
        <p:spPr>
          <a:xfrm>
            <a:off x="5429256" y="6072204"/>
            <a:ext cx="23574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{  ٦٫٤  ،  ــ ١٫٤ }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85728"/>
            <a:ext cx="227647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مستطيل 32"/>
          <p:cNvSpPr/>
          <p:nvPr/>
        </p:nvSpPr>
        <p:spPr>
          <a:xfrm>
            <a:off x="657198" y="1571612"/>
            <a:ext cx="3571900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1"/>
                </a:solidFill>
              </a:rPr>
              <a:t>اقسم جميع الحدود على ــ ٢</a:t>
            </a:r>
          </a:p>
        </p:txBody>
      </p:sp>
      <p:sp>
        <p:nvSpPr>
          <p:cNvPr id="34" name="مربع نص 33"/>
          <p:cNvSpPr txBox="1"/>
          <p:nvPr/>
        </p:nvSpPr>
        <p:spPr>
          <a:xfrm>
            <a:off x="4457698" y="1610013"/>
            <a:ext cx="35719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س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ــ   ٥ س  ــ  ١١  =  ــ ٢</a:t>
            </a:r>
          </a:p>
        </p:txBody>
      </p:sp>
      <p:grpSp>
        <p:nvGrpSpPr>
          <p:cNvPr id="4" name="مجموعة 69"/>
          <p:cNvGrpSpPr/>
          <p:nvPr/>
        </p:nvGrpSpPr>
        <p:grpSpPr>
          <a:xfrm>
            <a:off x="4572000" y="2657470"/>
            <a:ext cx="4143404" cy="758524"/>
            <a:chOff x="4500562" y="2657470"/>
            <a:chExt cx="4143404" cy="758524"/>
          </a:xfrm>
        </p:grpSpPr>
        <p:sp>
          <p:nvSpPr>
            <p:cNvPr id="42" name="مربع نص 41"/>
            <p:cNvSpPr txBox="1"/>
            <p:nvPr/>
          </p:nvSpPr>
          <p:spPr>
            <a:xfrm>
              <a:off x="4500562" y="2753021"/>
              <a:ext cx="414340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س</a:t>
              </a:r>
              <a:r>
                <a:rPr lang="ar-SA" sz="3600" b="1" spc="-100" baseline="30000" dirty="0"/>
                <a:t>٢</a:t>
              </a:r>
              <a:r>
                <a:rPr lang="ar-SA" sz="2400" b="1" dirty="0"/>
                <a:t>  ــ ٥ س  + </a:t>
              </a:r>
              <a:r>
                <a:rPr lang="ar-SA" sz="2400" b="1" dirty="0">
                  <a:solidFill>
                    <a:srgbClr val="FF0000"/>
                  </a:solidFill>
                </a:rPr>
                <a:t>      </a:t>
              </a:r>
              <a:r>
                <a:rPr lang="ar-SA" sz="2400" b="1" dirty="0"/>
                <a:t>= ٩  +</a:t>
              </a:r>
              <a:endParaRPr lang="ar-SA" sz="2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5" name="مجموعة 40"/>
            <p:cNvGrpSpPr/>
            <p:nvPr/>
          </p:nvGrpSpPr>
          <p:grpSpPr>
            <a:xfrm>
              <a:off x="6286512" y="2657470"/>
              <a:ext cx="557216" cy="758524"/>
              <a:chOff x="3100378" y="4558642"/>
              <a:chExt cx="557216" cy="758524"/>
            </a:xfrm>
          </p:grpSpPr>
          <p:sp>
            <p:nvSpPr>
              <p:cNvPr id="36" name="Text Box 87"/>
              <p:cNvSpPr txBox="1">
                <a:spLocks noChangeArrowheads="1"/>
              </p:cNvSpPr>
              <p:nvPr/>
            </p:nvSpPr>
            <p:spPr bwMode="auto">
              <a:xfrm>
                <a:off x="3100378" y="4558642"/>
                <a:ext cx="557216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٢٥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7" name="Text Box 87"/>
              <p:cNvSpPr txBox="1">
                <a:spLocks noChangeArrowheads="1"/>
              </p:cNvSpPr>
              <p:nvPr/>
            </p:nvSpPr>
            <p:spPr bwMode="auto">
              <a:xfrm>
                <a:off x="3128952" y="4855501"/>
                <a:ext cx="51435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٤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40" name="رابط مستقيم 39"/>
              <p:cNvCxnSpPr/>
              <p:nvPr/>
            </p:nvCxnSpPr>
            <p:spPr>
              <a:xfrm rot="10800000">
                <a:off x="3256621" y="4898113"/>
                <a:ext cx="288000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مجموعة 40"/>
            <p:cNvGrpSpPr/>
            <p:nvPr/>
          </p:nvGrpSpPr>
          <p:grpSpPr>
            <a:xfrm>
              <a:off x="4786314" y="2657470"/>
              <a:ext cx="528642" cy="758524"/>
              <a:chOff x="3128952" y="4558642"/>
              <a:chExt cx="528642" cy="758524"/>
            </a:xfrm>
          </p:grpSpPr>
          <p:sp>
            <p:nvSpPr>
              <p:cNvPr id="62" name="Text Box 87"/>
              <p:cNvSpPr txBox="1">
                <a:spLocks noChangeArrowheads="1"/>
              </p:cNvSpPr>
              <p:nvPr/>
            </p:nvSpPr>
            <p:spPr bwMode="auto">
              <a:xfrm>
                <a:off x="3128952" y="4558642"/>
                <a:ext cx="528642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٢٥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3" name="Text Box 87"/>
              <p:cNvSpPr txBox="1">
                <a:spLocks noChangeArrowheads="1"/>
              </p:cNvSpPr>
              <p:nvPr/>
            </p:nvSpPr>
            <p:spPr bwMode="auto">
              <a:xfrm>
                <a:off x="3128952" y="4855501"/>
                <a:ext cx="51435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>
                    <a:solidFill>
                      <a:srgbClr val="FF0000"/>
                    </a:solidFill>
                  </a:rPr>
                  <a:t>٤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64" name="رابط مستقيم 63"/>
              <p:cNvCxnSpPr/>
              <p:nvPr/>
            </p:nvCxnSpPr>
            <p:spPr>
              <a:xfrm rot="10800000">
                <a:off x="3256621" y="4898113"/>
                <a:ext cx="288000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مجموعة 77"/>
          <p:cNvGrpSpPr/>
          <p:nvPr/>
        </p:nvGrpSpPr>
        <p:grpSpPr>
          <a:xfrm>
            <a:off x="5500694" y="3199116"/>
            <a:ext cx="3214710" cy="759804"/>
            <a:chOff x="5429256" y="3199116"/>
            <a:chExt cx="3214710" cy="759804"/>
          </a:xfrm>
        </p:grpSpPr>
        <p:sp>
          <p:nvSpPr>
            <p:cNvPr id="43" name="مربع نص 42"/>
            <p:cNvSpPr txBox="1"/>
            <p:nvPr/>
          </p:nvSpPr>
          <p:spPr>
            <a:xfrm>
              <a:off x="5429256" y="3310237"/>
              <a:ext cx="321471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/>
                <a:t>( س   ــ         )</a:t>
              </a:r>
              <a:r>
                <a:rPr lang="ar-SA" sz="3400" b="1" spc="-100" baseline="30000" dirty="0"/>
                <a:t>٢</a:t>
              </a:r>
              <a:r>
                <a:rPr lang="ar-SA" sz="2400" b="1" dirty="0"/>
                <a:t>  =</a:t>
              </a:r>
            </a:p>
          </p:txBody>
        </p:sp>
        <p:grpSp>
          <p:nvGrpSpPr>
            <p:cNvPr id="8" name="مجموعة 40"/>
            <p:cNvGrpSpPr/>
            <p:nvPr/>
          </p:nvGrpSpPr>
          <p:grpSpPr>
            <a:xfrm>
              <a:off x="7072330" y="3199116"/>
              <a:ext cx="528642" cy="758524"/>
              <a:chOff x="2986076" y="4558642"/>
              <a:chExt cx="528642" cy="758524"/>
            </a:xfrm>
          </p:grpSpPr>
          <p:sp>
            <p:nvSpPr>
              <p:cNvPr id="67" name="Text Box 87"/>
              <p:cNvSpPr txBox="1">
                <a:spLocks noChangeArrowheads="1"/>
              </p:cNvSpPr>
              <p:nvPr/>
            </p:nvSpPr>
            <p:spPr bwMode="auto">
              <a:xfrm>
                <a:off x="3000364" y="4558642"/>
                <a:ext cx="51435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٥</a:t>
                </a:r>
                <a:endParaRPr lang="en-US" sz="2400" b="1" dirty="0"/>
              </a:p>
            </p:txBody>
          </p:sp>
          <p:sp>
            <p:nvSpPr>
              <p:cNvPr id="68" name="Text Box 87"/>
              <p:cNvSpPr txBox="1">
                <a:spLocks noChangeArrowheads="1"/>
              </p:cNvSpPr>
              <p:nvPr/>
            </p:nvSpPr>
            <p:spPr bwMode="auto">
              <a:xfrm>
                <a:off x="2986076" y="4855501"/>
                <a:ext cx="51435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٢</a:t>
                </a:r>
                <a:endParaRPr lang="en-US" sz="2400" b="1" dirty="0"/>
              </a:p>
            </p:txBody>
          </p:sp>
          <p:cxnSp>
            <p:nvCxnSpPr>
              <p:cNvPr id="69" name="رابط مستقيم 68"/>
              <p:cNvCxnSpPr/>
              <p:nvPr/>
            </p:nvCxnSpPr>
            <p:spPr>
              <a:xfrm rot="10800000">
                <a:off x="3113745" y="4898113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مجموعة 40"/>
            <p:cNvGrpSpPr/>
            <p:nvPr/>
          </p:nvGrpSpPr>
          <p:grpSpPr>
            <a:xfrm>
              <a:off x="5786446" y="3200396"/>
              <a:ext cx="571504" cy="758524"/>
              <a:chOff x="2943214" y="4558642"/>
              <a:chExt cx="571504" cy="758524"/>
            </a:xfrm>
          </p:grpSpPr>
          <p:sp>
            <p:nvSpPr>
              <p:cNvPr id="72" name="Text Box 87"/>
              <p:cNvSpPr txBox="1">
                <a:spLocks noChangeArrowheads="1"/>
              </p:cNvSpPr>
              <p:nvPr/>
            </p:nvSpPr>
            <p:spPr bwMode="auto">
              <a:xfrm>
                <a:off x="2943214" y="4558642"/>
                <a:ext cx="57150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٦١</a:t>
                </a:r>
                <a:endParaRPr lang="en-US" sz="2400" b="1" dirty="0"/>
              </a:p>
            </p:txBody>
          </p:sp>
          <p:sp>
            <p:nvSpPr>
              <p:cNvPr id="73" name="Text Box 87"/>
              <p:cNvSpPr txBox="1">
                <a:spLocks noChangeArrowheads="1"/>
              </p:cNvSpPr>
              <p:nvPr/>
            </p:nvSpPr>
            <p:spPr bwMode="auto">
              <a:xfrm>
                <a:off x="2986076" y="4855501"/>
                <a:ext cx="514354" cy="461665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400" b="1" dirty="0"/>
                  <a:t>٤</a:t>
                </a:r>
                <a:endParaRPr lang="en-US" sz="2400" b="1" dirty="0"/>
              </a:p>
            </p:txBody>
          </p:sp>
          <p:cxnSp>
            <p:nvCxnSpPr>
              <p:cNvPr id="74" name="رابط مستقيم 73"/>
              <p:cNvCxnSpPr/>
              <p:nvPr/>
            </p:nvCxnSpPr>
            <p:spPr>
              <a:xfrm rot="10800000">
                <a:off x="3113745" y="4898113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9" name="مربع نص 78"/>
          <p:cNvSpPr txBox="1"/>
          <p:nvPr/>
        </p:nvSpPr>
        <p:spPr>
          <a:xfrm>
            <a:off x="7201723" y="3342553"/>
            <a:ext cx="71441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l"/>
            <a:r>
              <a:rPr lang="ar-SA" sz="2400" b="1" dirty="0"/>
              <a:t>٢٫٥</a:t>
            </a:r>
          </a:p>
        </p:txBody>
      </p:sp>
      <p:sp>
        <p:nvSpPr>
          <p:cNvPr id="80" name="مربع نص 79"/>
          <p:cNvSpPr txBox="1"/>
          <p:nvPr/>
        </p:nvSpPr>
        <p:spPr>
          <a:xfrm>
            <a:off x="5364945" y="3274093"/>
            <a:ext cx="1000164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l"/>
            <a:r>
              <a:rPr lang="ar-SA" sz="2400" b="1" dirty="0"/>
              <a:t>١٥٫٢٥</a:t>
            </a:r>
          </a:p>
        </p:txBody>
      </p: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9366C1B2-4C02-A548-9AFF-3121AA45601D}"/>
              </a:ext>
            </a:extLst>
          </p:cNvPr>
          <p:cNvSpPr txBox="1"/>
          <p:nvPr/>
        </p:nvSpPr>
        <p:spPr>
          <a:xfrm>
            <a:off x="2029716" y="980284"/>
            <a:ext cx="16523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٨-صـ ١٢٤</a:t>
            </a:r>
          </a:p>
        </p:txBody>
      </p:sp>
      <p:sp>
        <p:nvSpPr>
          <p:cNvPr id="10" name="عنصر نائب لرقم الشريحة 9">
            <a:extLst>
              <a:ext uri="{FF2B5EF4-FFF2-40B4-BE49-F238E27FC236}">
                <a16:creationId xmlns:a16="http://schemas.microsoft.com/office/drawing/2014/main" id="{7CC3D8C6-2164-3F2C-0CDB-2CE2B2206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74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8" grpId="0" animBg="1"/>
      <p:bldP spid="82" grpId="0"/>
      <p:bldP spid="41" grpId="0"/>
      <p:bldP spid="44" grpId="0"/>
      <p:bldP spid="45" grpId="0"/>
      <p:bldP spid="46" grpId="0"/>
      <p:bldP spid="47" grpId="0"/>
      <p:bldP spid="48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33" grpId="0" animBg="1"/>
      <p:bldP spid="34" grpId="0"/>
      <p:bldP spid="79" grpId="0" animBg="1"/>
      <p:bldP spid="8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إطار 1"/>
          <p:cNvSpPr/>
          <p:nvPr/>
        </p:nvSpPr>
        <p:spPr>
          <a:xfrm>
            <a:off x="0" y="142852"/>
            <a:ext cx="7786710" cy="853352"/>
          </a:xfrm>
          <a:prstGeom prst="frame">
            <a:avLst>
              <a:gd name="adj1" fmla="val 10000"/>
            </a:avLst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1"/>
                </a:solidFill>
              </a:rPr>
              <a:t>يبني إسماعيل صالة مستطيلة الشكل مساحتها ١٤٤م</a:t>
            </a:r>
            <a:r>
              <a:rPr lang="ar-SA" sz="2600" b="1" spc="-100" baseline="30000" dirty="0">
                <a:solidFill>
                  <a:schemeClr val="tx1"/>
                </a:solidFill>
              </a:rPr>
              <a:t>٢</a:t>
            </a:r>
            <a:r>
              <a:rPr lang="ar-SA" sz="2200" b="1" dirty="0">
                <a:solidFill>
                  <a:schemeClr val="tx1"/>
                </a:solidFill>
              </a:rPr>
              <a:t> وطولها يزيد على عرضها بمقدار ١٠ م ، فما بعدا الصالة  ؟</a:t>
            </a:r>
          </a:p>
        </p:txBody>
      </p:sp>
      <p:grpSp>
        <p:nvGrpSpPr>
          <p:cNvPr id="3" name="مجموعة 33"/>
          <p:cNvGrpSpPr/>
          <p:nvPr/>
        </p:nvGrpSpPr>
        <p:grpSpPr>
          <a:xfrm>
            <a:off x="7896697" y="285728"/>
            <a:ext cx="1104459" cy="532546"/>
            <a:chOff x="3143239" y="1857366"/>
            <a:chExt cx="1362074" cy="714381"/>
          </a:xfr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43239" y="1857366"/>
              <a:ext cx="1362074" cy="7143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</p:pic>
        <p:sp>
          <p:nvSpPr>
            <p:cNvPr id="76" name="مربع نص 75"/>
            <p:cNvSpPr txBox="1"/>
            <p:nvPr/>
          </p:nvSpPr>
          <p:spPr>
            <a:xfrm>
              <a:off x="3300184" y="1928803"/>
              <a:ext cx="1071570" cy="61929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تأكد</a:t>
              </a:r>
              <a:endParaRPr lang="ar-SA" sz="2400" b="1" baseline="30000" dirty="0"/>
            </a:p>
          </p:txBody>
        </p:sp>
      </p:grpSp>
      <p:sp>
        <p:nvSpPr>
          <p:cNvPr id="38" name="سداسي 37"/>
          <p:cNvSpPr/>
          <p:nvPr/>
        </p:nvSpPr>
        <p:spPr>
          <a:xfrm>
            <a:off x="4657726" y="1071540"/>
            <a:ext cx="4057678" cy="107157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2" name="مربع نص 81"/>
          <p:cNvSpPr txBox="1"/>
          <p:nvPr/>
        </p:nvSpPr>
        <p:spPr>
          <a:xfrm>
            <a:off x="5286380" y="1352837"/>
            <a:ext cx="32861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ط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ــ  ١٠ ط   =  ١٤٤</a:t>
            </a:r>
          </a:p>
        </p:txBody>
      </p:sp>
      <p:graphicFrame>
        <p:nvGraphicFramePr>
          <p:cNvPr id="39" name="جدول 38"/>
          <p:cNvGraphicFramePr>
            <a:graphicFrameLocks noGrp="1"/>
          </p:cNvGraphicFramePr>
          <p:nvPr/>
        </p:nvGraphicFramePr>
        <p:xfrm>
          <a:off x="4643438" y="2157404"/>
          <a:ext cx="4071966" cy="4414872"/>
        </p:xfrm>
        <a:graphic>
          <a:graphicData uri="http://schemas.openxmlformats.org/drawingml/2006/table">
            <a:tbl>
              <a:tblPr rtl="1" firstRow="1" bandRow="1">
                <a:tableStyleId>{68D230F3-CF80-4859-8CE7-A43EE81993B5}</a:tableStyleId>
              </a:tblPr>
              <a:tblGrid>
                <a:gridCol w="2035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5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859">
                <a:tc gridSpan="2">
                  <a:txBody>
                    <a:bodyPr/>
                    <a:lstStyle/>
                    <a:p>
                      <a:pPr rtl="1"/>
                      <a:endParaRPr lang="ar-SA" dirty="0">
                        <a:ln w="285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59">
                <a:tc gridSpan="2"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859">
                <a:tc gridSpan="2"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859">
                <a:tc gridSpan="2">
                  <a:txBody>
                    <a:bodyPr/>
                    <a:lstStyle/>
                    <a:p>
                      <a:pPr rtl="1"/>
                      <a:endParaRPr lang="ar-S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859">
                <a:tc gridSpan="2"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1859">
                <a:tc gridSpan="2"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2" name="مربع نص 41"/>
          <p:cNvSpPr txBox="1"/>
          <p:nvPr/>
        </p:nvSpPr>
        <p:spPr>
          <a:xfrm>
            <a:off x="4500562" y="2753021"/>
            <a:ext cx="414340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ط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ــ ١٠ ط  + </a:t>
            </a:r>
            <a:r>
              <a:rPr lang="ar-SA" sz="2400" b="1" dirty="0">
                <a:solidFill>
                  <a:srgbClr val="FF0000"/>
                </a:solidFill>
              </a:rPr>
              <a:t>(٥)٢</a:t>
            </a:r>
            <a:r>
              <a:rPr lang="ar-SA" sz="2400" b="1" dirty="0"/>
              <a:t> =١٤٤ + </a:t>
            </a:r>
            <a:r>
              <a:rPr lang="ar-SA" sz="2400" b="1" dirty="0">
                <a:solidFill>
                  <a:srgbClr val="FF0000"/>
                </a:solidFill>
              </a:rPr>
              <a:t>(٥)</a:t>
            </a:r>
            <a:r>
              <a:rPr lang="ar-SA" sz="2400" b="1" baseline="30000" dirty="0">
                <a:solidFill>
                  <a:srgbClr val="FF0000"/>
                </a:solidFill>
              </a:rPr>
              <a:t>٢</a:t>
            </a:r>
          </a:p>
        </p:txBody>
      </p:sp>
      <p:sp>
        <p:nvSpPr>
          <p:cNvPr id="43" name="مربع نص 42"/>
          <p:cNvSpPr txBox="1"/>
          <p:nvPr/>
        </p:nvSpPr>
        <p:spPr>
          <a:xfrm>
            <a:off x="5429256" y="3310237"/>
            <a:ext cx="321471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( ط  ــ  ٥ )</a:t>
            </a:r>
            <a:r>
              <a:rPr lang="ar-SA" sz="3400" b="1" spc="-100" baseline="30000" dirty="0"/>
              <a:t>٢</a:t>
            </a:r>
            <a:r>
              <a:rPr lang="ar-SA" sz="2400" b="1" dirty="0"/>
              <a:t>  =  ١٦٩</a:t>
            </a:r>
          </a:p>
        </p:txBody>
      </p:sp>
      <p:sp>
        <p:nvSpPr>
          <p:cNvPr id="44" name="مربع نص 43"/>
          <p:cNvSpPr txBox="1"/>
          <p:nvPr/>
        </p:nvSpPr>
        <p:spPr>
          <a:xfrm>
            <a:off x="5429256" y="3853167"/>
            <a:ext cx="321471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ط  ــ  ٥  =  ± ١٣</a:t>
            </a:r>
          </a:p>
        </p:txBody>
      </p:sp>
      <p:sp>
        <p:nvSpPr>
          <p:cNvPr id="45" name="مربع نص 44"/>
          <p:cNvSpPr txBox="1"/>
          <p:nvPr/>
        </p:nvSpPr>
        <p:spPr>
          <a:xfrm>
            <a:off x="5429256" y="4396097"/>
            <a:ext cx="321471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ط         =  ± ١٣  + ٥</a:t>
            </a:r>
          </a:p>
        </p:txBody>
      </p:sp>
      <p:sp>
        <p:nvSpPr>
          <p:cNvPr id="46" name="مربع نص 45"/>
          <p:cNvSpPr txBox="1"/>
          <p:nvPr/>
        </p:nvSpPr>
        <p:spPr>
          <a:xfrm>
            <a:off x="7000892" y="4957772"/>
            <a:ext cx="164307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ط =  ١٣ + ٥</a:t>
            </a:r>
          </a:p>
        </p:txBody>
      </p:sp>
      <p:sp>
        <p:nvSpPr>
          <p:cNvPr id="47" name="مربع نص 46"/>
          <p:cNvSpPr txBox="1"/>
          <p:nvPr/>
        </p:nvSpPr>
        <p:spPr>
          <a:xfrm>
            <a:off x="7143768" y="5500702"/>
            <a:ext cx="150019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ط    =  ١٨</a:t>
            </a:r>
          </a:p>
        </p:txBody>
      </p:sp>
      <p:sp>
        <p:nvSpPr>
          <p:cNvPr id="48" name="مربع نص 47"/>
          <p:cNvSpPr txBox="1"/>
          <p:nvPr/>
        </p:nvSpPr>
        <p:spPr>
          <a:xfrm>
            <a:off x="6929454" y="6072238"/>
            <a:ext cx="17145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الطول = ١٨م</a:t>
            </a:r>
          </a:p>
        </p:txBody>
      </p:sp>
      <p:graphicFrame>
        <p:nvGraphicFramePr>
          <p:cNvPr id="49" name="جدول 48"/>
          <p:cNvGraphicFramePr>
            <a:graphicFrameLocks noGrp="1"/>
          </p:cNvGraphicFramePr>
          <p:nvPr/>
        </p:nvGraphicFramePr>
        <p:xfrm>
          <a:off x="1000100" y="2171690"/>
          <a:ext cx="3571900" cy="4414872"/>
        </p:xfrm>
        <a:graphic>
          <a:graphicData uri="http://schemas.openxmlformats.org/drawingml/2006/table">
            <a:tbl>
              <a:tblPr rtl="1" firstRow="1" bandRow="1">
                <a:tableStyleId>{68D230F3-CF80-4859-8CE7-A43EE81993B5}</a:tableStyleId>
              </a:tblPr>
              <a:tblGrid>
                <a:gridCol w="35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ln w="285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1859">
                <a:tc>
                  <a:txBody>
                    <a:bodyPr/>
                    <a:lstStyle/>
                    <a:p>
                      <a:pPr rtl="1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2" name="مربع نص 51"/>
          <p:cNvSpPr txBox="1"/>
          <p:nvPr/>
        </p:nvSpPr>
        <p:spPr>
          <a:xfrm>
            <a:off x="928662" y="2757482"/>
            <a:ext cx="364333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أضف مربع نصف معامل  ط  للطرفين</a:t>
            </a:r>
          </a:p>
        </p:txBody>
      </p:sp>
      <p:sp>
        <p:nvSpPr>
          <p:cNvPr id="53" name="مربع نص 52"/>
          <p:cNvSpPr txBox="1"/>
          <p:nvPr/>
        </p:nvSpPr>
        <p:spPr>
          <a:xfrm>
            <a:off x="1000100" y="3314698"/>
            <a:ext cx="357190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حلل الطرف الأيمن واحسب الأيسر</a:t>
            </a:r>
          </a:p>
        </p:txBody>
      </p:sp>
      <p:sp>
        <p:nvSpPr>
          <p:cNvPr id="54" name="مربع نص 53"/>
          <p:cNvSpPr txBox="1"/>
          <p:nvPr/>
        </p:nvSpPr>
        <p:spPr>
          <a:xfrm>
            <a:off x="1357290" y="3857628"/>
            <a:ext cx="321471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الجذر للطرفين</a:t>
            </a:r>
          </a:p>
        </p:txBody>
      </p:sp>
      <p:sp>
        <p:nvSpPr>
          <p:cNvPr id="55" name="مربع نص 54"/>
          <p:cNvSpPr txBox="1"/>
          <p:nvPr/>
        </p:nvSpPr>
        <p:spPr>
          <a:xfrm>
            <a:off x="1357290" y="4400558"/>
            <a:ext cx="321471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أضف + ٥ للطرفين</a:t>
            </a:r>
          </a:p>
        </p:txBody>
      </p:sp>
      <p:sp>
        <p:nvSpPr>
          <p:cNvPr id="56" name="مربع نص 55"/>
          <p:cNvSpPr txBox="1"/>
          <p:nvPr/>
        </p:nvSpPr>
        <p:spPr>
          <a:xfrm>
            <a:off x="1357290" y="4957774"/>
            <a:ext cx="321471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افصل الحلين</a:t>
            </a:r>
          </a:p>
        </p:txBody>
      </p:sp>
      <p:sp>
        <p:nvSpPr>
          <p:cNvPr id="57" name="مربع نص 56"/>
          <p:cNvSpPr txBox="1"/>
          <p:nvPr/>
        </p:nvSpPr>
        <p:spPr>
          <a:xfrm>
            <a:off x="1357290" y="5519483"/>
            <a:ext cx="321471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حل كلا من المعادلتين</a:t>
            </a:r>
          </a:p>
        </p:txBody>
      </p:sp>
      <p:sp>
        <p:nvSpPr>
          <p:cNvPr id="58" name="مربع نص 57"/>
          <p:cNvSpPr txBox="1"/>
          <p:nvPr/>
        </p:nvSpPr>
        <p:spPr>
          <a:xfrm>
            <a:off x="1357290" y="6076699"/>
            <a:ext cx="321471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/>
              <a:t>اكتب الحل</a:t>
            </a:r>
          </a:p>
        </p:txBody>
      </p:sp>
      <p:sp>
        <p:nvSpPr>
          <p:cNvPr id="59" name="مربع نص 58"/>
          <p:cNvSpPr txBox="1"/>
          <p:nvPr/>
        </p:nvSpPr>
        <p:spPr>
          <a:xfrm>
            <a:off x="4714876" y="4957774"/>
            <a:ext cx="19288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س = ــ ١٣ + ٥</a:t>
            </a:r>
          </a:p>
        </p:txBody>
      </p:sp>
      <p:sp>
        <p:nvSpPr>
          <p:cNvPr id="60" name="مربع نص 59"/>
          <p:cNvSpPr txBox="1"/>
          <p:nvPr/>
        </p:nvSpPr>
        <p:spPr>
          <a:xfrm>
            <a:off x="5000628" y="5496241"/>
            <a:ext cx="15716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س    =  ــ ٨</a:t>
            </a:r>
          </a:p>
        </p:txBody>
      </p:sp>
      <p:sp>
        <p:nvSpPr>
          <p:cNvPr id="61" name="مربع نص 60"/>
          <p:cNvSpPr txBox="1"/>
          <p:nvPr/>
        </p:nvSpPr>
        <p:spPr>
          <a:xfrm>
            <a:off x="4500562" y="6072204"/>
            <a:ext cx="164307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العرض = ٨م</a:t>
            </a:r>
          </a:p>
        </p:txBody>
      </p:sp>
      <p:sp>
        <p:nvSpPr>
          <p:cNvPr id="30" name="مستطيل 29"/>
          <p:cNvSpPr/>
          <p:nvPr/>
        </p:nvSpPr>
        <p:spPr>
          <a:xfrm>
            <a:off x="1014388" y="1071546"/>
            <a:ext cx="3571900" cy="10715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200" b="1" dirty="0">
              <a:solidFill>
                <a:schemeClr val="tx1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3214678" y="1071546"/>
            <a:ext cx="14287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الطول = ط</a:t>
            </a:r>
          </a:p>
        </p:txBody>
      </p:sp>
      <p:sp>
        <p:nvSpPr>
          <p:cNvPr id="32" name="مربع نص 31"/>
          <p:cNvSpPr txBox="1"/>
          <p:nvPr/>
        </p:nvSpPr>
        <p:spPr>
          <a:xfrm>
            <a:off x="857224" y="1071546"/>
            <a:ext cx="20717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العرض = ط ــ ١٠</a:t>
            </a:r>
          </a:p>
        </p:txBody>
      </p:sp>
      <p:sp>
        <p:nvSpPr>
          <p:cNvPr id="33" name="مربع نص 32"/>
          <p:cNvSpPr txBox="1"/>
          <p:nvPr/>
        </p:nvSpPr>
        <p:spPr>
          <a:xfrm>
            <a:off x="1571604" y="1571612"/>
            <a:ext cx="28575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ط ( ط ــ ١٠ ) = ١٤٤</a:t>
            </a:r>
          </a:p>
        </p:txBody>
      </p:sp>
      <p:grpSp>
        <p:nvGrpSpPr>
          <p:cNvPr id="40" name="مجموعة 39"/>
          <p:cNvGrpSpPr/>
          <p:nvPr/>
        </p:nvGrpSpPr>
        <p:grpSpPr>
          <a:xfrm>
            <a:off x="4607719" y="5488541"/>
            <a:ext cx="2071702" cy="500066"/>
            <a:chOff x="4643438" y="5500702"/>
            <a:chExt cx="2071702" cy="500066"/>
          </a:xfrm>
        </p:grpSpPr>
        <p:cxnSp>
          <p:nvCxnSpPr>
            <p:cNvPr id="35" name="رابط مستقيم 34"/>
            <p:cNvCxnSpPr/>
            <p:nvPr/>
          </p:nvCxnSpPr>
          <p:spPr>
            <a:xfrm rot="10800000" flipV="1">
              <a:off x="4643438" y="5500702"/>
              <a:ext cx="2071702" cy="5000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رابط مستقيم 36"/>
            <p:cNvCxnSpPr/>
            <p:nvPr/>
          </p:nvCxnSpPr>
          <p:spPr>
            <a:xfrm>
              <a:off x="4643438" y="5500702"/>
              <a:ext cx="2071702" cy="5000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B45BDAE6-FCA4-9642-92E8-247118D6CE11}"/>
              </a:ext>
            </a:extLst>
          </p:cNvPr>
          <p:cNvSpPr txBox="1"/>
          <p:nvPr/>
        </p:nvSpPr>
        <p:spPr>
          <a:xfrm>
            <a:off x="6300192" y="980728"/>
            <a:ext cx="16523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٩-صـ ١٢٤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DBE5E38-3330-046B-EE93-563CD1640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75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8" grpId="0" animBg="1"/>
      <p:bldP spid="82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30" grpId="0" animBg="1"/>
      <p:bldP spid="31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 flipH="1">
            <a:off x="326166" y="933955"/>
            <a:ext cx="4189942" cy="506849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8" name="مستطيل مستدير الزوايا 7">
            <a:extLst>
              <a:ext uri="{FF2B5EF4-FFF2-40B4-BE49-F238E27FC236}">
                <a16:creationId xmlns:a16="http://schemas.microsoft.com/office/drawing/2014/main" id="{F69DFCC6-18CD-654A-8353-D02A7523B821}"/>
              </a:ext>
            </a:extLst>
          </p:cNvPr>
          <p:cNvSpPr/>
          <p:nvPr/>
        </p:nvSpPr>
        <p:spPr>
          <a:xfrm>
            <a:off x="3818928" y="4114400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5" name="مستطيل مستدير الزوايا 14">
            <a:extLst>
              <a:ext uri="{FF2B5EF4-FFF2-40B4-BE49-F238E27FC236}">
                <a16:creationId xmlns:a16="http://schemas.microsoft.com/office/drawing/2014/main" id="{8CF8CF17-C83D-EE4B-A9AF-B44814D3B483}"/>
              </a:ext>
            </a:extLst>
          </p:cNvPr>
          <p:cNvSpPr/>
          <p:nvPr/>
        </p:nvSpPr>
        <p:spPr>
          <a:xfrm>
            <a:off x="3818928" y="4586200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6" name="مستطيل مستدير الزوايا 15">
            <a:extLst>
              <a:ext uri="{FF2B5EF4-FFF2-40B4-BE49-F238E27FC236}">
                <a16:creationId xmlns:a16="http://schemas.microsoft.com/office/drawing/2014/main" id="{E75A134D-BFA5-6646-90A0-DF6B067E1F8A}"/>
              </a:ext>
            </a:extLst>
          </p:cNvPr>
          <p:cNvSpPr/>
          <p:nvPr/>
        </p:nvSpPr>
        <p:spPr>
          <a:xfrm>
            <a:off x="3818928" y="5034031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7" name="مستطيل مستدير الزوايا 16">
            <a:extLst>
              <a:ext uri="{FF2B5EF4-FFF2-40B4-BE49-F238E27FC236}">
                <a16:creationId xmlns:a16="http://schemas.microsoft.com/office/drawing/2014/main" id="{EFA914B0-46C7-B741-8731-27587262D3FF}"/>
              </a:ext>
            </a:extLst>
          </p:cNvPr>
          <p:cNvSpPr/>
          <p:nvPr/>
        </p:nvSpPr>
        <p:spPr>
          <a:xfrm>
            <a:off x="3804047" y="5475604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9" name="مستطيل مستدير الزوايا 18">
            <a:extLst>
              <a:ext uri="{FF2B5EF4-FFF2-40B4-BE49-F238E27FC236}">
                <a16:creationId xmlns:a16="http://schemas.microsoft.com/office/drawing/2014/main" id="{78EB84B0-60F0-EB4F-8C40-89AFBF96A685}"/>
              </a:ext>
            </a:extLst>
          </p:cNvPr>
          <p:cNvSpPr/>
          <p:nvPr/>
        </p:nvSpPr>
        <p:spPr>
          <a:xfrm>
            <a:off x="3804047" y="1227408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0" name="مستطيل مستدير الزوايا 19">
            <a:extLst>
              <a:ext uri="{FF2B5EF4-FFF2-40B4-BE49-F238E27FC236}">
                <a16:creationId xmlns:a16="http://schemas.microsoft.com/office/drawing/2014/main" id="{1A316317-CFD3-794B-AEC8-904CB079E8AC}"/>
              </a:ext>
            </a:extLst>
          </p:cNvPr>
          <p:cNvSpPr/>
          <p:nvPr/>
        </p:nvSpPr>
        <p:spPr>
          <a:xfrm>
            <a:off x="3804047" y="1765409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1" name="مستطيل مستدير الزوايا 20">
            <a:extLst>
              <a:ext uri="{FF2B5EF4-FFF2-40B4-BE49-F238E27FC236}">
                <a16:creationId xmlns:a16="http://schemas.microsoft.com/office/drawing/2014/main" id="{42B87723-84B4-FC49-940A-F16B201064B7}"/>
              </a:ext>
            </a:extLst>
          </p:cNvPr>
          <p:cNvSpPr/>
          <p:nvPr/>
        </p:nvSpPr>
        <p:spPr>
          <a:xfrm>
            <a:off x="3804047" y="2238828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2" name="مستطيل مستدير الزوايا 21">
            <a:extLst>
              <a:ext uri="{FF2B5EF4-FFF2-40B4-BE49-F238E27FC236}">
                <a16:creationId xmlns:a16="http://schemas.microsoft.com/office/drawing/2014/main" id="{200DB7EC-C849-0148-ABAA-CE91A9FDC861}"/>
              </a:ext>
            </a:extLst>
          </p:cNvPr>
          <p:cNvSpPr/>
          <p:nvPr/>
        </p:nvSpPr>
        <p:spPr>
          <a:xfrm>
            <a:off x="3804047" y="2707166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3" name="مستطيل مستدير الزوايا 22">
            <a:extLst>
              <a:ext uri="{FF2B5EF4-FFF2-40B4-BE49-F238E27FC236}">
                <a16:creationId xmlns:a16="http://schemas.microsoft.com/office/drawing/2014/main" id="{F34EAB86-42A1-2C48-8C9B-A8A2B0C6D10F}"/>
              </a:ext>
            </a:extLst>
          </p:cNvPr>
          <p:cNvSpPr/>
          <p:nvPr/>
        </p:nvSpPr>
        <p:spPr>
          <a:xfrm>
            <a:off x="3804047" y="3172643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4" name="مستطيل مستدير الزوايا 23">
            <a:extLst>
              <a:ext uri="{FF2B5EF4-FFF2-40B4-BE49-F238E27FC236}">
                <a16:creationId xmlns:a16="http://schemas.microsoft.com/office/drawing/2014/main" id="{C07B4A7B-B1FF-7440-9175-0A384F8CE632}"/>
              </a:ext>
            </a:extLst>
          </p:cNvPr>
          <p:cNvSpPr/>
          <p:nvPr/>
        </p:nvSpPr>
        <p:spPr>
          <a:xfrm>
            <a:off x="3818928" y="3659864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grpSp>
        <p:nvGrpSpPr>
          <p:cNvPr id="25" name="Google Shape;150;p5">
            <a:extLst>
              <a:ext uri="{FF2B5EF4-FFF2-40B4-BE49-F238E27FC236}">
                <a16:creationId xmlns:a16="http://schemas.microsoft.com/office/drawing/2014/main" id="{B457AACF-F13B-DC47-9088-497663393AFB}"/>
              </a:ext>
            </a:extLst>
          </p:cNvPr>
          <p:cNvGrpSpPr/>
          <p:nvPr/>
        </p:nvGrpSpPr>
        <p:grpSpPr>
          <a:xfrm rot="10800000" flipV="1">
            <a:off x="4023954" y="1308705"/>
            <a:ext cx="548047" cy="603995"/>
            <a:chOff x="1283516" y="896752"/>
            <a:chExt cx="509409" cy="351872"/>
          </a:xfrm>
        </p:grpSpPr>
        <p:sp>
          <p:nvSpPr>
            <p:cNvPr id="26" name="Google Shape;152;p5">
              <a:extLst>
                <a:ext uri="{FF2B5EF4-FFF2-40B4-BE49-F238E27FC236}">
                  <a16:creationId xmlns:a16="http://schemas.microsoft.com/office/drawing/2014/main" id="{C8C52157-4B6B-AB42-B561-87C124E1FECD}"/>
                </a:ext>
              </a:extLst>
            </p:cNvPr>
            <p:cNvSpPr/>
            <p:nvPr/>
          </p:nvSpPr>
          <p:spPr>
            <a:xfrm>
              <a:off x="1283516" y="896752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53;p5">
              <a:extLst>
                <a:ext uri="{FF2B5EF4-FFF2-40B4-BE49-F238E27FC236}">
                  <a16:creationId xmlns:a16="http://schemas.microsoft.com/office/drawing/2014/main" id="{0239D457-528A-9142-86F1-3DB31A1796F2}"/>
                </a:ext>
              </a:extLst>
            </p:cNvPr>
            <p:cNvSpPr/>
            <p:nvPr/>
          </p:nvSpPr>
          <p:spPr>
            <a:xfrm>
              <a:off x="1285888" y="119662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150;p5">
            <a:extLst>
              <a:ext uri="{FF2B5EF4-FFF2-40B4-BE49-F238E27FC236}">
                <a16:creationId xmlns:a16="http://schemas.microsoft.com/office/drawing/2014/main" id="{1F55ED3A-97D1-F741-A959-096238D8AF5C}"/>
              </a:ext>
            </a:extLst>
          </p:cNvPr>
          <p:cNvGrpSpPr/>
          <p:nvPr/>
        </p:nvGrpSpPr>
        <p:grpSpPr>
          <a:xfrm rot="10800000" flipV="1">
            <a:off x="3924390" y="2296039"/>
            <a:ext cx="548047" cy="603995"/>
            <a:chOff x="1283516" y="896752"/>
            <a:chExt cx="509409" cy="351872"/>
          </a:xfrm>
        </p:grpSpPr>
        <p:sp>
          <p:nvSpPr>
            <p:cNvPr id="41" name="Google Shape;152;p5">
              <a:extLst>
                <a:ext uri="{FF2B5EF4-FFF2-40B4-BE49-F238E27FC236}">
                  <a16:creationId xmlns:a16="http://schemas.microsoft.com/office/drawing/2014/main" id="{B8F93B04-5CF7-5643-B1C4-32373365E3AC}"/>
                </a:ext>
              </a:extLst>
            </p:cNvPr>
            <p:cNvSpPr/>
            <p:nvPr/>
          </p:nvSpPr>
          <p:spPr>
            <a:xfrm>
              <a:off x="1283516" y="896752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53;p5">
              <a:extLst>
                <a:ext uri="{FF2B5EF4-FFF2-40B4-BE49-F238E27FC236}">
                  <a16:creationId xmlns:a16="http://schemas.microsoft.com/office/drawing/2014/main" id="{029D9103-26BE-C949-8900-26227B659817}"/>
                </a:ext>
              </a:extLst>
            </p:cNvPr>
            <p:cNvSpPr/>
            <p:nvPr/>
          </p:nvSpPr>
          <p:spPr>
            <a:xfrm>
              <a:off x="1285888" y="119662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150;p5">
            <a:extLst>
              <a:ext uri="{FF2B5EF4-FFF2-40B4-BE49-F238E27FC236}">
                <a16:creationId xmlns:a16="http://schemas.microsoft.com/office/drawing/2014/main" id="{0991A770-E8FE-B644-8141-0565B8D7BAE9}"/>
              </a:ext>
            </a:extLst>
          </p:cNvPr>
          <p:cNvGrpSpPr/>
          <p:nvPr/>
        </p:nvGrpSpPr>
        <p:grpSpPr>
          <a:xfrm rot="10800000" flipV="1">
            <a:off x="3957844" y="3232741"/>
            <a:ext cx="548047" cy="603995"/>
            <a:chOff x="1283516" y="896752"/>
            <a:chExt cx="509409" cy="351872"/>
          </a:xfrm>
        </p:grpSpPr>
        <p:sp>
          <p:nvSpPr>
            <p:cNvPr id="44" name="Google Shape;152;p5">
              <a:extLst>
                <a:ext uri="{FF2B5EF4-FFF2-40B4-BE49-F238E27FC236}">
                  <a16:creationId xmlns:a16="http://schemas.microsoft.com/office/drawing/2014/main" id="{F6E398F9-3195-8C47-A9BC-C86DB20653D1}"/>
                </a:ext>
              </a:extLst>
            </p:cNvPr>
            <p:cNvSpPr/>
            <p:nvPr/>
          </p:nvSpPr>
          <p:spPr>
            <a:xfrm>
              <a:off x="1283516" y="896752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53;p5">
              <a:extLst>
                <a:ext uri="{FF2B5EF4-FFF2-40B4-BE49-F238E27FC236}">
                  <a16:creationId xmlns:a16="http://schemas.microsoft.com/office/drawing/2014/main" id="{CC9E761B-07C1-C147-B2D7-58F2A00892DC}"/>
                </a:ext>
              </a:extLst>
            </p:cNvPr>
            <p:cNvSpPr/>
            <p:nvPr/>
          </p:nvSpPr>
          <p:spPr>
            <a:xfrm>
              <a:off x="1285888" y="119662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150;p5">
            <a:extLst>
              <a:ext uri="{FF2B5EF4-FFF2-40B4-BE49-F238E27FC236}">
                <a16:creationId xmlns:a16="http://schemas.microsoft.com/office/drawing/2014/main" id="{971359A2-1B90-AE48-BB42-3F8803E04E97}"/>
              </a:ext>
            </a:extLst>
          </p:cNvPr>
          <p:cNvGrpSpPr/>
          <p:nvPr/>
        </p:nvGrpSpPr>
        <p:grpSpPr>
          <a:xfrm rot="10800000" flipV="1">
            <a:off x="3932752" y="5065036"/>
            <a:ext cx="548047" cy="613493"/>
            <a:chOff x="1283516" y="896752"/>
            <a:chExt cx="509409" cy="351872"/>
          </a:xfrm>
        </p:grpSpPr>
        <p:sp>
          <p:nvSpPr>
            <p:cNvPr id="47" name="Google Shape;152;p5">
              <a:extLst>
                <a:ext uri="{FF2B5EF4-FFF2-40B4-BE49-F238E27FC236}">
                  <a16:creationId xmlns:a16="http://schemas.microsoft.com/office/drawing/2014/main" id="{CBC5613F-60D7-1245-A021-CF0E529B2B74}"/>
                </a:ext>
              </a:extLst>
            </p:cNvPr>
            <p:cNvSpPr/>
            <p:nvPr/>
          </p:nvSpPr>
          <p:spPr>
            <a:xfrm>
              <a:off x="1283516" y="896752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53;p5">
              <a:extLst>
                <a:ext uri="{FF2B5EF4-FFF2-40B4-BE49-F238E27FC236}">
                  <a16:creationId xmlns:a16="http://schemas.microsoft.com/office/drawing/2014/main" id="{954FAB46-0348-2742-B4E7-BBA85B7C0FA7}"/>
                </a:ext>
              </a:extLst>
            </p:cNvPr>
            <p:cNvSpPr/>
            <p:nvPr/>
          </p:nvSpPr>
          <p:spPr>
            <a:xfrm>
              <a:off x="1285888" y="119662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" name="Google Shape;150;p5">
            <a:extLst>
              <a:ext uri="{FF2B5EF4-FFF2-40B4-BE49-F238E27FC236}">
                <a16:creationId xmlns:a16="http://schemas.microsoft.com/office/drawing/2014/main" id="{2798B125-7D59-E44C-84A7-F18B5FF8CB94}"/>
              </a:ext>
            </a:extLst>
          </p:cNvPr>
          <p:cNvGrpSpPr/>
          <p:nvPr/>
        </p:nvGrpSpPr>
        <p:grpSpPr>
          <a:xfrm rot="10800000" flipV="1">
            <a:off x="3932754" y="4169445"/>
            <a:ext cx="548047" cy="603995"/>
            <a:chOff x="1283516" y="896752"/>
            <a:chExt cx="509409" cy="351872"/>
          </a:xfrm>
        </p:grpSpPr>
        <p:sp>
          <p:nvSpPr>
            <p:cNvPr id="50" name="Google Shape;152;p5">
              <a:extLst>
                <a:ext uri="{FF2B5EF4-FFF2-40B4-BE49-F238E27FC236}">
                  <a16:creationId xmlns:a16="http://schemas.microsoft.com/office/drawing/2014/main" id="{9A37921A-8425-904B-A095-0243B446E995}"/>
                </a:ext>
              </a:extLst>
            </p:cNvPr>
            <p:cNvSpPr/>
            <p:nvPr/>
          </p:nvSpPr>
          <p:spPr>
            <a:xfrm>
              <a:off x="1283516" y="896752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53;p5">
              <a:extLst>
                <a:ext uri="{FF2B5EF4-FFF2-40B4-BE49-F238E27FC236}">
                  <a16:creationId xmlns:a16="http://schemas.microsoft.com/office/drawing/2014/main" id="{590D82BF-8BF7-4D41-945F-671C10DA1B97}"/>
                </a:ext>
              </a:extLst>
            </p:cNvPr>
            <p:cNvSpPr/>
            <p:nvPr/>
          </p:nvSpPr>
          <p:spPr>
            <a:xfrm>
              <a:off x="1285888" y="119662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3277C6EE-5820-3747-B4A2-B23275123C76}"/>
              </a:ext>
            </a:extLst>
          </p:cNvPr>
          <p:cNvSpPr/>
          <p:nvPr/>
        </p:nvSpPr>
        <p:spPr>
          <a:xfrm>
            <a:off x="922666" y="2494597"/>
            <a:ext cx="2803208" cy="9344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500" dirty="0">
                <a:solidFill>
                  <a:srgbClr val="FF0000"/>
                </a:solidFill>
                <a:latin typeface="18 Khebrat Musamim" pitchFamily="2" charset="0"/>
                <a:cs typeface="18 Khebrat Musamim" pitchFamily="2" charset="0"/>
              </a:rPr>
              <a:t>٨-٣ </a:t>
            </a:r>
          </a:p>
          <a:p>
            <a:pPr algn="ctr"/>
            <a:r>
              <a:rPr lang="ar-SA" sz="2400" dirty="0">
                <a:solidFill>
                  <a:schemeClr val="bg1"/>
                </a:solidFill>
                <a:latin typeface="Diwan Kufi" pitchFamily="2" charset="-78"/>
                <a:cs typeface="Diwan Kufi" pitchFamily="2" charset="-78"/>
              </a:rPr>
              <a:t>حل المعادلات التربيعية </a:t>
            </a:r>
            <a:r>
              <a:rPr lang="ar-SA" sz="2400" dirty="0" err="1">
                <a:solidFill>
                  <a:schemeClr val="bg1"/>
                </a:solidFill>
                <a:latin typeface="Diwan Kufi" pitchFamily="2" charset="-78"/>
                <a:cs typeface="Diwan Kufi" pitchFamily="2" charset="-78"/>
              </a:rPr>
              <a:t>بأكمال</a:t>
            </a:r>
            <a:r>
              <a:rPr lang="ar-SA" sz="2400" dirty="0">
                <a:solidFill>
                  <a:schemeClr val="bg1"/>
                </a:solidFill>
                <a:latin typeface="Diwan Kufi" pitchFamily="2" charset="-78"/>
                <a:cs typeface="Diwan Kufi" pitchFamily="2" charset="-78"/>
              </a:rPr>
              <a:t> المربع</a:t>
            </a:r>
          </a:p>
        </p:txBody>
      </p:sp>
      <p:pic>
        <p:nvPicPr>
          <p:cNvPr id="3" name="صورة 2" descr="صورة تحتوي على خريطة&#10;&#10;تم إنشاء الوصف تلقائياً">
            <a:extLst>
              <a:ext uri="{FF2B5EF4-FFF2-40B4-BE49-F238E27FC236}">
                <a16:creationId xmlns:a16="http://schemas.microsoft.com/office/drawing/2014/main" id="{D1DC66B5-46CB-1A42-803C-89EAF7086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751" y="4214078"/>
            <a:ext cx="1428750" cy="1476375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31F27F4C-296A-8183-A195-9A9B77B27D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5004048" y="1397971"/>
            <a:ext cx="3643427" cy="3491966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29C2D5B4-2AC1-A8FF-90B3-F6083B314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58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0306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F1D41181-19B6-7C45-B9CA-EF542877E8D5}"/>
              </a:ext>
            </a:extLst>
          </p:cNvPr>
          <p:cNvSpPr/>
          <p:nvPr/>
        </p:nvSpPr>
        <p:spPr>
          <a:xfrm>
            <a:off x="4583022" y="894755"/>
            <a:ext cx="4242547" cy="506849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/>
            <a:endParaRPr lang="ar-SA" sz="1350" dirty="0"/>
          </a:p>
        </p:txBody>
      </p:sp>
      <p:sp>
        <p:nvSpPr>
          <p:cNvPr id="8" name="مستطيل مستدير الزوايا 7">
            <a:extLst>
              <a:ext uri="{FF2B5EF4-FFF2-40B4-BE49-F238E27FC236}">
                <a16:creationId xmlns:a16="http://schemas.microsoft.com/office/drawing/2014/main" id="{F69DFCC6-18CD-654A-8353-D02A7523B821}"/>
              </a:ext>
            </a:extLst>
          </p:cNvPr>
          <p:cNvSpPr/>
          <p:nvPr/>
        </p:nvSpPr>
        <p:spPr>
          <a:xfrm>
            <a:off x="4815023" y="3949735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4" name="مستطيل مستدير الزوايا 13">
            <a:extLst>
              <a:ext uri="{FF2B5EF4-FFF2-40B4-BE49-F238E27FC236}">
                <a16:creationId xmlns:a16="http://schemas.microsoft.com/office/drawing/2014/main" id="{73B328FF-17C6-6A4C-9083-02641729BD84}"/>
              </a:ext>
            </a:extLst>
          </p:cNvPr>
          <p:cNvSpPr/>
          <p:nvPr/>
        </p:nvSpPr>
        <p:spPr>
          <a:xfrm>
            <a:off x="4815023" y="4467757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5" name="مستطيل مستدير الزوايا 14">
            <a:extLst>
              <a:ext uri="{FF2B5EF4-FFF2-40B4-BE49-F238E27FC236}">
                <a16:creationId xmlns:a16="http://schemas.microsoft.com/office/drawing/2014/main" id="{8CF8CF17-C83D-EE4B-A9AF-B44814D3B483}"/>
              </a:ext>
            </a:extLst>
          </p:cNvPr>
          <p:cNvSpPr/>
          <p:nvPr/>
        </p:nvSpPr>
        <p:spPr>
          <a:xfrm>
            <a:off x="4815023" y="4986873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6" name="مستطيل مستدير الزوايا 15">
            <a:extLst>
              <a:ext uri="{FF2B5EF4-FFF2-40B4-BE49-F238E27FC236}">
                <a16:creationId xmlns:a16="http://schemas.microsoft.com/office/drawing/2014/main" id="{E75A134D-BFA5-6646-90A0-DF6B067E1F8A}"/>
              </a:ext>
            </a:extLst>
          </p:cNvPr>
          <p:cNvSpPr/>
          <p:nvPr/>
        </p:nvSpPr>
        <p:spPr>
          <a:xfrm>
            <a:off x="4815023" y="5439919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19" name="مستطيل مستدير الزوايا 18">
            <a:extLst>
              <a:ext uri="{FF2B5EF4-FFF2-40B4-BE49-F238E27FC236}">
                <a16:creationId xmlns:a16="http://schemas.microsoft.com/office/drawing/2014/main" id="{78EB84B0-60F0-EB4F-8C40-89AFBF96A685}"/>
              </a:ext>
            </a:extLst>
          </p:cNvPr>
          <p:cNvSpPr/>
          <p:nvPr/>
        </p:nvSpPr>
        <p:spPr>
          <a:xfrm>
            <a:off x="4838194" y="1134454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0" name="مستطيل مستدير الزوايا 19">
            <a:extLst>
              <a:ext uri="{FF2B5EF4-FFF2-40B4-BE49-F238E27FC236}">
                <a16:creationId xmlns:a16="http://schemas.microsoft.com/office/drawing/2014/main" id="{1A316317-CFD3-794B-AEC8-904CB079E8AC}"/>
              </a:ext>
            </a:extLst>
          </p:cNvPr>
          <p:cNvSpPr/>
          <p:nvPr/>
        </p:nvSpPr>
        <p:spPr>
          <a:xfrm>
            <a:off x="4824738" y="1583185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1" name="مستطيل مستدير الزوايا 20">
            <a:extLst>
              <a:ext uri="{FF2B5EF4-FFF2-40B4-BE49-F238E27FC236}">
                <a16:creationId xmlns:a16="http://schemas.microsoft.com/office/drawing/2014/main" id="{42B87723-84B4-FC49-940A-F16B201064B7}"/>
              </a:ext>
            </a:extLst>
          </p:cNvPr>
          <p:cNvSpPr/>
          <p:nvPr/>
        </p:nvSpPr>
        <p:spPr>
          <a:xfrm>
            <a:off x="4830637" y="1982344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2" name="مستطيل مستدير الزوايا 21">
            <a:extLst>
              <a:ext uri="{FF2B5EF4-FFF2-40B4-BE49-F238E27FC236}">
                <a16:creationId xmlns:a16="http://schemas.microsoft.com/office/drawing/2014/main" id="{200DB7EC-C849-0148-ABAA-CE91A9FDC861}"/>
              </a:ext>
            </a:extLst>
          </p:cNvPr>
          <p:cNvSpPr/>
          <p:nvPr/>
        </p:nvSpPr>
        <p:spPr>
          <a:xfrm>
            <a:off x="4815023" y="2454513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3" name="مستطيل مستدير الزوايا 22">
            <a:extLst>
              <a:ext uri="{FF2B5EF4-FFF2-40B4-BE49-F238E27FC236}">
                <a16:creationId xmlns:a16="http://schemas.microsoft.com/office/drawing/2014/main" id="{F34EAB86-42A1-2C48-8C9B-A8A2B0C6D10F}"/>
              </a:ext>
            </a:extLst>
          </p:cNvPr>
          <p:cNvSpPr/>
          <p:nvPr/>
        </p:nvSpPr>
        <p:spPr>
          <a:xfrm>
            <a:off x="4838194" y="2903366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sp>
        <p:nvSpPr>
          <p:cNvPr id="24" name="مستطيل مستدير الزوايا 23">
            <a:extLst>
              <a:ext uri="{FF2B5EF4-FFF2-40B4-BE49-F238E27FC236}">
                <a16:creationId xmlns:a16="http://schemas.microsoft.com/office/drawing/2014/main" id="{C07B4A7B-B1FF-7440-9175-0A384F8CE632}"/>
              </a:ext>
            </a:extLst>
          </p:cNvPr>
          <p:cNvSpPr/>
          <p:nvPr/>
        </p:nvSpPr>
        <p:spPr>
          <a:xfrm>
            <a:off x="4838194" y="3414716"/>
            <a:ext cx="481749" cy="207100"/>
          </a:xfrm>
          <a:prstGeom prst="round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grpSp>
        <p:nvGrpSpPr>
          <p:cNvPr id="3" name="Google Shape;150;p5">
            <a:extLst>
              <a:ext uri="{FF2B5EF4-FFF2-40B4-BE49-F238E27FC236}">
                <a16:creationId xmlns:a16="http://schemas.microsoft.com/office/drawing/2014/main" id="{7E55C790-2E53-984E-BCF1-009512672255}"/>
              </a:ext>
            </a:extLst>
          </p:cNvPr>
          <p:cNvGrpSpPr/>
          <p:nvPr/>
        </p:nvGrpSpPr>
        <p:grpSpPr>
          <a:xfrm rot="10800000" flipV="1">
            <a:off x="4542276" y="2058601"/>
            <a:ext cx="545495" cy="531850"/>
            <a:chOff x="1331026" y="922810"/>
            <a:chExt cx="507037" cy="309842"/>
          </a:xfrm>
        </p:grpSpPr>
        <p:sp>
          <p:nvSpPr>
            <p:cNvPr id="6" name="Google Shape;152;p5">
              <a:extLst>
                <a:ext uri="{FF2B5EF4-FFF2-40B4-BE49-F238E27FC236}">
                  <a16:creationId xmlns:a16="http://schemas.microsoft.com/office/drawing/2014/main" id="{FC55C137-F5BC-E046-829C-086042145C71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53;p5">
              <a:extLst>
                <a:ext uri="{FF2B5EF4-FFF2-40B4-BE49-F238E27FC236}">
                  <a16:creationId xmlns:a16="http://schemas.microsoft.com/office/drawing/2014/main" id="{7C220086-AEBB-8A42-9FF3-65D00535DBA2}"/>
                </a:ext>
              </a:extLst>
            </p:cNvPr>
            <p:cNvSpPr/>
            <p:nvPr/>
          </p:nvSpPr>
          <p:spPr>
            <a:xfrm>
              <a:off x="1331026" y="1180648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150;p5">
            <a:extLst>
              <a:ext uri="{FF2B5EF4-FFF2-40B4-BE49-F238E27FC236}">
                <a16:creationId xmlns:a16="http://schemas.microsoft.com/office/drawing/2014/main" id="{6D6384DB-BA25-5848-9596-8D48A867CB56}"/>
              </a:ext>
            </a:extLst>
          </p:cNvPr>
          <p:cNvGrpSpPr/>
          <p:nvPr/>
        </p:nvGrpSpPr>
        <p:grpSpPr>
          <a:xfrm rot="10800000" flipV="1">
            <a:off x="4558192" y="1230850"/>
            <a:ext cx="545495" cy="531850"/>
            <a:chOff x="1331026" y="922810"/>
            <a:chExt cx="507037" cy="309842"/>
          </a:xfrm>
        </p:grpSpPr>
        <p:sp>
          <p:nvSpPr>
            <p:cNvPr id="41" name="Google Shape;152;p5">
              <a:extLst>
                <a:ext uri="{FF2B5EF4-FFF2-40B4-BE49-F238E27FC236}">
                  <a16:creationId xmlns:a16="http://schemas.microsoft.com/office/drawing/2014/main" id="{BFAFAF09-2D0E-264F-9482-D5F9F232DC47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53;p5">
              <a:extLst>
                <a:ext uri="{FF2B5EF4-FFF2-40B4-BE49-F238E27FC236}">
                  <a16:creationId xmlns:a16="http://schemas.microsoft.com/office/drawing/2014/main" id="{CA57E03B-F93A-944C-A723-8C786FB9E2BD}"/>
                </a:ext>
              </a:extLst>
            </p:cNvPr>
            <p:cNvSpPr/>
            <p:nvPr/>
          </p:nvSpPr>
          <p:spPr>
            <a:xfrm>
              <a:off x="1331026" y="1180648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150;p5">
            <a:extLst>
              <a:ext uri="{FF2B5EF4-FFF2-40B4-BE49-F238E27FC236}">
                <a16:creationId xmlns:a16="http://schemas.microsoft.com/office/drawing/2014/main" id="{F0D49905-907F-BB4D-819B-CAE67929D8EC}"/>
              </a:ext>
            </a:extLst>
          </p:cNvPr>
          <p:cNvGrpSpPr/>
          <p:nvPr/>
        </p:nvGrpSpPr>
        <p:grpSpPr>
          <a:xfrm rot="10800000" flipV="1">
            <a:off x="4558192" y="4066125"/>
            <a:ext cx="545495" cy="531850"/>
            <a:chOff x="1331026" y="922810"/>
            <a:chExt cx="507037" cy="309842"/>
          </a:xfrm>
        </p:grpSpPr>
        <p:sp>
          <p:nvSpPr>
            <p:cNvPr id="47" name="Google Shape;152;p5">
              <a:extLst>
                <a:ext uri="{FF2B5EF4-FFF2-40B4-BE49-F238E27FC236}">
                  <a16:creationId xmlns:a16="http://schemas.microsoft.com/office/drawing/2014/main" id="{7CDB3BEA-9E83-C844-9162-2D8A3EB66101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53;p5">
              <a:extLst>
                <a:ext uri="{FF2B5EF4-FFF2-40B4-BE49-F238E27FC236}">
                  <a16:creationId xmlns:a16="http://schemas.microsoft.com/office/drawing/2014/main" id="{4E88A303-0F06-2941-A101-703F4BC5613D}"/>
                </a:ext>
              </a:extLst>
            </p:cNvPr>
            <p:cNvSpPr/>
            <p:nvPr/>
          </p:nvSpPr>
          <p:spPr>
            <a:xfrm>
              <a:off x="1331026" y="1180648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" name="Google Shape;150;p5">
            <a:extLst>
              <a:ext uri="{FF2B5EF4-FFF2-40B4-BE49-F238E27FC236}">
                <a16:creationId xmlns:a16="http://schemas.microsoft.com/office/drawing/2014/main" id="{85387752-B876-454B-B20A-A3C968C46FDD}"/>
              </a:ext>
            </a:extLst>
          </p:cNvPr>
          <p:cNvGrpSpPr/>
          <p:nvPr/>
        </p:nvGrpSpPr>
        <p:grpSpPr>
          <a:xfrm rot="10800000" flipV="1">
            <a:off x="4558192" y="5080198"/>
            <a:ext cx="545495" cy="531850"/>
            <a:chOff x="1331026" y="922810"/>
            <a:chExt cx="507037" cy="309842"/>
          </a:xfrm>
        </p:grpSpPr>
        <p:sp>
          <p:nvSpPr>
            <p:cNvPr id="50" name="Google Shape;152;p5">
              <a:extLst>
                <a:ext uri="{FF2B5EF4-FFF2-40B4-BE49-F238E27FC236}">
                  <a16:creationId xmlns:a16="http://schemas.microsoft.com/office/drawing/2014/main" id="{25166BBB-4A4D-0E49-B83D-0DD7ED5A29B4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53;p5">
              <a:extLst>
                <a:ext uri="{FF2B5EF4-FFF2-40B4-BE49-F238E27FC236}">
                  <a16:creationId xmlns:a16="http://schemas.microsoft.com/office/drawing/2014/main" id="{01985238-6FC7-C942-A3C5-E4CE9E0BBA5D}"/>
                </a:ext>
              </a:extLst>
            </p:cNvPr>
            <p:cNvSpPr/>
            <p:nvPr/>
          </p:nvSpPr>
          <p:spPr>
            <a:xfrm>
              <a:off x="1331026" y="1180648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" name="صورة 30" descr="صورة تحتوي على حشرة&#10;&#10;تم إنشاء الوصف تلقائياً">
            <a:extLst>
              <a:ext uri="{FF2B5EF4-FFF2-40B4-BE49-F238E27FC236}">
                <a16:creationId xmlns:a16="http://schemas.microsoft.com/office/drawing/2014/main" id="{17EE5F77-F80F-3B40-82D9-C605B7EF5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9966" y="2247537"/>
            <a:ext cx="1101358" cy="828152"/>
          </a:xfrm>
          <a:prstGeom prst="rect">
            <a:avLst/>
          </a:prstGeom>
        </p:spPr>
      </p:pic>
      <p:pic>
        <p:nvPicPr>
          <p:cNvPr id="52" name="صورة 51" descr="صورة تحتوي على حشرة&#10;&#10;تم إنشاء الوصف تلقائياً">
            <a:extLst>
              <a:ext uri="{FF2B5EF4-FFF2-40B4-BE49-F238E27FC236}">
                <a16:creationId xmlns:a16="http://schemas.microsoft.com/office/drawing/2014/main" id="{F1B26F59-DFEA-6E42-9FC8-218D8EECF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3475" y="2892330"/>
            <a:ext cx="841223" cy="632548"/>
          </a:xfrm>
          <a:prstGeom prst="rect">
            <a:avLst/>
          </a:prstGeom>
        </p:spPr>
      </p:pic>
      <p:pic>
        <p:nvPicPr>
          <p:cNvPr id="53" name="صورة 52" descr="صورة تحتوي على حشرة&#10;&#10;تم إنشاء الوصف تلقائياً">
            <a:extLst>
              <a:ext uri="{FF2B5EF4-FFF2-40B4-BE49-F238E27FC236}">
                <a16:creationId xmlns:a16="http://schemas.microsoft.com/office/drawing/2014/main" id="{3D6E1528-3FE8-0344-A4E3-33520B81E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2626" y="3689027"/>
            <a:ext cx="728019" cy="547425"/>
          </a:xfrm>
          <a:prstGeom prst="rect">
            <a:avLst/>
          </a:prstGeom>
        </p:spPr>
      </p:pic>
      <p:pic>
        <p:nvPicPr>
          <p:cNvPr id="54" name="صورة 53" descr="صورة تحتوي على حشرة&#10;&#10;تم إنشاء الوصف تلقائياً">
            <a:extLst>
              <a:ext uri="{FF2B5EF4-FFF2-40B4-BE49-F238E27FC236}">
                <a16:creationId xmlns:a16="http://schemas.microsoft.com/office/drawing/2014/main" id="{8D5D4F08-1BDD-7D4E-93E7-6E41C11AE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3898" y="3949735"/>
            <a:ext cx="626597" cy="471161"/>
          </a:xfrm>
          <a:prstGeom prst="rect">
            <a:avLst/>
          </a:prstGeom>
        </p:spPr>
      </p:pic>
      <p:pic>
        <p:nvPicPr>
          <p:cNvPr id="29" name="صورة 28" descr="صورة تحتوي على خريطة&#10;&#10;تم إنشاء الوصف تلقائياً">
            <a:extLst>
              <a:ext uri="{FF2B5EF4-FFF2-40B4-BE49-F238E27FC236}">
                <a16:creationId xmlns:a16="http://schemas.microsoft.com/office/drawing/2014/main" id="{86ED4DF4-AF7C-CC42-929A-E51C68D5B4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5947" y="4322566"/>
            <a:ext cx="1428750" cy="1476375"/>
          </a:xfrm>
          <a:prstGeom prst="rect">
            <a:avLst/>
          </a:prstGeom>
        </p:spPr>
      </p:pic>
      <p:grpSp>
        <p:nvGrpSpPr>
          <p:cNvPr id="30" name="Google Shape;150;p5">
            <a:extLst>
              <a:ext uri="{FF2B5EF4-FFF2-40B4-BE49-F238E27FC236}">
                <a16:creationId xmlns:a16="http://schemas.microsoft.com/office/drawing/2014/main" id="{C94A16E8-8C77-B344-9C1F-EC3F1D769CCA}"/>
              </a:ext>
            </a:extLst>
          </p:cNvPr>
          <p:cNvGrpSpPr/>
          <p:nvPr/>
        </p:nvGrpSpPr>
        <p:grpSpPr>
          <a:xfrm rot="10800000" flipV="1">
            <a:off x="4542276" y="3020139"/>
            <a:ext cx="545495" cy="531850"/>
            <a:chOff x="1331026" y="922810"/>
            <a:chExt cx="507037" cy="309842"/>
          </a:xfrm>
        </p:grpSpPr>
        <p:sp>
          <p:nvSpPr>
            <p:cNvPr id="32" name="Google Shape;152;p5">
              <a:extLst>
                <a:ext uri="{FF2B5EF4-FFF2-40B4-BE49-F238E27FC236}">
                  <a16:creationId xmlns:a16="http://schemas.microsoft.com/office/drawing/2014/main" id="{4C2ECDA5-1828-264E-AC4E-C04A1D3C24C9}"/>
                </a:ext>
              </a:extLst>
            </p:cNvPr>
            <p:cNvSpPr/>
            <p:nvPr/>
          </p:nvSpPr>
          <p:spPr>
            <a:xfrm>
              <a:off x="1331026" y="922810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53;p5">
              <a:extLst>
                <a:ext uri="{FF2B5EF4-FFF2-40B4-BE49-F238E27FC236}">
                  <a16:creationId xmlns:a16="http://schemas.microsoft.com/office/drawing/2014/main" id="{D64AD131-4320-6B49-8C67-403FFB507E74}"/>
                </a:ext>
              </a:extLst>
            </p:cNvPr>
            <p:cNvSpPr/>
            <p:nvPr/>
          </p:nvSpPr>
          <p:spPr>
            <a:xfrm>
              <a:off x="1331026" y="1180648"/>
              <a:ext cx="507037" cy="52004"/>
            </a:xfrm>
            <a:prstGeom prst="flowChartTerminator">
              <a:avLst/>
            </a:prstGeom>
            <a:gradFill>
              <a:gsLst>
                <a:gs pos="0">
                  <a:srgbClr val="595959"/>
                </a:gs>
                <a:gs pos="24000">
                  <a:srgbClr val="3F3F3F"/>
                </a:gs>
                <a:gs pos="47000">
                  <a:schemeClr val="lt1"/>
                </a:gs>
                <a:gs pos="79668">
                  <a:schemeClr val="lt1"/>
                </a:gs>
                <a:gs pos="93000">
                  <a:srgbClr val="3F3F3F"/>
                </a:gs>
                <a:gs pos="100000">
                  <a:srgbClr val="3F3F3F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/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B125D42-3DE8-80D6-49B7-B6AAD25CD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76</a:t>
            </a:fld>
            <a:endParaRPr lang="ar-SA"/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A78A5E5D-3830-5935-5625-82284BC6730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70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utout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460499" y="2120561"/>
            <a:ext cx="3964668" cy="308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398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2BE5272-775F-4E49-BC94-C6D82DDDF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656" y="-8249"/>
            <a:ext cx="3896568" cy="6858000"/>
          </a:xfrm>
          <a:prstGeom prst="rect">
            <a:avLst/>
          </a:prstGeom>
        </p:spPr>
      </p:pic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1F250D9-D00D-C043-8B22-272F49D9F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-8249"/>
            <a:ext cx="2884388" cy="6858000"/>
          </a:xfrm>
          <a:prstGeom prst="rect">
            <a:avLst/>
          </a:prstGeom>
        </p:spPr>
      </p:pic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1010897-BC51-F445-A545-1A6665598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732" y="-8249"/>
            <a:ext cx="2884388" cy="6858000"/>
          </a:xfrm>
          <a:prstGeom prst="rect">
            <a:avLst/>
          </a:prstGeom>
        </p:spPr>
      </p:pic>
      <p:pic>
        <p:nvPicPr>
          <p:cNvPr id="6" name="صورة 5" descr="صورة تحتوي على نص, إلكترونيات, عرض&#10;&#10;تم إنشاء الوصف تلقائياً">
            <a:extLst>
              <a:ext uri="{FF2B5EF4-FFF2-40B4-BE49-F238E27FC236}">
                <a16:creationId xmlns:a16="http://schemas.microsoft.com/office/drawing/2014/main" id="{42D3C89F-8285-7347-8398-CF120200A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6872" y="8249"/>
            <a:ext cx="2165946" cy="1538064"/>
          </a:xfrm>
          <a:prstGeom prst="rect">
            <a:avLst/>
          </a:prstGeom>
        </p:spPr>
      </p:pic>
      <p:sp>
        <p:nvSpPr>
          <p:cNvPr id="13" name="شكل حر 12">
            <a:extLst>
              <a:ext uri="{FF2B5EF4-FFF2-40B4-BE49-F238E27FC236}">
                <a16:creationId xmlns:a16="http://schemas.microsoft.com/office/drawing/2014/main" id="{B9EB1074-216F-D944-B0D0-1CC77F77A789}"/>
              </a:ext>
            </a:extLst>
          </p:cNvPr>
          <p:cNvSpPr/>
          <p:nvPr/>
        </p:nvSpPr>
        <p:spPr>
          <a:xfrm>
            <a:off x="227422" y="730785"/>
            <a:ext cx="1958588" cy="2060963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marL="0" algn="ctr" defTabSz="685800" rtl="0" eaLnBrk="1" latinLnBrk="0" hangingPunct="1"/>
            <a:endParaRPr lang="ar-SA" sz="1350" dirty="0"/>
          </a:p>
        </p:txBody>
      </p:sp>
      <p:pic>
        <p:nvPicPr>
          <p:cNvPr id="14" name="صورة 13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2622EB23-17CC-2844-AE81-7ECC64C08C0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44352"/>
          <a:stretch/>
        </p:blipFill>
        <p:spPr>
          <a:xfrm>
            <a:off x="1280659" y="1582723"/>
            <a:ext cx="378161" cy="759971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433E4057-54B3-C747-BD10-9B304B0E3E9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261" t="-1" r="1991" b="37349"/>
          <a:stretch/>
        </p:blipFill>
        <p:spPr>
          <a:xfrm>
            <a:off x="306641" y="1738233"/>
            <a:ext cx="681236" cy="1013280"/>
          </a:xfrm>
          <a:prstGeom prst="rect">
            <a:avLst/>
          </a:prstGeom>
        </p:spPr>
      </p:pic>
      <p:pic>
        <p:nvPicPr>
          <p:cNvPr id="16" name="صورة 15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E51D914B-AE8A-C048-82AF-4DAB98DBF76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188547" y="662577"/>
            <a:ext cx="1040004" cy="2168313"/>
          </a:xfrm>
          <a:prstGeom prst="rect">
            <a:avLst/>
          </a:prstGeom>
        </p:spPr>
      </p:pic>
      <p:pic>
        <p:nvPicPr>
          <p:cNvPr id="17" name="صورة 16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6CD445E7-2A60-BE42-A274-13FA1A3D0E3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055" y="666157"/>
            <a:ext cx="1040004" cy="2168313"/>
          </a:xfrm>
          <a:prstGeom prst="rect">
            <a:avLst/>
          </a:prstGeom>
        </p:spPr>
      </p:pic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C6B2DB7C-2773-8C4E-9877-5792344DBF23}"/>
              </a:ext>
            </a:extLst>
          </p:cNvPr>
          <p:cNvGrpSpPr/>
          <p:nvPr/>
        </p:nvGrpSpPr>
        <p:grpSpPr>
          <a:xfrm>
            <a:off x="119630" y="2791748"/>
            <a:ext cx="2174171" cy="1726732"/>
            <a:chOff x="189605" y="2010681"/>
            <a:chExt cx="2198606" cy="3136864"/>
          </a:xfrm>
        </p:grpSpPr>
        <p:pic>
          <p:nvPicPr>
            <p:cNvPr id="19" name="صورة 18" descr="صورة تحتوي على نص, أثاث, منضدة, رف&#10;&#10;تم إنشاء الوصف تلقائياً">
              <a:extLst>
                <a:ext uri="{FF2B5EF4-FFF2-40B4-BE49-F238E27FC236}">
                  <a16:creationId xmlns:a16="http://schemas.microsoft.com/office/drawing/2014/main" id="{1352AA88-A90A-404B-82AF-4D6C2CDBC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189605" y="2016844"/>
              <a:ext cx="2198606" cy="3130701"/>
            </a:xfrm>
            <a:prstGeom prst="rect">
              <a:avLst/>
            </a:prstGeom>
          </p:spPr>
        </p:pic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39DDFBB2-B1AD-0B4E-AC5F-49AD227AF02A}"/>
                </a:ext>
              </a:extLst>
            </p:cNvPr>
            <p:cNvGrpSpPr/>
            <p:nvPr/>
          </p:nvGrpSpPr>
          <p:grpSpPr>
            <a:xfrm>
              <a:off x="324840" y="2010681"/>
              <a:ext cx="1928137" cy="3105678"/>
              <a:chOff x="309323" y="2016843"/>
              <a:chExt cx="1928137" cy="3105678"/>
            </a:xfrm>
          </p:grpSpPr>
          <p:pic>
            <p:nvPicPr>
              <p:cNvPr id="21" name="صورة 20" descr="صورة تحتوي على نص, داخلي, رف, مختلف&#10;&#10;تم إنشاء الوصف تلقائياً">
                <a:extLst>
                  <a:ext uri="{FF2B5EF4-FFF2-40B4-BE49-F238E27FC236}">
                    <a16:creationId xmlns:a16="http://schemas.microsoft.com/office/drawing/2014/main" id="{D2AC425E-58D5-D24B-B956-B754DD4C79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837473B0-CC2E-450A-ABE3-18F120FF3D39}">
                    <a1611:picAttrSrcUrl xmlns:a1611="http://schemas.microsoft.com/office/drawing/2016/11/main" r:id="rId12"/>
                  </a:ext>
                </a:extLst>
              </a:blip>
              <a:stretch>
                <a:fillRect/>
              </a:stretch>
            </p:blipFill>
            <p:spPr>
              <a:xfrm>
                <a:off x="340357" y="4143983"/>
                <a:ext cx="1897101" cy="978538"/>
              </a:xfrm>
              <a:prstGeom prst="rect">
                <a:avLst/>
              </a:prstGeom>
            </p:spPr>
          </p:pic>
          <p:pic>
            <p:nvPicPr>
              <p:cNvPr id="22" name="صورة 21" descr="صورة تحتوي على نص, داخلي, رف, مختلف&#10;&#10;تم إنشاء الوصف تلقائياً">
                <a:extLst>
                  <a:ext uri="{FF2B5EF4-FFF2-40B4-BE49-F238E27FC236}">
                    <a16:creationId xmlns:a16="http://schemas.microsoft.com/office/drawing/2014/main" id="{F6410B68-31BC-9C46-B481-F82B678BC2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837473B0-CC2E-450A-ABE3-18F120FF3D39}">
                    <a1611:picAttrSrcUrl xmlns:a1611="http://schemas.microsoft.com/office/drawing/2016/11/main" r:id="rId12"/>
                  </a:ext>
                </a:extLst>
              </a:blip>
              <a:stretch>
                <a:fillRect/>
              </a:stretch>
            </p:blipFill>
            <p:spPr>
              <a:xfrm>
                <a:off x="340357" y="3092925"/>
                <a:ext cx="1897101" cy="978538"/>
              </a:xfrm>
              <a:prstGeom prst="rect">
                <a:avLst/>
              </a:prstGeom>
            </p:spPr>
          </p:pic>
          <p:pic>
            <p:nvPicPr>
              <p:cNvPr id="23" name="صورة 22" descr="صورة تحتوي على نص, كتاب, رف, داخلي&#10;&#10;تم إنشاء الوصف تلقائياً">
                <a:extLst>
                  <a:ext uri="{FF2B5EF4-FFF2-40B4-BE49-F238E27FC236}">
                    <a16:creationId xmlns:a16="http://schemas.microsoft.com/office/drawing/2014/main" id="{AD23D0DE-3338-B54F-93B7-275A436022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837473B0-CC2E-450A-ABE3-18F120FF3D39}">
                    <a1611:picAttrSrcUrl xmlns:a1611="http://schemas.microsoft.com/office/drawing/2016/11/main" r:id="rId14"/>
                  </a:ext>
                </a:extLst>
              </a:blip>
              <a:stretch>
                <a:fillRect/>
              </a:stretch>
            </p:blipFill>
            <p:spPr>
              <a:xfrm>
                <a:off x="309323" y="2670391"/>
                <a:ext cx="1928136" cy="465170"/>
              </a:xfrm>
              <a:prstGeom prst="rect">
                <a:avLst/>
              </a:prstGeom>
            </p:spPr>
          </p:pic>
          <p:pic>
            <p:nvPicPr>
              <p:cNvPr id="24" name="صورة 23" descr="صورة تحتوي على نص, داخلي, رف, مكدس&#10;&#10;تم إنشاء الوصف تلقائياً">
                <a:extLst>
                  <a:ext uri="{FF2B5EF4-FFF2-40B4-BE49-F238E27FC236}">
                    <a16:creationId xmlns:a16="http://schemas.microsoft.com/office/drawing/2014/main" id="{4A031937-A76D-D849-8A87-1DB6B8F013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837473B0-CC2E-450A-ABE3-18F120FF3D39}">
                    <a1611:picAttrSrcUrl xmlns:a1611="http://schemas.microsoft.com/office/drawing/2016/11/main" r:id="rId16"/>
                  </a:ext>
                </a:extLst>
              </a:blip>
              <a:stretch>
                <a:fillRect/>
              </a:stretch>
            </p:blipFill>
            <p:spPr>
              <a:xfrm>
                <a:off x="309323" y="2016843"/>
                <a:ext cx="1928137" cy="628523"/>
              </a:xfrm>
              <a:prstGeom prst="rect">
                <a:avLst/>
              </a:prstGeom>
            </p:spPr>
          </p:pic>
          <p:pic>
            <p:nvPicPr>
              <p:cNvPr id="25" name="صورة 24" descr="صورة تحتوي على نص, صف, مبطن, حزمة&#10;&#10;تم إنشاء الوصف تلقائي">
                <a:extLst>
                  <a:ext uri="{FF2B5EF4-FFF2-40B4-BE49-F238E27FC236}">
                    <a16:creationId xmlns:a16="http://schemas.microsoft.com/office/drawing/2014/main" id="{949DD429-0DC7-CB4F-905C-099993EA2E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837473B0-CC2E-450A-ABE3-18F120FF3D39}">
                    <a1611:picAttrSrcUrl xmlns:a1611="http://schemas.microsoft.com/office/drawing/2016/11/main" r:id="rId18"/>
                  </a:ext>
                </a:extLst>
              </a:blip>
              <a:stretch>
                <a:fillRect/>
              </a:stretch>
            </p:blipFill>
            <p:spPr>
              <a:xfrm>
                <a:off x="1283851" y="3838878"/>
                <a:ext cx="902969" cy="465170"/>
              </a:xfrm>
              <a:prstGeom prst="rect">
                <a:avLst/>
              </a:prstGeom>
            </p:spPr>
          </p:pic>
          <p:pic>
            <p:nvPicPr>
              <p:cNvPr id="26" name="صورة 25" descr="صورة تحتوي على نص, صف, مبطن, حزمة&#10;&#10;تم إنشاء الوصف تلقائي">
                <a:extLst>
                  <a:ext uri="{FF2B5EF4-FFF2-40B4-BE49-F238E27FC236}">
                    <a16:creationId xmlns:a16="http://schemas.microsoft.com/office/drawing/2014/main" id="{F64A3D5E-B8A7-A34B-A84B-11DEAA9429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837473B0-CC2E-450A-ABE3-18F120FF3D39}">
                    <a1611:picAttrSrcUrl xmlns:a1611="http://schemas.microsoft.com/office/drawing/2016/11/main" r:id="rId18"/>
                  </a:ext>
                </a:extLst>
              </a:blip>
              <a:stretch>
                <a:fillRect/>
              </a:stretch>
            </p:blipFill>
            <p:spPr>
              <a:xfrm>
                <a:off x="340357" y="3864226"/>
                <a:ext cx="902969" cy="465170"/>
              </a:xfrm>
              <a:prstGeom prst="rect">
                <a:avLst/>
              </a:prstGeom>
            </p:spPr>
          </p:pic>
        </p:grpSp>
      </p:grp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524CF287-CD22-D340-95E4-9DDA55000517}"/>
              </a:ext>
            </a:extLst>
          </p:cNvPr>
          <p:cNvGrpSpPr/>
          <p:nvPr/>
        </p:nvGrpSpPr>
        <p:grpSpPr>
          <a:xfrm>
            <a:off x="3958011" y="-63488"/>
            <a:ext cx="1619104" cy="1516562"/>
            <a:chOff x="3326307" y="697407"/>
            <a:chExt cx="5463186" cy="5463186"/>
          </a:xfrm>
        </p:grpSpPr>
        <p:sp>
          <p:nvSpPr>
            <p:cNvPr id="31" name="شكل بيضاوي 30">
              <a:extLst>
                <a:ext uri="{FF2B5EF4-FFF2-40B4-BE49-F238E27FC236}">
                  <a16:creationId xmlns:a16="http://schemas.microsoft.com/office/drawing/2014/main" id="{77279659-F4B0-F344-A52F-316362C8CA5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blipFill dpi="0"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EG" sz="1350" dirty="0"/>
            </a:p>
          </p:txBody>
        </p:sp>
        <p:grpSp>
          <p:nvGrpSpPr>
            <p:cNvPr id="32" name="مجموعة 31">
              <a:extLst>
                <a:ext uri="{FF2B5EF4-FFF2-40B4-BE49-F238E27FC236}">
                  <a16:creationId xmlns:a16="http://schemas.microsoft.com/office/drawing/2014/main" id="{D916F7B7-487D-5747-A9DD-309C9767299A}"/>
                </a:ext>
              </a:extLst>
            </p:cNvPr>
            <p:cNvGrpSpPr/>
            <p:nvPr/>
          </p:nvGrpSpPr>
          <p:grpSpPr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33" name="مربع نص 32">
                <a:extLst>
                  <a:ext uri="{FF2B5EF4-FFF2-40B4-BE49-F238E27FC236}">
                    <a16:creationId xmlns:a16="http://schemas.microsoft.com/office/drawing/2014/main" id="{A9D24A7C-8596-A845-8014-3F198ECCC156}"/>
                  </a:ext>
                </a:extLst>
              </p:cNvPr>
              <p:cNvSpPr txBox="1"/>
              <p:nvPr/>
            </p:nvSpPr>
            <p:spPr>
              <a:xfrm>
                <a:off x="5887413" y="1103486"/>
                <a:ext cx="369764" cy="312381"/>
              </a:xfrm>
              <a:custGeom>
                <a:avLst/>
                <a:gdLst/>
                <a:ahLst/>
                <a:cxnLst/>
                <a:rect l="l" t="t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4" name="مربع نص 33">
                <a:extLst>
                  <a:ext uri="{FF2B5EF4-FFF2-40B4-BE49-F238E27FC236}">
                    <a16:creationId xmlns:a16="http://schemas.microsoft.com/office/drawing/2014/main" id="{0493762A-D4E8-AB43-9D04-4A9A8A0626DA}"/>
                  </a:ext>
                </a:extLst>
              </p:cNvPr>
              <p:cNvSpPr txBox="1"/>
              <p:nvPr/>
            </p:nvSpPr>
            <p:spPr>
              <a:xfrm>
                <a:off x="6058989" y="5592110"/>
                <a:ext cx="199588" cy="325580"/>
              </a:xfrm>
              <a:custGeom>
                <a:avLst/>
                <a:gdLst/>
                <a:ahLst/>
                <a:cxnLst/>
                <a:rect l="l" t="t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5" name="مربع نص 34">
                <a:extLst>
                  <a:ext uri="{FF2B5EF4-FFF2-40B4-BE49-F238E27FC236}">
                    <a16:creationId xmlns:a16="http://schemas.microsoft.com/office/drawing/2014/main" id="{9FCFBDA5-54E1-9441-9FB3-46D28F0D6A9D}"/>
                  </a:ext>
                </a:extLst>
              </p:cNvPr>
              <p:cNvSpPr txBox="1"/>
              <p:nvPr/>
            </p:nvSpPr>
            <p:spPr>
              <a:xfrm>
                <a:off x="8309999" y="3354098"/>
                <a:ext cx="187389" cy="314381"/>
              </a:xfrm>
              <a:custGeom>
                <a:avLst/>
                <a:gdLst/>
                <a:ahLst/>
                <a:cxnLst/>
                <a:rect l="l" t="t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F4B3E9E5-E947-414B-B815-E67B466F7130}"/>
                  </a:ext>
                </a:extLst>
              </p:cNvPr>
              <p:cNvSpPr txBox="1"/>
              <p:nvPr/>
            </p:nvSpPr>
            <p:spPr>
              <a:xfrm>
                <a:off x="3815176" y="3352098"/>
                <a:ext cx="208589" cy="326180"/>
              </a:xfrm>
              <a:custGeom>
                <a:avLst/>
                <a:gdLst/>
                <a:ahLst/>
                <a:cxnLst/>
                <a:rect l="l" t="t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E30DC215-106F-C548-AF8F-78CAAD4340E6}"/>
                  </a:ext>
                </a:extLst>
              </p:cNvPr>
              <p:cNvSpPr txBox="1"/>
              <p:nvPr/>
            </p:nvSpPr>
            <p:spPr>
              <a:xfrm>
                <a:off x="7257069" y="1404126"/>
                <a:ext cx="128592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8" name="مربع نص 37">
                <a:extLst>
                  <a:ext uri="{FF2B5EF4-FFF2-40B4-BE49-F238E27FC236}">
                    <a16:creationId xmlns:a16="http://schemas.microsoft.com/office/drawing/2014/main" id="{444A2A0E-B111-FE4A-9386-19A673AE6CA0}"/>
                  </a:ext>
                </a:extLst>
              </p:cNvPr>
              <p:cNvSpPr txBox="1"/>
              <p:nvPr/>
            </p:nvSpPr>
            <p:spPr>
              <a:xfrm>
                <a:off x="4928783" y="5301068"/>
                <a:ext cx="228786" cy="314780"/>
              </a:xfrm>
              <a:custGeom>
                <a:avLst/>
                <a:gdLst/>
                <a:ahLst/>
                <a:cxnLst/>
                <a:rect l="l" t="t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60DA2340-C7ED-B148-94AC-D70BA91E7BCB}"/>
                  </a:ext>
                </a:extLst>
              </p:cNvPr>
              <p:cNvSpPr txBox="1"/>
              <p:nvPr/>
            </p:nvSpPr>
            <p:spPr>
              <a:xfrm>
                <a:off x="8012959" y="2230091"/>
                <a:ext cx="187589" cy="307781"/>
              </a:xfrm>
              <a:custGeom>
                <a:avLst/>
                <a:gdLst/>
                <a:ahLst/>
                <a:cxnLst/>
                <a:rect l="l" t="t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0" name="مربع نص 39">
                <a:extLst>
                  <a:ext uri="{FF2B5EF4-FFF2-40B4-BE49-F238E27FC236}">
                    <a16:creationId xmlns:a16="http://schemas.microsoft.com/office/drawing/2014/main" id="{188BCCBC-AB1C-FE41-9B7A-DFF1DDB62226}"/>
                  </a:ext>
                </a:extLst>
              </p:cNvPr>
              <p:cNvSpPr txBox="1"/>
              <p:nvPr/>
            </p:nvSpPr>
            <p:spPr>
              <a:xfrm>
                <a:off x="4117804" y="4476095"/>
                <a:ext cx="200801" cy="315989"/>
              </a:xfrm>
              <a:custGeom>
                <a:avLst/>
                <a:gdLst/>
                <a:ahLst/>
                <a:cxnLst/>
                <a:rect l="l" t="t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5E84D66F-1EB9-0948-9D33-DD3FE8B9FA06}"/>
                  </a:ext>
                </a:extLst>
              </p:cNvPr>
              <p:cNvSpPr txBox="1"/>
              <p:nvPr/>
            </p:nvSpPr>
            <p:spPr>
              <a:xfrm>
                <a:off x="8004666" y="4438051"/>
                <a:ext cx="228186" cy="317181"/>
              </a:xfrm>
              <a:custGeom>
                <a:avLst/>
                <a:gdLst/>
                <a:ahLst/>
                <a:cxnLst/>
                <a:rect l="l" t="t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2" name="مربع نص 41">
                <a:extLst>
                  <a:ext uri="{FF2B5EF4-FFF2-40B4-BE49-F238E27FC236}">
                    <a16:creationId xmlns:a16="http://schemas.microsoft.com/office/drawing/2014/main" id="{DD5223C3-B597-924D-A9EB-7F130E6D5FD6}"/>
                  </a:ext>
                </a:extLst>
              </p:cNvPr>
              <p:cNvSpPr txBox="1"/>
              <p:nvPr/>
            </p:nvSpPr>
            <p:spPr>
              <a:xfrm>
                <a:off x="3929135" y="2246685"/>
                <a:ext cx="385163" cy="319581"/>
              </a:xfrm>
              <a:custGeom>
                <a:avLst/>
                <a:gdLst/>
                <a:ahLst/>
                <a:cxnLst/>
                <a:rect l="l" t="t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3" name="مربع نص 42">
                <a:extLst>
                  <a:ext uri="{FF2B5EF4-FFF2-40B4-BE49-F238E27FC236}">
                    <a16:creationId xmlns:a16="http://schemas.microsoft.com/office/drawing/2014/main" id="{19F4EDF3-A4EA-304E-9B01-FB0BC0B4F169}"/>
                  </a:ext>
                </a:extLst>
              </p:cNvPr>
              <p:cNvSpPr txBox="1"/>
              <p:nvPr/>
            </p:nvSpPr>
            <p:spPr>
              <a:xfrm>
                <a:off x="7210015" y="5273582"/>
                <a:ext cx="205387" cy="321380"/>
              </a:xfrm>
              <a:custGeom>
                <a:avLst/>
                <a:gdLst/>
                <a:ahLst/>
                <a:cxnLst/>
                <a:rect l="l" t="t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44" name="مربع نص 43">
                <a:extLst>
                  <a:ext uri="{FF2B5EF4-FFF2-40B4-BE49-F238E27FC236}">
                    <a16:creationId xmlns:a16="http://schemas.microsoft.com/office/drawing/2014/main" id="{BC15418D-5620-BF40-AE1C-C08A416163CD}"/>
                  </a:ext>
                </a:extLst>
              </p:cNvPr>
              <p:cNvSpPr txBox="1"/>
              <p:nvPr/>
            </p:nvSpPr>
            <p:spPr>
              <a:xfrm>
                <a:off x="4806060" y="1425929"/>
                <a:ext cx="308218" cy="311981"/>
              </a:xfrm>
              <a:custGeom>
                <a:avLst/>
                <a:gdLst/>
                <a:ahLst/>
                <a:cxnLst/>
                <a:rect l="l" t="t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685800" rtl="0"/>
                <a:endParaRPr lang="ar-EG" sz="2400" dirty="0"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77AF09AD-F673-1E48-B56F-01184BFE08A2}"/>
              </a:ext>
            </a:extLst>
          </p:cNvPr>
          <p:cNvGrpSpPr/>
          <p:nvPr/>
        </p:nvGrpSpPr>
        <p:grpSpPr>
          <a:xfrm>
            <a:off x="4732766" y="80479"/>
            <a:ext cx="88661" cy="1346690"/>
            <a:chOff x="5944770" y="1379001"/>
            <a:chExt cx="226260" cy="3927154"/>
          </a:xfrm>
        </p:grpSpPr>
        <p:sp>
          <p:nvSpPr>
            <p:cNvPr id="46" name="مثلث متساوي الساقين 49">
              <a:extLst>
                <a:ext uri="{FF2B5EF4-FFF2-40B4-BE49-F238E27FC236}">
                  <a16:creationId xmlns:a16="http://schemas.microsoft.com/office/drawing/2014/main" id="{6DB3A0C1-8073-9646-B66C-D70F992CACA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350"/>
            </a:p>
          </p:txBody>
        </p:sp>
        <p:sp>
          <p:nvSpPr>
            <p:cNvPr id="47" name="مثلث متساوي الساقين 50">
              <a:extLst>
                <a:ext uri="{FF2B5EF4-FFF2-40B4-BE49-F238E27FC236}">
                  <a16:creationId xmlns:a16="http://schemas.microsoft.com/office/drawing/2014/main" id="{1C2432E6-436D-A845-90BE-F2CB36134602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350"/>
            </a:p>
          </p:txBody>
        </p:sp>
      </p:grpSp>
      <p:grpSp>
        <p:nvGrpSpPr>
          <p:cNvPr id="48" name="مجموعة 47">
            <a:extLst>
              <a:ext uri="{FF2B5EF4-FFF2-40B4-BE49-F238E27FC236}">
                <a16:creationId xmlns:a16="http://schemas.microsoft.com/office/drawing/2014/main" id="{25A5FF0E-E771-C745-88E9-47761D6FDBBF}"/>
              </a:ext>
            </a:extLst>
          </p:cNvPr>
          <p:cNvGrpSpPr/>
          <p:nvPr/>
        </p:nvGrpSpPr>
        <p:grpSpPr>
          <a:xfrm rot="4908360">
            <a:off x="4656013" y="220845"/>
            <a:ext cx="83956" cy="1049587"/>
            <a:chOff x="5944770" y="1379001"/>
            <a:chExt cx="226260" cy="3927154"/>
          </a:xfrm>
        </p:grpSpPr>
        <p:sp>
          <p:nvSpPr>
            <p:cNvPr id="49" name="مثلث متساوي الساقين 52">
              <a:extLst>
                <a:ext uri="{FF2B5EF4-FFF2-40B4-BE49-F238E27FC236}">
                  <a16:creationId xmlns:a16="http://schemas.microsoft.com/office/drawing/2014/main" id="{9893EA3C-9D52-F54D-9E91-EEE038750D34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350"/>
            </a:p>
          </p:txBody>
        </p:sp>
        <p:sp>
          <p:nvSpPr>
            <p:cNvPr id="50" name="مثلث متساوي الساقين 53">
              <a:extLst>
                <a:ext uri="{FF2B5EF4-FFF2-40B4-BE49-F238E27FC236}">
                  <a16:creationId xmlns:a16="http://schemas.microsoft.com/office/drawing/2014/main" id="{0D927627-58F1-A747-9968-B2D2266CEEDA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350"/>
            </a:p>
          </p:txBody>
        </p:sp>
      </p:grpSp>
      <p:sp>
        <p:nvSpPr>
          <p:cNvPr id="51" name="شكل بيضاوي 50">
            <a:extLst>
              <a:ext uri="{FF2B5EF4-FFF2-40B4-BE49-F238E27FC236}">
                <a16:creationId xmlns:a16="http://schemas.microsoft.com/office/drawing/2014/main" id="{803E73F4-6DFD-264A-BFF4-415FE2750251}"/>
              </a:ext>
            </a:extLst>
          </p:cNvPr>
          <p:cNvSpPr/>
          <p:nvPr/>
        </p:nvSpPr>
        <p:spPr>
          <a:xfrm>
            <a:off x="4702167" y="673662"/>
            <a:ext cx="130792" cy="143187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endParaRPr lang="ar-EG" sz="1350"/>
          </a:p>
        </p:txBody>
      </p:sp>
      <p:pic>
        <p:nvPicPr>
          <p:cNvPr id="52" name="صورة 3">
            <a:extLst>
              <a:ext uri="{FF2B5EF4-FFF2-40B4-BE49-F238E27FC236}">
                <a16:creationId xmlns:a16="http://schemas.microsoft.com/office/drawing/2014/main" id="{346A67E3-C694-2F49-B705-8F7E54D9E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51" y="1695645"/>
            <a:ext cx="8155896" cy="479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صورة 62">
            <a:extLst>
              <a:ext uri="{FF2B5EF4-FFF2-40B4-BE49-F238E27FC236}">
                <a16:creationId xmlns:a16="http://schemas.microsoft.com/office/drawing/2014/main" id="{1BA74CFB-0C32-F648-829F-F6D9B0F9478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837473B0-CC2E-450A-ABE3-18F120FF3D39}">
                <a1611:picAttrSrcUrl xmlns:a1611="http://schemas.microsoft.com/office/drawing/2016/11/main" r:id="rId22"/>
              </a:ext>
            </a:extLst>
          </a:blip>
          <a:stretch>
            <a:fillRect/>
          </a:stretch>
        </p:blipFill>
        <p:spPr>
          <a:xfrm rot="21013860">
            <a:off x="1498991" y="2022221"/>
            <a:ext cx="1756069" cy="1234354"/>
          </a:xfrm>
          <a:prstGeom prst="rect">
            <a:avLst/>
          </a:prstGeom>
        </p:spPr>
      </p:pic>
      <p:sp>
        <p:nvSpPr>
          <p:cNvPr id="64" name="مستطيل 63">
            <a:extLst>
              <a:ext uri="{FF2B5EF4-FFF2-40B4-BE49-F238E27FC236}">
                <a16:creationId xmlns:a16="http://schemas.microsoft.com/office/drawing/2014/main" id="{04F50A63-8B97-C348-880E-175C63F50AD0}"/>
              </a:ext>
            </a:extLst>
          </p:cNvPr>
          <p:cNvSpPr/>
          <p:nvPr/>
        </p:nvSpPr>
        <p:spPr>
          <a:xfrm>
            <a:off x="3337857" y="1781709"/>
            <a:ext cx="3737610" cy="124587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٨-٣ </a:t>
            </a:r>
            <a:r>
              <a:rPr lang="ar-SA" sz="2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حل المعادلات التربيعية </a:t>
            </a:r>
            <a:r>
              <a:rPr lang="ar-SA" sz="2800" dirty="0" err="1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باكمال</a:t>
            </a:r>
            <a:r>
              <a:rPr lang="ar-SA" sz="2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 المربع</a:t>
            </a:r>
            <a:endParaRPr lang="ar-SA" sz="2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65" name="مستطيل 64">
            <a:extLst>
              <a:ext uri="{FF2B5EF4-FFF2-40B4-BE49-F238E27FC236}">
                <a16:creationId xmlns:a16="http://schemas.microsoft.com/office/drawing/2014/main" id="{A36B3E0E-31DB-F14F-8C83-F30F2413D569}"/>
              </a:ext>
            </a:extLst>
          </p:cNvPr>
          <p:cNvSpPr/>
          <p:nvPr/>
        </p:nvSpPr>
        <p:spPr>
          <a:xfrm>
            <a:off x="5861787" y="2958877"/>
            <a:ext cx="3737610" cy="124587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FFC000"/>
                </a:solidFill>
                <a:latin typeface="Beirut" pitchFamily="2" charset="-78"/>
                <a:cs typeface="Beirut" pitchFamily="2" charset="-78"/>
              </a:rPr>
              <a:t>فيما سبق </a:t>
            </a:r>
          </a:p>
        </p:txBody>
      </p:sp>
      <p:sp>
        <p:nvSpPr>
          <p:cNvPr id="66" name="مستطيل 65">
            <a:extLst>
              <a:ext uri="{FF2B5EF4-FFF2-40B4-BE49-F238E27FC236}">
                <a16:creationId xmlns:a16="http://schemas.microsoft.com/office/drawing/2014/main" id="{34CD9CF1-6B1E-5C46-8A5E-C54A95B991C7}"/>
              </a:ext>
            </a:extLst>
          </p:cNvPr>
          <p:cNvSpPr/>
          <p:nvPr/>
        </p:nvSpPr>
        <p:spPr>
          <a:xfrm>
            <a:off x="5777060" y="3936695"/>
            <a:ext cx="3071931" cy="1733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0070C0"/>
                </a:solidFill>
                <a:latin typeface="Beirut" pitchFamily="2" charset="-78"/>
                <a:cs typeface="Beirut" pitchFamily="2" charset="-78"/>
              </a:rPr>
              <a:t>درست حل المعادلات باستعمال خاصية الجذر</a:t>
            </a:r>
            <a:endParaRPr lang="ar-SA" sz="2800" baseline="30000" dirty="0">
              <a:solidFill>
                <a:srgbClr val="0070C0"/>
              </a:solidFill>
              <a:latin typeface="Beirut" pitchFamily="2" charset="-78"/>
              <a:cs typeface="Beirut" pitchFamily="2" charset="-78"/>
            </a:endParaRPr>
          </a:p>
          <a:p>
            <a:pPr algn="ctr"/>
            <a:endParaRPr lang="ar-SA" sz="2800" dirty="0">
              <a:solidFill>
                <a:srgbClr val="0070C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68" name="مستطيل 67">
            <a:extLst>
              <a:ext uri="{FF2B5EF4-FFF2-40B4-BE49-F238E27FC236}">
                <a16:creationId xmlns:a16="http://schemas.microsoft.com/office/drawing/2014/main" id="{BD63820C-040E-7748-B04E-CA3B836E879F}"/>
              </a:ext>
            </a:extLst>
          </p:cNvPr>
          <p:cNvSpPr/>
          <p:nvPr/>
        </p:nvSpPr>
        <p:spPr>
          <a:xfrm>
            <a:off x="1627970" y="2830890"/>
            <a:ext cx="3737610" cy="124587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/>
            <a:r>
              <a:rPr lang="ar-SA" sz="3600" dirty="0">
                <a:solidFill>
                  <a:srgbClr val="FFC000"/>
                </a:solidFill>
                <a:latin typeface="Beirut" pitchFamily="2" charset="-78"/>
                <a:cs typeface="Beirut" pitchFamily="2" charset="-78"/>
              </a:rPr>
              <a:t>والان </a:t>
            </a:r>
          </a:p>
        </p:txBody>
      </p:sp>
      <p:sp>
        <p:nvSpPr>
          <p:cNvPr id="69" name="مستطيل 68">
            <a:extLst>
              <a:ext uri="{FF2B5EF4-FFF2-40B4-BE49-F238E27FC236}">
                <a16:creationId xmlns:a16="http://schemas.microsoft.com/office/drawing/2014/main" id="{38719456-0476-2D4E-ACC9-4E5775C9C71B}"/>
              </a:ext>
            </a:extLst>
          </p:cNvPr>
          <p:cNvSpPr/>
          <p:nvPr/>
        </p:nvSpPr>
        <p:spPr>
          <a:xfrm>
            <a:off x="2170739" y="3428292"/>
            <a:ext cx="2709848" cy="1306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7030A0"/>
                </a:solidFill>
                <a:latin typeface="Beirut" pitchFamily="2" charset="-78"/>
                <a:cs typeface="Beirut" pitchFamily="2" charset="-78"/>
              </a:rPr>
              <a:t>اكتب العبارة التربيعية على صورة مربع كامل</a:t>
            </a:r>
            <a:endParaRPr lang="ar-SA" sz="2400" baseline="30000" dirty="0">
              <a:solidFill>
                <a:srgbClr val="7030A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70" name="مستطيل 69">
            <a:extLst>
              <a:ext uri="{FF2B5EF4-FFF2-40B4-BE49-F238E27FC236}">
                <a16:creationId xmlns:a16="http://schemas.microsoft.com/office/drawing/2014/main" id="{DCF8F809-F041-7844-A350-3D11043DBC38}"/>
              </a:ext>
            </a:extLst>
          </p:cNvPr>
          <p:cNvSpPr/>
          <p:nvPr/>
        </p:nvSpPr>
        <p:spPr>
          <a:xfrm>
            <a:off x="2208103" y="4674341"/>
            <a:ext cx="2709848" cy="1156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7030A0"/>
                </a:solidFill>
                <a:latin typeface="Beirut" pitchFamily="2" charset="-78"/>
                <a:cs typeface="Beirut" pitchFamily="2" charset="-78"/>
              </a:rPr>
              <a:t>احل معادلات تربيعية </a:t>
            </a:r>
            <a:r>
              <a:rPr lang="ar-SA" sz="2400" dirty="0" err="1">
                <a:solidFill>
                  <a:srgbClr val="7030A0"/>
                </a:solidFill>
                <a:latin typeface="Beirut" pitchFamily="2" charset="-78"/>
                <a:cs typeface="Beirut" pitchFamily="2" charset="-78"/>
              </a:rPr>
              <a:t>باكمال</a:t>
            </a:r>
            <a:r>
              <a:rPr lang="ar-SA" sz="2400" dirty="0">
                <a:solidFill>
                  <a:srgbClr val="7030A0"/>
                </a:solidFill>
                <a:latin typeface="Beirut" pitchFamily="2" charset="-78"/>
                <a:cs typeface="Beirut" pitchFamily="2" charset="-78"/>
              </a:rPr>
              <a:t> المربع</a:t>
            </a:r>
          </a:p>
          <a:p>
            <a:pPr algn="ctr"/>
            <a:endParaRPr lang="ar-SA" sz="2400" dirty="0">
              <a:solidFill>
                <a:srgbClr val="0070C0"/>
              </a:solidFill>
              <a:latin typeface="Beirut" pitchFamily="2" charset="-78"/>
              <a:cs typeface="Beirut" pitchFamily="2" charset="-78"/>
            </a:endParaRPr>
          </a:p>
          <a:p>
            <a:pPr algn="ctr"/>
            <a:endParaRPr lang="ar-SA" sz="2400" baseline="30000" dirty="0">
              <a:solidFill>
                <a:srgbClr val="0070C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60" name="صورة 59">
            <a:extLst>
              <a:ext uri="{FF2B5EF4-FFF2-40B4-BE49-F238E27FC236}">
                <a16:creationId xmlns:a16="http://schemas.microsoft.com/office/drawing/2014/main" id="{5AB4EBAF-06D6-B24A-84FA-48D3BABE057E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180" t="17890" r="37921" b="13073"/>
          <a:stretch/>
        </p:blipFill>
        <p:spPr>
          <a:xfrm>
            <a:off x="-31015" y="3808666"/>
            <a:ext cx="2018591" cy="2833251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AFC393E7-C5E3-4A47-9BA1-08FEDA686F7B}"/>
              </a:ext>
            </a:extLst>
          </p:cNvPr>
          <p:cNvSpPr txBox="1"/>
          <p:nvPr/>
        </p:nvSpPr>
        <p:spPr>
          <a:xfrm rot="20997897">
            <a:off x="1673551" y="2398415"/>
            <a:ext cx="1305751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algn="ctr" defTabSz="914400" rtl="0" eaLnBrk="1" latinLnBrk="0" hangingPunct="1"/>
            <a:r>
              <a:rPr lang="ar-SA" sz="1400" dirty="0">
                <a:latin typeface="Beirut" pitchFamily="2" charset="-78"/>
                <a:cs typeface="Beirut" pitchFamily="2" charset="-78"/>
              </a:rPr>
              <a:t>المفردات</a:t>
            </a:r>
            <a:r>
              <a:rPr lang="ar-SA" sz="1400" dirty="0"/>
              <a:t> </a:t>
            </a:r>
            <a:endParaRPr lang="en-US" sz="1400" dirty="0"/>
          </a:p>
          <a:p>
            <a:pPr marL="0" algn="ctr" defTabSz="914400" rtl="0" eaLnBrk="1" latinLnBrk="0" hangingPunct="1"/>
            <a:r>
              <a:rPr lang="ar-SA" sz="1200" dirty="0">
                <a:solidFill>
                  <a:srgbClr val="C00000"/>
                </a:solidFill>
                <a:latin typeface="Beirut" pitchFamily="2" charset="-78"/>
                <a:cs typeface="Beirut" pitchFamily="2" charset="-78"/>
              </a:rPr>
              <a:t>اكمال المربع</a:t>
            </a:r>
          </a:p>
        </p:txBody>
      </p:sp>
      <p:sp>
        <p:nvSpPr>
          <p:cNvPr id="55" name="مربع نص 5">
            <a:extLst>
              <a:ext uri="{FF2B5EF4-FFF2-40B4-BE49-F238E27FC236}">
                <a16:creationId xmlns:a16="http://schemas.microsoft.com/office/drawing/2014/main" id="{BF8F51A4-1F88-6249-94FC-CF98A3D72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0369" y="2258927"/>
            <a:ext cx="23430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defTabSz="914400" rtl="0" eaLnBrk="1" latinLnBrk="0" hangingPunct="1">
              <a:spcBef>
                <a:spcPct val="0"/>
              </a:spcBef>
              <a:buFontTx/>
              <a:buNone/>
            </a:pPr>
            <a:r>
              <a:rPr lang="ar-SA" altLang="ar-SA" sz="1600" dirty="0">
                <a:solidFill>
                  <a:srgbClr val="C00000"/>
                </a:solidFill>
              </a:rPr>
              <a:t>التاريخ   </a:t>
            </a:r>
            <a:r>
              <a:rPr lang="ar-SA" altLang="ar-SA" sz="1600" dirty="0">
                <a:solidFill>
                  <a:srgbClr val="002060"/>
                </a:solidFill>
              </a:rPr>
              <a:t>/ </a:t>
            </a:r>
            <a:r>
              <a:rPr lang="ar-SA" altLang="ar-SA" sz="1600">
                <a:solidFill>
                  <a:srgbClr val="002060"/>
                </a:solidFill>
              </a:rPr>
              <a:t>/ ١٤٤هـ</a:t>
            </a:r>
            <a:endParaRPr lang="ar-SA" altLang="ar-SA" sz="1600" dirty="0">
              <a:solidFill>
                <a:srgbClr val="002060"/>
              </a:solidFill>
            </a:endParaRPr>
          </a:p>
          <a:p>
            <a:pPr marL="0" defTabSz="914400" rtl="0" eaLnBrk="1" latinLnBrk="0" hangingPunct="1">
              <a:spcBef>
                <a:spcPct val="0"/>
              </a:spcBef>
              <a:buFontTx/>
              <a:buNone/>
            </a:pPr>
            <a:endParaRPr lang="ar-SA" altLang="ar-SA" sz="1600" dirty="0">
              <a:solidFill>
                <a:srgbClr val="002060"/>
              </a:solidFill>
            </a:endParaRPr>
          </a:p>
          <a:p>
            <a:pPr marL="0" defTabSz="914400" rtl="0" eaLnBrk="1" latinLnBrk="0" hangingPunct="1">
              <a:spcBef>
                <a:spcPct val="0"/>
              </a:spcBef>
              <a:buFontTx/>
              <a:buNone/>
            </a:pPr>
            <a:r>
              <a:rPr lang="ar-SA" altLang="ar-SA" sz="1600" dirty="0">
                <a:solidFill>
                  <a:srgbClr val="002060"/>
                </a:solidFill>
              </a:rPr>
              <a:t> </a:t>
            </a:r>
            <a:r>
              <a:rPr lang="ar-SA" altLang="ar-SA" sz="1600" dirty="0">
                <a:solidFill>
                  <a:srgbClr val="C00000"/>
                </a:solidFill>
              </a:rPr>
              <a:t>رقم الصفحة : </a:t>
            </a:r>
            <a:r>
              <a:rPr lang="ar-SA" altLang="ar-SA" sz="1600" dirty="0">
                <a:solidFill>
                  <a:srgbClr val="002060"/>
                </a:solidFill>
              </a:rPr>
              <a:t>١٢٢</a:t>
            </a:r>
            <a:r>
              <a:rPr lang="ar-SA" altLang="ar-SA" sz="1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ED7B3C2-7353-D72B-22B5-0388B67D5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26705" y="5597692"/>
            <a:ext cx="2133600" cy="365125"/>
          </a:xfrm>
        </p:spPr>
        <p:txBody>
          <a:bodyPr/>
          <a:lstStyle/>
          <a:p>
            <a:fld id="{FAEFF136-32FD-4997-AF8C-37476D40D071}" type="slidenum">
              <a:rPr lang="ar-SA" smtClean="0">
                <a:solidFill>
                  <a:schemeClr val="tx1"/>
                </a:solidFill>
              </a:rPr>
              <a:pPr/>
              <a:t>59</a:t>
            </a:fld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54" name="صورة 53">
            <a:extLst>
              <a:ext uri="{FF2B5EF4-FFF2-40B4-BE49-F238E27FC236}">
                <a16:creationId xmlns:a16="http://schemas.microsoft.com/office/drawing/2014/main" id="{9E526CC4-86B8-7124-5F13-0F4E73483835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artisticCutout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7601140" y="5051518"/>
            <a:ext cx="951232" cy="91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598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14290"/>
            <a:ext cx="4314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857232"/>
            <a:ext cx="511017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" name="مستطيل 67"/>
          <p:cNvSpPr/>
          <p:nvPr/>
        </p:nvSpPr>
        <p:spPr>
          <a:xfrm>
            <a:off x="3714744" y="3000372"/>
            <a:ext cx="5214974" cy="8572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انظر إلى المعادلة : هل تعد ٣ مربعا كاملا ؟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785794"/>
            <a:ext cx="18288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" name="مخطط انسيابي: بطاقة 69"/>
          <p:cNvSpPr/>
          <p:nvPr/>
        </p:nvSpPr>
        <p:spPr>
          <a:xfrm>
            <a:off x="2643174" y="3000372"/>
            <a:ext cx="1071570" cy="857256"/>
          </a:xfrm>
          <a:prstGeom prst="flowChartPunchedCar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لا</a:t>
            </a:r>
          </a:p>
        </p:txBody>
      </p:sp>
      <p:sp>
        <p:nvSpPr>
          <p:cNvPr id="71" name="مستطيل 70"/>
          <p:cNvSpPr/>
          <p:nvPr/>
        </p:nvSpPr>
        <p:spPr>
          <a:xfrm>
            <a:off x="3714744" y="4214818"/>
            <a:ext cx="5214974" cy="8572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هل ــ ٩ س٢  +  ١٨ س  +  ٥ تعد مربعا كاملا ؟</a:t>
            </a:r>
          </a:p>
        </p:txBody>
      </p:sp>
      <p:sp>
        <p:nvSpPr>
          <p:cNvPr id="72" name="مخطط انسيابي: بطاقة 71"/>
          <p:cNvSpPr/>
          <p:nvPr/>
        </p:nvSpPr>
        <p:spPr>
          <a:xfrm>
            <a:off x="2643174" y="4214818"/>
            <a:ext cx="1071570" cy="857256"/>
          </a:xfrm>
          <a:prstGeom prst="flowChartPunchedCar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لا</a:t>
            </a:r>
          </a:p>
        </p:txBody>
      </p:sp>
      <p:sp>
        <p:nvSpPr>
          <p:cNvPr id="73" name="مستطيل 72"/>
          <p:cNvSpPr/>
          <p:nvPr/>
        </p:nvSpPr>
        <p:spPr>
          <a:xfrm>
            <a:off x="3714744" y="5500702"/>
            <a:ext cx="5214974" cy="8572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>
                <a:solidFill>
                  <a:schemeClr val="tx1"/>
                </a:solidFill>
              </a:rPr>
              <a:t>هل يمكنك حل المعادلة بإيجاد الجذر التربيعي لكل من طرفي المعادلة ؟</a:t>
            </a:r>
          </a:p>
        </p:txBody>
      </p:sp>
      <p:sp>
        <p:nvSpPr>
          <p:cNvPr id="74" name="مخطط انسيابي: بطاقة 73"/>
          <p:cNvSpPr/>
          <p:nvPr/>
        </p:nvSpPr>
        <p:spPr>
          <a:xfrm>
            <a:off x="2643174" y="5500702"/>
            <a:ext cx="1071570" cy="857256"/>
          </a:xfrm>
          <a:prstGeom prst="flowChartPunchedCar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لا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23C3012-EE17-9503-06F8-0F1DB02C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60</a:t>
            </a:fld>
            <a:endParaRPr lang="ar-SA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FF8C0062-CFED-87EF-3830-3978D7E9F8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323528" y="4643446"/>
            <a:ext cx="951232" cy="911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14290"/>
            <a:ext cx="4314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ربع نص 5"/>
          <p:cNvSpPr txBox="1"/>
          <p:nvPr/>
        </p:nvSpPr>
        <p:spPr>
          <a:xfrm>
            <a:off x="4929190" y="857232"/>
            <a:ext cx="4000528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1">
            <a:spAutoFit/>
          </a:bodyPr>
          <a:lstStyle/>
          <a:p>
            <a:r>
              <a:rPr lang="ar-SA" sz="2200" b="1" dirty="0"/>
              <a:t>استعمل بطاقات الجبر التي تجعل ثلاثية الحدود س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+ ٤ س + جـ   مربعا كاملا ؟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4929190" y="1643050"/>
            <a:ext cx="4000528" cy="4786346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55" name="مجموعة 54"/>
          <p:cNvGrpSpPr/>
          <p:nvPr/>
        </p:nvGrpSpPr>
        <p:grpSpPr>
          <a:xfrm>
            <a:off x="6529405" y="1857364"/>
            <a:ext cx="542925" cy="842966"/>
            <a:chOff x="6529405" y="1857364"/>
            <a:chExt cx="542925" cy="842966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00843" y="1857364"/>
              <a:ext cx="37147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29405" y="2357430"/>
              <a:ext cx="54292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Text Box 87"/>
          <p:cNvSpPr txBox="1">
            <a:spLocks noChangeArrowheads="1"/>
          </p:cNvSpPr>
          <p:nvPr/>
        </p:nvSpPr>
        <p:spPr bwMode="auto">
          <a:xfrm>
            <a:off x="5229233" y="2140857"/>
            <a:ext cx="514354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200" b="1" dirty="0"/>
              <a:t>جـ</a:t>
            </a:r>
            <a:endParaRPr lang="en-US" sz="2200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8165" y="2000240"/>
            <a:ext cx="5429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87"/>
          <p:cNvSpPr txBox="1">
            <a:spLocks noChangeArrowheads="1"/>
          </p:cNvSpPr>
          <p:nvPr/>
        </p:nvSpPr>
        <p:spPr bwMode="auto">
          <a:xfrm>
            <a:off x="5773543" y="2143116"/>
            <a:ext cx="514354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200" b="1" dirty="0"/>
              <a:t>+</a:t>
            </a:r>
            <a:endParaRPr lang="en-US" sz="2200" b="1" dirty="0"/>
          </a:p>
        </p:txBody>
      </p:sp>
      <p:sp>
        <p:nvSpPr>
          <p:cNvPr id="10" name="Text Box 87"/>
          <p:cNvSpPr txBox="1">
            <a:spLocks noChangeArrowheads="1"/>
          </p:cNvSpPr>
          <p:nvPr/>
        </p:nvSpPr>
        <p:spPr bwMode="auto">
          <a:xfrm>
            <a:off x="7229497" y="2143116"/>
            <a:ext cx="514354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200" b="1" dirty="0"/>
              <a:t>+</a:t>
            </a:r>
            <a:endParaRPr lang="en-US" sz="2200" b="1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3643314"/>
            <a:ext cx="5429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4214818"/>
            <a:ext cx="5429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3698" y="3672810"/>
            <a:ext cx="371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 Box 87"/>
          <p:cNvSpPr txBox="1">
            <a:spLocks noChangeArrowheads="1"/>
          </p:cNvSpPr>
          <p:nvPr/>
        </p:nvSpPr>
        <p:spPr bwMode="auto">
          <a:xfrm>
            <a:off x="6917008" y="4185322"/>
            <a:ext cx="442916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200" b="1" dirty="0"/>
              <a:t>جـ</a:t>
            </a:r>
            <a:endParaRPr lang="en-US" sz="2200" b="1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86604" y="4186244"/>
            <a:ext cx="3714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وسيلة شرح مستطيلة مستديرة الزوايا 16"/>
          <p:cNvSpPr/>
          <p:nvPr/>
        </p:nvSpPr>
        <p:spPr>
          <a:xfrm>
            <a:off x="5072066" y="2828000"/>
            <a:ext cx="1428760" cy="1214446"/>
          </a:xfrm>
          <a:prstGeom prst="wedgeRoundRectCallout">
            <a:avLst>
              <a:gd name="adj1" fmla="val 87005"/>
              <a:gd name="adj2" fmla="val 76861"/>
              <a:gd name="adj3" fmla="val 1666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ما هي قيمة جـ التي تجعل المربع كاملا</a:t>
            </a:r>
          </a:p>
        </p:txBody>
      </p:sp>
      <p:sp>
        <p:nvSpPr>
          <p:cNvPr id="18" name="مربع نص 17"/>
          <p:cNvSpPr txBox="1"/>
          <p:nvPr/>
        </p:nvSpPr>
        <p:spPr>
          <a:xfrm>
            <a:off x="357158" y="857232"/>
            <a:ext cx="4214842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1">
            <a:spAutoFit/>
          </a:bodyPr>
          <a:lstStyle/>
          <a:p>
            <a:r>
              <a:rPr lang="ar-SA" sz="2200" b="1" dirty="0"/>
              <a:t>ما هي الخطوات الرياضية التي تجعل ثلاثية الحدود س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+ ٤ س + جـ   مربعا كاملا ؟</a:t>
            </a:r>
          </a:p>
        </p:txBody>
      </p:sp>
      <p:sp>
        <p:nvSpPr>
          <p:cNvPr id="19" name="مستطيل 18"/>
          <p:cNvSpPr/>
          <p:nvPr/>
        </p:nvSpPr>
        <p:spPr>
          <a:xfrm>
            <a:off x="357158" y="1643050"/>
            <a:ext cx="4214842" cy="4786346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0" name="Text Box 87"/>
          <p:cNvSpPr txBox="1">
            <a:spLocks noChangeArrowheads="1"/>
          </p:cNvSpPr>
          <p:nvPr/>
        </p:nvSpPr>
        <p:spPr bwMode="auto">
          <a:xfrm>
            <a:off x="1428728" y="1928802"/>
            <a:ext cx="3044640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س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      +    ٤ س       +</a:t>
            </a:r>
            <a:endParaRPr lang="en-US" sz="2200" b="1" dirty="0"/>
          </a:p>
        </p:txBody>
      </p:sp>
      <p:sp>
        <p:nvSpPr>
          <p:cNvPr id="23" name="Text Box 87"/>
          <p:cNvSpPr txBox="1">
            <a:spLocks noChangeArrowheads="1"/>
          </p:cNvSpPr>
          <p:nvPr/>
        </p:nvSpPr>
        <p:spPr bwMode="auto">
          <a:xfrm>
            <a:off x="714348" y="1928802"/>
            <a:ext cx="514354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200" b="1" dirty="0"/>
              <a:t>جـ</a:t>
            </a:r>
            <a:endParaRPr lang="en-US" sz="2200" b="1" dirty="0"/>
          </a:p>
        </p:txBody>
      </p:sp>
      <p:sp>
        <p:nvSpPr>
          <p:cNvPr id="24" name="خماسي 23"/>
          <p:cNvSpPr/>
          <p:nvPr/>
        </p:nvSpPr>
        <p:spPr>
          <a:xfrm rot="5400000">
            <a:off x="2214546" y="2643182"/>
            <a:ext cx="1071570" cy="64294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نصف</a:t>
            </a:r>
          </a:p>
          <a:p>
            <a:pPr algn="ctr"/>
            <a:r>
              <a:rPr lang="ar-SA" sz="2000" b="1" dirty="0">
                <a:solidFill>
                  <a:schemeClr val="tx1"/>
                </a:solidFill>
              </a:rPr>
              <a:t>٤</a:t>
            </a:r>
          </a:p>
        </p:txBody>
      </p:sp>
      <p:sp>
        <p:nvSpPr>
          <p:cNvPr id="25" name="خماسي 24"/>
          <p:cNvSpPr/>
          <p:nvPr/>
        </p:nvSpPr>
        <p:spPr>
          <a:xfrm flipH="1">
            <a:off x="1357290" y="3500438"/>
            <a:ext cx="1071570" cy="64294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مربع  ٢</a:t>
            </a:r>
          </a:p>
        </p:txBody>
      </p:sp>
      <p:sp>
        <p:nvSpPr>
          <p:cNvPr id="26" name="Text Box 87"/>
          <p:cNvSpPr txBox="1">
            <a:spLocks noChangeArrowheads="1"/>
          </p:cNvSpPr>
          <p:nvPr/>
        </p:nvSpPr>
        <p:spPr bwMode="auto">
          <a:xfrm>
            <a:off x="2470802" y="3613818"/>
            <a:ext cx="514354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200" b="1" dirty="0"/>
              <a:t>٢</a:t>
            </a:r>
            <a:endParaRPr lang="en-US" sz="2200" b="1" dirty="0"/>
          </a:p>
        </p:txBody>
      </p:sp>
      <p:sp>
        <p:nvSpPr>
          <p:cNvPr id="43" name="Text Box 87"/>
          <p:cNvSpPr txBox="1">
            <a:spLocks noChangeArrowheads="1"/>
          </p:cNvSpPr>
          <p:nvPr/>
        </p:nvSpPr>
        <p:spPr bwMode="auto">
          <a:xfrm>
            <a:off x="714348" y="3641055"/>
            <a:ext cx="514354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200" b="1" dirty="0"/>
              <a:t>٤</a:t>
            </a:r>
            <a:endParaRPr lang="en-US" sz="2200" b="1" dirty="0"/>
          </a:p>
        </p:txBody>
      </p:sp>
      <p:sp>
        <p:nvSpPr>
          <p:cNvPr id="45" name="Text Box 87"/>
          <p:cNvSpPr txBox="1">
            <a:spLocks noChangeArrowheads="1"/>
          </p:cNvSpPr>
          <p:nvPr/>
        </p:nvSpPr>
        <p:spPr bwMode="auto">
          <a:xfrm>
            <a:off x="6915166" y="5214950"/>
            <a:ext cx="1871676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س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+ ٤ س + ٤</a:t>
            </a:r>
            <a:endParaRPr lang="en-US" sz="2200" b="1" dirty="0"/>
          </a:p>
        </p:txBody>
      </p:sp>
      <p:sp>
        <p:nvSpPr>
          <p:cNvPr id="46" name="Text Box 87"/>
          <p:cNvSpPr txBox="1">
            <a:spLocks noChangeArrowheads="1"/>
          </p:cNvSpPr>
          <p:nvPr/>
        </p:nvSpPr>
        <p:spPr bwMode="auto">
          <a:xfrm>
            <a:off x="4986340" y="5200662"/>
            <a:ext cx="1943114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=  ( س  +  ٢ )</a:t>
            </a:r>
            <a:r>
              <a:rPr lang="ar-SA" sz="3200" b="1" spc="-100" baseline="30000" dirty="0"/>
              <a:t>٢</a:t>
            </a:r>
            <a:endParaRPr lang="en-US" sz="3200" b="1" spc="-100" baseline="30000" dirty="0"/>
          </a:p>
        </p:txBody>
      </p:sp>
      <p:grpSp>
        <p:nvGrpSpPr>
          <p:cNvPr id="47" name="مجموعة 46"/>
          <p:cNvGrpSpPr/>
          <p:nvPr/>
        </p:nvGrpSpPr>
        <p:grpSpPr>
          <a:xfrm>
            <a:off x="7929586" y="3629026"/>
            <a:ext cx="930890" cy="928694"/>
            <a:chOff x="2643174" y="4572008"/>
            <a:chExt cx="930890" cy="857256"/>
          </a:xfrm>
        </p:grpSpPr>
        <p:sp>
          <p:nvSpPr>
            <p:cNvPr id="48" name="قوس كبير أيمن 47"/>
            <p:cNvSpPr/>
            <p:nvPr/>
          </p:nvSpPr>
          <p:spPr>
            <a:xfrm>
              <a:off x="2643174" y="4572008"/>
              <a:ext cx="142876" cy="857256"/>
            </a:xfrm>
            <a:prstGeom prst="rightBrac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9" name="مربع نص 48"/>
            <p:cNvSpPr txBox="1"/>
            <p:nvPr/>
          </p:nvSpPr>
          <p:spPr>
            <a:xfrm>
              <a:off x="2716808" y="4800390"/>
              <a:ext cx="857256" cy="34092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b="1" dirty="0"/>
                <a:t>س + ٢</a:t>
              </a:r>
              <a:endParaRPr lang="ar-SA" b="1" baseline="30000" dirty="0"/>
            </a:p>
          </p:txBody>
        </p:sp>
      </p:grpSp>
      <p:grpSp>
        <p:nvGrpSpPr>
          <p:cNvPr id="50" name="مجموعة 49"/>
          <p:cNvGrpSpPr/>
          <p:nvPr/>
        </p:nvGrpSpPr>
        <p:grpSpPr>
          <a:xfrm>
            <a:off x="6929454" y="3071810"/>
            <a:ext cx="1000132" cy="571504"/>
            <a:chOff x="1000100" y="4572008"/>
            <a:chExt cx="1214446" cy="571504"/>
          </a:xfrm>
        </p:grpSpPr>
        <p:sp>
          <p:nvSpPr>
            <p:cNvPr id="51" name="قوس كبير أيمن 50"/>
            <p:cNvSpPr/>
            <p:nvPr/>
          </p:nvSpPr>
          <p:spPr>
            <a:xfrm rot="16200000">
              <a:off x="1535885" y="4464851"/>
              <a:ext cx="142876" cy="1214446"/>
            </a:xfrm>
            <a:prstGeom prst="rightBrac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2" name="مربع نص 51"/>
            <p:cNvSpPr txBox="1"/>
            <p:nvPr/>
          </p:nvSpPr>
          <p:spPr>
            <a:xfrm>
              <a:off x="1086846" y="4572008"/>
              <a:ext cx="956688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b="1" dirty="0"/>
                <a:t>س + ٢</a:t>
              </a:r>
              <a:endParaRPr lang="ar-SA" b="1" baseline="30000" dirty="0"/>
            </a:p>
          </p:txBody>
        </p:sp>
      </p:grpSp>
      <p:sp>
        <p:nvSpPr>
          <p:cNvPr id="53" name="Text Box 87"/>
          <p:cNvSpPr txBox="1">
            <a:spLocks noChangeArrowheads="1"/>
          </p:cNvSpPr>
          <p:nvPr/>
        </p:nvSpPr>
        <p:spPr bwMode="auto">
          <a:xfrm>
            <a:off x="2428860" y="5214950"/>
            <a:ext cx="1871676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س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+ ٤ س + ٤</a:t>
            </a:r>
            <a:endParaRPr lang="en-US" sz="2200" b="1" dirty="0"/>
          </a:p>
        </p:txBody>
      </p:sp>
      <p:sp>
        <p:nvSpPr>
          <p:cNvPr id="54" name="Text Box 87"/>
          <p:cNvSpPr txBox="1">
            <a:spLocks noChangeArrowheads="1"/>
          </p:cNvSpPr>
          <p:nvPr/>
        </p:nvSpPr>
        <p:spPr bwMode="auto">
          <a:xfrm>
            <a:off x="500034" y="5200662"/>
            <a:ext cx="1943114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=  ( س  +  ٢ )</a:t>
            </a:r>
            <a:r>
              <a:rPr lang="ar-SA" sz="3200" b="1" spc="-100" baseline="30000" dirty="0"/>
              <a:t>٢</a:t>
            </a:r>
            <a:endParaRPr lang="en-US" sz="3200" b="1" spc="-100" baseline="30000" dirty="0"/>
          </a:p>
        </p:txBody>
      </p:sp>
      <p:pic>
        <p:nvPicPr>
          <p:cNvPr id="5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86607" y="4186242"/>
            <a:ext cx="3714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3D479D4A-37DA-C868-92C2-CC7B954C5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61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 decel="10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 decel="100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5.18519E-6 L -0.18907 -0.29399 " pathEditMode="relative" ptsTypes="AA">
                                      <p:cBhvr>
                                        <p:cTn id="12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000"/>
                            </p:stCondLst>
                            <p:childTnLst>
                              <p:par>
                                <p:cTn id="20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7" grpId="0"/>
      <p:bldP spid="9" grpId="0"/>
      <p:bldP spid="10" grpId="0"/>
      <p:bldP spid="15" grpId="0"/>
      <p:bldP spid="17" grpId="0" animBg="1"/>
      <p:bldP spid="18" grpId="0" animBg="1"/>
      <p:bldP spid="19" grpId="0" animBg="1"/>
      <p:bldP spid="20" grpId="0"/>
      <p:bldP spid="23" grpId="0"/>
      <p:bldP spid="23" grpId="1"/>
      <p:bldP spid="24" grpId="0" animBg="1"/>
      <p:bldP spid="25" grpId="0" animBg="1"/>
      <p:bldP spid="26" grpId="0"/>
      <p:bldP spid="43" grpId="0"/>
      <p:bldP spid="45" grpId="0"/>
      <p:bldP spid="46" grpId="0"/>
      <p:bldP spid="53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0363" y="71414"/>
            <a:ext cx="33432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8" name="مجموعة 67"/>
          <p:cNvGrpSpPr/>
          <p:nvPr/>
        </p:nvGrpSpPr>
        <p:grpSpPr>
          <a:xfrm>
            <a:off x="1142976" y="571480"/>
            <a:ext cx="6929486" cy="2443182"/>
            <a:chOff x="1714480" y="771504"/>
            <a:chExt cx="6072230" cy="2443182"/>
          </a:xfrm>
        </p:grpSpPr>
        <p:sp>
          <p:nvSpPr>
            <p:cNvPr id="66" name="سداسي 65"/>
            <p:cNvSpPr/>
            <p:nvPr/>
          </p:nvSpPr>
          <p:spPr>
            <a:xfrm>
              <a:off x="1714480" y="1357298"/>
              <a:ext cx="6072230" cy="1857388"/>
            </a:xfrm>
            <a:prstGeom prst="hexagon">
              <a:avLst/>
            </a:prstGeom>
            <a:solidFill>
              <a:srgbClr val="DBE282"/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7" name="مستطيل ذو زاوية واحدة مخدوشة 66"/>
            <p:cNvSpPr/>
            <p:nvPr/>
          </p:nvSpPr>
          <p:spPr>
            <a:xfrm>
              <a:off x="2118067" y="771504"/>
              <a:ext cx="5268000" cy="571504"/>
            </a:xfrm>
            <a:prstGeom prst="snip1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69" name="مربع نص 68"/>
          <p:cNvSpPr txBox="1"/>
          <p:nvPr/>
        </p:nvSpPr>
        <p:spPr>
          <a:xfrm>
            <a:off x="1928794" y="625410"/>
            <a:ext cx="542928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200" b="1" dirty="0"/>
              <a:t>خطوات إكمال المربع لعبارة على الصورة  س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+  ب س</a:t>
            </a:r>
          </a:p>
        </p:txBody>
      </p:sp>
      <p:sp>
        <p:nvSpPr>
          <p:cNvPr id="70" name="مربع نص 69"/>
          <p:cNvSpPr txBox="1"/>
          <p:nvPr/>
        </p:nvSpPr>
        <p:spPr>
          <a:xfrm>
            <a:off x="1757340" y="1314436"/>
            <a:ext cx="5786478" cy="430887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1">
            <a:spAutoFit/>
          </a:bodyPr>
          <a:lstStyle/>
          <a:p>
            <a:r>
              <a:rPr lang="ar-SA" sz="2200" b="1" dirty="0"/>
              <a:t>( ١ ) أوجد نصف ب       ( معامل س )</a:t>
            </a:r>
          </a:p>
        </p:txBody>
      </p:sp>
      <p:sp>
        <p:nvSpPr>
          <p:cNvPr id="71" name="مربع نص 70"/>
          <p:cNvSpPr txBox="1"/>
          <p:nvPr/>
        </p:nvSpPr>
        <p:spPr>
          <a:xfrm>
            <a:off x="1757340" y="1855105"/>
            <a:ext cx="5786478" cy="430887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1">
            <a:spAutoFit/>
          </a:bodyPr>
          <a:lstStyle/>
          <a:p>
            <a:r>
              <a:rPr lang="ar-SA" sz="2200" b="1" dirty="0"/>
              <a:t>( ٢ ) ربع الناتج في الخطوة  ( ١ )</a:t>
            </a:r>
          </a:p>
        </p:txBody>
      </p:sp>
      <p:sp>
        <p:nvSpPr>
          <p:cNvPr id="72" name="مربع نص 71"/>
          <p:cNvSpPr txBox="1"/>
          <p:nvPr/>
        </p:nvSpPr>
        <p:spPr>
          <a:xfrm>
            <a:off x="1757340" y="2400294"/>
            <a:ext cx="5786478" cy="430887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1">
            <a:spAutoFit/>
          </a:bodyPr>
          <a:lstStyle/>
          <a:p>
            <a:r>
              <a:rPr lang="ar-SA" sz="2200" b="1" dirty="0"/>
              <a:t>أضف الناتج من الخطوة ( ٢ ) إلى    س</a:t>
            </a:r>
            <a:r>
              <a:rPr lang="ar-SA" sz="2600" b="1" spc="-100" baseline="30000" dirty="0"/>
              <a:t>٢</a:t>
            </a:r>
            <a:r>
              <a:rPr lang="ar-SA" sz="2200" b="1" dirty="0"/>
              <a:t> + ب س</a:t>
            </a:r>
          </a:p>
        </p:txBody>
      </p:sp>
      <p:grpSp>
        <p:nvGrpSpPr>
          <p:cNvPr id="48" name="مجموعة 47"/>
          <p:cNvGrpSpPr/>
          <p:nvPr/>
        </p:nvGrpSpPr>
        <p:grpSpPr>
          <a:xfrm>
            <a:off x="714348" y="3071810"/>
            <a:ext cx="7786742" cy="3581408"/>
            <a:chOff x="714348" y="3071810"/>
            <a:chExt cx="7786742" cy="358140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4348" y="3071810"/>
              <a:ext cx="7786742" cy="3581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71670" y="3786190"/>
              <a:ext cx="5220000" cy="277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4" name="Text Box 87"/>
          <p:cNvSpPr txBox="1">
            <a:spLocks noChangeArrowheads="1"/>
          </p:cNvSpPr>
          <p:nvPr/>
        </p:nvSpPr>
        <p:spPr bwMode="auto">
          <a:xfrm>
            <a:off x="2527492" y="3929066"/>
            <a:ext cx="3044640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200" b="1" dirty="0"/>
              <a:t>س</a:t>
            </a:r>
            <a:r>
              <a:rPr lang="ar-SA" sz="3200" b="1" spc="-100" baseline="30000" dirty="0"/>
              <a:t>٢</a:t>
            </a:r>
            <a:r>
              <a:rPr lang="ar-SA" sz="2200" b="1" dirty="0"/>
              <a:t>       +    ب س       +</a:t>
            </a:r>
            <a:endParaRPr lang="en-US" sz="2200" b="1" dirty="0"/>
          </a:p>
        </p:txBody>
      </p:sp>
      <p:sp>
        <p:nvSpPr>
          <p:cNvPr id="25" name="Text Box 87"/>
          <p:cNvSpPr txBox="1">
            <a:spLocks noChangeArrowheads="1"/>
          </p:cNvSpPr>
          <p:nvPr/>
        </p:nvSpPr>
        <p:spPr bwMode="auto">
          <a:xfrm>
            <a:off x="1813112" y="3929066"/>
            <a:ext cx="514354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200" b="1" dirty="0"/>
              <a:t>جـ</a:t>
            </a:r>
            <a:endParaRPr lang="en-US" sz="2200" b="1" dirty="0"/>
          </a:p>
        </p:txBody>
      </p:sp>
      <p:sp>
        <p:nvSpPr>
          <p:cNvPr id="26" name="خماسي 25"/>
          <p:cNvSpPr/>
          <p:nvPr/>
        </p:nvSpPr>
        <p:spPr>
          <a:xfrm rot="5400000">
            <a:off x="3313310" y="4643446"/>
            <a:ext cx="1071570" cy="64294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نصف</a:t>
            </a:r>
          </a:p>
          <a:p>
            <a:pPr algn="ctr"/>
            <a:r>
              <a:rPr lang="ar-SA" sz="2000" b="1" dirty="0">
                <a:solidFill>
                  <a:schemeClr val="tx1"/>
                </a:solidFill>
              </a:rPr>
              <a:t>ب</a:t>
            </a:r>
          </a:p>
        </p:txBody>
      </p:sp>
      <p:grpSp>
        <p:nvGrpSpPr>
          <p:cNvPr id="31" name="مجموعة 30"/>
          <p:cNvGrpSpPr/>
          <p:nvPr/>
        </p:nvGrpSpPr>
        <p:grpSpPr>
          <a:xfrm>
            <a:off x="3480371" y="5528816"/>
            <a:ext cx="528642" cy="756322"/>
            <a:chOff x="3128952" y="4530066"/>
            <a:chExt cx="528642" cy="756322"/>
          </a:xfrm>
        </p:grpSpPr>
        <p:sp>
          <p:nvSpPr>
            <p:cNvPr id="32" name="Text Box 87"/>
            <p:cNvSpPr txBox="1">
              <a:spLocks noChangeArrowheads="1"/>
            </p:cNvSpPr>
            <p:nvPr/>
          </p:nvSpPr>
          <p:spPr bwMode="auto">
            <a:xfrm>
              <a:off x="3143240" y="4530066"/>
              <a:ext cx="51435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200" b="1" dirty="0"/>
                <a:t>ب</a:t>
              </a:r>
              <a:endParaRPr lang="en-US" sz="2200" b="1" dirty="0"/>
            </a:p>
          </p:txBody>
        </p:sp>
        <p:sp>
          <p:nvSpPr>
            <p:cNvPr id="33" name="Text Box 87"/>
            <p:cNvSpPr txBox="1">
              <a:spLocks noChangeArrowheads="1"/>
            </p:cNvSpPr>
            <p:nvPr/>
          </p:nvSpPr>
          <p:spPr bwMode="auto">
            <a:xfrm>
              <a:off x="3128952" y="4855501"/>
              <a:ext cx="514354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200" b="1" dirty="0"/>
                <a:t>٢</a:t>
              </a:r>
              <a:endParaRPr lang="en-US" sz="2200" b="1" dirty="0"/>
            </a:p>
          </p:txBody>
        </p:sp>
        <p:cxnSp>
          <p:nvCxnSpPr>
            <p:cNvPr id="34" name="رابط مستقيم 33"/>
            <p:cNvCxnSpPr/>
            <p:nvPr/>
          </p:nvCxnSpPr>
          <p:spPr>
            <a:xfrm rot="10800000">
              <a:off x="3256621" y="4898113"/>
              <a:ext cx="288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مجموعة 34"/>
          <p:cNvGrpSpPr/>
          <p:nvPr/>
        </p:nvGrpSpPr>
        <p:grpSpPr>
          <a:xfrm>
            <a:off x="1428728" y="5529278"/>
            <a:ext cx="1014420" cy="757242"/>
            <a:chOff x="1556856" y="4814898"/>
            <a:chExt cx="1014420" cy="757242"/>
          </a:xfrm>
        </p:grpSpPr>
        <p:sp>
          <p:nvSpPr>
            <p:cNvPr id="36" name="Text Box 87"/>
            <p:cNvSpPr txBox="1">
              <a:spLocks noChangeArrowheads="1"/>
            </p:cNvSpPr>
            <p:nvPr/>
          </p:nvSpPr>
          <p:spPr bwMode="auto">
            <a:xfrm>
              <a:off x="1556856" y="4929198"/>
              <a:ext cx="1014420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200" b="1" dirty="0"/>
                <a:t>(      )</a:t>
              </a:r>
              <a:r>
                <a:rPr lang="ar-SA" sz="3200" b="1" spc="-100" baseline="30000" dirty="0"/>
                <a:t>٢</a:t>
              </a:r>
              <a:endParaRPr lang="en-US" sz="3200" b="1" spc="-100" baseline="30000" dirty="0"/>
            </a:p>
          </p:txBody>
        </p:sp>
        <p:grpSp>
          <p:nvGrpSpPr>
            <p:cNvPr id="37" name="مجموعة 36"/>
            <p:cNvGrpSpPr/>
            <p:nvPr/>
          </p:nvGrpSpPr>
          <p:grpSpPr>
            <a:xfrm>
              <a:off x="1857356" y="4814898"/>
              <a:ext cx="528642" cy="757242"/>
              <a:chOff x="3128952" y="4529146"/>
              <a:chExt cx="528642" cy="757242"/>
            </a:xfrm>
          </p:grpSpPr>
          <p:sp>
            <p:nvSpPr>
              <p:cNvPr id="38" name="Text Box 87"/>
              <p:cNvSpPr txBox="1">
                <a:spLocks noChangeArrowheads="1"/>
              </p:cNvSpPr>
              <p:nvPr/>
            </p:nvSpPr>
            <p:spPr bwMode="auto">
              <a:xfrm>
                <a:off x="3143240" y="4529146"/>
                <a:ext cx="5143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200" b="1" dirty="0"/>
                  <a:t>ب</a:t>
                </a:r>
                <a:endParaRPr lang="en-US" sz="2200" b="1" dirty="0"/>
              </a:p>
            </p:txBody>
          </p:sp>
          <p:sp>
            <p:nvSpPr>
              <p:cNvPr id="39" name="Text Box 87"/>
              <p:cNvSpPr txBox="1">
                <a:spLocks noChangeArrowheads="1"/>
              </p:cNvSpPr>
              <p:nvPr/>
            </p:nvSpPr>
            <p:spPr bwMode="auto">
              <a:xfrm>
                <a:off x="3128952" y="4855501"/>
                <a:ext cx="5143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200" b="1" dirty="0"/>
                  <a:t>٢</a:t>
                </a:r>
                <a:endParaRPr lang="en-US" sz="2200" b="1" dirty="0"/>
              </a:p>
            </p:txBody>
          </p:sp>
          <p:cxnSp>
            <p:nvCxnSpPr>
              <p:cNvPr id="40" name="رابط مستقيم 39"/>
              <p:cNvCxnSpPr/>
              <p:nvPr/>
            </p:nvCxnSpPr>
            <p:spPr>
              <a:xfrm rot="10800000">
                <a:off x="3256621" y="4898113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" name="مجموعة 44"/>
          <p:cNvGrpSpPr/>
          <p:nvPr/>
        </p:nvGrpSpPr>
        <p:grpSpPr>
          <a:xfrm>
            <a:off x="2456054" y="5500702"/>
            <a:ext cx="1071570" cy="756322"/>
            <a:chOff x="2098864" y="5786454"/>
            <a:chExt cx="1071570" cy="756322"/>
          </a:xfrm>
        </p:grpSpPr>
        <p:sp>
          <p:nvSpPr>
            <p:cNvPr id="27" name="خماسي 26"/>
            <p:cNvSpPr/>
            <p:nvPr/>
          </p:nvSpPr>
          <p:spPr>
            <a:xfrm flipH="1">
              <a:off x="2098864" y="5786454"/>
              <a:ext cx="1071570" cy="642942"/>
            </a:xfrm>
            <a:prstGeom prst="homePlat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1" anchor="ctr"/>
            <a:lstStyle/>
            <a:p>
              <a:r>
                <a:rPr lang="ar-SA" sz="2000" b="1" dirty="0">
                  <a:solidFill>
                    <a:schemeClr val="tx1"/>
                  </a:solidFill>
                </a:rPr>
                <a:t>مربع </a:t>
              </a:r>
            </a:p>
          </p:txBody>
        </p:sp>
        <p:grpSp>
          <p:nvGrpSpPr>
            <p:cNvPr id="41" name="مجموعة 40"/>
            <p:cNvGrpSpPr/>
            <p:nvPr/>
          </p:nvGrpSpPr>
          <p:grpSpPr>
            <a:xfrm>
              <a:off x="2185972" y="5786454"/>
              <a:ext cx="528642" cy="756322"/>
              <a:chOff x="3128952" y="4530066"/>
              <a:chExt cx="528642" cy="756322"/>
            </a:xfrm>
          </p:grpSpPr>
          <p:sp>
            <p:nvSpPr>
              <p:cNvPr id="42" name="Text Box 87"/>
              <p:cNvSpPr txBox="1">
                <a:spLocks noChangeArrowheads="1"/>
              </p:cNvSpPr>
              <p:nvPr/>
            </p:nvSpPr>
            <p:spPr bwMode="auto">
              <a:xfrm>
                <a:off x="3143240" y="4530066"/>
                <a:ext cx="5143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200" b="1" dirty="0"/>
                  <a:t>ب</a:t>
                </a:r>
                <a:endParaRPr lang="en-US" sz="2200" b="1" dirty="0"/>
              </a:p>
            </p:txBody>
          </p:sp>
          <p:sp>
            <p:nvSpPr>
              <p:cNvPr id="43" name="Text Box 87"/>
              <p:cNvSpPr txBox="1">
                <a:spLocks noChangeArrowheads="1"/>
              </p:cNvSpPr>
              <p:nvPr/>
            </p:nvSpPr>
            <p:spPr bwMode="auto">
              <a:xfrm>
                <a:off x="3128952" y="4855501"/>
                <a:ext cx="5143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200" b="1" dirty="0"/>
                  <a:t>٢</a:t>
                </a:r>
                <a:endParaRPr lang="en-US" sz="2200" b="1" dirty="0"/>
              </a:p>
            </p:txBody>
          </p:sp>
          <p:cxnSp>
            <p:nvCxnSpPr>
              <p:cNvPr id="44" name="رابط مستقيم 43"/>
              <p:cNvCxnSpPr/>
              <p:nvPr/>
            </p:nvCxnSpPr>
            <p:spPr>
              <a:xfrm rot="10800000">
                <a:off x="3256621" y="4898113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83564" y="6000772"/>
            <a:ext cx="1960248" cy="52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2" y="5992706"/>
            <a:ext cx="1000127" cy="55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9" name="مجموعة 48"/>
          <p:cNvGrpSpPr/>
          <p:nvPr/>
        </p:nvGrpSpPr>
        <p:grpSpPr>
          <a:xfrm>
            <a:off x="1422275" y="4698487"/>
            <a:ext cx="1013038" cy="1387278"/>
            <a:chOff x="1556856" y="3974190"/>
            <a:chExt cx="1014420" cy="1385896"/>
          </a:xfrm>
        </p:grpSpPr>
        <p:sp>
          <p:nvSpPr>
            <p:cNvPr id="50" name="Text Box 87"/>
            <p:cNvSpPr txBox="1">
              <a:spLocks noChangeArrowheads="1"/>
            </p:cNvSpPr>
            <p:nvPr/>
          </p:nvSpPr>
          <p:spPr bwMode="auto">
            <a:xfrm>
              <a:off x="1556856" y="4929199"/>
              <a:ext cx="1014420" cy="4308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SA" sz="2200" b="1" dirty="0"/>
                <a:t>(      )</a:t>
              </a:r>
              <a:r>
                <a:rPr lang="ar-SA" sz="3200" b="1" spc="-100" baseline="30000" dirty="0"/>
                <a:t>٢</a:t>
              </a:r>
              <a:endParaRPr lang="en-US" sz="3200" b="1" spc="-100" baseline="30000" dirty="0"/>
            </a:p>
          </p:txBody>
        </p:sp>
        <p:grpSp>
          <p:nvGrpSpPr>
            <p:cNvPr id="51" name="مجموعة 50"/>
            <p:cNvGrpSpPr/>
            <p:nvPr/>
          </p:nvGrpSpPr>
          <p:grpSpPr>
            <a:xfrm>
              <a:off x="1871644" y="3974190"/>
              <a:ext cx="628654" cy="1271595"/>
              <a:chOff x="3143240" y="3688438"/>
              <a:chExt cx="628654" cy="1271595"/>
            </a:xfrm>
          </p:grpSpPr>
          <p:sp>
            <p:nvSpPr>
              <p:cNvPr id="52" name="Text Box 87"/>
              <p:cNvSpPr txBox="1">
                <a:spLocks noChangeArrowheads="1"/>
              </p:cNvSpPr>
              <p:nvPr/>
            </p:nvSpPr>
            <p:spPr bwMode="auto">
              <a:xfrm>
                <a:off x="3143240" y="4529146"/>
                <a:ext cx="514354" cy="43088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ar-SA" sz="2200" b="1" dirty="0"/>
                  <a:t>ب</a:t>
                </a:r>
                <a:endParaRPr lang="en-US" sz="2200" b="1" dirty="0"/>
              </a:p>
            </p:txBody>
          </p:sp>
          <p:sp>
            <p:nvSpPr>
              <p:cNvPr id="53" name="Text Box 87"/>
              <p:cNvSpPr txBox="1">
                <a:spLocks noChangeArrowheads="1"/>
              </p:cNvSpPr>
              <p:nvPr/>
            </p:nvSpPr>
            <p:spPr bwMode="auto">
              <a:xfrm flipV="1">
                <a:off x="3471394" y="3688438"/>
                <a:ext cx="300500" cy="563838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sz="2200" b="1" dirty="0"/>
              </a:p>
            </p:txBody>
          </p:sp>
          <p:cxnSp>
            <p:nvCxnSpPr>
              <p:cNvPr id="54" name="رابط مستقيم 53"/>
              <p:cNvCxnSpPr>
                <a:cxnSpLocks/>
              </p:cNvCxnSpPr>
              <p:nvPr/>
            </p:nvCxnSpPr>
            <p:spPr>
              <a:xfrm rot="10800000">
                <a:off x="3256621" y="4898113"/>
                <a:ext cx="288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Text Box 87">
            <a:extLst>
              <a:ext uri="{FF2B5EF4-FFF2-40B4-BE49-F238E27FC236}">
                <a16:creationId xmlns:a16="http://schemas.microsoft.com/office/drawing/2014/main" id="{EB4E8FAF-0BA3-7E43-979D-6DA673249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9228" y="5855632"/>
            <a:ext cx="514354" cy="43088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200" b="1" dirty="0"/>
              <a:t>٢</a:t>
            </a:r>
            <a:endParaRPr lang="en-US" sz="2200" b="1" dirty="0"/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D344B24-2128-C71C-E58A-8563549BE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62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7 0.05347 L -0.004 -0.2495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2.5E-6 -0.25208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 animBg="1"/>
      <p:bldP spid="71" grpId="0" animBg="1"/>
      <p:bldP spid="72" grpId="0" animBg="1"/>
      <p:bldP spid="24" grpId="0"/>
      <p:bldP spid="25" grpId="0"/>
      <p:bldP spid="25" grpId="1"/>
      <p:bldP spid="26" grpId="0" animBg="1"/>
      <p:bldP spid="55" grpId="0"/>
      <p:bldP spid="5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إطار 1"/>
          <p:cNvSpPr/>
          <p:nvPr/>
        </p:nvSpPr>
        <p:spPr>
          <a:xfrm>
            <a:off x="214282" y="289632"/>
            <a:ext cx="7500989" cy="571504"/>
          </a:xfrm>
          <a:prstGeom prst="frame">
            <a:avLst>
              <a:gd name="adj1" fmla="val 10000"/>
            </a:avLst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1"/>
                </a:solidFill>
              </a:rPr>
              <a:t>أوجد قيمة  جـ  التي تجعل  </a:t>
            </a:r>
            <a:r>
              <a:rPr lang="ar-SA" sz="2400" b="1" dirty="0">
                <a:solidFill>
                  <a:schemeClr val="tx1"/>
                </a:solidFill>
              </a:rPr>
              <a:t>ثلاثية الحدود </a:t>
            </a:r>
            <a:r>
              <a:rPr lang="ar-SA" sz="2200" b="1" dirty="0">
                <a:solidFill>
                  <a:schemeClr val="tx1"/>
                </a:solidFill>
              </a:rPr>
              <a:t>مربعا كاملا .</a:t>
            </a:r>
          </a:p>
        </p:txBody>
      </p:sp>
      <p:grpSp>
        <p:nvGrpSpPr>
          <p:cNvPr id="74" name="مجموعة 33"/>
          <p:cNvGrpSpPr/>
          <p:nvPr/>
        </p:nvGrpSpPr>
        <p:grpSpPr>
          <a:xfrm>
            <a:off x="7825259" y="285728"/>
            <a:ext cx="1104459" cy="532546"/>
            <a:chOff x="3143239" y="1857366"/>
            <a:chExt cx="1362074" cy="714381"/>
          </a:xfr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43239" y="1857366"/>
              <a:ext cx="1362074" cy="7143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</p:pic>
        <p:sp>
          <p:nvSpPr>
            <p:cNvPr id="76" name="مربع نص 75"/>
            <p:cNvSpPr txBox="1"/>
            <p:nvPr/>
          </p:nvSpPr>
          <p:spPr>
            <a:xfrm>
              <a:off x="3300184" y="1928803"/>
              <a:ext cx="1071570" cy="61929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تحقق</a:t>
              </a:r>
              <a:endParaRPr lang="ar-SA" sz="2400" b="1" baseline="30000" dirty="0"/>
            </a:p>
          </p:txBody>
        </p:sp>
      </p:grpSp>
      <p:grpSp>
        <p:nvGrpSpPr>
          <p:cNvPr id="81" name="مجموعة 80"/>
          <p:cNvGrpSpPr/>
          <p:nvPr/>
        </p:nvGrpSpPr>
        <p:grpSpPr>
          <a:xfrm>
            <a:off x="642910" y="1428736"/>
            <a:ext cx="7786742" cy="4857784"/>
            <a:chOff x="642910" y="1428736"/>
            <a:chExt cx="7786742" cy="4857784"/>
          </a:xfrm>
        </p:grpSpPr>
        <p:sp>
          <p:nvSpPr>
            <p:cNvPr id="79" name="مخطط انسيابي: بطاقة 78"/>
            <p:cNvSpPr/>
            <p:nvPr/>
          </p:nvSpPr>
          <p:spPr>
            <a:xfrm>
              <a:off x="714348" y="1428736"/>
              <a:ext cx="7715304" cy="4857784"/>
            </a:xfrm>
            <a:prstGeom prst="flowChartPunchedCard">
              <a:avLst/>
            </a:prstGeom>
            <a:solidFill>
              <a:schemeClr val="accent6">
                <a:lumMod val="20000"/>
                <a:lumOff val="80000"/>
              </a:schemeClr>
            </a:solidFill>
            <a:ln cap="rnd"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80" name="متوازي أضلاع 79"/>
            <p:cNvSpPr/>
            <p:nvPr/>
          </p:nvSpPr>
          <p:spPr>
            <a:xfrm>
              <a:off x="642910" y="1428736"/>
              <a:ext cx="7786742" cy="1071570"/>
            </a:xfrm>
            <a:prstGeom prst="parallelogram">
              <a:avLst>
                <a:gd name="adj" fmla="val 152999"/>
              </a:avLst>
            </a:prstGeom>
            <a:solidFill>
              <a:schemeClr val="accent6">
                <a:lumMod val="20000"/>
                <a:lumOff val="80000"/>
              </a:schemeClr>
            </a:solidFill>
            <a:ln cap="rnd"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82" name="مربع نص 81"/>
          <p:cNvSpPr txBox="1"/>
          <p:nvPr/>
        </p:nvSpPr>
        <p:spPr>
          <a:xfrm>
            <a:off x="2428860" y="1712229"/>
            <a:ext cx="36433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ر</a:t>
            </a:r>
            <a:r>
              <a:rPr lang="ar-SA" sz="3600" b="1" spc="-100" baseline="30000" dirty="0"/>
              <a:t>٢</a:t>
            </a:r>
            <a:r>
              <a:rPr lang="ar-SA" sz="2800" b="1" dirty="0"/>
              <a:t>  ــ  ٨ ر  +  جـ</a:t>
            </a:r>
          </a:p>
        </p:txBody>
      </p:sp>
      <p:sp>
        <p:nvSpPr>
          <p:cNvPr id="83" name="Text Box 87"/>
          <p:cNvSpPr txBox="1">
            <a:spLocks noChangeArrowheads="1"/>
          </p:cNvSpPr>
          <p:nvPr/>
        </p:nvSpPr>
        <p:spPr bwMode="auto">
          <a:xfrm>
            <a:off x="3527624" y="3286124"/>
            <a:ext cx="304464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ر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      ــ     ٨  ر       +</a:t>
            </a:r>
            <a:endParaRPr lang="en-US" sz="2400" b="1" dirty="0"/>
          </a:p>
        </p:txBody>
      </p:sp>
      <p:sp>
        <p:nvSpPr>
          <p:cNvPr id="84" name="Text Box 87"/>
          <p:cNvSpPr txBox="1">
            <a:spLocks noChangeArrowheads="1"/>
          </p:cNvSpPr>
          <p:nvPr/>
        </p:nvSpPr>
        <p:spPr bwMode="auto">
          <a:xfrm>
            <a:off x="2813244" y="3286124"/>
            <a:ext cx="51435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جـ</a:t>
            </a:r>
            <a:endParaRPr lang="en-US" sz="2400" b="1" dirty="0"/>
          </a:p>
        </p:txBody>
      </p:sp>
      <p:sp>
        <p:nvSpPr>
          <p:cNvPr id="85" name="خماسي 84"/>
          <p:cNvSpPr/>
          <p:nvPr/>
        </p:nvSpPr>
        <p:spPr>
          <a:xfrm rot="5400000">
            <a:off x="4313442" y="4000504"/>
            <a:ext cx="1071570" cy="64294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نصف</a:t>
            </a:r>
          </a:p>
          <a:p>
            <a:pPr algn="ctr"/>
            <a:r>
              <a:rPr lang="ar-SA" sz="2400" b="1" dirty="0">
                <a:solidFill>
                  <a:schemeClr val="tx1"/>
                </a:solidFill>
              </a:rPr>
              <a:t>٨</a:t>
            </a:r>
          </a:p>
        </p:txBody>
      </p:sp>
      <p:sp>
        <p:nvSpPr>
          <p:cNvPr id="86" name="خماسي 85"/>
          <p:cNvSpPr/>
          <p:nvPr/>
        </p:nvSpPr>
        <p:spPr>
          <a:xfrm flipH="1">
            <a:off x="3456186" y="4857760"/>
            <a:ext cx="1071570" cy="64294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مربع ٤</a:t>
            </a:r>
          </a:p>
        </p:txBody>
      </p:sp>
      <p:sp>
        <p:nvSpPr>
          <p:cNvPr id="87" name="Text Box 87"/>
          <p:cNvSpPr txBox="1">
            <a:spLocks noChangeArrowheads="1"/>
          </p:cNvSpPr>
          <p:nvPr/>
        </p:nvSpPr>
        <p:spPr bwMode="auto">
          <a:xfrm>
            <a:off x="4569698" y="4971140"/>
            <a:ext cx="51435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٤</a:t>
            </a:r>
            <a:endParaRPr lang="en-US" sz="2400" b="1" dirty="0"/>
          </a:p>
        </p:txBody>
      </p:sp>
      <p:sp>
        <p:nvSpPr>
          <p:cNvPr id="88" name="Text Box 87"/>
          <p:cNvSpPr txBox="1">
            <a:spLocks noChangeArrowheads="1"/>
          </p:cNvSpPr>
          <p:nvPr/>
        </p:nvSpPr>
        <p:spPr bwMode="auto">
          <a:xfrm>
            <a:off x="2786050" y="4998377"/>
            <a:ext cx="54154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١٦</a:t>
            </a:r>
            <a:endParaRPr lang="en-US" sz="2400" b="1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D2D3AEB-8526-4E48-A91A-0116A4FD28AF}"/>
              </a:ext>
            </a:extLst>
          </p:cNvPr>
          <p:cNvSpPr txBox="1"/>
          <p:nvPr/>
        </p:nvSpPr>
        <p:spPr>
          <a:xfrm>
            <a:off x="6300192" y="980728"/>
            <a:ext cx="16523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صـ١٢٣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52538A1-925C-0145-A8D5-72914CA1BC6B}"/>
              </a:ext>
            </a:extLst>
          </p:cNvPr>
          <p:cNvSpPr txBox="1"/>
          <p:nvPr/>
        </p:nvSpPr>
        <p:spPr>
          <a:xfrm>
            <a:off x="672257" y="3224569"/>
            <a:ext cx="19959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/>
              <a:t>=( </a:t>
            </a:r>
            <a:r>
              <a:rPr lang="ar-SA" sz="2800" dirty="0" err="1"/>
              <a:t>ر</a:t>
            </a:r>
            <a:r>
              <a:rPr lang="ar-SA" sz="2800" b="1" dirty="0"/>
              <a:t>+</a:t>
            </a:r>
            <a:r>
              <a:rPr lang="ar-SA" sz="2800" dirty="0"/>
              <a:t> ٤)٢</a:t>
            </a: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1675B92-85B0-D96E-8D28-774B5CBD2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63</a:t>
            </a:fld>
            <a:endParaRPr lang="ar-SA"/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9F49B503-86E7-ABBC-A154-803F6A6D0D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28159"/>
          <a:stretch/>
        </p:blipFill>
        <p:spPr>
          <a:xfrm>
            <a:off x="7601140" y="5051518"/>
            <a:ext cx="951232" cy="911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"/>
                            </p:stCondLst>
                            <p:childTnLst>
                              <p:par>
                                <p:cTn id="6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38889E-6 0 L 0.00035 -0.262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2" grpId="0"/>
      <p:bldP spid="83" grpId="0"/>
      <p:bldP spid="84" grpId="0"/>
      <p:bldP spid="84" grpId="1"/>
      <p:bldP spid="85" grpId="0" animBg="1"/>
      <p:bldP spid="86" grpId="0" animBg="1"/>
      <p:bldP spid="87" grpId="0"/>
      <p:bldP spid="88" grpId="0"/>
      <p:bldP spid="88" grpId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إطار 1"/>
          <p:cNvSpPr/>
          <p:nvPr/>
        </p:nvSpPr>
        <p:spPr>
          <a:xfrm>
            <a:off x="214282" y="289632"/>
            <a:ext cx="7500989" cy="571504"/>
          </a:xfrm>
          <a:prstGeom prst="frame">
            <a:avLst>
              <a:gd name="adj1" fmla="val 10000"/>
            </a:avLst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1"/>
                </a:solidFill>
              </a:rPr>
              <a:t>أوجد قيمة  جـ  التي تجعل  </a:t>
            </a:r>
            <a:r>
              <a:rPr lang="ar-SA" sz="2400" b="1" dirty="0">
                <a:solidFill>
                  <a:schemeClr val="tx1"/>
                </a:solidFill>
              </a:rPr>
              <a:t>ثلاثية الحدود </a:t>
            </a:r>
            <a:r>
              <a:rPr lang="ar-SA" sz="2200" b="1" dirty="0">
                <a:solidFill>
                  <a:schemeClr val="tx1"/>
                </a:solidFill>
              </a:rPr>
              <a:t>مربعا كاملا .</a:t>
            </a:r>
          </a:p>
        </p:txBody>
      </p:sp>
      <p:grpSp>
        <p:nvGrpSpPr>
          <p:cNvPr id="3" name="مجموعة 33"/>
          <p:cNvGrpSpPr/>
          <p:nvPr/>
        </p:nvGrpSpPr>
        <p:grpSpPr>
          <a:xfrm>
            <a:off x="7825259" y="285728"/>
            <a:ext cx="1104459" cy="532546"/>
            <a:chOff x="3143239" y="1857366"/>
            <a:chExt cx="1362074" cy="714381"/>
          </a:xfr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43239" y="1857366"/>
              <a:ext cx="1362074" cy="7143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</p:pic>
        <p:sp>
          <p:nvSpPr>
            <p:cNvPr id="76" name="مربع نص 75"/>
            <p:cNvSpPr txBox="1"/>
            <p:nvPr/>
          </p:nvSpPr>
          <p:spPr>
            <a:xfrm>
              <a:off x="3300184" y="1928803"/>
              <a:ext cx="1071570" cy="61929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تأكد</a:t>
              </a:r>
              <a:endParaRPr lang="ar-SA" sz="2400" b="1" baseline="30000" dirty="0"/>
            </a:p>
          </p:txBody>
        </p:sp>
      </p:grpSp>
      <p:grpSp>
        <p:nvGrpSpPr>
          <p:cNvPr id="4" name="مجموعة 80"/>
          <p:cNvGrpSpPr/>
          <p:nvPr/>
        </p:nvGrpSpPr>
        <p:grpSpPr>
          <a:xfrm>
            <a:off x="642910" y="1428736"/>
            <a:ext cx="7786742" cy="4857784"/>
            <a:chOff x="642910" y="1428736"/>
            <a:chExt cx="7786742" cy="4857784"/>
          </a:xfrm>
        </p:grpSpPr>
        <p:sp>
          <p:nvSpPr>
            <p:cNvPr id="79" name="مخطط انسيابي: بطاقة 78"/>
            <p:cNvSpPr/>
            <p:nvPr/>
          </p:nvSpPr>
          <p:spPr>
            <a:xfrm>
              <a:off x="714348" y="1428736"/>
              <a:ext cx="7715304" cy="4857784"/>
            </a:xfrm>
            <a:prstGeom prst="flowChartPunchedCard">
              <a:avLst/>
            </a:prstGeom>
            <a:solidFill>
              <a:schemeClr val="accent6">
                <a:lumMod val="20000"/>
                <a:lumOff val="80000"/>
              </a:schemeClr>
            </a:solidFill>
            <a:ln cap="rnd"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80" name="متوازي أضلاع 79"/>
            <p:cNvSpPr/>
            <p:nvPr/>
          </p:nvSpPr>
          <p:spPr>
            <a:xfrm>
              <a:off x="642910" y="1428736"/>
              <a:ext cx="7786742" cy="1071570"/>
            </a:xfrm>
            <a:prstGeom prst="parallelogram">
              <a:avLst>
                <a:gd name="adj" fmla="val 152999"/>
              </a:avLst>
            </a:prstGeom>
            <a:solidFill>
              <a:schemeClr val="accent6">
                <a:lumMod val="20000"/>
                <a:lumOff val="80000"/>
              </a:schemeClr>
            </a:solidFill>
            <a:ln cap="rnd"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82" name="مربع نص 81"/>
          <p:cNvSpPr txBox="1"/>
          <p:nvPr/>
        </p:nvSpPr>
        <p:spPr>
          <a:xfrm>
            <a:off x="2428860" y="1712229"/>
            <a:ext cx="36433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س</a:t>
            </a:r>
            <a:r>
              <a:rPr lang="ar-SA" sz="3600" b="1" spc="-100" baseline="30000" dirty="0"/>
              <a:t>٢</a:t>
            </a:r>
            <a:r>
              <a:rPr lang="ar-SA" sz="2800" b="1" dirty="0"/>
              <a:t>  ــ  ١٨ س  +  جـ</a:t>
            </a:r>
          </a:p>
        </p:txBody>
      </p:sp>
      <p:sp>
        <p:nvSpPr>
          <p:cNvPr id="83" name="Text Box 87"/>
          <p:cNvSpPr txBox="1">
            <a:spLocks noChangeArrowheads="1"/>
          </p:cNvSpPr>
          <p:nvPr/>
        </p:nvSpPr>
        <p:spPr bwMode="auto">
          <a:xfrm>
            <a:off x="3328982" y="3286124"/>
            <a:ext cx="357190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س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      ــ     ١٨ س       +</a:t>
            </a:r>
            <a:endParaRPr lang="en-US" sz="2400" b="1" dirty="0"/>
          </a:p>
        </p:txBody>
      </p:sp>
      <p:sp>
        <p:nvSpPr>
          <p:cNvPr id="84" name="Text Box 87"/>
          <p:cNvSpPr txBox="1">
            <a:spLocks noChangeArrowheads="1"/>
          </p:cNvSpPr>
          <p:nvPr/>
        </p:nvSpPr>
        <p:spPr bwMode="auto">
          <a:xfrm>
            <a:off x="2813244" y="3286124"/>
            <a:ext cx="51435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جـ</a:t>
            </a:r>
            <a:endParaRPr lang="en-US" sz="2400" b="1" dirty="0"/>
          </a:p>
        </p:txBody>
      </p:sp>
      <p:sp>
        <p:nvSpPr>
          <p:cNvPr id="85" name="خماسي 84"/>
          <p:cNvSpPr/>
          <p:nvPr/>
        </p:nvSpPr>
        <p:spPr>
          <a:xfrm rot="5400000">
            <a:off x="4313442" y="4000504"/>
            <a:ext cx="1071570" cy="64294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نصف</a:t>
            </a:r>
          </a:p>
          <a:p>
            <a:pPr algn="ctr"/>
            <a:r>
              <a:rPr lang="ar-SA" sz="2400" b="1" dirty="0">
                <a:solidFill>
                  <a:schemeClr val="tx1"/>
                </a:solidFill>
              </a:rPr>
              <a:t>١٨</a:t>
            </a:r>
          </a:p>
        </p:txBody>
      </p:sp>
      <p:sp>
        <p:nvSpPr>
          <p:cNvPr id="86" name="خماسي 85"/>
          <p:cNvSpPr/>
          <p:nvPr/>
        </p:nvSpPr>
        <p:spPr>
          <a:xfrm flipH="1">
            <a:off x="3456186" y="4857760"/>
            <a:ext cx="1071570" cy="64294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مربع ٩</a:t>
            </a:r>
          </a:p>
        </p:txBody>
      </p:sp>
      <p:sp>
        <p:nvSpPr>
          <p:cNvPr id="87" name="Text Box 87"/>
          <p:cNvSpPr txBox="1">
            <a:spLocks noChangeArrowheads="1"/>
          </p:cNvSpPr>
          <p:nvPr/>
        </p:nvSpPr>
        <p:spPr bwMode="auto">
          <a:xfrm>
            <a:off x="4569698" y="4971140"/>
            <a:ext cx="51435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٩</a:t>
            </a:r>
            <a:endParaRPr lang="en-US" sz="2400" b="1" dirty="0"/>
          </a:p>
        </p:txBody>
      </p:sp>
      <p:sp>
        <p:nvSpPr>
          <p:cNvPr id="88" name="Text Box 87"/>
          <p:cNvSpPr txBox="1">
            <a:spLocks noChangeArrowheads="1"/>
          </p:cNvSpPr>
          <p:nvPr/>
        </p:nvSpPr>
        <p:spPr bwMode="auto">
          <a:xfrm>
            <a:off x="2786050" y="4998377"/>
            <a:ext cx="541548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٨١</a:t>
            </a:r>
            <a:endParaRPr lang="en-US" sz="2400" b="1" dirty="0"/>
          </a:p>
        </p:txBody>
      </p:sp>
      <p:sp>
        <p:nvSpPr>
          <p:cNvPr id="91" name="Text Box 87"/>
          <p:cNvSpPr txBox="1">
            <a:spLocks noChangeArrowheads="1"/>
          </p:cNvSpPr>
          <p:nvPr/>
        </p:nvSpPr>
        <p:spPr bwMode="auto">
          <a:xfrm rot="10800000" flipV="1">
            <a:off x="2674007" y="4998377"/>
            <a:ext cx="76563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٨١</a:t>
            </a:r>
            <a:endParaRPr lang="en-US" sz="2400" b="1" dirty="0"/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1350CF3E-A683-3340-90E7-F70513E55CBE}"/>
              </a:ext>
            </a:extLst>
          </p:cNvPr>
          <p:cNvSpPr txBox="1"/>
          <p:nvPr/>
        </p:nvSpPr>
        <p:spPr>
          <a:xfrm>
            <a:off x="6300192" y="980728"/>
            <a:ext cx="16523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١-صـ ١٢٤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333E13CE-5363-2146-9425-7920FAD3A157}"/>
              </a:ext>
            </a:extLst>
          </p:cNvPr>
          <p:cNvSpPr txBox="1"/>
          <p:nvPr/>
        </p:nvSpPr>
        <p:spPr>
          <a:xfrm>
            <a:off x="672257" y="3224569"/>
            <a:ext cx="19959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/>
              <a:t>=( </a:t>
            </a:r>
            <a:r>
              <a:rPr lang="ar-SA" sz="2800" dirty="0" err="1"/>
              <a:t>س</a:t>
            </a:r>
            <a:r>
              <a:rPr lang="ar-SA" sz="2800" b="1" dirty="0"/>
              <a:t>-</a:t>
            </a:r>
            <a:r>
              <a:rPr lang="ar-SA" sz="2800" dirty="0"/>
              <a:t> ٩)</a:t>
            </a:r>
            <a:r>
              <a:rPr lang="ar-SA" sz="2800" baseline="30000" dirty="0"/>
              <a:t>٢</a:t>
            </a: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74286CD-2CAB-499E-B44F-4E683CFD7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64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50"/>
                            </p:stCondLst>
                            <p:childTnLst>
                              <p:par>
                                <p:cTn id="7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38889E-6 0 L 0.00347 -0.2502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2" grpId="0"/>
      <p:bldP spid="83" grpId="0"/>
      <p:bldP spid="84" grpId="0"/>
      <p:bldP spid="84" grpId="1"/>
      <p:bldP spid="85" grpId="0" animBg="1"/>
      <p:bldP spid="86" grpId="0" animBg="1"/>
      <p:bldP spid="87" grpId="0"/>
      <p:bldP spid="88" grpId="0"/>
      <p:bldP spid="91" grpId="0"/>
      <p:bldP spid="91" grpId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إطار 1"/>
          <p:cNvSpPr/>
          <p:nvPr/>
        </p:nvSpPr>
        <p:spPr>
          <a:xfrm>
            <a:off x="214282" y="289632"/>
            <a:ext cx="7500989" cy="571504"/>
          </a:xfrm>
          <a:prstGeom prst="frame">
            <a:avLst>
              <a:gd name="adj1" fmla="val 10000"/>
            </a:avLst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200" b="1" dirty="0">
                <a:solidFill>
                  <a:schemeClr val="tx1"/>
                </a:solidFill>
              </a:rPr>
              <a:t>أوجد قيمة  جـ  التي تجعل  </a:t>
            </a:r>
            <a:r>
              <a:rPr lang="ar-SA" sz="2400" b="1" dirty="0">
                <a:solidFill>
                  <a:schemeClr val="tx1"/>
                </a:solidFill>
              </a:rPr>
              <a:t>ثلاثية الحدود </a:t>
            </a:r>
            <a:r>
              <a:rPr lang="ar-SA" sz="2200" b="1" dirty="0">
                <a:solidFill>
                  <a:schemeClr val="tx1"/>
                </a:solidFill>
              </a:rPr>
              <a:t>مربعا كاملا .</a:t>
            </a:r>
          </a:p>
        </p:txBody>
      </p:sp>
      <p:grpSp>
        <p:nvGrpSpPr>
          <p:cNvPr id="3" name="مجموعة 33"/>
          <p:cNvGrpSpPr/>
          <p:nvPr/>
        </p:nvGrpSpPr>
        <p:grpSpPr>
          <a:xfrm>
            <a:off x="7825259" y="285728"/>
            <a:ext cx="1104459" cy="532546"/>
            <a:chOff x="3143239" y="1857366"/>
            <a:chExt cx="1362074" cy="714381"/>
          </a:xfr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43239" y="1857366"/>
              <a:ext cx="1362074" cy="7143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p3d prstMaterial="translucentPowder">
              <a:bevelT w="203200" h="50800" prst="softRound"/>
            </a:sp3d>
          </p:spPr>
        </p:pic>
        <p:sp>
          <p:nvSpPr>
            <p:cNvPr id="76" name="مربع نص 75"/>
            <p:cNvSpPr txBox="1"/>
            <p:nvPr/>
          </p:nvSpPr>
          <p:spPr>
            <a:xfrm>
              <a:off x="3300184" y="1928803"/>
              <a:ext cx="1071570" cy="619298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/>
                <a:t>تأكد</a:t>
              </a:r>
              <a:endParaRPr lang="ar-SA" sz="2400" b="1" baseline="30000" dirty="0"/>
            </a:p>
          </p:txBody>
        </p:sp>
      </p:grpSp>
      <p:grpSp>
        <p:nvGrpSpPr>
          <p:cNvPr id="4" name="مجموعة 80"/>
          <p:cNvGrpSpPr/>
          <p:nvPr/>
        </p:nvGrpSpPr>
        <p:grpSpPr>
          <a:xfrm>
            <a:off x="642910" y="1428736"/>
            <a:ext cx="7786742" cy="4857784"/>
            <a:chOff x="642910" y="1428736"/>
            <a:chExt cx="7786742" cy="4857784"/>
          </a:xfrm>
        </p:grpSpPr>
        <p:sp>
          <p:nvSpPr>
            <p:cNvPr id="79" name="مخطط انسيابي: بطاقة 78"/>
            <p:cNvSpPr/>
            <p:nvPr/>
          </p:nvSpPr>
          <p:spPr>
            <a:xfrm>
              <a:off x="714348" y="1428736"/>
              <a:ext cx="7715304" cy="4857784"/>
            </a:xfrm>
            <a:prstGeom prst="flowChartPunchedCard">
              <a:avLst/>
            </a:prstGeom>
            <a:solidFill>
              <a:schemeClr val="accent6">
                <a:lumMod val="20000"/>
                <a:lumOff val="80000"/>
              </a:schemeClr>
            </a:solidFill>
            <a:ln cap="rnd"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80" name="متوازي أضلاع 79"/>
            <p:cNvSpPr/>
            <p:nvPr/>
          </p:nvSpPr>
          <p:spPr>
            <a:xfrm>
              <a:off x="642910" y="1428736"/>
              <a:ext cx="7786742" cy="1071570"/>
            </a:xfrm>
            <a:prstGeom prst="parallelogram">
              <a:avLst>
                <a:gd name="adj" fmla="val 152999"/>
              </a:avLst>
            </a:prstGeom>
            <a:solidFill>
              <a:schemeClr val="accent6">
                <a:lumMod val="20000"/>
                <a:lumOff val="80000"/>
              </a:schemeClr>
            </a:solidFill>
            <a:ln cap="rnd"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82" name="مربع نص 81"/>
          <p:cNvSpPr txBox="1"/>
          <p:nvPr/>
        </p:nvSpPr>
        <p:spPr>
          <a:xfrm>
            <a:off x="2428860" y="1712229"/>
            <a:ext cx="364333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س</a:t>
            </a:r>
            <a:r>
              <a:rPr lang="ar-SA" sz="3600" b="1" spc="-100" baseline="30000" dirty="0"/>
              <a:t>٢</a:t>
            </a:r>
            <a:r>
              <a:rPr lang="ar-SA" sz="2800" b="1" dirty="0"/>
              <a:t>  +  ٢٢ س  +  جـ</a:t>
            </a:r>
          </a:p>
        </p:txBody>
      </p:sp>
      <p:sp>
        <p:nvSpPr>
          <p:cNvPr id="83" name="Text Box 87"/>
          <p:cNvSpPr txBox="1">
            <a:spLocks noChangeArrowheads="1"/>
          </p:cNvSpPr>
          <p:nvPr/>
        </p:nvSpPr>
        <p:spPr bwMode="auto">
          <a:xfrm>
            <a:off x="3328982" y="3286124"/>
            <a:ext cx="357190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/>
              <a:t>س</a:t>
            </a:r>
            <a:r>
              <a:rPr lang="ar-SA" sz="3600" b="1" spc="-100" baseline="30000" dirty="0"/>
              <a:t>٢</a:t>
            </a:r>
            <a:r>
              <a:rPr lang="ar-SA" sz="2400" b="1" dirty="0"/>
              <a:t>        +     ٢٢ س       +</a:t>
            </a:r>
            <a:endParaRPr lang="en-US" sz="2400" b="1" dirty="0"/>
          </a:p>
        </p:txBody>
      </p:sp>
      <p:sp>
        <p:nvSpPr>
          <p:cNvPr id="84" name="Text Box 87"/>
          <p:cNvSpPr txBox="1">
            <a:spLocks noChangeArrowheads="1"/>
          </p:cNvSpPr>
          <p:nvPr/>
        </p:nvSpPr>
        <p:spPr bwMode="auto">
          <a:xfrm>
            <a:off x="2813244" y="3286124"/>
            <a:ext cx="51435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جـ</a:t>
            </a:r>
            <a:endParaRPr lang="en-US" sz="2400" b="1" dirty="0"/>
          </a:p>
        </p:txBody>
      </p:sp>
      <p:sp>
        <p:nvSpPr>
          <p:cNvPr id="85" name="خماسي 84"/>
          <p:cNvSpPr/>
          <p:nvPr/>
        </p:nvSpPr>
        <p:spPr>
          <a:xfrm rot="5400000">
            <a:off x="4313442" y="4000504"/>
            <a:ext cx="1071570" cy="64294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نصف</a:t>
            </a:r>
          </a:p>
          <a:p>
            <a:pPr algn="ctr"/>
            <a:r>
              <a:rPr lang="ar-SA" sz="2400" b="1" dirty="0">
                <a:solidFill>
                  <a:schemeClr val="tx1"/>
                </a:solidFill>
              </a:rPr>
              <a:t>٢٢</a:t>
            </a:r>
          </a:p>
        </p:txBody>
      </p:sp>
      <p:sp>
        <p:nvSpPr>
          <p:cNvPr id="86" name="خماسي 85"/>
          <p:cNvSpPr/>
          <p:nvPr/>
        </p:nvSpPr>
        <p:spPr>
          <a:xfrm flipH="1">
            <a:off x="3456186" y="4857760"/>
            <a:ext cx="1071570" cy="642942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</a:rPr>
              <a:t>مربع ١١</a:t>
            </a:r>
          </a:p>
        </p:txBody>
      </p:sp>
      <p:sp>
        <p:nvSpPr>
          <p:cNvPr id="87" name="Text Box 87"/>
          <p:cNvSpPr txBox="1">
            <a:spLocks noChangeArrowheads="1"/>
          </p:cNvSpPr>
          <p:nvPr/>
        </p:nvSpPr>
        <p:spPr bwMode="auto">
          <a:xfrm>
            <a:off x="4569698" y="4971140"/>
            <a:ext cx="573806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١١</a:t>
            </a:r>
            <a:endParaRPr lang="en-US" sz="2400" b="1" dirty="0"/>
          </a:p>
        </p:txBody>
      </p:sp>
      <p:sp>
        <p:nvSpPr>
          <p:cNvPr id="88" name="Text Box 87"/>
          <p:cNvSpPr txBox="1">
            <a:spLocks noChangeArrowheads="1"/>
          </p:cNvSpPr>
          <p:nvPr/>
        </p:nvSpPr>
        <p:spPr bwMode="auto">
          <a:xfrm>
            <a:off x="2500298" y="4998377"/>
            <a:ext cx="827300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١٢١</a:t>
            </a:r>
            <a:endParaRPr lang="en-US" sz="2400" b="1" dirty="0"/>
          </a:p>
        </p:txBody>
      </p:sp>
      <p:sp>
        <p:nvSpPr>
          <p:cNvPr id="91" name="Text Box 87"/>
          <p:cNvSpPr txBox="1">
            <a:spLocks noChangeArrowheads="1"/>
          </p:cNvSpPr>
          <p:nvPr/>
        </p:nvSpPr>
        <p:spPr bwMode="auto">
          <a:xfrm>
            <a:off x="2478176" y="4998377"/>
            <a:ext cx="871544" cy="4616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 dirty="0"/>
              <a:t>١٢١</a:t>
            </a:r>
            <a:endParaRPr lang="en-US" sz="2400" b="1" dirty="0"/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5BCD9A21-5192-414A-B7EB-7BAC97CEBBF0}"/>
              </a:ext>
            </a:extLst>
          </p:cNvPr>
          <p:cNvSpPr txBox="1"/>
          <p:nvPr/>
        </p:nvSpPr>
        <p:spPr>
          <a:xfrm>
            <a:off x="6300192" y="980728"/>
            <a:ext cx="16523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</a:rPr>
              <a:t>٢-صـ ١٢٤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C0D4114D-DCC3-3F41-AB08-1FB2681A1AB0}"/>
              </a:ext>
            </a:extLst>
          </p:cNvPr>
          <p:cNvSpPr txBox="1"/>
          <p:nvPr/>
        </p:nvSpPr>
        <p:spPr>
          <a:xfrm>
            <a:off x="672257" y="3224569"/>
            <a:ext cx="19959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/>
              <a:t>=( </a:t>
            </a:r>
            <a:r>
              <a:rPr lang="ar-SA" sz="2800" dirty="0" err="1"/>
              <a:t>س</a:t>
            </a:r>
            <a:r>
              <a:rPr lang="ar-SA" sz="2800" b="1" dirty="0"/>
              <a:t>+</a:t>
            </a:r>
            <a:r>
              <a:rPr lang="ar-SA" sz="2800" dirty="0"/>
              <a:t> ١١)</a:t>
            </a:r>
            <a:r>
              <a:rPr lang="ar-SA" sz="2800" baseline="30000" dirty="0"/>
              <a:t>٢</a:t>
            </a:r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B16396E-7058-565F-3737-2A9827F9F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F136-32FD-4997-AF8C-37476D40D071}" type="slidenum">
              <a:rPr lang="ar-SA" smtClean="0"/>
              <a:pPr/>
              <a:t>65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61111E-6 -0.00417 L 3.61111E-6 -0.245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2" grpId="0"/>
      <p:bldP spid="83" grpId="0"/>
      <p:bldP spid="84" grpId="0"/>
      <p:bldP spid="84" grpId="1"/>
      <p:bldP spid="85" grpId="0" animBg="1"/>
      <p:bldP spid="86" grpId="0" animBg="1"/>
      <p:bldP spid="88" grpId="0"/>
      <p:bldP spid="91" grpId="0"/>
      <p:bldP spid="91" grpId="1"/>
      <p:bldP spid="18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2413</TotalTime>
  <Words>1409</Words>
  <Application>Microsoft Macintosh PowerPoint</Application>
  <PresentationFormat>عرض على الشاشة (4:3)</PresentationFormat>
  <Paragraphs>386</Paragraphs>
  <Slides>20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7" baseType="lpstr">
      <vt:lpstr>18 Khebrat Musamim</vt:lpstr>
      <vt:lpstr>Arial</vt:lpstr>
      <vt:lpstr>Beirut</vt:lpstr>
      <vt:lpstr>Calibri</vt:lpstr>
      <vt:lpstr>Comic Sans MS</vt:lpstr>
      <vt:lpstr>Diwan Kufi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free-tech</dc:creator>
  <cp:lastModifiedBy>بتول فاضل</cp:lastModifiedBy>
  <cp:revision>272</cp:revision>
  <dcterms:created xsi:type="dcterms:W3CDTF">2012-10-24T16:06:05Z</dcterms:created>
  <dcterms:modified xsi:type="dcterms:W3CDTF">2022-08-09T19:12:56Z</dcterms:modified>
</cp:coreProperties>
</file>