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258" r:id="rId2"/>
    <p:sldId id="278" r:id="rId3"/>
    <p:sldId id="260" r:id="rId4"/>
    <p:sldId id="261" r:id="rId5"/>
    <p:sldId id="262" r:id="rId6"/>
    <p:sldId id="263" r:id="rId7"/>
    <p:sldId id="264" r:id="rId8"/>
    <p:sldId id="274" r:id="rId9"/>
    <p:sldId id="265" r:id="rId10"/>
    <p:sldId id="266" r:id="rId11"/>
    <p:sldId id="267" r:id="rId12"/>
    <p:sldId id="268" r:id="rId13"/>
    <p:sldId id="289" r:id="rId14"/>
    <p:sldId id="269" r:id="rId15"/>
    <p:sldId id="270" r:id="rId16"/>
    <p:sldId id="271" r:id="rId17"/>
    <p:sldId id="272" r:id="rId18"/>
    <p:sldId id="288" r:id="rId19"/>
    <p:sldId id="273" r:id="rId20"/>
    <p:sldId id="275" r:id="rId21"/>
    <p:sldId id="276" r:id="rId22"/>
    <p:sldId id="285" r:id="rId23"/>
    <p:sldId id="291" r:id="rId24"/>
    <p:sldId id="277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86A0BFD-BE80-4C27-84B4-7827D61C192A}" type="datetimeFigureOut">
              <a:rPr lang="ar-SA" smtClean="0"/>
              <a:pPr/>
              <a:t>26/08/1442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93CCC11-8147-427C-994B-94D44F40681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8832-196C-405E-AF1C-6B434760ECE8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CC11-8147-427C-994B-94D44F406811}" type="slidenum">
              <a:rPr lang="ar-SA" smtClean="0"/>
              <a:pPr/>
              <a:t>25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C8B6-FCC2-4256-8FE9-9474301BF324}" type="datetimeFigureOut">
              <a:rPr lang="ar-SA" smtClean="0"/>
              <a:pPr/>
              <a:t>26/08/1442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7C07-B463-4AC9-A8BD-9677574DBF1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C8B6-FCC2-4256-8FE9-9474301BF324}" type="datetimeFigureOut">
              <a:rPr lang="ar-SA" smtClean="0"/>
              <a:pPr/>
              <a:t>26/08/1442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7C07-B463-4AC9-A8BD-9677574DBF1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C8B6-FCC2-4256-8FE9-9474301BF324}" type="datetimeFigureOut">
              <a:rPr lang="ar-SA" smtClean="0"/>
              <a:pPr/>
              <a:t>26/08/1442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7C07-B463-4AC9-A8BD-9677574DBF1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C8B6-FCC2-4256-8FE9-9474301BF324}" type="datetimeFigureOut">
              <a:rPr lang="ar-SA" smtClean="0"/>
              <a:pPr/>
              <a:t>26/08/1442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7C07-B463-4AC9-A8BD-9677574DBF1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C8B6-FCC2-4256-8FE9-9474301BF324}" type="datetimeFigureOut">
              <a:rPr lang="ar-SA" smtClean="0"/>
              <a:pPr/>
              <a:t>26/08/1442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7C07-B463-4AC9-A8BD-9677574DBF1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C8B6-FCC2-4256-8FE9-9474301BF324}" type="datetimeFigureOut">
              <a:rPr lang="ar-SA" smtClean="0"/>
              <a:pPr/>
              <a:t>26/08/1442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7C07-B463-4AC9-A8BD-9677574DBF1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C8B6-FCC2-4256-8FE9-9474301BF324}" type="datetimeFigureOut">
              <a:rPr lang="ar-SA" smtClean="0"/>
              <a:pPr/>
              <a:t>26/08/1442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7C07-B463-4AC9-A8BD-9677574DBF1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C8B6-FCC2-4256-8FE9-9474301BF324}" type="datetimeFigureOut">
              <a:rPr lang="ar-SA" smtClean="0"/>
              <a:pPr/>
              <a:t>26/08/1442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7C07-B463-4AC9-A8BD-9677574DBF1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C8B6-FCC2-4256-8FE9-9474301BF324}" type="datetimeFigureOut">
              <a:rPr lang="ar-SA" smtClean="0"/>
              <a:pPr/>
              <a:t>26/08/1442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7C07-B463-4AC9-A8BD-9677574DBF1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C8B6-FCC2-4256-8FE9-9474301BF324}" type="datetimeFigureOut">
              <a:rPr lang="ar-SA" smtClean="0"/>
              <a:pPr/>
              <a:t>26/08/1442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7C07-B463-4AC9-A8BD-9677574DBF1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C8B6-FCC2-4256-8FE9-9474301BF324}" type="datetimeFigureOut">
              <a:rPr lang="ar-SA" smtClean="0"/>
              <a:pPr/>
              <a:t>26/08/1442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7C07-B463-4AC9-A8BD-9677574DBF1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7C8B6-FCC2-4256-8FE9-9474301BF324}" type="datetimeFigureOut">
              <a:rPr lang="ar-SA" smtClean="0"/>
              <a:pPr/>
              <a:t>26/08/1442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B7C07-B463-4AC9-A8BD-9677574DBF1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5.jpe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.jpe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audio" Target="../media/audio2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5.jpeg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5.jpeg"/><Relationship Id="rId4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audio" Target="../media/audio2.wav"/><Relationship Id="rId7" Type="http://schemas.openxmlformats.org/officeDocument/2006/relationships/image" Target="../media/image9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94.png"/><Relationship Id="rId7" Type="http://schemas.openxmlformats.org/officeDocument/2006/relationships/image" Target="../media/image96.wmf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5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jpeg"/><Relationship Id="rId5" Type="http://schemas.openxmlformats.org/officeDocument/2006/relationships/image" Target="../media/image28.png"/><Relationship Id="rId4" Type="http://schemas.openxmlformats.org/officeDocument/2006/relationships/image" Target="../media/image10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1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10" Type="http://schemas.openxmlformats.org/officeDocument/2006/relationships/image" Target="../media/image115.png"/><Relationship Id="rId4" Type="http://schemas.openxmlformats.org/officeDocument/2006/relationships/image" Target="../media/image58.png"/><Relationship Id="rId9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image" Target="../media/image123.png"/><Relationship Id="rId21" Type="http://schemas.openxmlformats.org/officeDocument/2006/relationships/image" Target="../media/image141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5" Type="http://schemas.openxmlformats.org/officeDocument/2006/relationships/image" Target="../media/image14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6.png"/><Relationship Id="rId20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24" Type="http://schemas.openxmlformats.org/officeDocument/2006/relationships/image" Target="../media/image144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23" Type="http://schemas.openxmlformats.org/officeDocument/2006/relationships/image" Target="../media/image143.png"/><Relationship Id="rId10" Type="http://schemas.openxmlformats.org/officeDocument/2006/relationships/image" Target="../media/image130.png"/><Relationship Id="rId19" Type="http://schemas.openxmlformats.org/officeDocument/2006/relationships/image" Target="../media/image139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Relationship Id="rId22" Type="http://schemas.openxmlformats.org/officeDocument/2006/relationships/image" Target="../media/image14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1.emf"/><Relationship Id="rId4" Type="http://schemas.openxmlformats.org/officeDocument/2006/relationships/image" Target="../media/image15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" Type="http://schemas.openxmlformats.org/officeDocument/2006/relationships/image" Target="../media/image152.png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11" Type="http://schemas.openxmlformats.org/officeDocument/2006/relationships/image" Target="../media/image148.png"/><Relationship Id="rId5" Type="http://schemas.openxmlformats.org/officeDocument/2006/relationships/image" Target="../media/image155.png"/><Relationship Id="rId15" Type="http://schemas.openxmlformats.org/officeDocument/2006/relationships/image" Target="../media/image164.png"/><Relationship Id="rId10" Type="http://schemas.openxmlformats.org/officeDocument/2006/relationships/image" Target="../media/image160.png"/><Relationship Id="rId19" Type="http://schemas.openxmlformats.org/officeDocument/2006/relationships/image" Target="../media/image168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17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png"/><Relationship Id="rId5" Type="http://schemas.openxmlformats.org/officeDocument/2006/relationships/image" Target="../media/image58.png"/><Relationship Id="rId4" Type="http://schemas.openxmlformats.org/officeDocument/2006/relationships/image" Target="../media/image170.png"/><Relationship Id="rId9" Type="http://schemas.openxmlformats.org/officeDocument/2006/relationships/image" Target="../media/image1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5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get-7-2008-7cuyk3n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2910" y="2857496"/>
            <a:ext cx="8243918" cy="1928826"/>
          </a:xfr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الأعداد المركبة ونظرية </a:t>
            </a:r>
            <a:r>
              <a:rPr lang="ar-S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ديموافر</a:t>
            </a:r>
            <a:br>
              <a:rPr lang="ar-S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Complex Numbers and De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Moivre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/>
                <a:ea typeface="Cambria Math"/>
              </a:rPr>
              <a:t>′s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/>
                <a:ea typeface="Cambria Math"/>
              </a:rPr>
              <a:t> Theorem</a:t>
            </a:r>
            <a:r>
              <a:rPr lang="ar-S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786322"/>
            <a:ext cx="14097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مستدير الزوايا 6"/>
          <p:cNvSpPr/>
          <p:nvPr/>
        </p:nvSpPr>
        <p:spPr>
          <a:xfrm>
            <a:off x="285720" y="5429264"/>
            <a:ext cx="3786214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/>
              <a:t>إعداد المعلمة : هند </a:t>
            </a:r>
            <a:r>
              <a:rPr lang="ar-SA" sz="3200" dirty="0" err="1"/>
              <a:t>العديني</a:t>
            </a:r>
            <a:endParaRPr lang="en-US" sz="32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671633"/>
            <a:ext cx="6572296" cy="14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 descr="http://cdn.garcya.us/wp-content/uploads/2007/07/set-of-different-environmental-icons-1024x844.jpg"/>
          <p:cNvPicPr>
            <a:picLocks noChangeAspect="1" noChangeArrowheads="1"/>
          </p:cNvPicPr>
          <p:nvPr/>
        </p:nvPicPr>
        <p:blipFill>
          <a:blip r:embed="rId5" cstate="print"/>
          <a:srcRect r="61213" b="64706"/>
          <a:stretch>
            <a:fillRect/>
          </a:stretch>
        </p:blipFill>
        <p:spPr bwMode="auto">
          <a:xfrm>
            <a:off x="7215206" y="5258125"/>
            <a:ext cx="1752196" cy="1314147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2" y="-23"/>
            <a:ext cx="1857388" cy="1571635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214282" y="71414"/>
            <a:ext cx="10715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4 دقائق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42844" y="-24"/>
            <a:ext cx="1571636" cy="157163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4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3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14"/>
            <a:ext cx="8358245" cy="120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357298"/>
            <a:ext cx="785336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428868"/>
            <a:ext cx="3271851" cy="46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928934"/>
            <a:ext cx="2543185" cy="55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357430"/>
            <a:ext cx="2476510" cy="259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3462339"/>
            <a:ext cx="5072066" cy="46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3857628"/>
            <a:ext cx="3124212" cy="50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2" y="4357694"/>
            <a:ext cx="464347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57818" y="5072074"/>
            <a:ext cx="2928958" cy="60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0298" y="5715016"/>
            <a:ext cx="5629275" cy="58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500174"/>
            <a:ext cx="7358114" cy="165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0" descr="http://cdn.garcya.us/wp-content/uploads/2007/07/set-of-different-environmental-icons-1024x844.jpg"/>
          <p:cNvPicPr>
            <a:picLocks noChangeAspect="1" noChangeArrowheads="1"/>
          </p:cNvPicPr>
          <p:nvPr/>
        </p:nvPicPr>
        <p:blipFill>
          <a:blip r:embed="rId5" cstate="print"/>
          <a:srcRect r="61213" b="64706"/>
          <a:stretch>
            <a:fillRect/>
          </a:stretch>
        </p:blipFill>
        <p:spPr bwMode="auto">
          <a:xfrm>
            <a:off x="7215206" y="5258125"/>
            <a:ext cx="1752196" cy="1314147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562283" y="293964"/>
            <a:ext cx="2371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2" y="-23"/>
            <a:ext cx="1857388" cy="1571635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214282" y="71414"/>
            <a:ext cx="10715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6 دقائق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42844" y="-24"/>
            <a:ext cx="1571636" cy="157163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28794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 err="1"/>
              <a:t>استراتيجية</a:t>
            </a:r>
            <a:r>
              <a:rPr lang="ar-SA" sz="2400" b="1" dirty="0"/>
              <a:t> تعاقب الأدوار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9" name="Snagit_PPT233B" descr="PPT233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3357562"/>
            <a:ext cx="3264878" cy="302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36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5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000"/>
                            </p:stCondLst>
                            <p:childTnLst>
                              <p:par>
                                <p:cTn id="16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404" y="1196752"/>
            <a:ext cx="6670700" cy="90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6871" y="1988840"/>
            <a:ext cx="2005981" cy="53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620689"/>
            <a:ext cx="1273644" cy="504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1988841"/>
            <a:ext cx="1703494" cy="66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8236" y="3336063"/>
            <a:ext cx="1719415" cy="59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54784" y="2500305"/>
            <a:ext cx="4879640" cy="66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7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3336064"/>
            <a:ext cx="1600017" cy="5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رة 8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1619" y="4221088"/>
            <a:ext cx="8644877" cy="118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رة 9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34803" y="4796011"/>
            <a:ext cx="3462735" cy="70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صورة 10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4796012"/>
            <a:ext cx="3621920" cy="86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ربع نص 11"/>
          <p:cNvSpPr txBox="1"/>
          <p:nvPr/>
        </p:nvSpPr>
        <p:spPr>
          <a:xfrm>
            <a:off x="3419872" y="428604"/>
            <a:ext cx="173503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فردي</a:t>
            </a:r>
          </a:p>
        </p:txBody>
      </p:sp>
      <p:pic>
        <p:nvPicPr>
          <p:cNvPr id="13" name="صورة 12" descr="ساعة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32" y="44624"/>
            <a:ext cx="1857388" cy="1571635"/>
          </a:xfrm>
          <a:prstGeom prst="rect">
            <a:avLst/>
          </a:prstGeom>
        </p:spPr>
      </p:pic>
      <p:sp>
        <p:nvSpPr>
          <p:cNvPr id="14" name="شكل بيضاوي 13"/>
          <p:cNvSpPr/>
          <p:nvPr/>
        </p:nvSpPr>
        <p:spPr>
          <a:xfrm>
            <a:off x="120044" y="0"/>
            <a:ext cx="1571636" cy="157163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ربع نص 14"/>
          <p:cNvSpPr txBox="1"/>
          <p:nvPr/>
        </p:nvSpPr>
        <p:spPr>
          <a:xfrm>
            <a:off x="214282" y="71414"/>
            <a:ext cx="10715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002060"/>
                </a:solidFill>
              </a:rPr>
              <a:t>6 دقائق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36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5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000"/>
                            </p:stCondLst>
                            <p:childTnLst>
                              <p:par>
                                <p:cTn id="1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95238"/>
            <a:ext cx="7286676" cy="176212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3" name="شكل بيضاوي 2"/>
          <p:cNvSpPr/>
          <p:nvPr/>
        </p:nvSpPr>
        <p:spPr>
          <a:xfrm>
            <a:off x="3714744" y="1071546"/>
            <a:ext cx="571504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/>
          <p:cNvSpPr/>
          <p:nvPr/>
        </p:nvSpPr>
        <p:spPr>
          <a:xfrm>
            <a:off x="4572000" y="1000108"/>
            <a:ext cx="785818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/>
          <p:cNvSpPr/>
          <p:nvPr/>
        </p:nvSpPr>
        <p:spPr>
          <a:xfrm>
            <a:off x="6072198" y="1000108"/>
            <a:ext cx="785818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3643306" y="1428736"/>
            <a:ext cx="633418" cy="42862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4572000" y="1428736"/>
            <a:ext cx="776294" cy="42862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6081722" y="1428736"/>
            <a:ext cx="776294" cy="42862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857364"/>
            <a:ext cx="7043764" cy="131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0274" y="3286124"/>
            <a:ext cx="515780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18" y="3852869"/>
            <a:ext cx="5072064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وسيلة شرح على شكل سحابة 11"/>
          <p:cNvSpPr/>
          <p:nvPr/>
        </p:nvSpPr>
        <p:spPr>
          <a:xfrm>
            <a:off x="71406" y="1928802"/>
            <a:ext cx="3357586" cy="135732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تذكري أنه :</a:t>
            </a:r>
          </a:p>
          <a:p>
            <a:pPr algn="ctr"/>
            <a:r>
              <a:rPr lang="ar-SA" b="1" dirty="0"/>
              <a:t>عند ضرب عددين مركبين في الصورة القطبية نضرب المقياسين ونجمع السعتين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4500570"/>
            <a:ext cx="3476625" cy="59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643446"/>
            <a:ext cx="2438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5072074"/>
            <a:ext cx="3876675" cy="60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5715016"/>
            <a:ext cx="2819400" cy="45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00166" y="6215082"/>
            <a:ext cx="6572296" cy="49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814507"/>
            <a:ext cx="7358114" cy="204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0" descr="http://cdn.garcya.us/wp-content/uploads/2007/07/set-of-different-environmental-icons-1024x844.jpg"/>
          <p:cNvPicPr>
            <a:picLocks noChangeAspect="1" noChangeArrowheads="1"/>
          </p:cNvPicPr>
          <p:nvPr/>
        </p:nvPicPr>
        <p:blipFill>
          <a:blip r:embed="rId5" cstate="print"/>
          <a:srcRect r="61213" b="64706"/>
          <a:stretch>
            <a:fillRect/>
          </a:stretch>
        </p:blipFill>
        <p:spPr bwMode="auto">
          <a:xfrm>
            <a:off x="7215206" y="5258125"/>
            <a:ext cx="1752196" cy="1314147"/>
          </a:xfrm>
          <a:prstGeom prst="rect">
            <a:avLst/>
          </a:prstGeom>
          <a:noFill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857388" cy="1571635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14282" y="71414"/>
            <a:ext cx="10715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6 دقائق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42844" y="-27384"/>
            <a:ext cx="1571636" cy="157163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286512" y="428604"/>
            <a:ext cx="2371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مستطيل مستدير الزوايا 9"/>
          <p:cNvSpPr/>
          <p:nvPr/>
        </p:nvSpPr>
        <p:spPr>
          <a:xfrm>
            <a:off x="2071670" y="500042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 err="1"/>
              <a:t>استراتيجية</a:t>
            </a:r>
            <a:r>
              <a:rPr lang="ar-SA" sz="2400" b="1" dirty="0"/>
              <a:t> تعاقب الأدوار</a:t>
            </a:r>
            <a:endParaRPr lang="en-US" sz="2400" dirty="0"/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6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5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23792"/>
            <a:ext cx="8429683" cy="133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24669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357298"/>
            <a:ext cx="2471747" cy="41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785926"/>
            <a:ext cx="82010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786058"/>
            <a:ext cx="2038350" cy="44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3214686"/>
            <a:ext cx="2428875" cy="44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3643315"/>
            <a:ext cx="6715172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4500570"/>
            <a:ext cx="5524500" cy="57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9124" y="5214950"/>
            <a:ext cx="2905125" cy="3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00364" y="5572140"/>
            <a:ext cx="391477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29454" y="5572140"/>
            <a:ext cx="1666881" cy="3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00364" y="6215082"/>
            <a:ext cx="4438668" cy="3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000240"/>
            <a:ext cx="7286651" cy="13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0" descr="http://cdn.garcya.us/wp-content/uploads/2007/07/set-of-different-environmental-icons-1024x844.jpg"/>
          <p:cNvPicPr>
            <a:picLocks noChangeAspect="1" noChangeArrowheads="1"/>
          </p:cNvPicPr>
          <p:nvPr/>
        </p:nvPicPr>
        <p:blipFill>
          <a:blip r:embed="rId5" cstate="print"/>
          <a:srcRect r="61213" b="64706"/>
          <a:stretch>
            <a:fillRect/>
          </a:stretch>
        </p:blipFill>
        <p:spPr bwMode="auto">
          <a:xfrm>
            <a:off x="7215206" y="5258125"/>
            <a:ext cx="1752196" cy="1314147"/>
          </a:xfrm>
          <a:prstGeom prst="rect">
            <a:avLst/>
          </a:prstGeom>
          <a:noFill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857388" cy="1571635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14282" y="71414"/>
            <a:ext cx="10715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002060"/>
                </a:solidFill>
              </a:rPr>
              <a:t>6 دقائق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42844" y="44624"/>
            <a:ext cx="1571636" cy="157163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0"/>
            <a:ext cx="285748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6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5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853546"/>
            <a:ext cx="7819377" cy="1404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356992"/>
            <a:ext cx="7819377" cy="1019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ربع نص 5"/>
          <p:cNvSpPr txBox="1"/>
          <p:nvPr/>
        </p:nvSpPr>
        <p:spPr>
          <a:xfrm>
            <a:off x="7164288" y="620688"/>
            <a:ext cx="144016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التقويم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683568" y="1484784"/>
            <a:ext cx="144016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جماعي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5214942" y="1412776"/>
            <a:ext cx="3929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اختاري الإجابة الصحيحة فيما يلي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صورة 10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دقيقة واحدة</a:t>
            </a:r>
          </a:p>
        </p:txBody>
      </p:sp>
      <p:sp>
        <p:nvSpPr>
          <p:cNvPr id="13" name="شكل بيضاوي 12"/>
          <p:cNvSpPr/>
          <p:nvPr/>
        </p:nvSpPr>
        <p:spPr>
          <a:xfrm>
            <a:off x="19034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kahoot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188640"/>
            <a:ext cx="2520280" cy="1417658"/>
          </a:xfrm>
          <a:prstGeom prst="rect">
            <a:avLst/>
          </a:prstGeom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4365104"/>
            <a:ext cx="792854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7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1" y="71414"/>
            <a:ext cx="7715304" cy="17859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2371725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Object 12"/>
          <p:cNvGraphicFramePr>
            <a:graphicFrameLocks/>
          </p:cNvGraphicFramePr>
          <p:nvPr/>
        </p:nvGraphicFramePr>
        <p:xfrm>
          <a:off x="3348070" y="3222096"/>
          <a:ext cx="487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Equation" r:id="rId4" imgW="4173120" imgH="587880" progId="Equation.3">
                  <p:embed/>
                </p:oleObj>
              </mc:Choice>
              <mc:Fallback>
                <p:oleObj name="Equation" r:id="rId4" imgW="4173120" imgH="587880" progId="Equation.3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70" y="3222096"/>
                        <a:ext cx="4876800" cy="6858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00034" y="4158200"/>
            <a:ext cx="8610600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ar-SA" sz="2400" b="1" dirty="0">
                <a:solidFill>
                  <a:srgbClr val="FFFF66"/>
                </a:solidFill>
                <a:latin typeface="Arial" charset="0"/>
              </a:rPr>
              <a:t>لحساب قوى العدد </a:t>
            </a:r>
            <a:r>
              <a:rPr lang="ar-SA" sz="2400" b="1" dirty="0" err="1">
                <a:solidFill>
                  <a:srgbClr val="FFFF66"/>
                </a:solidFill>
                <a:latin typeface="Arial" charset="0"/>
              </a:rPr>
              <a:t>المركب </a:t>
            </a:r>
            <a:r>
              <a:rPr lang="ar-SA" sz="2400" b="1" dirty="0">
                <a:solidFill>
                  <a:srgbClr val="FFFF66"/>
                </a:solidFill>
                <a:latin typeface="Arial" charset="0"/>
              </a:rPr>
              <a:t>, نوجد القوة النونية لمقياس العدد ونضرب السعة في </a:t>
            </a:r>
            <a:r>
              <a:rPr lang="en-US" sz="2400" b="1" dirty="0">
                <a:solidFill>
                  <a:srgbClr val="FFFF66"/>
                </a:solidFill>
                <a:latin typeface="Arial" charset="0"/>
              </a:rPr>
              <a:t>n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2932046" y="2285992"/>
          <a:ext cx="4224792" cy="684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Equation" r:id="rId6" imgW="1333500" imgH="215900" progId="Equation.3">
                  <p:embed/>
                </p:oleObj>
              </mc:Choice>
              <mc:Fallback>
                <p:oleObj name="Equation" r:id="rId6" imgW="1333500" imgH="2159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046" y="2285992"/>
                        <a:ext cx="4224792" cy="684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0" descr="http://cdn.garcya.us/wp-content/uploads/2007/07/set-of-different-environmental-icons-1024x844.jpg"/>
          <p:cNvPicPr>
            <a:picLocks noChangeAspect="1" noChangeArrowheads="1"/>
          </p:cNvPicPr>
          <p:nvPr/>
        </p:nvPicPr>
        <p:blipFill>
          <a:blip r:embed="rId8" cstate="print"/>
          <a:srcRect r="61213" b="64706"/>
          <a:stretch>
            <a:fillRect/>
          </a:stretch>
        </p:blipFill>
        <p:spPr bwMode="auto">
          <a:xfrm>
            <a:off x="7215206" y="5258125"/>
            <a:ext cx="1752196" cy="1314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28662" y="142852"/>
            <a:ext cx="800105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ar-S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سبب الحاجة لتوسع الأعداد الحقيقية إلي الأعداد المركبة :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4429124" y="2143116"/>
            <a:ext cx="4429124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rtl="1"/>
            <a:r>
              <a:rPr lang="ar-S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حلي المعادلات التالية :</a:t>
            </a:r>
          </a:p>
          <a:p>
            <a:pPr algn="just" rtl="1"/>
            <a:endParaRPr lang="ar-S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ambria Math"/>
              <a:ea typeface="Cambria Math"/>
            </a:endParaRPr>
          </a:p>
          <a:p>
            <a:pPr algn="just" rtl="1"/>
            <a:endParaRPr lang="ar-S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ambria Math"/>
              <a:ea typeface="Cambria Math"/>
            </a:endParaRPr>
          </a:p>
          <a:p>
            <a:pPr algn="just" rtl="1"/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ambria Math"/>
              <a:ea typeface="Cambria Math"/>
            </a:endParaRPr>
          </a:p>
          <a:p>
            <a:pPr algn="just" rtl="1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 Math"/>
                <a:ea typeface="Cambria Math"/>
              </a:rPr>
              <a:t>         </a:t>
            </a:r>
            <a:endParaRPr lang="ar-S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857752" y="2786058"/>
            <a:ext cx="278608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 Math"/>
                <a:ea typeface="Cambria Math"/>
              </a:rPr>
              <a:t>  1)      𝒙</a:t>
            </a:r>
            <a:r>
              <a:rPr lang="en-US" sz="3200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 Math"/>
                <a:ea typeface="Cambria Math"/>
              </a:rPr>
              <a:t>2  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 Math"/>
                <a:ea typeface="Cambria Math"/>
              </a:rPr>
              <a:t>-1=0 </a:t>
            </a:r>
          </a:p>
          <a:p>
            <a:endParaRPr lang="ar-SA" sz="32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000628" y="3571876"/>
            <a:ext cx="278608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 Math"/>
                <a:ea typeface="Cambria Math"/>
              </a:rPr>
              <a:t>  2)      𝒙</a:t>
            </a:r>
            <a:r>
              <a:rPr lang="en-US" sz="3200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 Math"/>
                <a:ea typeface="Cambria Math"/>
              </a:rPr>
              <a:t>2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 Math"/>
                <a:ea typeface="Cambria Math"/>
              </a:rPr>
              <a:t>+1=0 </a:t>
            </a:r>
          </a:p>
          <a:p>
            <a:endParaRPr lang="ar-SA" sz="3200" dirty="0"/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785786" y="2786058"/>
            <a:ext cx="3357586" cy="1357322"/>
          </a:xfrm>
          <a:prstGeom prst="cloudCallou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ماذا تلاحظين ؟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3" y="71414"/>
            <a:ext cx="615848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1"/>
            <a:ext cx="3427635" cy="58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844824"/>
            <a:ext cx="6184527" cy="67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492896"/>
            <a:ext cx="6862762" cy="50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2927" y="3000372"/>
            <a:ext cx="6002411" cy="50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6776" y="3192786"/>
            <a:ext cx="605704" cy="30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5" y="3120778"/>
            <a:ext cx="639351" cy="45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3645024"/>
            <a:ext cx="5414912" cy="55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696" y="4149080"/>
            <a:ext cx="6552728" cy="11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760" y="5300638"/>
            <a:ext cx="5270326" cy="70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36030" y="5948710"/>
            <a:ext cx="5050680" cy="33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4786314" y="4714884"/>
            <a:ext cx="228600" cy="304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7500958" y="4572008"/>
            <a:ext cx="228600" cy="304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5343532" y="5429264"/>
            <a:ext cx="157162" cy="28575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 flipH="1">
            <a:off x="5857884" y="5429264"/>
            <a:ext cx="223838" cy="41910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7048520" y="5429264"/>
            <a:ext cx="166686" cy="41910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71802" y="6286520"/>
            <a:ext cx="4448175" cy="34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447926"/>
            <a:ext cx="61531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857388" cy="1571635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14282" y="71414"/>
            <a:ext cx="10715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6 دقائق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142844" y="44624"/>
            <a:ext cx="1571636" cy="157163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357422" y="230438"/>
            <a:ext cx="328614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 err="1"/>
              <a:t>استراتيجية</a:t>
            </a:r>
            <a:r>
              <a:rPr lang="ar-SA" sz="2400" b="1" dirty="0"/>
              <a:t>  </a:t>
            </a:r>
            <a:r>
              <a:rPr lang="ar-SA" sz="2400" b="1" dirty="0" err="1"/>
              <a:t>الجيكسو</a:t>
            </a:r>
            <a:r>
              <a:rPr lang="ar-SA" sz="2400" b="1" dirty="0"/>
              <a:t> 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7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15058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5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1214422"/>
            <a:ext cx="762002" cy="357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صورة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276872"/>
            <a:ext cx="70157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صورة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2852936"/>
            <a:ext cx="4870356" cy="66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صورة 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3789040"/>
            <a:ext cx="51845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مربع نص 14"/>
          <p:cNvSpPr txBox="1"/>
          <p:nvPr/>
        </p:nvSpPr>
        <p:spPr>
          <a:xfrm>
            <a:off x="3714744" y="428604"/>
            <a:ext cx="144016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فردي</a:t>
            </a:r>
          </a:p>
        </p:txBody>
      </p:sp>
      <p:pic>
        <p:nvPicPr>
          <p:cNvPr id="16" name="صورة 15" descr="ساعة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2" y="44624"/>
            <a:ext cx="1857388" cy="1571635"/>
          </a:xfrm>
          <a:prstGeom prst="rect">
            <a:avLst/>
          </a:prstGeom>
        </p:spPr>
      </p:pic>
      <p:sp>
        <p:nvSpPr>
          <p:cNvPr id="17" name="شكل بيضاوي 16"/>
          <p:cNvSpPr/>
          <p:nvPr/>
        </p:nvSpPr>
        <p:spPr>
          <a:xfrm>
            <a:off x="120044" y="0"/>
            <a:ext cx="1571636" cy="157163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ربع نص 17"/>
          <p:cNvSpPr txBox="1"/>
          <p:nvPr/>
        </p:nvSpPr>
        <p:spPr>
          <a:xfrm>
            <a:off x="214282" y="71414"/>
            <a:ext cx="10715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</a:rPr>
              <a:t>الزمن </a:t>
            </a:r>
          </a:p>
          <a:p>
            <a:pPr algn="l"/>
            <a:r>
              <a:rPr lang="ar-SA" b="1" dirty="0" err="1">
                <a:solidFill>
                  <a:srgbClr val="002060"/>
                </a:solidFill>
              </a:rPr>
              <a:t>10قائق</a:t>
            </a:r>
            <a:endParaRPr lang="ar-SA" b="1" dirty="0">
              <a:solidFill>
                <a:srgbClr val="002060"/>
              </a:solidFill>
            </a:endParaRPr>
          </a:p>
        </p:txBody>
      </p:sp>
      <p:pic>
        <p:nvPicPr>
          <p:cNvPr id="19" name="صورة 1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4869160"/>
            <a:ext cx="5275689" cy="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صورة 19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5661248"/>
            <a:ext cx="22000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-23178"/>
            <a:ext cx="221457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5643570" y="119698"/>
            <a:ext cx="314327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2400" b="1" dirty="0" err="1">
                <a:solidFill>
                  <a:schemeClr val="bg1"/>
                </a:solidFill>
              </a:rPr>
              <a:t>استراتيجية</a:t>
            </a:r>
            <a:r>
              <a:rPr lang="ar-SA" sz="2400" b="1" dirty="0">
                <a:solidFill>
                  <a:schemeClr val="bg1"/>
                </a:solidFill>
              </a:rPr>
              <a:t> الأركان الأربعة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429520" y="905516"/>
            <a:ext cx="144016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التقويم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683568" y="1484784"/>
            <a:ext cx="144016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فردي</a:t>
            </a: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420888"/>
            <a:ext cx="8215370" cy="1357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5214942" y="1630908"/>
            <a:ext cx="3929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اختاري الإجابة الصحيحة فيما يلي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صورة 10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دقيقة واحدة</a:t>
            </a:r>
          </a:p>
        </p:txBody>
      </p:sp>
      <p:sp>
        <p:nvSpPr>
          <p:cNvPr id="13" name="شكل بيضاوي 12"/>
          <p:cNvSpPr/>
          <p:nvPr/>
        </p:nvSpPr>
        <p:spPr>
          <a:xfrm>
            <a:off x="19034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005064"/>
            <a:ext cx="8280648" cy="144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26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9" dur="6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2" animBg="1"/>
      <p:bldP spid="13" grpId="4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1"/>
            <a:ext cx="878684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857628"/>
            <a:ext cx="77153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519633"/>
            <a:ext cx="8501122" cy="21240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643182"/>
            <a:ext cx="2366973" cy="27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326" y="0"/>
            <a:ext cx="5581674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000108"/>
            <a:ext cx="3128974" cy="4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428736"/>
            <a:ext cx="3619500" cy="54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928802"/>
            <a:ext cx="3167074" cy="51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2500307"/>
            <a:ext cx="254317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2857496"/>
            <a:ext cx="309086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76905" y="3500438"/>
            <a:ext cx="3381375" cy="62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4942" y="4214818"/>
            <a:ext cx="3752850" cy="59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43570" y="5000636"/>
            <a:ext cx="3238500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7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4876" y="5429264"/>
            <a:ext cx="4429124" cy="5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8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3438" y="6143644"/>
            <a:ext cx="450059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رابط مستقيم 13"/>
          <p:cNvCxnSpPr/>
          <p:nvPr/>
        </p:nvCxnSpPr>
        <p:spPr>
          <a:xfrm rot="5400000">
            <a:off x="1393803" y="3464719"/>
            <a:ext cx="6357982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8" y="428604"/>
            <a:ext cx="442912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0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28662" y="1142984"/>
            <a:ext cx="360997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1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2844" y="1214422"/>
            <a:ext cx="771525" cy="41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2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2848" y="1785926"/>
            <a:ext cx="445771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3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571744"/>
            <a:ext cx="762000" cy="33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4" name="Picture 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28662" y="2500306"/>
            <a:ext cx="3581411" cy="5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5" name="Picture 1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42844" y="3095626"/>
            <a:ext cx="4310075" cy="61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6" name="Picture 2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00100" y="3776666"/>
            <a:ext cx="3419486" cy="5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7" name="Picture 2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3857628"/>
            <a:ext cx="781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8" name="Picture 2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071670" y="4357694"/>
            <a:ext cx="2381250" cy="45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9" name="Picture 2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571604" y="4857760"/>
            <a:ext cx="2305050" cy="45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80" name="Picture 24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643042" y="5357826"/>
            <a:ext cx="2352675" cy="3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2154" y="1433501"/>
            <a:ext cx="6967564" cy="99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500306"/>
            <a:ext cx="835824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572008"/>
            <a:ext cx="228601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2" y="-23"/>
            <a:ext cx="1857388" cy="1571635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214282" y="71414"/>
            <a:ext cx="10715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10 دقائق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20044" y="0"/>
            <a:ext cx="1571636" cy="157163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357422" y="86794"/>
            <a:ext cx="328614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 err="1"/>
              <a:t>استراتيجية</a:t>
            </a:r>
            <a:r>
              <a:rPr lang="ar-SA" sz="2400" b="1" dirty="0"/>
              <a:t>  </a:t>
            </a:r>
            <a:r>
              <a:rPr lang="ar-SA" sz="2400" b="1" dirty="0" err="1"/>
              <a:t>الجيكسو</a:t>
            </a:r>
            <a:r>
              <a:rPr lang="ar-SA" sz="2400" b="1" dirty="0"/>
              <a:t> 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9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71414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72008"/>
            <a:ext cx="8748464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4800" y="2164619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6600"/>
                </a:solidFill>
                <a:latin typeface="Arial" charset="0"/>
              </a:rPr>
              <a:t>لحل المعادلة التالية في مجموعة الأعداد المركبة</a:t>
            </a:r>
            <a:endParaRPr lang="en-US" sz="2000" b="1" dirty="0"/>
          </a:p>
        </p:txBody>
      </p:sp>
      <p:graphicFrame>
        <p:nvGraphicFramePr>
          <p:cNvPr id="4" name="Object 1024"/>
          <p:cNvGraphicFramePr>
            <a:graphicFrameLocks noChangeAspect="1"/>
          </p:cNvGraphicFramePr>
          <p:nvPr/>
        </p:nvGraphicFramePr>
        <p:xfrm>
          <a:off x="2916560" y="2048459"/>
          <a:ext cx="1295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8" name="Equation" r:id="rId3" imgW="380835" imgH="190417" progId="Equation.3">
                  <p:embed/>
                </p:oleObj>
              </mc:Choice>
              <mc:Fallback>
                <p:oleObj name="Equation" r:id="rId3" imgW="380835" imgH="190417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560" y="2048459"/>
                        <a:ext cx="12954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355976" y="2698019"/>
            <a:ext cx="42546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dirty="0">
                <a:solidFill>
                  <a:srgbClr val="FF3300"/>
                </a:solidFill>
                <a:latin typeface="Arial" charset="0"/>
              </a:rPr>
              <a:t>نعرف أنه عند أخذ الجذر التكعيبي للطرفين نحصل على الجذر </a:t>
            </a:r>
            <a:r>
              <a:rPr lang="ar-SA" sz="2400" dirty="0" err="1">
                <a:solidFill>
                  <a:srgbClr val="FF3300"/>
                </a:solidFill>
                <a:latin typeface="Arial" charset="0"/>
              </a:rPr>
              <a:t>حقيقي</a:t>
            </a:r>
            <a:r>
              <a:rPr lang="ar-SA" sz="2400" dirty="0">
                <a:solidFill>
                  <a:srgbClr val="FF3300"/>
                </a:solidFill>
                <a:latin typeface="Arial" charset="0"/>
              </a:rPr>
              <a:t> هو </a:t>
            </a:r>
            <a:r>
              <a:rPr lang="en-US" sz="2400" dirty="0">
                <a:solidFill>
                  <a:srgbClr val="FF3300"/>
                </a:solidFill>
                <a:latin typeface="Arial" charset="0"/>
              </a:rPr>
              <a:t>1</a:t>
            </a:r>
            <a:r>
              <a:rPr lang="ar-SA" sz="2400" dirty="0">
                <a:solidFill>
                  <a:srgbClr val="FF3300"/>
                </a:solidFill>
                <a:latin typeface="Arial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ar-SA" sz="2400" dirty="0">
                <a:solidFill>
                  <a:srgbClr val="FF3300"/>
                </a:solidFill>
                <a:latin typeface="Arial" charset="0"/>
              </a:rPr>
              <a:t>ولكننا نعلم أن هناك جذور أخرى لهذه المعادلة غير </a:t>
            </a:r>
            <a:r>
              <a:rPr lang="ar-SA" sz="2400" dirty="0" err="1">
                <a:solidFill>
                  <a:srgbClr val="FF3300"/>
                </a:solidFill>
                <a:latin typeface="Arial" charset="0"/>
              </a:rPr>
              <a:t>حقيقية</a:t>
            </a:r>
            <a:r>
              <a:rPr lang="ar-SA" sz="24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FF3300"/>
                </a:solidFill>
                <a:latin typeface="Arial" charset="0"/>
              </a:rPr>
              <a:t>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l="20575" r="38683"/>
          <a:stretch>
            <a:fillRect/>
          </a:stretch>
        </p:blipFill>
        <p:spPr bwMode="auto">
          <a:xfrm>
            <a:off x="323528" y="1976451"/>
            <a:ext cx="2592288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-24"/>
            <a:ext cx="5253059" cy="90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928670"/>
            <a:ext cx="2400300" cy="42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8154" y="1428736"/>
            <a:ext cx="495300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928802"/>
            <a:ext cx="2466975" cy="43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2428868"/>
            <a:ext cx="4524375" cy="58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3143248"/>
            <a:ext cx="3457575" cy="48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2470" y="3786190"/>
            <a:ext cx="4953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4643446"/>
            <a:ext cx="351472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5000636"/>
            <a:ext cx="207645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572008"/>
            <a:ext cx="228601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5572140"/>
            <a:ext cx="4333875" cy="45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40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20" y="214290"/>
            <a:ext cx="32861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رابط مستقيم 13"/>
          <p:cNvCxnSpPr/>
          <p:nvPr/>
        </p:nvCxnSpPr>
        <p:spPr>
          <a:xfrm rot="5400000">
            <a:off x="893737" y="3464719"/>
            <a:ext cx="6357982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41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44" y="785794"/>
            <a:ext cx="3724275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42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7224" y="1428736"/>
            <a:ext cx="3067050" cy="46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43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" y="2000240"/>
            <a:ext cx="392905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44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7158" y="2643182"/>
            <a:ext cx="31623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45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1406" y="3071810"/>
            <a:ext cx="3990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46" name="Picture 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9568" y="3643314"/>
            <a:ext cx="31623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47" name="Picture 1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4282" y="4000504"/>
            <a:ext cx="3790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1222972"/>
            <a:ext cx="8568952" cy="162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صورة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3575866"/>
            <a:ext cx="762002" cy="501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صورة 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365104"/>
            <a:ext cx="536408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5086453"/>
            <a:ext cx="3671254" cy="64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7" descr="ساعة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2" y="-23"/>
            <a:ext cx="1857388" cy="1571635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214282" y="71414"/>
            <a:ext cx="10715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10 دقائق</a:t>
            </a:r>
          </a:p>
        </p:txBody>
      </p:sp>
      <p:sp>
        <p:nvSpPr>
          <p:cNvPr id="10" name="شكل بيضاوي 9"/>
          <p:cNvSpPr/>
          <p:nvPr/>
        </p:nvSpPr>
        <p:spPr>
          <a:xfrm>
            <a:off x="120044" y="44624"/>
            <a:ext cx="1571636" cy="157163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ربع نص 10"/>
          <p:cNvSpPr txBox="1"/>
          <p:nvPr/>
        </p:nvSpPr>
        <p:spPr>
          <a:xfrm>
            <a:off x="1403648" y="3503858"/>
            <a:ext cx="144016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فردي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2357422" y="86794"/>
            <a:ext cx="328614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 err="1"/>
              <a:t>استراتيجية</a:t>
            </a:r>
            <a:r>
              <a:rPr lang="ar-SA" sz="2400" b="1" dirty="0"/>
              <a:t>  </a:t>
            </a:r>
            <a:r>
              <a:rPr lang="ar-SA" sz="2400" b="1" dirty="0" err="1"/>
              <a:t>الجيكسو</a:t>
            </a:r>
            <a:r>
              <a:rPr lang="ar-SA" sz="2400" b="1" dirty="0"/>
              <a:t> 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13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9488" y="71414"/>
            <a:ext cx="1905000" cy="119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14290"/>
            <a:ext cx="2700349" cy="145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000240"/>
            <a:ext cx="2528898" cy="27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0" descr="http://cdn.garcya.us/wp-content/uploads/2007/07/set-of-different-environmental-icons-1024x844.jpg"/>
          <p:cNvPicPr>
            <a:picLocks noChangeAspect="1" noChangeArrowheads="1"/>
          </p:cNvPicPr>
          <p:nvPr/>
        </p:nvPicPr>
        <p:blipFill>
          <a:blip r:embed="rId4" cstate="print"/>
          <a:srcRect r="61213" b="64706"/>
          <a:stretch>
            <a:fillRect/>
          </a:stretch>
        </p:blipFill>
        <p:spPr bwMode="auto">
          <a:xfrm>
            <a:off x="7215206" y="5258125"/>
            <a:ext cx="1752196" cy="1314147"/>
          </a:xfrm>
          <a:prstGeom prst="rect">
            <a:avLst/>
          </a:prstGeom>
          <a:noFill/>
        </p:spPr>
      </p:pic>
      <p:sp>
        <p:nvSpPr>
          <p:cNvPr id="5" name="وسيلة شرح على شكل سحابة 4"/>
          <p:cNvSpPr/>
          <p:nvPr/>
        </p:nvSpPr>
        <p:spPr>
          <a:xfrm>
            <a:off x="928662" y="571480"/>
            <a:ext cx="3357586" cy="135732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عددي مجموعات الأعداد السابق </a:t>
            </a:r>
            <a:r>
              <a:rPr lang="ar-SA" b="1" dirty="0" err="1"/>
              <a:t>لك</a:t>
            </a:r>
            <a:r>
              <a:rPr lang="ar-SA" b="1" dirty="0"/>
              <a:t> دراستها ؟</a:t>
            </a: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1081062" y="2214554"/>
            <a:ext cx="3357586" cy="135732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هل يمكن كتابة أي عدد حقيقي على صورة عدد مركب  ؟</a:t>
            </a:r>
          </a:p>
        </p:txBody>
      </p:sp>
      <p:sp>
        <p:nvSpPr>
          <p:cNvPr id="7" name="وسيلة شرح على شكل سحابة 6"/>
          <p:cNvSpPr/>
          <p:nvPr/>
        </p:nvSpPr>
        <p:spPr>
          <a:xfrm>
            <a:off x="785786" y="3929066"/>
            <a:ext cx="3357586" cy="135732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عددي العمليات الحسابية على الأعداد المركبة بصورتها الديكارتية والسابق </a:t>
            </a:r>
            <a:r>
              <a:rPr lang="ar-SA" b="1" dirty="0" err="1"/>
              <a:t>لك</a:t>
            </a:r>
            <a:r>
              <a:rPr lang="ar-SA" b="1" dirty="0"/>
              <a:t> دراستها ؟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429520" y="905516"/>
            <a:ext cx="144016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التقويم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642910" y="785794"/>
            <a:ext cx="144016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فردي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2060848"/>
            <a:ext cx="84604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" y="142852"/>
            <a:ext cx="200026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592455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857760"/>
            <a:ext cx="5538790" cy="43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6091" y="285728"/>
            <a:ext cx="240506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635795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3696" y="0"/>
            <a:ext cx="2528898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0" descr="http://cdn.garcya.us/wp-content/uploads/2007/07/set-of-different-environmental-icons-1024x844.jpg"/>
          <p:cNvPicPr>
            <a:picLocks noChangeAspect="1" noChangeArrowheads="1"/>
          </p:cNvPicPr>
          <p:nvPr/>
        </p:nvPicPr>
        <p:blipFill>
          <a:blip r:embed="rId4" cstate="print"/>
          <a:srcRect r="61213" b="64706"/>
          <a:stretch>
            <a:fillRect/>
          </a:stretch>
        </p:blipFill>
        <p:spPr bwMode="auto">
          <a:xfrm>
            <a:off x="7215206" y="5258125"/>
            <a:ext cx="1752196" cy="131414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14488"/>
            <a:ext cx="689136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043511"/>
            <a:ext cx="1781175" cy="17430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5516" y="3357562"/>
            <a:ext cx="312420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857628"/>
            <a:ext cx="3143272" cy="44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6662" y="4663179"/>
            <a:ext cx="2862105" cy="33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71414"/>
            <a:ext cx="751999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3071810"/>
            <a:ext cx="171451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3071810"/>
            <a:ext cx="1752608" cy="37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2976" y="3395665"/>
            <a:ext cx="314327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85852" y="3857628"/>
            <a:ext cx="3048000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43042" y="4429132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9173" y="4714884"/>
            <a:ext cx="32670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5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43702" y="4286256"/>
            <a:ext cx="212407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28794" y="5072074"/>
            <a:ext cx="1685925" cy="17049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366827"/>
            <a:ext cx="6429420" cy="141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0" descr="http://cdn.garcya.us/wp-content/uploads/2007/07/set-of-different-environmental-icons-1024x844.jpg"/>
          <p:cNvPicPr>
            <a:picLocks noChangeAspect="1" noChangeArrowheads="1"/>
          </p:cNvPicPr>
          <p:nvPr/>
        </p:nvPicPr>
        <p:blipFill>
          <a:blip r:embed="rId5" cstate="print"/>
          <a:srcRect r="61213" b="64706"/>
          <a:stretch>
            <a:fillRect/>
          </a:stretch>
        </p:blipFill>
        <p:spPr bwMode="auto">
          <a:xfrm>
            <a:off x="7215206" y="5258125"/>
            <a:ext cx="1752196" cy="1314147"/>
          </a:xfrm>
          <a:prstGeom prst="rect">
            <a:avLst/>
          </a:prstGeom>
          <a:noFill/>
        </p:spPr>
      </p:pic>
      <p:sp>
        <p:nvSpPr>
          <p:cNvPr id="4" name="مستطيل مستدير الزوايا 3"/>
          <p:cNvSpPr/>
          <p:nvPr/>
        </p:nvSpPr>
        <p:spPr>
          <a:xfrm>
            <a:off x="4643438" y="277654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 err="1"/>
              <a:t>استراتيجية</a:t>
            </a:r>
            <a:r>
              <a:rPr lang="ar-SA" sz="2400" b="1" dirty="0"/>
              <a:t> ورقة الدقيقة الواحدة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5" name="صورة 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492100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جدول 8"/>
          <p:cNvGraphicFramePr>
            <a:graphicFrameLocks noGrp="1"/>
          </p:cNvGraphicFramePr>
          <p:nvPr/>
        </p:nvGraphicFramePr>
        <p:xfrm>
          <a:off x="2571736" y="2928934"/>
          <a:ext cx="3817157" cy="3571908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" name="صورة 9" descr="ساعة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دقيقة واحدة</a:t>
            </a:r>
          </a:p>
        </p:txBody>
      </p:sp>
      <p:sp>
        <p:nvSpPr>
          <p:cNvPr id="12" name="شكل بيضاوي 11"/>
          <p:cNvSpPr/>
          <p:nvPr/>
        </p:nvSpPr>
        <p:spPr>
          <a:xfrm>
            <a:off x="19034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1538" descr="PPT15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714" y="44624"/>
            <a:ext cx="8259742" cy="280831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7020272" y="314096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 &gt; 0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4419476" y="316636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 &lt; 0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806104" y="318338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 = 0</a:t>
            </a:r>
          </a:p>
        </p:txBody>
      </p:sp>
      <p:pic>
        <p:nvPicPr>
          <p:cNvPr id="9" name="Snagit_PPT1538" descr="PPT1538.png"/>
          <p:cNvPicPr>
            <a:picLocks noChangeAspect="1"/>
          </p:cNvPicPr>
          <p:nvPr/>
        </p:nvPicPr>
        <p:blipFill>
          <a:blip r:embed="rId2" cstate="print"/>
          <a:srcRect l="82463" t="61240" r="2717" b="20811"/>
          <a:stretch>
            <a:fillRect/>
          </a:stretch>
        </p:blipFill>
        <p:spPr>
          <a:xfrm>
            <a:off x="6742527" y="4077072"/>
            <a:ext cx="1573889" cy="648072"/>
          </a:xfrm>
          <a:prstGeom prst="rect">
            <a:avLst/>
          </a:prstGeom>
        </p:spPr>
      </p:pic>
      <p:pic>
        <p:nvPicPr>
          <p:cNvPr id="10" name="Snagit_PPT1538" descr="PPT1538.png"/>
          <p:cNvPicPr>
            <a:picLocks noChangeAspect="1"/>
          </p:cNvPicPr>
          <p:nvPr/>
        </p:nvPicPr>
        <p:blipFill>
          <a:blip r:embed="rId2" cstate="print"/>
          <a:srcRect l="48463" t="61240" r="30614" b="20811"/>
          <a:stretch>
            <a:fillRect/>
          </a:stretch>
        </p:blipFill>
        <p:spPr>
          <a:xfrm>
            <a:off x="3718191" y="4077072"/>
            <a:ext cx="2221961" cy="648072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2339752" y="404745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 &gt; 0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1259632" y="400506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 &lt; 0</a:t>
            </a:r>
          </a:p>
        </p:txBody>
      </p:sp>
      <p:pic>
        <p:nvPicPr>
          <p:cNvPr id="13" name="Snagit_PPT1538" descr="PPT1538.png"/>
          <p:cNvPicPr>
            <a:picLocks noChangeAspect="1"/>
          </p:cNvPicPr>
          <p:nvPr/>
        </p:nvPicPr>
        <p:blipFill>
          <a:blip r:embed="rId2" cstate="print"/>
          <a:srcRect l="43590" t="81753" r="46821" b="7991"/>
          <a:stretch>
            <a:fillRect/>
          </a:stretch>
        </p:blipFill>
        <p:spPr>
          <a:xfrm>
            <a:off x="1204640" y="4941169"/>
            <a:ext cx="918102" cy="576063"/>
          </a:xfrm>
          <a:prstGeom prst="rect">
            <a:avLst/>
          </a:prstGeom>
        </p:spPr>
      </p:pic>
      <p:pic>
        <p:nvPicPr>
          <p:cNvPr id="14" name="Snagit_PPT1538" descr="PPT1538.png"/>
          <p:cNvPicPr>
            <a:picLocks noChangeAspect="1"/>
          </p:cNvPicPr>
          <p:nvPr/>
        </p:nvPicPr>
        <p:blipFill>
          <a:blip r:embed="rId2" cstate="print"/>
          <a:srcRect l="67898" t="79189" r="24154" b="7991"/>
          <a:stretch>
            <a:fillRect/>
          </a:stretch>
        </p:blipFill>
        <p:spPr>
          <a:xfrm>
            <a:off x="2653234" y="4941168"/>
            <a:ext cx="919038" cy="576064"/>
          </a:xfrm>
          <a:prstGeom prst="rect">
            <a:avLst/>
          </a:prstGeom>
        </p:spPr>
      </p:pic>
      <p:cxnSp>
        <p:nvCxnSpPr>
          <p:cNvPr id="16" name="رابط مستقيم 15"/>
          <p:cNvCxnSpPr/>
          <p:nvPr/>
        </p:nvCxnSpPr>
        <p:spPr>
          <a:xfrm flipH="1">
            <a:off x="2267744" y="2852936"/>
            <a:ext cx="5256584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7524328" y="2852936"/>
            <a:ext cx="0" cy="43204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4932040" y="2852936"/>
            <a:ext cx="0" cy="43204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>
            <a:off x="2267744" y="2852936"/>
            <a:ext cx="0" cy="43204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>
            <a:off x="7524328" y="3573016"/>
            <a:ext cx="0" cy="43204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>
            <a:off x="4932040" y="3573016"/>
            <a:ext cx="0" cy="43204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>
            <a:off x="2267744" y="3501008"/>
            <a:ext cx="0" cy="43204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>
            <a:off x="2915816" y="4437112"/>
            <a:ext cx="0" cy="43204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>
            <a:off x="1619672" y="4437112"/>
            <a:ext cx="0" cy="43204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1619672" y="3933056"/>
            <a:ext cx="1215752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/>
          <p:nvPr/>
        </p:nvCxnSpPr>
        <p:spPr>
          <a:xfrm>
            <a:off x="2831108" y="3920356"/>
            <a:ext cx="8384" cy="22440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1606972" y="3933056"/>
            <a:ext cx="8384" cy="22440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0" descr="http://cdn.garcya.us/wp-content/uploads/2007/07/set-of-different-environmental-icons-1024x844.jpg"/>
          <p:cNvPicPr>
            <a:picLocks noChangeAspect="1" noChangeArrowheads="1"/>
          </p:cNvPicPr>
          <p:nvPr/>
        </p:nvPicPr>
        <p:blipFill>
          <a:blip r:embed="rId3" cstate="print"/>
          <a:srcRect r="61213" b="64706"/>
          <a:stretch>
            <a:fillRect/>
          </a:stretch>
        </p:blipFill>
        <p:spPr bwMode="auto">
          <a:xfrm>
            <a:off x="6743733" y="5057800"/>
            <a:ext cx="2400267" cy="1800200"/>
          </a:xfrm>
          <a:prstGeom prst="rect">
            <a:avLst/>
          </a:prstGeom>
          <a:noFill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9240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71414"/>
            <a:ext cx="650082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528752"/>
            <a:ext cx="670560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8710" y="2135970"/>
            <a:ext cx="6921912" cy="53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6838" y="2778912"/>
            <a:ext cx="5644175" cy="5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21454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3429001"/>
            <a:ext cx="1371606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28" y="4138619"/>
            <a:ext cx="6462737" cy="5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7356" y="4781561"/>
            <a:ext cx="6076950" cy="55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8794" y="5495941"/>
            <a:ext cx="5876925" cy="45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57356" y="6281759"/>
            <a:ext cx="6019823" cy="43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5326</TotalTime>
  <Words>231</Words>
  <Application>Microsoft Office PowerPoint</Application>
  <PresentationFormat>عرض على الشاشة (4:3)</PresentationFormat>
  <Paragraphs>75</Paragraphs>
  <Slides>30</Slides>
  <Notes>2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Tahoma</vt:lpstr>
      <vt:lpstr>Times New Roman</vt:lpstr>
      <vt:lpstr>سمة Office</vt:lpstr>
      <vt:lpstr>Equation</vt:lpstr>
      <vt:lpstr>الأعداد المركبة ونظرية ديموافر Complex Numbers and De Moivre′s Theorem  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الأعداد المركبة ونظرية ديموافر Complex Numbers and De Moivre′s Theorem      </dc:title>
  <dc:creator>TOSHIBA</dc:creator>
  <cp:lastModifiedBy>hend alodayini</cp:lastModifiedBy>
  <cp:revision>45</cp:revision>
  <dcterms:created xsi:type="dcterms:W3CDTF">2013-02-23T17:15:36Z</dcterms:created>
  <dcterms:modified xsi:type="dcterms:W3CDTF">2021-04-07T21:59:18Z</dcterms:modified>
</cp:coreProperties>
</file>