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66" r:id="rId5"/>
    <p:sldId id="267" r:id="rId6"/>
    <p:sldId id="261" r:id="rId7"/>
    <p:sldId id="262" r:id="rId8"/>
    <p:sldId id="268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994"/>
    <a:srgbClr val="F1989E"/>
    <a:srgbClr val="A07CA0"/>
    <a:srgbClr val="9AE3EC"/>
    <a:srgbClr val="FFECFF"/>
    <a:srgbClr val="FBA9D1"/>
    <a:srgbClr val="D2F3A4"/>
    <a:srgbClr val="AEE696"/>
    <a:srgbClr val="624097"/>
    <a:srgbClr val="970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14/08/44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14/08/44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14/08/44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14/08/44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14/08/44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.JPG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jpe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2.JP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microsoft.com/office/2007/relationships/hdphoto" Target="../media/hdphoto9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13.JP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5.emf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24" Type="http://schemas.openxmlformats.org/officeDocument/2006/relationships/image" Target="../media/image18.emf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openxmlformats.org/officeDocument/2006/relationships/image" Target="../media/image17.emf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Relationship Id="rId22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0.emf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9.emf"/><Relationship Id="rId16" Type="http://schemas.openxmlformats.org/officeDocument/2006/relationships/image" Target="../media/image9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21.emf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microsoft.com/office/2007/relationships/hdphoto" Target="../media/hdphoto9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23.emf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26.emf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23" Type="http://schemas.openxmlformats.org/officeDocument/2006/relationships/image" Target="../media/image25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7.jpe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30.JPG"/><Relationship Id="rId2" Type="http://schemas.openxmlformats.org/officeDocument/2006/relationships/audio" Target="../media/audio1.wav"/><Relationship Id="rId16" Type="http://schemas.openxmlformats.org/officeDocument/2006/relationships/image" Target="../media/image9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29.emf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28.emf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31.emf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24" Type="http://schemas.openxmlformats.org/officeDocument/2006/relationships/image" Target="../media/image34.emf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openxmlformats.org/officeDocument/2006/relationships/image" Target="../media/image33.emf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Relationship Id="rId22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35.emf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Relationship Id="rId22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54" y="1492477"/>
            <a:ext cx="3536546" cy="308858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21" y="2350880"/>
            <a:ext cx="2840159" cy="379746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7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469096" y="3577838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14977"/>
            <a:ext cx="574051" cy="615689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454353" y="4125737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قياس المساحة 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473922" y="176374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فكرة الدرس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408947" y="2960876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المفردات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664070" y="2552843"/>
            <a:ext cx="17975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أقدر مساحة شكل هندسي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879682" y="2665318"/>
            <a:ext cx="13779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المـسـاحة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20" y="1614231"/>
            <a:ext cx="2477898" cy="425913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tx1"/>
                </a:solidFill>
              </a:rPr>
              <a:t>قياس المساحة 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669160" y="1723252"/>
            <a:ext cx="521916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المسـاحة</a:t>
            </a:r>
            <a:r>
              <a:rPr lang="ar-SA" sz="2800" b="1" dirty="0" smtClean="0">
                <a:solidFill>
                  <a:srgbClr val="00B050"/>
                </a:solidFill>
              </a:rPr>
              <a:t>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هي عدد الوحدات المربعة اللازمة لتغطية شكل ما من غير تداخل ، ويمكنني أن أستعمل شبكة المربعات لأستكشف المساحة.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26730" y="3577838"/>
            <a:ext cx="2706702" cy="16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tx1"/>
                </a:solidFill>
              </a:rPr>
              <a:t>قياس المساحة 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8440450" y="1353607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نشـــــــاط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6709509" y="1383398"/>
            <a:ext cx="16009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أقدر </a:t>
            </a:r>
            <a:r>
              <a:rPr lang="ar-SA" sz="2400" b="1" dirty="0" smtClean="0">
                <a:solidFill>
                  <a:srgbClr val="C00000"/>
                </a:solidFill>
              </a:rPr>
              <a:t>المساحة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90399" y="2497020"/>
            <a:ext cx="1530876" cy="128613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12116" y="4422226"/>
            <a:ext cx="2405023" cy="173182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21525" y="1932283"/>
            <a:ext cx="4870097" cy="212465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21525" y="4239512"/>
            <a:ext cx="4874652" cy="1932458"/>
          </a:xfrm>
          <a:prstGeom prst="rect">
            <a:avLst/>
          </a:prstGeom>
        </p:spPr>
      </p:pic>
      <p:sp>
        <p:nvSpPr>
          <p:cNvPr id="41" name="مخطط انسيابي: محطة طرفية 40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2"/>
          <a:srcRect t="3959"/>
          <a:stretch/>
        </p:blipFill>
        <p:spPr>
          <a:xfrm>
            <a:off x="8377037" y="4932707"/>
            <a:ext cx="2347800" cy="192529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738" y="2311660"/>
            <a:ext cx="4907780" cy="1564621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tx1"/>
                </a:solidFill>
              </a:rPr>
              <a:t>قياس المساحة 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8440450" y="1353607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نشـــــــاط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6709509" y="1383398"/>
            <a:ext cx="16009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أقدر </a:t>
            </a:r>
            <a:r>
              <a:rPr lang="ar-SA" sz="2400" b="1" dirty="0" smtClean="0">
                <a:solidFill>
                  <a:srgbClr val="C00000"/>
                </a:solidFill>
              </a:rPr>
              <a:t>المساحة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46711" y="2034522"/>
            <a:ext cx="3994523" cy="125348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33" y="4103358"/>
            <a:ext cx="5289088" cy="23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048" y="3718371"/>
            <a:ext cx="5830801" cy="1429134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قياس المساحة 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8440450" y="1353607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نشـــــــاط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6709509" y="1383398"/>
            <a:ext cx="16009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أقدر </a:t>
            </a:r>
            <a:r>
              <a:rPr lang="ar-SA" sz="2400" b="1" dirty="0" smtClean="0">
                <a:solidFill>
                  <a:srgbClr val="C00000"/>
                </a:solidFill>
              </a:rPr>
              <a:t>المساحة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84763" y="2094989"/>
            <a:ext cx="5805001" cy="153260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05650" y="5330578"/>
            <a:ext cx="5314801" cy="106700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92795" y="2087284"/>
            <a:ext cx="2498663" cy="2560927"/>
          </a:xfrm>
          <a:prstGeom prst="rect">
            <a:avLst/>
          </a:prstGeom>
        </p:spPr>
      </p:pic>
      <p:sp>
        <p:nvSpPr>
          <p:cNvPr id="16" name="مستطيل 15"/>
          <p:cNvSpPr/>
          <p:nvPr/>
        </p:nvSpPr>
        <p:spPr>
          <a:xfrm>
            <a:off x="2552866" y="2464526"/>
            <a:ext cx="499223" cy="447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/>
          <p:cNvSpPr/>
          <p:nvPr/>
        </p:nvSpPr>
        <p:spPr>
          <a:xfrm>
            <a:off x="2552866" y="2912424"/>
            <a:ext cx="499223" cy="447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2547387" y="3359038"/>
            <a:ext cx="499223" cy="447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618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82" y="499508"/>
            <a:ext cx="1768578" cy="1768578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قياس المساحة 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7375230" y="1702590"/>
            <a:ext cx="1371600" cy="455324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أفــــــكــــر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587550" y="3691879"/>
            <a:ext cx="69276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أجد المساحة بالضبط أسهل ، لأنني أعد الوحدات المربعة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65774" y="2454251"/>
            <a:ext cx="8813207" cy="1039123"/>
          </a:xfrm>
          <a:prstGeom prst="rect">
            <a:avLst/>
          </a:prstGeom>
        </p:spPr>
      </p:pic>
      <p:sp>
        <p:nvSpPr>
          <p:cNvPr id="35" name="مخطط انسيابي: محطة طرفية 34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65774" y="4558532"/>
            <a:ext cx="8549649" cy="52302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0" b="24953"/>
          <a:stretch/>
        </p:blipFill>
        <p:spPr>
          <a:xfrm>
            <a:off x="4574761" y="5101489"/>
            <a:ext cx="2977921" cy="160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tx1"/>
                </a:solidFill>
              </a:rPr>
              <a:t>قياس المساحة 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8667437" y="1150115"/>
            <a:ext cx="1371600" cy="455324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201090" y="1207489"/>
            <a:ext cx="53345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أقدر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ثم أحدد مساحة كل من الأشكال الآتية بالوحدات المربعة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مخطط انسيابي: محطة طرفية 52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05730" y="1920820"/>
            <a:ext cx="2528400" cy="212106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30956" y="1949589"/>
            <a:ext cx="2554200" cy="208873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52801" y="1949589"/>
            <a:ext cx="2786400" cy="2263334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9076050" y="2898560"/>
            <a:ext cx="241300" cy="252310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 53"/>
          <p:cNvSpPr/>
          <p:nvPr/>
        </p:nvSpPr>
        <p:spPr>
          <a:xfrm>
            <a:off x="9072240" y="3150380"/>
            <a:ext cx="241300" cy="252310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 54"/>
          <p:cNvSpPr/>
          <p:nvPr/>
        </p:nvSpPr>
        <p:spPr>
          <a:xfrm>
            <a:off x="8835180" y="3152542"/>
            <a:ext cx="241300" cy="252310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ثلث قائم الزاوية 15"/>
          <p:cNvSpPr/>
          <p:nvPr/>
        </p:nvSpPr>
        <p:spPr>
          <a:xfrm flipH="1">
            <a:off x="9076052" y="2630335"/>
            <a:ext cx="241298" cy="268160"/>
          </a:xfrm>
          <a:prstGeom prst="rtTriangle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ثلث قائم الزاوية 55"/>
          <p:cNvSpPr/>
          <p:nvPr/>
        </p:nvSpPr>
        <p:spPr>
          <a:xfrm flipH="1">
            <a:off x="8836966" y="2891882"/>
            <a:ext cx="241298" cy="268160"/>
          </a:xfrm>
          <a:prstGeom prst="rtTriangle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ثلث قائم الزاوية 56"/>
          <p:cNvSpPr/>
          <p:nvPr/>
        </p:nvSpPr>
        <p:spPr>
          <a:xfrm flipH="1">
            <a:off x="8592756" y="3143250"/>
            <a:ext cx="241298" cy="268160"/>
          </a:xfrm>
          <a:prstGeom prst="rtTriangle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7506647" y="4296821"/>
            <a:ext cx="28262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نصف وحدات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ستطيل 58"/>
          <p:cNvSpPr/>
          <p:nvPr/>
        </p:nvSpPr>
        <p:spPr>
          <a:xfrm>
            <a:off x="6289768" y="2390217"/>
            <a:ext cx="241300" cy="252310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59"/>
          <p:cNvSpPr/>
          <p:nvPr/>
        </p:nvSpPr>
        <p:spPr>
          <a:xfrm>
            <a:off x="6286819" y="2630335"/>
            <a:ext cx="241300" cy="252310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60"/>
          <p:cNvSpPr/>
          <p:nvPr/>
        </p:nvSpPr>
        <p:spPr>
          <a:xfrm>
            <a:off x="6052388" y="2393289"/>
            <a:ext cx="241300" cy="252310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61"/>
          <p:cNvSpPr/>
          <p:nvPr/>
        </p:nvSpPr>
        <p:spPr>
          <a:xfrm>
            <a:off x="6042387" y="2644091"/>
            <a:ext cx="241300" cy="252310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/>
          <p:cNvSpPr/>
          <p:nvPr/>
        </p:nvSpPr>
        <p:spPr>
          <a:xfrm>
            <a:off x="5790378" y="2645229"/>
            <a:ext cx="255525" cy="252310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مستطيل 63"/>
          <p:cNvSpPr/>
          <p:nvPr/>
        </p:nvSpPr>
        <p:spPr>
          <a:xfrm>
            <a:off x="6030558" y="2894893"/>
            <a:ext cx="241300" cy="252310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 64"/>
          <p:cNvSpPr/>
          <p:nvPr/>
        </p:nvSpPr>
        <p:spPr>
          <a:xfrm>
            <a:off x="5792774" y="2895003"/>
            <a:ext cx="241300" cy="252310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مستطيل 65"/>
          <p:cNvSpPr/>
          <p:nvPr/>
        </p:nvSpPr>
        <p:spPr>
          <a:xfrm>
            <a:off x="6030558" y="3141163"/>
            <a:ext cx="241300" cy="252310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ستطيل 66"/>
          <p:cNvSpPr/>
          <p:nvPr/>
        </p:nvSpPr>
        <p:spPr>
          <a:xfrm>
            <a:off x="5795573" y="3141163"/>
            <a:ext cx="241300" cy="252310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مربع نص 67"/>
          <p:cNvSpPr txBox="1"/>
          <p:nvPr/>
        </p:nvSpPr>
        <p:spPr>
          <a:xfrm>
            <a:off x="5087627" y="4299150"/>
            <a:ext cx="1859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مستطيل 68"/>
          <p:cNvSpPr/>
          <p:nvPr/>
        </p:nvSpPr>
        <p:spPr>
          <a:xfrm>
            <a:off x="2936870" y="2685761"/>
            <a:ext cx="422026" cy="393767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مستطيل 69"/>
          <p:cNvSpPr/>
          <p:nvPr/>
        </p:nvSpPr>
        <p:spPr>
          <a:xfrm>
            <a:off x="2930621" y="3074438"/>
            <a:ext cx="422026" cy="393767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ثلث قائم الزاوية 70"/>
          <p:cNvSpPr/>
          <p:nvPr/>
        </p:nvSpPr>
        <p:spPr>
          <a:xfrm>
            <a:off x="2949987" y="2313556"/>
            <a:ext cx="407255" cy="377696"/>
          </a:xfrm>
          <a:prstGeom prst="rtTriangle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مثلث قائم الزاوية 71"/>
          <p:cNvSpPr/>
          <p:nvPr/>
        </p:nvSpPr>
        <p:spPr>
          <a:xfrm rot="16200000" flipH="1">
            <a:off x="2948543" y="3464158"/>
            <a:ext cx="405548" cy="402660"/>
          </a:xfrm>
          <a:prstGeom prst="rtTriangle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ربع نص 72"/>
          <p:cNvSpPr txBox="1"/>
          <p:nvPr/>
        </p:nvSpPr>
        <p:spPr>
          <a:xfrm>
            <a:off x="2039429" y="4298400"/>
            <a:ext cx="1859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42245" y="4959269"/>
            <a:ext cx="6832862" cy="15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4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 animBg="1"/>
      <p:bldP spid="55" grpId="0" animBg="1"/>
      <p:bldP spid="16" grpId="0" animBg="1"/>
      <p:bldP spid="56" grpId="0" animBg="1"/>
      <p:bldP spid="57" grpId="0" animBg="1"/>
      <p:bldP spid="17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 animBg="1"/>
      <p:bldP spid="70" grpId="0" animBg="1"/>
      <p:bldP spid="71" grpId="0" animBg="1"/>
      <p:bldP spid="72" grpId="0" animBg="1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tx1"/>
                </a:solidFill>
              </a:rPr>
              <a:t>قياس المساحة 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8667437" y="1150115"/>
            <a:ext cx="1371600" cy="455324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53" name="مخطط انسيابي: محطة طرفية 52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48782" y="1875810"/>
            <a:ext cx="7069201" cy="905333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5069467" y="3306778"/>
            <a:ext cx="49488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المحيط يمثل الطول حول الإطار الخارجي للشكل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2509884" y="4425262"/>
            <a:ext cx="76072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بينما المساحة هي عدد الوحدات المربعة التي تغطي الشكل من غير تداخل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95178" y="2780640"/>
            <a:ext cx="1264200" cy="1480867"/>
          </a:xfrm>
          <a:prstGeom prst="rect">
            <a:avLst/>
          </a:prstGeom>
        </p:spPr>
      </p:pic>
      <p:sp>
        <p:nvSpPr>
          <p:cNvPr id="74" name="مستطيل 73"/>
          <p:cNvSpPr/>
          <p:nvPr/>
        </p:nvSpPr>
        <p:spPr>
          <a:xfrm>
            <a:off x="5204812" y="5153930"/>
            <a:ext cx="550327" cy="517264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ستطيل 74"/>
          <p:cNvSpPr/>
          <p:nvPr/>
        </p:nvSpPr>
        <p:spPr>
          <a:xfrm>
            <a:off x="5755223" y="5155844"/>
            <a:ext cx="550327" cy="517264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مستطيل 75"/>
          <p:cNvSpPr/>
          <p:nvPr/>
        </p:nvSpPr>
        <p:spPr>
          <a:xfrm>
            <a:off x="5207234" y="5667075"/>
            <a:ext cx="550327" cy="517264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مستطيل 76"/>
          <p:cNvSpPr/>
          <p:nvPr/>
        </p:nvSpPr>
        <p:spPr>
          <a:xfrm>
            <a:off x="5752350" y="5666780"/>
            <a:ext cx="550327" cy="517264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28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8" grpId="0"/>
      <p:bldP spid="74" grpId="0" animBg="1"/>
      <p:bldP spid="75" grpId="0" animBg="1"/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139</Words>
  <Application>Microsoft Office PowerPoint</Application>
  <PresentationFormat>شاشة عريضة</PresentationFormat>
  <Paragraphs>52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137</cp:revision>
  <dcterms:created xsi:type="dcterms:W3CDTF">2022-12-02T21:48:32Z</dcterms:created>
  <dcterms:modified xsi:type="dcterms:W3CDTF">2023-03-06T07:20:56Z</dcterms:modified>
</cp:coreProperties>
</file>