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6" r:id="rId4"/>
    <p:sldId id="273" r:id="rId5"/>
    <p:sldId id="287" r:id="rId6"/>
    <p:sldId id="269" r:id="rId7"/>
    <p:sldId id="288" r:id="rId8"/>
    <p:sldId id="270" r:id="rId9"/>
    <p:sldId id="289" r:id="rId10"/>
    <p:sldId id="290" r:id="rId11"/>
    <p:sldId id="291" r:id="rId12"/>
    <p:sldId id="292" r:id="rId13"/>
    <p:sldId id="293" r:id="rId14"/>
    <p:sldId id="271" r:id="rId15"/>
    <p:sldId id="272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CA0"/>
    <a:srgbClr val="F1989E"/>
    <a:srgbClr val="883994"/>
    <a:srgbClr val="9AE3EC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20/08/44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9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8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7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9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9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4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0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9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2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0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4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46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7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46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8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microsoft.com/office/2007/relationships/hdphoto" Target="../media/hdphoto11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6.emf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5.emf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3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jpe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5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21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20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2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25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24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6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28.JP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9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2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1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9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5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2604"/>
          <a:stretch/>
        </p:blipFill>
        <p:spPr>
          <a:xfrm>
            <a:off x="3099659" y="1357198"/>
            <a:ext cx="5597007" cy="503103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813348" y="2993861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46486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25324" y="1763749"/>
            <a:ext cx="17444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أجــد مساحة شكل هندسي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12562" y="2194636"/>
            <a:ext cx="15334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المـساحــة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12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342606" y="1464064"/>
            <a:ext cx="3708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مساحة كل شكل مما يأتي ومحيطه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245038" y="4481134"/>
            <a:ext cx="3101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المساحة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7987" y="2288044"/>
            <a:ext cx="2528400" cy="19141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76934" y="2151364"/>
            <a:ext cx="2838000" cy="21857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2655" y="2130005"/>
            <a:ext cx="2838000" cy="2237467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7962765" y="5056461"/>
            <a:ext cx="2251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المحيط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065900" y="4594796"/>
            <a:ext cx="3101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المساحة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766562" y="5127612"/>
            <a:ext cx="2251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المحيط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014914" y="4592291"/>
            <a:ext cx="3101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المساحة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743324" y="5125756"/>
            <a:ext cx="2251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المحيط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  <p:bldP spid="51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47" y="2912424"/>
            <a:ext cx="5805001" cy="3589001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2286" y="2121057"/>
            <a:ext cx="7813030" cy="70925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 t="25088" r="2574" b="7544"/>
          <a:stretch/>
        </p:blipFill>
        <p:spPr>
          <a:xfrm>
            <a:off x="1786444" y="3409649"/>
            <a:ext cx="2842249" cy="1915886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1208006" y="5531487"/>
            <a:ext cx="3732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سيحتاجان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بلاطة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808" y="2690260"/>
            <a:ext cx="5497804" cy="4043350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قيــاس المــساحــة 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8845" y="2062057"/>
            <a:ext cx="7661474" cy="69549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0" t="31888" r="943" b="1896"/>
          <a:stretch/>
        </p:blipFill>
        <p:spPr>
          <a:xfrm>
            <a:off x="2220503" y="3116394"/>
            <a:ext cx="2386420" cy="2809331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7830507" y="5382490"/>
            <a:ext cx="19962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90" y="2285046"/>
            <a:ext cx="9196638" cy="106623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9216" y="1207489"/>
            <a:ext cx="5630126" cy="89294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1419036" y="5229432"/>
            <a:ext cx="9016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المستطيلان مختلفان في الطول والعرض لكن لهما المساحة نفسها وهي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4" y="222735"/>
            <a:ext cx="1909059" cy="1909059"/>
          </a:xfrm>
          <a:prstGeom prst="rect">
            <a:avLst/>
          </a:prstGeom>
        </p:spPr>
      </p:pic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64052"/>
              </p:ext>
            </p:extLst>
          </p:nvPr>
        </p:nvGraphicFramePr>
        <p:xfrm>
          <a:off x="6360087" y="3692297"/>
          <a:ext cx="3138618" cy="8615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3103">
                  <a:extLst>
                    <a:ext uri="{9D8B030D-6E8A-4147-A177-3AD203B41FA5}">
                      <a16:colId xmlns:a16="http://schemas.microsoft.com/office/drawing/2014/main" val="1937593455"/>
                    </a:ext>
                  </a:extLst>
                </a:gridCol>
                <a:gridCol w="523103">
                  <a:extLst>
                    <a:ext uri="{9D8B030D-6E8A-4147-A177-3AD203B41FA5}">
                      <a16:colId xmlns:a16="http://schemas.microsoft.com/office/drawing/2014/main" val="758197805"/>
                    </a:ext>
                  </a:extLst>
                </a:gridCol>
                <a:gridCol w="523103">
                  <a:extLst>
                    <a:ext uri="{9D8B030D-6E8A-4147-A177-3AD203B41FA5}">
                      <a16:colId xmlns:a16="http://schemas.microsoft.com/office/drawing/2014/main" val="2764329314"/>
                    </a:ext>
                  </a:extLst>
                </a:gridCol>
                <a:gridCol w="523103">
                  <a:extLst>
                    <a:ext uri="{9D8B030D-6E8A-4147-A177-3AD203B41FA5}">
                      <a16:colId xmlns:a16="http://schemas.microsoft.com/office/drawing/2014/main" val="2987110880"/>
                    </a:ext>
                  </a:extLst>
                </a:gridCol>
                <a:gridCol w="523103">
                  <a:extLst>
                    <a:ext uri="{9D8B030D-6E8A-4147-A177-3AD203B41FA5}">
                      <a16:colId xmlns:a16="http://schemas.microsoft.com/office/drawing/2014/main" val="139072639"/>
                    </a:ext>
                  </a:extLst>
                </a:gridCol>
                <a:gridCol w="523103">
                  <a:extLst>
                    <a:ext uri="{9D8B030D-6E8A-4147-A177-3AD203B41FA5}">
                      <a16:colId xmlns:a16="http://schemas.microsoft.com/office/drawing/2014/main" val="3454269422"/>
                    </a:ext>
                  </a:extLst>
                </a:gridCol>
              </a:tblGrid>
              <a:tr h="4307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198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81230"/>
                  </a:ext>
                </a:extLst>
              </a:tr>
              <a:tr h="4307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198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63047"/>
                  </a:ext>
                </a:extLst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311"/>
              </p:ext>
            </p:extLst>
          </p:nvPr>
        </p:nvGraphicFramePr>
        <p:xfrm>
          <a:off x="2701629" y="3535896"/>
          <a:ext cx="3138620" cy="125366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84655">
                  <a:extLst>
                    <a:ext uri="{9D8B030D-6E8A-4147-A177-3AD203B41FA5}">
                      <a16:colId xmlns:a16="http://schemas.microsoft.com/office/drawing/2014/main" val="1117663457"/>
                    </a:ext>
                  </a:extLst>
                </a:gridCol>
                <a:gridCol w="784655">
                  <a:extLst>
                    <a:ext uri="{9D8B030D-6E8A-4147-A177-3AD203B41FA5}">
                      <a16:colId xmlns:a16="http://schemas.microsoft.com/office/drawing/2014/main" val="163375027"/>
                    </a:ext>
                  </a:extLst>
                </a:gridCol>
                <a:gridCol w="784655">
                  <a:extLst>
                    <a:ext uri="{9D8B030D-6E8A-4147-A177-3AD203B41FA5}">
                      <a16:colId xmlns:a16="http://schemas.microsoft.com/office/drawing/2014/main" val="3379288816"/>
                    </a:ext>
                  </a:extLst>
                </a:gridCol>
                <a:gridCol w="784655">
                  <a:extLst>
                    <a:ext uri="{9D8B030D-6E8A-4147-A177-3AD203B41FA5}">
                      <a16:colId xmlns:a16="http://schemas.microsoft.com/office/drawing/2014/main" val="695913961"/>
                    </a:ext>
                  </a:extLst>
                </a:gridCol>
              </a:tblGrid>
              <a:tr h="41788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89601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71953"/>
                  </a:ext>
                </a:extLst>
              </a:tr>
              <a:tr h="41788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A07C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A07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11780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9498705" y="3795330"/>
            <a:ext cx="1193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الطول :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العرض :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434837" y="3766183"/>
            <a:ext cx="11930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الطول :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العرض :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15" y="2317097"/>
            <a:ext cx="9554408" cy="84924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قيــاس المــساحــة 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9216" y="1207489"/>
            <a:ext cx="5630126" cy="89294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4" y="222735"/>
            <a:ext cx="1909059" cy="1909059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6754689" y="3902231"/>
            <a:ext cx="31019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المساحة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451528" y="4601514"/>
            <a:ext cx="2251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المحيط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1" name="جدول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08690"/>
              </p:ext>
            </p:extLst>
          </p:nvPr>
        </p:nvGraphicFramePr>
        <p:xfrm>
          <a:off x="1946018" y="3393846"/>
          <a:ext cx="4622040" cy="24153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5170">
                  <a:extLst>
                    <a:ext uri="{9D8B030D-6E8A-4147-A177-3AD203B41FA5}">
                      <a16:colId xmlns:a16="http://schemas.microsoft.com/office/drawing/2014/main" val="2659151203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2944598850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2745884336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3900234742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1124070251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1626211530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2603491084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1168773557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1844626191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2443003296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3704685162"/>
                    </a:ext>
                  </a:extLst>
                </a:gridCol>
                <a:gridCol w="385170">
                  <a:extLst>
                    <a:ext uri="{9D8B030D-6E8A-4147-A177-3AD203B41FA5}">
                      <a16:colId xmlns:a16="http://schemas.microsoft.com/office/drawing/2014/main" val="3380675447"/>
                    </a:ext>
                  </a:extLst>
                </a:gridCol>
              </a:tblGrid>
              <a:tr h="40255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83134"/>
                  </a:ext>
                </a:extLst>
              </a:tr>
              <a:tr h="40255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38043"/>
                  </a:ext>
                </a:extLst>
              </a:tr>
              <a:tr h="40255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37912"/>
                  </a:ext>
                </a:extLst>
              </a:tr>
              <a:tr h="40255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3434"/>
                  </a:ext>
                </a:extLst>
              </a:tr>
              <a:tr h="40255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9320"/>
                  </a:ext>
                </a:extLst>
              </a:tr>
              <a:tr h="40255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0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00" y="1661744"/>
            <a:ext cx="9313801" cy="398993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059839" y="5012536"/>
            <a:ext cx="1133770" cy="4117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690594" y="4547069"/>
            <a:ext cx="1947033" cy="4426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8" b="92037" l="0" r="99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99" y="255490"/>
            <a:ext cx="1692120" cy="2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392624" y="1584002"/>
            <a:ext cx="7769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المسـاحة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A07CA0"/>
                </a:solidFill>
              </a:rPr>
              <a:t>هي عدد الوحدات المربعة اللازمة لتغطية شكل ما من غير تداخل </a:t>
            </a:r>
            <a:endParaRPr lang="ar-SA" sz="2400" b="1" dirty="0">
              <a:solidFill>
                <a:srgbClr val="A07CA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206" r="5996" b="11492"/>
          <a:stretch/>
        </p:blipFill>
        <p:spPr>
          <a:xfrm>
            <a:off x="8965395" y="718706"/>
            <a:ext cx="1123406" cy="160907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17142" y="2664600"/>
            <a:ext cx="1488564" cy="132126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9214829" y="2541559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951687" y="3140086"/>
            <a:ext cx="60885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في حصة التربية الفنية رسمت أمل أشكالاً على شبكة مربعات ، أحدها هو الشكل المجاور. أقدر مساحة هذا الشكل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6" y="4135494"/>
            <a:ext cx="4096813" cy="91930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86427" y="4211084"/>
            <a:ext cx="1510550" cy="135168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61107" y="5751633"/>
            <a:ext cx="1085500" cy="858381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6108587" y="4795228"/>
            <a:ext cx="22843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أعد المربعات الكاملة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637983" y="5280103"/>
            <a:ext cx="4711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مربعاً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ك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املاً إضافة إلى نصفي مربع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629211" y="5830451"/>
            <a:ext cx="4731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نصفي المربع يساويان مربعاً كاملاً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5" grpId="0"/>
      <p:bldP spid="47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قيــاس المــساحــة 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392624" y="1584002"/>
            <a:ext cx="7769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المسـاحة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A07CA0"/>
                </a:solidFill>
              </a:rPr>
              <a:t>هي عدد الوحدات المربعة اللازمة لتغطية شكل ما من غير تداخل </a:t>
            </a:r>
            <a:endParaRPr lang="ar-SA" sz="2400" b="1" dirty="0">
              <a:solidFill>
                <a:srgbClr val="A07CA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206" r="5996" b="11492"/>
          <a:stretch/>
        </p:blipFill>
        <p:spPr>
          <a:xfrm>
            <a:off x="8965395" y="718706"/>
            <a:ext cx="1123406" cy="160907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17142" y="2664600"/>
            <a:ext cx="1488564" cy="132126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9214829" y="2541559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951687" y="3140086"/>
            <a:ext cx="60885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في حصة التربية الفنية رسمت أمل أشكالاً على شبكة مربعات ، أحدها هو الشكل المجاور. أقدر مساحة هذا الشكل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6" y="4135494"/>
            <a:ext cx="4096813" cy="91930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86427" y="4211084"/>
            <a:ext cx="1510550" cy="1351685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3585475" y="5383516"/>
            <a:ext cx="6258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+ وحدة مربعة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513579" y="5975908"/>
            <a:ext cx="4829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أي أن مساحة الشكل تساوي </a:t>
            </a:r>
            <a:r>
              <a:rPr lang="ku-Arab-IQ" sz="2400" b="1" dirty="0" smtClean="0">
                <a:solidFill>
                  <a:srgbClr val="C00000"/>
                </a:solidFill>
              </a:rPr>
              <a:t>١٥ </a:t>
            </a:r>
            <a:r>
              <a:rPr lang="ar-SA" sz="2400" b="1" dirty="0" smtClean="0">
                <a:solidFill>
                  <a:srgbClr val="C00000"/>
                </a:solidFill>
              </a:rPr>
              <a:t>وحدة مربعة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778801" y="1379466"/>
            <a:ext cx="1371600" cy="455324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مــثــال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8229" y="1998849"/>
            <a:ext cx="2470067" cy="185733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08659" y="1845310"/>
            <a:ext cx="5087430" cy="989335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5153165" y="3309466"/>
            <a:ext cx="3339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أعد المربعات الكاملة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484489" y="4363707"/>
            <a:ext cx="5761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أجد أن مساحة الشكل تساوي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06057" y="2573354"/>
            <a:ext cx="433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</a:t>
            </a:r>
            <a:endParaRPr lang="ar-SA" sz="2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406057" y="2938709"/>
            <a:ext cx="433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</a:t>
            </a:r>
            <a:endParaRPr lang="ar-SA" sz="24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2931428" y="2967162"/>
            <a:ext cx="433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</a:t>
            </a:r>
            <a:endParaRPr lang="ar-SA" sz="24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2510644" y="2967744"/>
            <a:ext cx="433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6101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4" grpId="0"/>
      <p:bldP spid="44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قيــاس المــساحــة 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9" name="مخطط انسيابي: محطة طرفية 48"/>
          <p:cNvSpPr/>
          <p:nvPr/>
        </p:nvSpPr>
        <p:spPr>
          <a:xfrm>
            <a:off x="7627118" y="127616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18" y="1276169"/>
            <a:ext cx="444457" cy="44445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31124" y="1438226"/>
            <a:ext cx="2045738" cy="208015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91528" y="2495443"/>
            <a:ext cx="1621854" cy="1744610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5932742" y="1286024"/>
            <a:ext cx="16728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أجد المـساحـة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21870" y="1926915"/>
            <a:ext cx="42278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الهندسة :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صمم فؤاد شكلاً هندسياً على اللوحة الهندسية كما في الشكل المجاور. ما مساحة هذا الشكل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54339" y="3231297"/>
            <a:ext cx="3581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SA" sz="2400" b="1" dirty="0" smtClean="0">
                <a:solidFill>
                  <a:srgbClr val="883994"/>
                </a:solidFill>
              </a:rPr>
              <a:t>أعد المربعات الكاملة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3283131" y="1711917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2927866" y="2078559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3283131" y="2814737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2207210" y="2814736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/>
          <p:cNvSpPr/>
          <p:nvPr/>
        </p:nvSpPr>
        <p:spPr>
          <a:xfrm>
            <a:off x="2214163" y="1723920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/>
          <p:cNvSpPr/>
          <p:nvPr/>
        </p:nvSpPr>
        <p:spPr>
          <a:xfrm>
            <a:off x="2529435" y="2073950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/>
          <p:cNvSpPr/>
          <p:nvPr/>
        </p:nvSpPr>
        <p:spPr>
          <a:xfrm>
            <a:off x="2920405" y="2456700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/>
          <p:cNvSpPr/>
          <p:nvPr/>
        </p:nvSpPr>
        <p:spPr>
          <a:xfrm>
            <a:off x="2529435" y="2445653"/>
            <a:ext cx="396845" cy="378141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ربع نص 60"/>
          <p:cNvSpPr txBox="1"/>
          <p:nvPr/>
        </p:nvSpPr>
        <p:spPr>
          <a:xfrm>
            <a:off x="5552046" y="3667250"/>
            <a:ext cx="17779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883994"/>
                </a:solidFill>
              </a:rPr>
              <a:t>إنها </a:t>
            </a:r>
            <a:r>
              <a:rPr lang="ku-Arab-IQ" sz="2400" b="1" dirty="0" smtClean="0">
                <a:solidFill>
                  <a:srgbClr val="883994"/>
                </a:solidFill>
              </a:rPr>
              <a:t>٨ </a:t>
            </a:r>
            <a:r>
              <a:rPr lang="ar-SA" sz="2400" b="1" dirty="0" smtClean="0">
                <a:solidFill>
                  <a:srgbClr val="883994"/>
                </a:solidFill>
              </a:rPr>
              <a:t>مربعات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5097547" y="4135477"/>
            <a:ext cx="3638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SA" sz="2400" b="1" dirty="0" smtClean="0">
                <a:solidFill>
                  <a:srgbClr val="883994"/>
                </a:solidFill>
              </a:rPr>
              <a:t>أعد أنصاف المربعات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15" name="مثلث قائم الزاوية 14"/>
          <p:cNvSpPr/>
          <p:nvPr/>
        </p:nvSpPr>
        <p:spPr>
          <a:xfrm>
            <a:off x="2600789" y="1730751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ثلث قائم الزاوية 64"/>
          <p:cNvSpPr/>
          <p:nvPr/>
        </p:nvSpPr>
        <p:spPr>
          <a:xfrm>
            <a:off x="3309374" y="2466669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ثلث قائم الزاوية 65"/>
          <p:cNvSpPr/>
          <p:nvPr/>
        </p:nvSpPr>
        <p:spPr>
          <a:xfrm rot="10800000">
            <a:off x="2981496" y="2821885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ثلث قائم الزاوية 66"/>
          <p:cNvSpPr/>
          <p:nvPr/>
        </p:nvSpPr>
        <p:spPr>
          <a:xfrm rot="10800000">
            <a:off x="2222271" y="2094768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ثلث قائم الزاوية 67"/>
          <p:cNvSpPr/>
          <p:nvPr/>
        </p:nvSpPr>
        <p:spPr>
          <a:xfrm rot="5400000">
            <a:off x="2623207" y="2802788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ثلث قائم الزاوية 69"/>
          <p:cNvSpPr/>
          <p:nvPr/>
        </p:nvSpPr>
        <p:spPr>
          <a:xfrm rot="5400000">
            <a:off x="3342900" y="2069781"/>
            <a:ext cx="309521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ثلث قائم الزاوية 70"/>
          <p:cNvSpPr/>
          <p:nvPr/>
        </p:nvSpPr>
        <p:spPr>
          <a:xfrm rot="211671" flipH="1">
            <a:off x="2260553" y="2477516"/>
            <a:ext cx="280204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ثلث قائم الزاوية 72"/>
          <p:cNvSpPr/>
          <p:nvPr/>
        </p:nvSpPr>
        <p:spPr>
          <a:xfrm flipH="1">
            <a:off x="3001773" y="1733079"/>
            <a:ext cx="280204" cy="347657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73"/>
          <p:cNvSpPr txBox="1"/>
          <p:nvPr/>
        </p:nvSpPr>
        <p:spPr>
          <a:xfrm>
            <a:off x="3566196" y="4140868"/>
            <a:ext cx="17779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883994"/>
                </a:solidFill>
              </a:rPr>
              <a:t>إنها </a:t>
            </a:r>
            <a:r>
              <a:rPr lang="ku-Arab-IQ" sz="2400" b="1" dirty="0" smtClean="0">
                <a:solidFill>
                  <a:srgbClr val="883994"/>
                </a:solidFill>
              </a:rPr>
              <a:t>٨ </a:t>
            </a:r>
            <a:r>
              <a:rPr lang="ar-SA" sz="2400" b="1" dirty="0" smtClean="0">
                <a:solidFill>
                  <a:srgbClr val="883994"/>
                </a:solidFill>
              </a:rPr>
              <a:t>أنصاف 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3131935" y="4670625"/>
            <a:ext cx="4505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883994"/>
                </a:solidFill>
              </a:rPr>
              <a:t>لكن </a:t>
            </a:r>
            <a:r>
              <a:rPr lang="ku-Arab-IQ" sz="2400" b="1" dirty="0" smtClean="0">
                <a:solidFill>
                  <a:srgbClr val="883994"/>
                </a:solidFill>
              </a:rPr>
              <a:t>٨ </a:t>
            </a:r>
            <a:r>
              <a:rPr lang="ar-SA" sz="2400" b="1" dirty="0" smtClean="0">
                <a:solidFill>
                  <a:srgbClr val="883994"/>
                </a:solidFill>
              </a:rPr>
              <a:t>أنصاف تساوي </a:t>
            </a:r>
            <a:r>
              <a:rPr lang="ku-Arab-IQ" sz="2400" b="1" dirty="0" smtClean="0">
                <a:solidFill>
                  <a:srgbClr val="883994"/>
                </a:solidFill>
              </a:rPr>
              <a:t>٤ </a:t>
            </a:r>
            <a:r>
              <a:rPr lang="ar-SA" sz="2400" b="1" dirty="0" smtClean="0">
                <a:solidFill>
                  <a:srgbClr val="883994"/>
                </a:solidFill>
              </a:rPr>
              <a:t>مربعات كاملة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6740434" y="5177009"/>
            <a:ext cx="1995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SA" sz="2400" b="1" dirty="0" smtClean="0">
                <a:solidFill>
                  <a:srgbClr val="883994"/>
                </a:solidFill>
              </a:rPr>
              <a:t>أجمع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529434" y="5695650"/>
            <a:ext cx="56600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883994"/>
                </a:solidFill>
              </a:rPr>
              <a:t>٨ </a:t>
            </a:r>
            <a:r>
              <a:rPr lang="ar-SA" sz="2400" b="1" dirty="0" smtClean="0">
                <a:solidFill>
                  <a:srgbClr val="883994"/>
                </a:solidFill>
              </a:rPr>
              <a:t>وحدة مربعة + </a:t>
            </a:r>
            <a:r>
              <a:rPr lang="ku-Arab-IQ" sz="2400" b="1" dirty="0" smtClean="0">
                <a:solidFill>
                  <a:srgbClr val="883994"/>
                </a:solidFill>
              </a:rPr>
              <a:t>٤</a:t>
            </a:r>
            <a:r>
              <a:rPr lang="ar-SA" sz="2400" b="1" dirty="0" smtClean="0">
                <a:solidFill>
                  <a:srgbClr val="883994"/>
                </a:solidFill>
              </a:rPr>
              <a:t> وحدات مربعة = </a:t>
            </a:r>
            <a:r>
              <a:rPr lang="ku-Arab-IQ" sz="2400" b="1" dirty="0" smtClean="0">
                <a:solidFill>
                  <a:srgbClr val="883994"/>
                </a:solidFill>
              </a:rPr>
              <a:t>١٢ </a:t>
            </a:r>
            <a:r>
              <a:rPr lang="ar-SA" sz="2400" b="1" dirty="0" smtClean="0">
                <a:solidFill>
                  <a:srgbClr val="883994"/>
                </a:solidFill>
              </a:rPr>
              <a:t>وحدة مربعة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3057428" y="6202034"/>
            <a:ext cx="4829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مساحة الشكل تساوي </a:t>
            </a:r>
            <a:r>
              <a:rPr lang="ku-Arab-IQ" sz="2400" b="1" dirty="0" smtClean="0">
                <a:solidFill>
                  <a:srgbClr val="C00000"/>
                </a:solidFill>
              </a:rPr>
              <a:t>١٢ </a:t>
            </a:r>
            <a:r>
              <a:rPr lang="ar-SA" sz="2400" b="1" dirty="0" smtClean="0">
                <a:solidFill>
                  <a:srgbClr val="C00000"/>
                </a:solidFill>
              </a:rPr>
              <a:t>وحدة مربعة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15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20361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قيــاس المــساحــة 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590904" y="1280943"/>
            <a:ext cx="2956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مساحة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36271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1"/>
          <a:srcRect t="1759"/>
          <a:stretch/>
        </p:blipFill>
        <p:spPr>
          <a:xfrm>
            <a:off x="7676539" y="1929473"/>
            <a:ext cx="3057234" cy="176642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30742" y="1895573"/>
            <a:ext cx="2416467" cy="179904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86965" y="1847363"/>
            <a:ext cx="2614447" cy="1965902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8979467" y="234891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9001591" y="2595039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9001591" y="2831970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8758399" y="2345974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8748948" y="2586672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8757099" y="2831970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8509183" y="2355644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8523370" y="2586672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8513673" y="2832432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7841506" y="3765879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4963761" y="3778261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ستطيل 69"/>
          <p:cNvSpPr/>
          <p:nvPr/>
        </p:nvSpPr>
        <p:spPr>
          <a:xfrm>
            <a:off x="2669417" y="2573016"/>
            <a:ext cx="320354" cy="340603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ستطيل 71"/>
          <p:cNvSpPr/>
          <p:nvPr/>
        </p:nvSpPr>
        <p:spPr>
          <a:xfrm>
            <a:off x="2350228" y="2570511"/>
            <a:ext cx="320354" cy="340603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/>
          <p:cNvSpPr/>
          <p:nvPr/>
        </p:nvSpPr>
        <p:spPr>
          <a:xfrm>
            <a:off x="2670944" y="2891477"/>
            <a:ext cx="320354" cy="340603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/>
          <p:cNvSpPr/>
          <p:nvPr/>
        </p:nvSpPr>
        <p:spPr>
          <a:xfrm>
            <a:off x="2357336" y="2888972"/>
            <a:ext cx="320354" cy="340603"/>
          </a:xfrm>
          <a:prstGeom prst="rect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ثلث قائم الزاوية 74"/>
          <p:cNvSpPr/>
          <p:nvPr/>
        </p:nvSpPr>
        <p:spPr>
          <a:xfrm rot="10800000" flipH="1">
            <a:off x="2348983" y="3224686"/>
            <a:ext cx="280204" cy="324363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ثلث قائم الزاوية 75"/>
          <p:cNvSpPr/>
          <p:nvPr/>
        </p:nvSpPr>
        <p:spPr>
          <a:xfrm rot="10800000">
            <a:off x="2750922" y="3224686"/>
            <a:ext cx="237161" cy="324363"/>
          </a:xfrm>
          <a:prstGeom prst="rtTriangle">
            <a:avLst/>
          </a:prstGeom>
          <a:solidFill>
            <a:srgbClr val="88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ربع نص 76"/>
          <p:cNvSpPr txBox="1"/>
          <p:nvPr/>
        </p:nvSpPr>
        <p:spPr>
          <a:xfrm>
            <a:off x="1785343" y="3860117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4"/>
          <a:srcRect b="56420"/>
          <a:stretch/>
        </p:blipFill>
        <p:spPr>
          <a:xfrm>
            <a:off x="4808533" y="4536942"/>
            <a:ext cx="5515044" cy="1278859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4"/>
          <a:srcRect l="36985" t="43616" r="25685"/>
          <a:stretch/>
        </p:blipFill>
        <p:spPr>
          <a:xfrm>
            <a:off x="2787467" y="4634850"/>
            <a:ext cx="1844051" cy="1482039"/>
          </a:xfrm>
          <a:prstGeom prst="rect">
            <a:avLst/>
          </a:prstGeom>
        </p:spPr>
      </p:pic>
      <p:sp>
        <p:nvSpPr>
          <p:cNvPr id="78" name="مربع نص 77"/>
          <p:cNvSpPr txBox="1"/>
          <p:nvPr/>
        </p:nvSpPr>
        <p:spPr>
          <a:xfrm>
            <a:off x="5668512" y="5894366"/>
            <a:ext cx="2095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متراً مربعاً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3" grpId="0"/>
      <p:bldP spid="54" grpId="0"/>
      <p:bldP spid="55" grpId="0"/>
      <p:bldP spid="56" grpId="0"/>
      <p:bldP spid="63" grpId="0"/>
      <p:bldP spid="64" grpId="0"/>
      <p:bldP spid="66" grpId="0"/>
      <p:bldP spid="12" grpId="0"/>
      <p:bldP spid="69" grpId="0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1" y="1998318"/>
            <a:ext cx="5613114" cy="419993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590904" y="1280943"/>
            <a:ext cx="2956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مساحة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36271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656657" y="4404769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177907" y="4421266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7920971" y="4404769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7385133" y="4393862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8208787" y="4678835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6833003" y="4428459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8188031" y="4938586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8201395" y="522977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7104527" y="4401459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322266" y="3521338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194429" y="551395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6820729" y="4677480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6820729" y="4961788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6830610" y="5232905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6837576" y="549511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7085799" y="552211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7344005" y="552211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7639553" y="5534044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7894174" y="5513957"/>
            <a:ext cx="3426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</a:t>
            </a:r>
            <a:endParaRPr lang="ar-SA" sz="2000" b="1" dirty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13752" y="4535205"/>
            <a:ext cx="5063721" cy="879447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26" y="1936110"/>
            <a:ext cx="1661360" cy="25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3" grpId="0"/>
      <p:bldP spid="54" grpId="0"/>
      <p:bldP spid="55" grpId="0"/>
      <p:bldP spid="56" grpId="0"/>
      <p:bldP spid="63" grpId="0"/>
      <p:bldP spid="64" grpId="0"/>
      <p:bldP spid="66" grpId="0"/>
      <p:bldP spid="12" grpId="0"/>
      <p:bldP spid="57" grpId="0"/>
      <p:bldP spid="58" grpId="0"/>
      <p:bldP spid="59" grpId="0"/>
      <p:bldP spid="60" grpId="0"/>
      <p:bldP spid="61" grpId="0"/>
      <p:bldP spid="62" grpId="0"/>
      <p:bldP spid="65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048000" y="1464064"/>
            <a:ext cx="30033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مساحة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8757" y="2459260"/>
            <a:ext cx="2414785" cy="18348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80616" y="2454342"/>
            <a:ext cx="2353915" cy="187447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21662" y="2451427"/>
            <a:ext cx="2383343" cy="1861297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7970674" y="4571606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041734" y="4571179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919028" y="4491580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قيــاس المــساحــة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048000" y="1464064"/>
            <a:ext cx="30033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مساحة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1843" y="2459260"/>
            <a:ext cx="2758968" cy="20648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4934" y="2439728"/>
            <a:ext cx="2719350" cy="209721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76961" y="2439728"/>
            <a:ext cx="2594728" cy="208022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8031566" y="4700611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954287" y="4700610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815959" y="4665947"/>
            <a:ext cx="1784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مربعة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512</Words>
  <Application>Microsoft Office PowerPoint</Application>
  <PresentationFormat>شاشة عريضة</PresentationFormat>
  <Paragraphs>165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203</cp:revision>
  <dcterms:created xsi:type="dcterms:W3CDTF">2022-12-02T21:48:32Z</dcterms:created>
  <dcterms:modified xsi:type="dcterms:W3CDTF">2023-03-12T11:38:09Z</dcterms:modified>
</cp:coreProperties>
</file>