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9" r:id="rId3"/>
    <p:sldId id="269" r:id="rId4"/>
    <p:sldId id="260" r:id="rId5"/>
    <p:sldId id="257" r:id="rId6"/>
    <p:sldId id="258" r:id="rId7"/>
    <p:sldId id="285" r:id="rId8"/>
    <p:sldId id="261" r:id="rId9"/>
    <p:sldId id="286" r:id="rId10"/>
    <p:sldId id="287" r:id="rId11"/>
    <p:sldId id="288" r:id="rId12"/>
    <p:sldId id="265" r:id="rId13"/>
    <p:sldId id="289" r:id="rId14"/>
    <p:sldId id="290" r:id="rId15"/>
    <p:sldId id="291" r:id="rId16"/>
    <p:sldId id="292" r:id="rId17"/>
    <p:sldId id="293" r:id="rId18"/>
    <p:sldId id="295" r:id="rId19"/>
    <p:sldId id="294" r:id="rId20"/>
    <p:sldId id="284" r:id="rId21"/>
    <p:sldId id="262" r:id="rId22"/>
    <p:sldId id="296" r:id="rId23"/>
    <p:sldId id="276" r:id="rId24"/>
    <p:sldId id="272" r:id="rId25"/>
    <p:sldId id="280" r:id="rId26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Gabriola" panose="04040605051002020D02" pitchFamily="82" charset="0"/>
      <p:regular r:id="rId32"/>
    </p:embeddedFont>
    <p:embeddedFont>
      <p:font typeface="Raleway" panose="020B0604020202020204" charset="0"/>
      <p:regular r:id="rId33"/>
      <p:bold r:id="rId34"/>
      <p:italic r:id="rId35"/>
      <p:boldItalic r:id="rId36"/>
    </p:embeddedFont>
    <p:embeddedFont>
      <p:font typeface="Red Hat Display" panose="020B0604020202020204" charset="0"/>
      <p:regular r:id="rId37"/>
      <p:bold r:id="rId38"/>
      <p:italic r:id="rId39"/>
      <p:boldItalic r:id="rId40"/>
    </p:embeddedFont>
    <p:embeddedFont>
      <p:font typeface="Red Hat Display Black" panose="020B0604020202020204" charset="0"/>
      <p:bold r:id="rId41"/>
      <p:boldItalic r:id="rId42"/>
    </p:embeddedFont>
    <p:embeddedFont>
      <p:font typeface="Red Hat Text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00CC"/>
    <a:srgbClr val="9933FF"/>
    <a:srgbClr val="33CCCC"/>
    <a:srgbClr val="0033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3E17FC-A075-416D-9A24-A86DB46C10DA}">
  <a:tblStyle styleId="{253E17FC-A075-416D-9A24-A86DB46C10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112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209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153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452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77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056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624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188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5bc31431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5bc31431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829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07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9c7d0422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9c7d0422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332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9c7d0422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9c7d0422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9c7d0422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9c7d0422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634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gb5de855863_0_4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5" name="Google Shape;3965;gb5de855863_0_4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b5de85586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b5de85586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gb5de855863_0_4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1" name="Google Shape;4061;gb5de855863_0_4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5bc31431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5bc31431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9c7d0422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9c7d0422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4099bd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4099bd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4099bd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4099bd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43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35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49000" y="2592443"/>
            <a:ext cx="5845800" cy="6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49100" y="3357513"/>
            <a:ext cx="5845800" cy="4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3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104" name="Google Shape;104;p13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9" name="Google Shape;109;p13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13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5173649" y="2294284"/>
            <a:ext cx="7728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4699826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 hasCustomPrompt="1"/>
          </p:nvPr>
        </p:nvSpPr>
        <p:spPr>
          <a:xfrm>
            <a:off x="7159383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6675251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5" hasCustomPrompt="1"/>
          </p:nvPr>
        </p:nvSpPr>
        <p:spPr>
          <a:xfrm>
            <a:off x="1233102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748975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3208529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8"/>
          </p:nvPr>
        </p:nvSpPr>
        <p:spPr>
          <a:xfrm>
            <a:off x="2724400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20" name="Google Shape;120;p13"/>
          <p:cNvCxnSpPr/>
          <p:nvPr/>
        </p:nvCxnSpPr>
        <p:spPr>
          <a:xfrm>
            <a:off x="403200" y="48342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4715650" y="3020250"/>
            <a:ext cx="9315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 idx="2"/>
          </p:nvPr>
        </p:nvSpPr>
        <p:spPr>
          <a:xfrm>
            <a:off x="2078425" y="1682863"/>
            <a:ext cx="4986900" cy="133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title"/>
          </p:nvPr>
        </p:nvSpPr>
        <p:spPr>
          <a:xfrm>
            <a:off x="3320850" y="872625"/>
            <a:ext cx="2502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1"/>
          </p:nvPr>
        </p:nvSpPr>
        <p:spPr>
          <a:xfrm>
            <a:off x="2938650" y="2044700"/>
            <a:ext cx="3266700" cy="3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2"/>
          </p:nvPr>
        </p:nvSpPr>
        <p:spPr>
          <a:xfrm>
            <a:off x="3320850" y="2376725"/>
            <a:ext cx="2502300" cy="8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2409600" y="3469600"/>
            <a:ext cx="4324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CREDITS: This presentation template was created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, including icons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, infographics &amp; images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F5469D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743850" y="2517413"/>
            <a:ext cx="22467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297050" y="2517425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18" name="Google Shape;18;p4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" name="Google Shape;23;p4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oogle Shape;24;p4"/>
          <p:cNvGrpSpPr/>
          <p:nvPr/>
        </p:nvGrpSpPr>
        <p:grpSpPr>
          <a:xfrm>
            <a:off x="106125" y="3487600"/>
            <a:ext cx="192769" cy="1115917"/>
            <a:chOff x="106125" y="3487600"/>
            <a:chExt cx="192769" cy="1115917"/>
          </a:xfrm>
        </p:grpSpPr>
        <p:sp>
          <p:nvSpPr>
            <p:cNvPr id="25" name="Google Shape;25;p4"/>
            <p:cNvSpPr/>
            <p:nvPr/>
          </p:nvSpPr>
          <p:spPr>
            <a:xfrm>
              <a:off x="106125" y="4129482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6125" y="3487600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8845100" y="2615725"/>
            <a:ext cx="192769" cy="1115917"/>
            <a:chOff x="8845100" y="2615725"/>
            <a:chExt cx="192769" cy="1115917"/>
          </a:xfrm>
        </p:grpSpPr>
        <p:sp>
          <p:nvSpPr>
            <p:cNvPr id="28" name="Google Shape;28;p4"/>
            <p:cNvSpPr/>
            <p:nvPr/>
          </p:nvSpPr>
          <p:spPr>
            <a:xfrm rot="10800000">
              <a:off x="8845100" y="2615725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10800000">
              <a:off x="8845100" y="3257607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75150"/>
            <a:ext cx="7704000" cy="332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5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35" name="Google Shape;35;p5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5"/>
          <p:cNvSpPr/>
          <p:nvPr/>
        </p:nvSpPr>
        <p:spPr>
          <a:xfrm>
            <a:off x="403200" y="4703275"/>
            <a:ext cx="2010524" cy="261849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flipH="1">
            <a:off x="6730276" y="4703275"/>
            <a:ext cx="2010524" cy="261849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281888" y="2756325"/>
            <a:ext cx="2691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 u="sng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281888" y="3226125"/>
            <a:ext cx="26913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5170563" y="2756325"/>
            <a:ext cx="2691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 u="sng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5170563" y="3226125"/>
            <a:ext cx="26913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6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51" name="Google Shape;51;p6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6"/>
          <p:cNvSpPr/>
          <p:nvPr/>
        </p:nvSpPr>
        <p:spPr>
          <a:xfrm rot="5400000">
            <a:off x="573386" y="46688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 rot="-5400000" flipH="1">
            <a:off x="8335186" y="46688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2273713" y="222762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5205325" y="1649950"/>
            <a:ext cx="9201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2422575" y="2491738"/>
            <a:ext cx="4299000" cy="136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9"/>
          <p:cNvCxnSpPr/>
          <p:nvPr/>
        </p:nvCxnSpPr>
        <p:spPr>
          <a:xfrm>
            <a:off x="730200" y="4834200"/>
            <a:ext cx="7683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9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1789200" y="1926800"/>
            <a:ext cx="55656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1789200" y="2916200"/>
            <a:ext cx="55656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 Black"/>
              <a:buNone/>
              <a:defRPr sz="36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7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7"/>
          <p:cNvCxnSpPr/>
          <p:nvPr/>
        </p:nvCxnSpPr>
        <p:spPr>
          <a:xfrm>
            <a:off x="1737500" y="3929836"/>
            <a:ext cx="5668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27"/>
          <p:cNvSpPr/>
          <p:nvPr/>
        </p:nvSpPr>
        <p:spPr>
          <a:xfrm>
            <a:off x="3008561" y="867644"/>
            <a:ext cx="3141834" cy="331455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ctrTitle"/>
          </p:nvPr>
        </p:nvSpPr>
        <p:spPr>
          <a:xfrm>
            <a:off x="1649000" y="2592443"/>
            <a:ext cx="5845800" cy="6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You Really Need It?</a:t>
            </a:r>
          </a:p>
        </p:txBody>
      </p:sp>
      <p:sp>
        <p:nvSpPr>
          <p:cNvPr id="250" name="Google Shape;250;p27"/>
          <p:cNvSpPr txBox="1">
            <a:spLocks noGrp="1"/>
          </p:cNvSpPr>
          <p:nvPr>
            <p:ph type="subTitle" idx="1"/>
          </p:nvPr>
        </p:nvSpPr>
        <p:spPr>
          <a:xfrm>
            <a:off x="1649000" y="3328560"/>
            <a:ext cx="5845800" cy="4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Reading</a:t>
            </a:r>
          </a:p>
        </p:txBody>
      </p:sp>
      <p:sp>
        <p:nvSpPr>
          <p:cNvPr id="251" name="Google Shape;251;p27"/>
          <p:cNvSpPr/>
          <p:nvPr/>
        </p:nvSpPr>
        <p:spPr>
          <a:xfrm>
            <a:off x="3008561" y="1471798"/>
            <a:ext cx="3141834" cy="9555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ed Hat Display"/>
              </a:rPr>
              <a:t>Unit 5</a:t>
            </a:r>
            <a:endParaRPr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ed Hat Display"/>
            </a:endParaRPr>
          </a:p>
        </p:txBody>
      </p:sp>
      <p:sp>
        <p:nvSpPr>
          <p:cNvPr id="7" name="Google Shape;250;p27">
            <a:extLst>
              <a:ext uri="{FF2B5EF4-FFF2-40B4-BE49-F238E27FC236}">
                <a16:creationId xmlns:a16="http://schemas.microsoft.com/office/drawing/2014/main" id="{E5234E6E-1663-4E78-9B92-A32B6FD621DA}"/>
              </a:ext>
            </a:extLst>
          </p:cNvPr>
          <p:cNvSpPr txBox="1">
            <a:spLocks/>
          </p:cNvSpPr>
          <p:nvPr/>
        </p:nvSpPr>
        <p:spPr>
          <a:xfrm>
            <a:off x="1686879" y="4094913"/>
            <a:ext cx="5845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16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marL="0" indent="0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-US" sz="2200" b="1" dirty="0" err="1">
                <a:latin typeface="Gabriola" panose="04040605051002020D02" pitchFamily="82" charset="0"/>
                <a:cs typeface="Raavi" panose="020B0502040204020203" pitchFamily="34" charset="0"/>
              </a:rPr>
              <a:t>Entisar</a:t>
            </a:r>
            <a:r>
              <a:rPr lang="en-US" sz="2200" b="1" dirty="0">
                <a:latin typeface="Gabriola" panose="04040605051002020D02" pitchFamily="82" charset="0"/>
                <a:cs typeface="Raavi" panose="020B0502040204020203" pitchFamily="34" charset="0"/>
              </a:rPr>
              <a:t> AL-</a:t>
            </a:r>
            <a:r>
              <a:rPr lang="en-US" sz="2200" b="1" dirty="0" err="1">
                <a:latin typeface="Gabriola" panose="04040605051002020D02" pitchFamily="82" charset="0"/>
                <a:cs typeface="Raavi" panose="020B0502040204020203" pitchFamily="34" charset="0"/>
              </a:rPr>
              <a:t>Obaidallah</a:t>
            </a:r>
            <a:endParaRPr lang="en-US" sz="2200" b="1" dirty="0">
              <a:latin typeface="Gabriola" panose="04040605051002020D02" pitchFamily="82" charset="0"/>
              <a:cs typeface="Raavi" panose="020B0502040204020203" pitchFamily="34" charset="0"/>
            </a:endParaRPr>
          </a:p>
        </p:txBody>
      </p:sp>
      <p:sp>
        <p:nvSpPr>
          <p:cNvPr id="8" name="Google Shape;250;p27">
            <a:extLst>
              <a:ext uri="{FF2B5EF4-FFF2-40B4-BE49-F238E27FC236}">
                <a16:creationId xmlns:a16="http://schemas.microsoft.com/office/drawing/2014/main" id="{5B11E3AB-383F-48B5-86EC-83365C8B54AB}"/>
              </a:ext>
            </a:extLst>
          </p:cNvPr>
          <p:cNvSpPr txBox="1">
            <a:spLocks/>
          </p:cNvSpPr>
          <p:nvPr/>
        </p:nvSpPr>
        <p:spPr>
          <a:xfrm>
            <a:off x="1686879" y="612387"/>
            <a:ext cx="5845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16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marL="0" indent="0"/>
            <a:r>
              <a:rPr lang="en-US" sz="1800" b="1" dirty="0"/>
              <a:t>Mega Goal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63342" y="1061487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6177901" y="1041141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2032427" y="133267"/>
            <a:ext cx="5079145" cy="685388"/>
          </a:xfrm>
          <a:prstGeom prst="wedgeRoundRectCallout">
            <a:avLst>
              <a:gd name="adj1" fmla="val -58702"/>
              <a:gd name="adj2" fmla="val -64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Do you recognize these cities?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B62E3D0-0218-4EA1-9E97-C684216C6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t="21574" r="52183" b="57344"/>
          <a:stretch/>
        </p:blipFill>
        <p:spPr bwMode="auto">
          <a:xfrm>
            <a:off x="4937374" y="1547151"/>
            <a:ext cx="2912245" cy="3227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5475223-57C5-42AB-8737-762422D9E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33602" r="27535" b="22850"/>
          <a:stretch/>
        </p:blipFill>
        <p:spPr bwMode="auto">
          <a:xfrm>
            <a:off x="1294381" y="1506459"/>
            <a:ext cx="3011624" cy="326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7F0EE3-50DA-435E-A9A0-C43718469FF7}"/>
              </a:ext>
            </a:extLst>
          </p:cNvPr>
          <p:cNvSpPr txBox="1"/>
          <p:nvPr/>
        </p:nvSpPr>
        <p:spPr>
          <a:xfrm>
            <a:off x="2800193" y="962013"/>
            <a:ext cx="18307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chemeClr val="bg1">
                    <a:lumMod val="25000"/>
                    <a:lumOff val="75000"/>
                  </a:schemeClr>
                </a:solidFill>
              </a:rPr>
              <a:t>Riyadh</a:t>
            </a:r>
            <a:endParaRPr lang="ar-SA" sz="2800" b="1" dirty="0">
              <a:ln/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A074C7-901F-47A2-B760-86277E477F0B}"/>
              </a:ext>
            </a:extLst>
          </p:cNvPr>
          <p:cNvSpPr txBox="1"/>
          <p:nvPr/>
        </p:nvSpPr>
        <p:spPr>
          <a:xfrm>
            <a:off x="5088755" y="961589"/>
            <a:ext cx="18307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chemeClr val="bg1">
                    <a:lumMod val="25000"/>
                    <a:lumOff val="75000"/>
                  </a:schemeClr>
                </a:solidFill>
              </a:rPr>
              <a:t>Jeddah</a:t>
            </a:r>
            <a:endParaRPr lang="ar-SA" sz="2800" b="1" dirty="0">
              <a:ln/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FD7360-7318-4C2C-996A-880D78FDB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13" t="46534" r="35735" b="42410"/>
          <a:stretch/>
        </p:blipFill>
        <p:spPr>
          <a:xfrm>
            <a:off x="284117" y="219188"/>
            <a:ext cx="5901530" cy="302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4491318" y="861765"/>
            <a:ext cx="4084064" cy="685388"/>
          </a:xfrm>
          <a:prstGeom prst="wedgeRoundRectCallout">
            <a:avLst>
              <a:gd name="adj1" fmla="val -71174"/>
              <a:gd name="adj2" fmla="val 19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is the main idea of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147225" y="3591980"/>
            <a:ext cx="668818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 is about the amount of advertisements people see in a day.</a:t>
            </a:r>
          </a:p>
        </p:txBody>
      </p:sp>
      <p:pic>
        <p:nvPicPr>
          <p:cNvPr id="14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285C3B03-8600-45CB-B3DE-EAAF4BC5F5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051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4141" y="1851577"/>
            <a:ext cx="606611" cy="545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202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0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6"/>
          <p:cNvSpPr/>
          <p:nvPr/>
        </p:nvSpPr>
        <p:spPr>
          <a:xfrm rot="5400000">
            <a:off x="2272652" y="2950947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6658122" y="2950947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3BF799B-B331-45F5-915E-FE8372BCA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33" t="24351" r="9916" b="46816"/>
          <a:stretch/>
        </p:blipFill>
        <p:spPr>
          <a:xfrm>
            <a:off x="245889" y="422623"/>
            <a:ext cx="5232827" cy="255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5686185" y="661980"/>
            <a:ext cx="3334870" cy="685388"/>
          </a:xfrm>
          <a:prstGeom prst="wedgeRoundRectCallout">
            <a:avLst>
              <a:gd name="adj1" fmla="val -64262"/>
              <a:gd name="adj2" fmla="val 19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you think you will learn in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804265" y="3707469"/>
            <a:ext cx="540335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 is about how advertisements reach people today</a:t>
            </a:r>
          </a:p>
        </p:txBody>
      </p:sp>
      <p:pic>
        <p:nvPicPr>
          <p:cNvPr id="9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83898F03-6939-44BC-A62B-7BC6695F68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24" end="20592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5432" y="1731612"/>
            <a:ext cx="679895" cy="6853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3C3C974-CA8C-449D-91D5-C0E900235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29" y="422622"/>
            <a:ext cx="4996829" cy="266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2732571" y="4153080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66842" y="1182188"/>
            <a:ext cx="3398550" cy="685388"/>
          </a:xfrm>
          <a:prstGeom prst="wedgeRoundRectCallout">
            <a:avLst>
              <a:gd name="adj1" fmla="val 61952"/>
              <a:gd name="adj2" fmla="val -120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you think you will learn in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147225" y="3591980"/>
            <a:ext cx="57376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unconventional places of advertisement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4C6034DA-DFE0-42AF-BD66-A3C6877ADD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564" end="1478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63" y="2120178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10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1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8E6F68A-A70F-4E49-8F57-2ECAD89A69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08" t="32717" r="9664" b="50000"/>
          <a:stretch/>
        </p:blipFill>
        <p:spPr>
          <a:xfrm>
            <a:off x="3728963" y="858209"/>
            <a:ext cx="5248195" cy="159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3109088" y="3822667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66842" y="1226482"/>
            <a:ext cx="3398550" cy="685388"/>
          </a:xfrm>
          <a:prstGeom prst="wedgeRoundRectCallout">
            <a:avLst>
              <a:gd name="adj1" fmla="val 61952"/>
              <a:gd name="adj2" fmla="val -120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you think you will learn in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531427" y="3000986"/>
            <a:ext cx="57376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the best way to get consumer’s attention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EEA58F89-883F-4A79-9089-4FD7E11602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176" end="117052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63" y="2120178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71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5FE674A-5304-4943-9618-61B2C5AA6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25" y="199239"/>
            <a:ext cx="6608267" cy="204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Google Shape;416;p36"/>
          <p:cNvSpPr/>
          <p:nvPr/>
        </p:nvSpPr>
        <p:spPr>
          <a:xfrm rot="5400000">
            <a:off x="2324568" y="312229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6635922" y="3104702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3972645" y="2430713"/>
            <a:ext cx="3334870" cy="685388"/>
          </a:xfrm>
          <a:prstGeom prst="wedgeRoundRectCallout">
            <a:avLst>
              <a:gd name="adj1" fmla="val -89608"/>
              <a:gd name="adj2" fmla="val -82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you think you will learn in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804265" y="3707469"/>
            <a:ext cx="540335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It’s about the strangest development in advertising 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0D071EBB-5FA2-4028-9837-B3027F14C5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975" end="7823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0595" y="2510902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5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509DF89-49C6-4C55-B764-DE0F9D6A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333" y="918076"/>
            <a:ext cx="5737669" cy="2206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3109088" y="3822667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05368" y="1114185"/>
            <a:ext cx="3237187" cy="776715"/>
          </a:xfrm>
          <a:prstGeom prst="wedgeRoundRectCallout">
            <a:avLst>
              <a:gd name="adj1" fmla="val 58192"/>
              <a:gd name="adj2" fmla="val -210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is the main idea of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2294353" y="3390889"/>
            <a:ext cx="402960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buzz marketing</a:t>
            </a:r>
          </a:p>
        </p:txBody>
      </p:sp>
      <p:pic>
        <p:nvPicPr>
          <p:cNvPr id="7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4FAA1443-4BE7-4396-AD86-D2F395BF5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405" end="359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63" y="2120178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514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B45043-F9C2-4BF6-93CC-B56E3A8155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84" t="55442" r="14117" b="22614"/>
          <a:stretch/>
        </p:blipFill>
        <p:spPr>
          <a:xfrm>
            <a:off x="1026529" y="845244"/>
            <a:ext cx="6016598" cy="129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Google Shape;416;p36"/>
          <p:cNvSpPr/>
          <p:nvPr/>
        </p:nvSpPr>
        <p:spPr>
          <a:xfrm rot="5400000">
            <a:off x="2324568" y="312229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6635922" y="3104702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2082373" y="2519698"/>
            <a:ext cx="4326110" cy="685388"/>
          </a:xfrm>
          <a:prstGeom prst="wedgeRoundRectCallout">
            <a:avLst>
              <a:gd name="adj1" fmla="val -46624"/>
              <a:gd name="adj2" fmla="val -128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is the main idea of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870321" y="3845782"/>
            <a:ext cx="540335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It’s about the advertisement everywhere</a:t>
            </a:r>
          </a:p>
        </p:txBody>
      </p:sp>
      <p:pic>
        <p:nvPicPr>
          <p:cNvPr id="9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F853C662-C2A3-4752-BBB1-1330DE629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529" y="2519698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95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/>
          <p:nvPr/>
        </p:nvSpPr>
        <p:spPr>
          <a:xfrm>
            <a:off x="2877038" y="1851537"/>
            <a:ext cx="2008065" cy="4964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Open 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654156" y="2475842"/>
            <a:ext cx="3680652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studen’s book  p.</a:t>
            </a:r>
            <a:endParaRPr sz="2000" dirty="0"/>
          </a:p>
        </p:txBody>
      </p:sp>
      <p:sp>
        <p:nvSpPr>
          <p:cNvPr id="486" name="Google Shape;486;p40"/>
          <p:cNvSpPr txBox="1">
            <a:spLocks noGrp="1"/>
          </p:cNvSpPr>
          <p:nvPr>
            <p:ph type="title" idx="2"/>
          </p:nvPr>
        </p:nvSpPr>
        <p:spPr>
          <a:xfrm>
            <a:off x="4783258" y="2528143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75</a:t>
            </a:r>
            <a:endParaRPr sz="4400" dirty="0"/>
          </a:p>
        </p:txBody>
      </p:sp>
      <p:cxnSp>
        <p:nvCxnSpPr>
          <p:cNvPr id="487" name="Google Shape;487;p40"/>
          <p:cNvCxnSpPr/>
          <p:nvPr/>
        </p:nvCxnSpPr>
        <p:spPr>
          <a:xfrm>
            <a:off x="2270819" y="3543910"/>
            <a:ext cx="3394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40"/>
          <p:cNvSpPr/>
          <p:nvPr/>
        </p:nvSpPr>
        <p:spPr>
          <a:xfrm>
            <a:off x="2982582" y="1347085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CFDAF6D-CCAA-4AB9-939C-922B6CF7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70" y="1523406"/>
            <a:ext cx="2405321" cy="27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1933467" y="225306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Reading</a:t>
            </a:r>
            <a:endParaRPr sz="8000" dirty="0"/>
          </a:p>
        </p:txBody>
      </p:sp>
      <p:sp>
        <p:nvSpPr>
          <p:cNvPr id="287" name="Google Shape;287;p31"/>
          <p:cNvSpPr/>
          <p:nvPr/>
        </p:nvSpPr>
        <p:spPr>
          <a:xfrm>
            <a:off x="2493039" y="1380810"/>
            <a:ext cx="3477456" cy="846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2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After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grpSp>
        <p:nvGrpSpPr>
          <p:cNvPr id="288" name="Google Shape;288;p31"/>
          <p:cNvGrpSpPr/>
          <p:nvPr/>
        </p:nvGrpSpPr>
        <p:grpSpPr>
          <a:xfrm>
            <a:off x="1000300" y="906775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6" name="Google Shape;296;p31"/>
          <p:cNvCxnSpPr/>
          <p:nvPr/>
        </p:nvCxnSpPr>
        <p:spPr>
          <a:xfrm>
            <a:off x="2499900" y="3675876"/>
            <a:ext cx="4144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6329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subTitle" idx="1"/>
          </p:nvPr>
        </p:nvSpPr>
        <p:spPr>
          <a:xfrm>
            <a:off x="4699826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4"/>
          </p:nvPr>
        </p:nvSpPr>
        <p:spPr>
          <a:xfrm>
            <a:off x="6675251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ubTitle" idx="6"/>
          </p:nvPr>
        </p:nvSpPr>
        <p:spPr>
          <a:xfrm>
            <a:off x="748975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8"/>
          </p:nvPr>
        </p:nvSpPr>
        <p:spPr>
          <a:xfrm>
            <a:off x="2724400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73" name="Google Shape;273;p30"/>
          <p:cNvSpPr/>
          <p:nvPr/>
        </p:nvSpPr>
        <p:spPr>
          <a:xfrm>
            <a:off x="1222794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5173649" y="2233825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7149076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 idx="5"/>
          </p:nvPr>
        </p:nvSpPr>
        <p:spPr>
          <a:xfrm>
            <a:off x="1233102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3198222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 </a:t>
            </a:r>
            <a:r>
              <a:rPr lang="en" sz="4000" dirty="0">
                <a:solidFill>
                  <a:schemeClr val="dk2"/>
                </a:solidFill>
              </a:rPr>
              <a:t>Objectives</a:t>
            </a:r>
            <a:endParaRPr sz="4000" dirty="0"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2"/>
          </p:nvPr>
        </p:nvSpPr>
        <p:spPr>
          <a:xfrm>
            <a:off x="5173649" y="2294284"/>
            <a:ext cx="7728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3"/>
          </p:nvPr>
        </p:nvSpPr>
        <p:spPr>
          <a:xfrm>
            <a:off x="7159383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title" idx="7"/>
          </p:nvPr>
        </p:nvSpPr>
        <p:spPr>
          <a:xfrm>
            <a:off x="3208529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C8725DD-1B40-46B0-B518-4960C7BDC06E}"/>
              </a:ext>
            </a:extLst>
          </p:cNvPr>
          <p:cNvSpPr txBox="1"/>
          <p:nvPr/>
        </p:nvSpPr>
        <p:spPr>
          <a:xfrm>
            <a:off x="748249" y="3583023"/>
            <a:ext cx="1720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Places where they </a:t>
            </a:r>
          </a:p>
          <a:p>
            <a:pPr algn="ctr"/>
            <a:r>
              <a:rPr lang="en-US" dirty="0"/>
              <a:t>see ads in everyday life</a:t>
            </a:r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3D7D0D-12AA-4FC9-B139-C18AACF66871}"/>
              </a:ext>
            </a:extLst>
          </p:cNvPr>
          <p:cNvSpPr txBox="1"/>
          <p:nvPr/>
        </p:nvSpPr>
        <p:spPr>
          <a:xfrm>
            <a:off x="2695113" y="3547628"/>
            <a:ext cx="172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text for specific information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0C3904C-26AB-4F70-A9BE-18E98C0C4078}"/>
              </a:ext>
            </a:extLst>
          </p:cNvPr>
          <p:cNvSpPr txBox="1"/>
          <p:nvPr/>
        </p:nvSpPr>
        <p:spPr>
          <a:xfrm>
            <a:off x="4723069" y="3529161"/>
            <a:ext cx="1720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Some comprehension question about the text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822F7E5-A1E1-4019-89C3-1A5980311C8A}"/>
              </a:ext>
            </a:extLst>
          </p:cNvPr>
          <p:cNvSpPr txBox="1"/>
          <p:nvPr/>
        </p:nvSpPr>
        <p:spPr>
          <a:xfrm>
            <a:off x="6703500" y="3510694"/>
            <a:ext cx="1720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about techniques used in advertisement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3623788" y="3961313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3009195" y="112906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D3F2A4C-569C-46BF-9715-E88E54EE0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5" t="19571" r="11080" b="45173"/>
          <a:stretch/>
        </p:blipFill>
        <p:spPr>
          <a:xfrm>
            <a:off x="1010450" y="1665034"/>
            <a:ext cx="7123100" cy="1813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95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07D1603-7AAE-4E7E-B23A-9D189DA338CA}"/>
              </a:ext>
            </a:extLst>
          </p:cNvPr>
          <p:cNvSpPr txBox="1"/>
          <p:nvPr/>
        </p:nvSpPr>
        <p:spPr>
          <a:xfrm>
            <a:off x="480251" y="1564611"/>
            <a:ext cx="8237284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1. The average person is exposed to between 400 and 600 advertisements each day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3F2BB033-D643-4386-9E65-5944A90FAA5A}"/>
              </a:ext>
            </a:extLst>
          </p:cNvPr>
          <p:cNvSpPr txBox="1"/>
          <p:nvPr/>
        </p:nvSpPr>
        <p:spPr>
          <a:xfrm>
            <a:off x="474488" y="2272742"/>
            <a:ext cx="8175812" cy="584775"/>
          </a:xfrm>
          <a:prstGeom prst="rect">
            <a:avLst/>
          </a:prstGeom>
          <a:solidFill>
            <a:srgbClr val="0033CC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2- TV commercials, newspaper ads, and magazine ads are traditional advertising approaches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510AFEE9-10B8-4E71-BAB4-FD88150E468F}"/>
              </a:ext>
            </a:extLst>
          </p:cNvPr>
          <p:cNvSpPr txBox="1"/>
          <p:nvPr/>
        </p:nvSpPr>
        <p:spPr>
          <a:xfrm>
            <a:off x="547487" y="3159190"/>
            <a:ext cx="8102813" cy="584775"/>
          </a:xfrm>
          <a:prstGeom prst="rect">
            <a:avLst/>
          </a:prstGeom>
          <a:solidFill>
            <a:srgbClr val="33CCCC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3- Selling advertising space on one’s body is a strange development in advertising.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72B085FE-6517-41DC-8DDE-7D427D6F5819}"/>
              </a:ext>
            </a:extLst>
          </p:cNvPr>
          <p:cNvSpPr txBox="1"/>
          <p:nvPr/>
        </p:nvSpPr>
        <p:spPr>
          <a:xfrm>
            <a:off x="547487" y="4045638"/>
            <a:ext cx="8049025" cy="338554"/>
          </a:xfrm>
          <a:prstGeom prst="rect">
            <a:avLst/>
          </a:prstGeom>
          <a:solidFill>
            <a:srgbClr val="9900CC"/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Buzz marketing is considered the sneakiest form of advertising.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6225A865-6F69-4A6B-A212-BEBA691C01F9}"/>
              </a:ext>
            </a:extLst>
          </p:cNvPr>
          <p:cNvSpPr txBox="1"/>
          <p:nvPr/>
        </p:nvSpPr>
        <p:spPr>
          <a:xfrm>
            <a:off x="2808513" y="436142"/>
            <a:ext cx="3707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7E7E7"/>
                </a:solidFill>
                <a:latin typeface="Red Hat Display Black"/>
                <a:sym typeface="Red Hat Display Black"/>
              </a:rPr>
              <a:t>After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ed Hat Display Black"/>
                <a:sym typeface="Red Hat Display Black"/>
              </a:rPr>
              <a:t> </a:t>
            </a:r>
            <a:r>
              <a:rPr lang="en" sz="3600" dirty="0">
                <a:solidFill>
                  <a:srgbClr val="F5469D"/>
                </a:solidFill>
                <a:latin typeface="Red Hat Display Black"/>
                <a:sym typeface="Red Hat Display Black"/>
              </a:rPr>
              <a:t>Reading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4" grpId="0" animBg="1"/>
      <p:bldP spid="46" grpId="0" animBg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مربع نص 46">
            <a:extLst>
              <a:ext uri="{FF2B5EF4-FFF2-40B4-BE49-F238E27FC236}">
                <a16:creationId xmlns:a16="http://schemas.microsoft.com/office/drawing/2014/main" id="{6225A865-6F69-4A6B-A212-BEBA691C01F9}"/>
              </a:ext>
            </a:extLst>
          </p:cNvPr>
          <p:cNvSpPr txBox="1"/>
          <p:nvPr/>
        </p:nvSpPr>
        <p:spPr>
          <a:xfrm>
            <a:off x="2808513" y="436142"/>
            <a:ext cx="3707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7E7E7"/>
                </a:solidFill>
                <a:latin typeface="Red Hat Display Black"/>
                <a:sym typeface="Red Hat Display Black"/>
              </a:rPr>
              <a:t>After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ed Hat Display Black"/>
                <a:sym typeface="Red Hat Display Black"/>
              </a:rPr>
              <a:t> </a:t>
            </a:r>
            <a:r>
              <a:rPr lang="en" sz="3600" dirty="0">
                <a:solidFill>
                  <a:srgbClr val="F5469D"/>
                </a:solidFill>
                <a:latin typeface="Red Hat Display Black"/>
                <a:sym typeface="Red Hat Display Black"/>
              </a:rPr>
              <a:t>Reading</a:t>
            </a:r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F10A301-8F99-491E-85B1-FF529778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2" y="1082473"/>
            <a:ext cx="8416031" cy="381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93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p47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From The</a:t>
            </a:r>
            <a:r>
              <a:rPr lang="en" dirty="0">
                <a:solidFill>
                  <a:schemeClr val="dk2"/>
                </a:solidFill>
              </a:rPr>
              <a:t> Holy Qura’an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BB848E-1A34-404F-89DF-61D4CF8E4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07"/>
          <a:stretch/>
        </p:blipFill>
        <p:spPr>
          <a:xfrm>
            <a:off x="2183906" y="1269507"/>
            <a:ext cx="4588369" cy="319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3"/>
          <p:cNvSpPr txBox="1">
            <a:spLocks noGrp="1"/>
          </p:cNvSpPr>
          <p:nvPr>
            <p:ph type="title"/>
          </p:nvPr>
        </p:nvSpPr>
        <p:spPr>
          <a:xfrm>
            <a:off x="1789200" y="1926800"/>
            <a:ext cx="55656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</a:t>
            </a:r>
            <a:r>
              <a:rPr lang="en" sz="6000" dirty="0">
                <a:solidFill>
                  <a:schemeClr val="dk2"/>
                </a:solidFill>
              </a:rPr>
              <a:t>work</a:t>
            </a:r>
            <a:endParaRPr sz="6000" dirty="0"/>
          </a:p>
        </p:txBody>
      </p:sp>
      <p:sp>
        <p:nvSpPr>
          <p:cNvPr id="571" name="Google Shape;571;p43"/>
          <p:cNvSpPr txBox="1">
            <a:spLocks noGrp="1"/>
          </p:cNvSpPr>
          <p:nvPr>
            <p:ph type="subTitle" idx="1"/>
          </p:nvPr>
        </p:nvSpPr>
        <p:spPr>
          <a:xfrm>
            <a:off x="1789200" y="2916200"/>
            <a:ext cx="55656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orkbook p</a:t>
            </a:r>
            <a:r>
              <a:rPr lang="en" sz="2000" b="1" dirty="0"/>
              <a:t>.(52) </a:t>
            </a:r>
            <a:r>
              <a:rPr lang="en" sz="2000" dirty="0"/>
              <a:t>, exercise </a:t>
            </a:r>
            <a:r>
              <a:rPr lang="en" sz="2000" b="1" dirty="0"/>
              <a:t>( J)</a:t>
            </a:r>
            <a:endParaRPr sz="2000" b="1" dirty="0"/>
          </a:p>
        </p:txBody>
      </p:sp>
      <p:sp>
        <p:nvSpPr>
          <p:cNvPr id="572" name="Google Shape;572;p43"/>
          <p:cNvSpPr/>
          <p:nvPr/>
        </p:nvSpPr>
        <p:spPr>
          <a:xfrm>
            <a:off x="1502995" y="133823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3"/>
          <p:cNvSpPr/>
          <p:nvPr/>
        </p:nvSpPr>
        <p:spPr>
          <a:xfrm flipH="1">
            <a:off x="4837995" y="133823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4" name="Google Shape;574;p43"/>
          <p:cNvCxnSpPr/>
          <p:nvPr/>
        </p:nvCxnSpPr>
        <p:spPr>
          <a:xfrm>
            <a:off x="2302425" y="3805238"/>
            <a:ext cx="4552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Google Shape;4063;p51"/>
          <p:cNvSpPr txBox="1">
            <a:spLocks noGrp="1"/>
          </p:cNvSpPr>
          <p:nvPr>
            <p:ph type="title"/>
          </p:nvPr>
        </p:nvSpPr>
        <p:spPr>
          <a:xfrm>
            <a:off x="3320850" y="741997"/>
            <a:ext cx="2502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!</a:t>
            </a:r>
            <a:endParaRPr dirty="0"/>
          </a:p>
        </p:txBody>
      </p:sp>
      <p:grpSp>
        <p:nvGrpSpPr>
          <p:cNvPr id="4085" name="Google Shape;4085;p51"/>
          <p:cNvGrpSpPr/>
          <p:nvPr/>
        </p:nvGrpSpPr>
        <p:grpSpPr>
          <a:xfrm flipH="1">
            <a:off x="7950975" y="906775"/>
            <a:ext cx="192769" cy="1557535"/>
            <a:chOff x="1030275" y="2717413"/>
            <a:chExt cx="192769" cy="1557535"/>
          </a:xfrm>
        </p:grpSpPr>
        <p:sp>
          <p:nvSpPr>
            <p:cNvPr id="4086" name="Google Shape;4086;p5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5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5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9" name="Google Shape;4089;p51"/>
          <p:cNvGrpSpPr/>
          <p:nvPr/>
        </p:nvGrpSpPr>
        <p:grpSpPr>
          <a:xfrm rot="10800000">
            <a:off x="1000300" y="2679175"/>
            <a:ext cx="192769" cy="1557535"/>
            <a:chOff x="1030275" y="2717413"/>
            <a:chExt cx="192769" cy="1557535"/>
          </a:xfrm>
        </p:grpSpPr>
        <p:sp>
          <p:nvSpPr>
            <p:cNvPr id="4090" name="Google Shape;4090;p5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5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5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457572C-AAE6-44A4-8DB8-5D7B62E9A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6"/>
          <a:stretch/>
        </p:blipFill>
        <p:spPr>
          <a:xfrm>
            <a:off x="1813431" y="1441146"/>
            <a:ext cx="5269871" cy="274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/>
          <p:nvPr/>
        </p:nvSpPr>
        <p:spPr>
          <a:xfrm>
            <a:off x="2877038" y="1851537"/>
            <a:ext cx="2008065" cy="4964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Open 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654156" y="2475842"/>
            <a:ext cx="3680652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studen’s book  p.</a:t>
            </a:r>
            <a:endParaRPr sz="2000" dirty="0"/>
          </a:p>
        </p:txBody>
      </p:sp>
      <p:sp>
        <p:nvSpPr>
          <p:cNvPr id="486" name="Google Shape;486;p40"/>
          <p:cNvSpPr txBox="1">
            <a:spLocks noGrp="1"/>
          </p:cNvSpPr>
          <p:nvPr>
            <p:ph type="title" idx="2"/>
          </p:nvPr>
        </p:nvSpPr>
        <p:spPr>
          <a:xfrm>
            <a:off x="4783258" y="2528143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74</a:t>
            </a:r>
            <a:endParaRPr sz="4400" dirty="0"/>
          </a:p>
        </p:txBody>
      </p:sp>
      <p:cxnSp>
        <p:nvCxnSpPr>
          <p:cNvPr id="487" name="Google Shape;487;p40"/>
          <p:cNvCxnSpPr/>
          <p:nvPr/>
        </p:nvCxnSpPr>
        <p:spPr>
          <a:xfrm>
            <a:off x="2270819" y="3543910"/>
            <a:ext cx="3394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40"/>
          <p:cNvSpPr/>
          <p:nvPr/>
        </p:nvSpPr>
        <p:spPr>
          <a:xfrm>
            <a:off x="2982582" y="1347085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CFDAF6D-CCAA-4AB9-939C-922B6CF7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70" y="1523406"/>
            <a:ext cx="2405321" cy="27360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2273713" y="222762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sp>
        <p:nvSpPr>
          <p:cNvPr id="287" name="Google Shape;287;p31"/>
          <p:cNvSpPr/>
          <p:nvPr/>
        </p:nvSpPr>
        <p:spPr>
          <a:xfrm>
            <a:off x="2493038" y="1380810"/>
            <a:ext cx="4157927" cy="846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Before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grpSp>
        <p:nvGrpSpPr>
          <p:cNvPr id="288" name="Google Shape;288;p31"/>
          <p:cNvGrpSpPr/>
          <p:nvPr/>
        </p:nvGrpSpPr>
        <p:grpSpPr>
          <a:xfrm>
            <a:off x="1000300" y="906775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6" name="Google Shape;296;p31"/>
          <p:cNvCxnSpPr/>
          <p:nvPr/>
        </p:nvCxnSpPr>
        <p:spPr>
          <a:xfrm>
            <a:off x="2499900" y="3675876"/>
            <a:ext cx="4144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Before </a:t>
            </a:r>
            <a:r>
              <a:rPr lang="en" sz="2400" dirty="0">
                <a:solidFill>
                  <a:schemeClr val="dk2"/>
                </a:solidFill>
              </a:rPr>
              <a:t>Reading</a:t>
            </a:r>
            <a:endParaRPr sz="24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7DC1E1-94FE-4E4A-811C-E94E98EE2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9" t="33764" r="41176" b="32773"/>
          <a:stretch/>
        </p:blipFill>
        <p:spPr>
          <a:xfrm>
            <a:off x="1252497" y="1711138"/>
            <a:ext cx="6247119" cy="1721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6DABC7F-E551-4F88-932D-D281FC198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3" y="2501366"/>
            <a:ext cx="2170364" cy="2292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32F7F9-07E9-4AD5-AB9C-F4FAD9CE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566" y="642539"/>
            <a:ext cx="2804403" cy="1822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Atlanta Billboard Company -">
            <a:extLst>
              <a:ext uri="{FF2B5EF4-FFF2-40B4-BE49-F238E27FC236}">
                <a16:creationId xmlns:a16="http://schemas.microsoft.com/office/drawing/2014/main" id="{CFD8DDCC-3FB5-4FC4-AAB2-D66790F0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92" y="2768493"/>
            <a:ext cx="2568669" cy="1509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4515C2-96AB-4CA8-B204-E08869A7EA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64" t="9257" r="7495" b="16865"/>
          <a:stretch/>
        </p:blipFill>
        <p:spPr>
          <a:xfrm>
            <a:off x="497729" y="642539"/>
            <a:ext cx="3527974" cy="158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976A8B-8FB4-40C6-9F6F-3C0B42083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8" y="2678099"/>
            <a:ext cx="2170364" cy="169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6B357D-0821-4240-8E04-9B9BD9919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48"/>
          <a:stretch/>
        </p:blipFill>
        <p:spPr>
          <a:xfrm>
            <a:off x="376518" y="130629"/>
            <a:ext cx="8444753" cy="460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44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FD7360-7318-4C2C-996A-880D78FDB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24501" r="35735" b="6629"/>
          <a:stretch/>
        </p:blipFill>
        <p:spPr>
          <a:xfrm>
            <a:off x="491778" y="228119"/>
            <a:ext cx="3726755" cy="4595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4925469" y="353466"/>
            <a:ext cx="3388658" cy="685388"/>
          </a:xfrm>
          <a:prstGeom prst="wedgeRoundRectCallout">
            <a:avLst>
              <a:gd name="adj1" fmla="val -120380"/>
              <a:gd name="adj2" fmla="val 1023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Why is “Buy in quotation marks?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DBB5A0F-4A00-4A47-94EB-26818E455939}"/>
              </a:ext>
            </a:extLst>
          </p:cNvPr>
          <p:cNvSpPr/>
          <p:nvPr/>
        </p:nvSpPr>
        <p:spPr>
          <a:xfrm>
            <a:off x="4925469" y="1690487"/>
            <a:ext cx="3388658" cy="685388"/>
          </a:xfrm>
          <a:prstGeom prst="wedgeRoundRectCallout">
            <a:avLst>
              <a:gd name="adj1" fmla="val -71174"/>
              <a:gd name="adj2" fmla="val 137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“buy” has two meanings in this title.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9A63FD-4D20-47AB-B600-97FF412E2928}"/>
              </a:ext>
            </a:extLst>
          </p:cNvPr>
          <p:cNvSpPr txBox="1"/>
          <p:nvPr/>
        </p:nvSpPr>
        <p:spPr>
          <a:xfrm>
            <a:off x="4633411" y="3068531"/>
            <a:ext cx="1675179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more idiomatic meaning is to accept, believe, or support something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0C1B1-89FF-4E1E-82CE-D9E87E93E55F}"/>
              </a:ext>
            </a:extLst>
          </p:cNvPr>
          <p:cNvSpPr txBox="1"/>
          <p:nvPr/>
        </p:nvSpPr>
        <p:spPr>
          <a:xfrm>
            <a:off x="6723468" y="3055764"/>
            <a:ext cx="1411099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to purchase something.</a:t>
            </a:r>
          </a:p>
          <a:p>
            <a:pPr algn="ctr"/>
            <a:endParaRPr lang="ar-SA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سهم للأسفل 12">
            <a:extLst>
              <a:ext uri="{FF2B5EF4-FFF2-40B4-BE49-F238E27FC236}">
                <a16:creationId xmlns:a16="http://schemas.microsoft.com/office/drawing/2014/main" id="{6A256896-2074-46CB-A772-AF8E0ECBEF1A}"/>
              </a:ext>
            </a:extLst>
          </p:cNvPr>
          <p:cNvSpPr/>
          <p:nvPr/>
        </p:nvSpPr>
        <p:spPr>
          <a:xfrm>
            <a:off x="5306491" y="2426363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2">
            <a:extLst>
              <a:ext uri="{FF2B5EF4-FFF2-40B4-BE49-F238E27FC236}">
                <a16:creationId xmlns:a16="http://schemas.microsoft.com/office/drawing/2014/main" id="{1B7D55C2-6945-4F61-9B9D-FFDBFA157EBE}"/>
              </a:ext>
            </a:extLst>
          </p:cNvPr>
          <p:cNvSpPr/>
          <p:nvPr/>
        </p:nvSpPr>
        <p:spPr>
          <a:xfrm>
            <a:off x="7140880" y="2439538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FD7360-7318-4C2C-996A-880D78FDB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24501" r="35735" b="6629"/>
          <a:stretch/>
        </p:blipFill>
        <p:spPr>
          <a:xfrm>
            <a:off x="491778" y="228119"/>
            <a:ext cx="3726755" cy="4595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4925469" y="353466"/>
            <a:ext cx="3388658" cy="685388"/>
          </a:xfrm>
          <a:prstGeom prst="wedgeRoundRectCallout">
            <a:avLst>
              <a:gd name="adj1" fmla="val -120380"/>
              <a:gd name="adj2" fmla="val 1023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are the two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meanings of the title?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9A63FD-4D20-47AB-B600-97FF412E2928}"/>
              </a:ext>
            </a:extLst>
          </p:cNvPr>
          <p:cNvSpPr txBox="1"/>
          <p:nvPr/>
        </p:nvSpPr>
        <p:spPr>
          <a:xfrm>
            <a:off x="4495098" y="2188838"/>
            <a:ext cx="1675179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Do you buy products that you see advertisements for?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0C1B1-89FF-4E1E-82CE-D9E87E93E55F}"/>
              </a:ext>
            </a:extLst>
          </p:cNvPr>
          <p:cNvSpPr txBox="1"/>
          <p:nvPr/>
        </p:nvSpPr>
        <p:spPr>
          <a:xfrm>
            <a:off x="6370064" y="2197150"/>
            <a:ext cx="1935345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Do you accept the practice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of being exposed to advertisements everywhere?</a:t>
            </a:r>
            <a:endParaRPr lang="ar-SA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سهم للأسفل 12">
            <a:extLst>
              <a:ext uri="{FF2B5EF4-FFF2-40B4-BE49-F238E27FC236}">
                <a16:creationId xmlns:a16="http://schemas.microsoft.com/office/drawing/2014/main" id="{6A256896-2074-46CB-A772-AF8E0ECBEF1A}"/>
              </a:ext>
            </a:extLst>
          </p:cNvPr>
          <p:cNvSpPr/>
          <p:nvPr/>
        </p:nvSpPr>
        <p:spPr>
          <a:xfrm>
            <a:off x="4729878" y="1505033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2">
            <a:extLst>
              <a:ext uri="{FF2B5EF4-FFF2-40B4-BE49-F238E27FC236}">
                <a16:creationId xmlns:a16="http://schemas.microsoft.com/office/drawing/2014/main" id="{1B7D55C2-6945-4F61-9B9D-FFDBFA157EBE}"/>
              </a:ext>
            </a:extLst>
          </p:cNvPr>
          <p:cNvSpPr/>
          <p:nvPr/>
        </p:nvSpPr>
        <p:spPr>
          <a:xfrm>
            <a:off x="7429017" y="1547153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8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Brutalist Dark &amp; Rainbow Portfolio by Slidesgo">
  <a:themeElements>
    <a:clrScheme name="Simple Light">
      <a:dk1>
        <a:srgbClr val="E7E7E7"/>
      </a:dk1>
      <a:lt1>
        <a:srgbClr val="232323"/>
      </a:lt1>
      <a:dk2>
        <a:srgbClr val="F5469D"/>
      </a:dk2>
      <a:lt2>
        <a:srgbClr val="E7E7E7"/>
      </a:lt2>
      <a:accent1>
        <a:srgbClr val="F5469D"/>
      </a:accent1>
      <a:accent2>
        <a:srgbClr val="232323"/>
      </a:accent2>
      <a:accent3>
        <a:srgbClr val="E7E7E7"/>
      </a:accent3>
      <a:accent4>
        <a:srgbClr val="F5469D"/>
      </a:accent4>
      <a:accent5>
        <a:srgbClr val="232323"/>
      </a:accent5>
      <a:accent6>
        <a:srgbClr val="E7E7E7"/>
      </a:accent6>
      <a:hlink>
        <a:srgbClr val="F546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351</Words>
  <Application>Microsoft Office PowerPoint</Application>
  <PresentationFormat>عرض على الشاشة (16:9)</PresentationFormat>
  <Paragraphs>67</Paragraphs>
  <Slides>25</Slides>
  <Notes>25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6" baseType="lpstr">
      <vt:lpstr>Red Hat Display Black</vt:lpstr>
      <vt:lpstr>Gabriola</vt:lpstr>
      <vt:lpstr>Roboto Condensed Light</vt:lpstr>
      <vt:lpstr>Raleway</vt:lpstr>
      <vt:lpstr>Livvic</vt:lpstr>
      <vt:lpstr>Bookman Old Style</vt:lpstr>
      <vt:lpstr>Red Hat Display;900</vt:lpstr>
      <vt:lpstr>Arial</vt:lpstr>
      <vt:lpstr>Red Hat Display</vt:lpstr>
      <vt:lpstr>Red Hat Text</vt:lpstr>
      <vt:lpstr>Brutalist Dark &amp; Rainbow Portfolio by Slidesgo</vt:lpstr>
      <vt:lpstr>Do You Really Need It?</vt:lpstr>
      <vt:lpstr>01.</vt:lpstr>
      <vt:lpstr>Your studen’s book  p.</vt:lpstr>
      <vt:lpstr>Reading</vt:lpstr>
      <vt:lpstr>Before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Your studen’s book  p.</vt:lpstr>
      <vt:lpstr>Reading</vt:lpstr>
      <vt:lpstr>عرض تقديمي في PowerPoint</vt:lpstr>
      <vt:lpstr>عرض تقديمي في PowerPoint</vt:lpstr>
      <vt:lpstr>عرض تقديمي في PowerPoint</vt:lpstr>
      <vt:lpstr> From The Holy Qura’an</vt:lpstr>
      <vt:lpstr>Homework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RAINBOW PORTFOLIO</dc:title>
  <dc:creator>ام الوليد</dc:creator>
  <cp:lastModifiedBy>انتصار العبيدالله</cp:lastModifiedBy>
  <cp:revision>28</cp:revision>
  <dcterms:modified xsi:type="dcterms:W3CDTF">2021-03-27T23:40:07Z</dcterms:modified>
</cp:coreProperties>
</file>