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256" r:id="rId2"/>
    <p:sldId id="258" r:id="rId3"/>
    <p:sldId id="262" r:id="rId4"/>
    <p:sldId id="257" r:id="rId5"/>
    <p:sldId id="261" r:id="rId6"/>
    <p:sldId id="260" r:id="rId7"/>
    <p:sldId id="264" r:id="rId8"/>
    <p:sldId id="279" r:id="rId9"/>
    <p:sldId id="270" r:id="rId10"/>
    <p:sldId id="280" r:id="rId11"/>
    <p:sldId id="281" r:id="rId12"/>
    <p:sldId id="268" r:id="rId13"/>
    <p:sldId id="263" r:id="rId14"/>
    <p:sldId id="278" r:id="rId15"/>
    <p:sldId id="259" r:id="rId16"/>
    <p:sldId id="282" r:id="rId17"/>
    <p:sldId id="269" r:id="rId18"/>
    <p:sldId id="274" r:id="rId19"/>
    <p:sldId id="271" r:id="rId20"/>
    <p:sldId id="272" r:id="rId21"/>
    <p:sldId id="277" r:id="rId22"/>
    <p:sldId id="273" r:id="rId23"/>
    <p:sldId id="266" r:id="rId24"/>
    <p:sldId id="276" r:id="rId25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Arial Rounded MT Bold" panose="020F0704030504030204" pitchFamily="34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Gaegu" panose="020B0604020202020204" charset="0"/>
      <p:regular r:id="rId34"/>
      <p:bold r:id="rId35"/>
    </p:embeddedFont>
    <p:embeddedFont>
      <p:font typeface="Nirmala UI" panose="020B0502040204020203" pitchFamily="34" charset="0"/>
      <p:regular r:id="rId36"/>
      <p:bold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Oswald" panose="020B0604020202020204" charset="0"/>
      <p:regular r:id="rId42"/>
      <p:bold r:id="rId43"/>
    </p:embeddedFont>
    <p:embeddedFont>
      <p:font typeface="Patrick Hand" panose="020B0604020202020204" charset="0"/>
      <p:regular r:id="rId44"/>
    </p:embeddedFont>
    <p:embeddedFont>
      <p:font typeface="Raleway Thin" panose="020B0604020202020204" charset="0"/>
      <p:bold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8">
          <p15:clr>
            <a:srgbClr val="9AA0A6"/>
          </p15:clr>
        </p15:guide>
        <p15:guide id="2" pos="5222">
          <p15:clr>
            <a:srgbClr val="9AA0A6"/>
          </p15:clr>
        </p15:guide>
        <p15:guide id="3" orient="horz" pos="272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4E1AB4-E25C-4393-B570-5519DC35259B}">
  <a:tblStyle styleId="{B34E1AB4-E25C-4393-B570-5519DC3525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08" y="64"/>
      </p:cViewPr>
      <p:guideLst>
        <p:guide pos="538"/>
        <p:guide pos="5222"/>
        <p:guide orient="horz" pos="27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4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353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e0256064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e0256064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3119c6b97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53119c6b97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ca35c373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ca35c373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ca35c373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ca35c373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914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f55da46cf_2_20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9f55da46cf_2_20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e02560640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e02560640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6c0bd716c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6c0bd716c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a35c373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ca35c373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f55da46cf_2_20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9f55da46cf_2_20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3119c6b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3119c6b9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6c0bd71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6c0bd71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8e02560640_0_1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8e02560640_0_1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0fffe37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a0fffe37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ca35c373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ca35c373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e0256064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e0256064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f55da46c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f55da46c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02560640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02560640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3119c6b9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3119c6b9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04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f55da46cf_2_20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9f55da46cf_2_20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%3A%2F%2Fwww.freepik.com%2F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19600" y="1253538"/>
            <a:ext cx="51051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Raleway Thin"/>
              <a:buNone/>
              <a:defRPr sz="50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 u="sng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35775" y="3454663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1303280" y="722323"/>
            <a:ext cx="38598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1759730" y="1550799"/>
            <a:ext cx="29469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669130" y="3363725"/>
            <a:ext cx="31281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0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00"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20000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7200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 idx="2"/>
          </p:nvPr>
        </p:nvSpPr>
        <p:spPr>
          <a:xfrm>
            <a:off x="3620861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3"/>
          </p:nvPr>
        </p:nvSpPr>
        <p:spPr>
          <a:xfrm>
            <a:off x="3620862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 idx="4"/>
          </p:nvPr>
        </p:nvSpPr>
        <p:spPr>
          <a:xfrm>
            <a:off x="6521698" y="3242575"/>
            <a:ext cx="1902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5"/>
          </p:nvPr>
        </p:nvSpPr>
        <p:spPr>
          <a:xfrm>
            <a:off x="6521700" y="3618227"/>
            <a:ext cx="1902300" cy="7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 idx="6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" flipH="1">
            <a:off x="3371754" y="1685822"/>
            <a:ext cx="2400496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ctrTitle"/>
          </p:nvPr>
        </p:nvSpPr>
        <p:spPr>
          <a:xfrm>
            <a:off x="1079236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079238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ctrTitle" idx="2"/>
          </p:nvPr>
        </p:nvSpPr>
        <p:spPr>
          <a:xfrm>
            <a:off x="5812961" y="19355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5812963" y="23228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ctrTitle" idx="4"/>
          </p:nvPr>
        </p:nvSpPr>
        <p:spPr>
          <a:xfrm>
            <a:off x="1079236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5"/>
          </p:nvPr>
        </p:nvSpPr>
        <p:spPr>
          <a:xfrm>
            <a:off x="1079238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 idx="6"/>
          </p:nvPr>
        </p:nvSpPr>
        <p:spPr>
          <a:xfrm>
            <a:off x="5812961" y="3204799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7"/>
          </p:nvPr>
        </p:nvSpPr>
        <p:spPr>
          <a:xfrm>
            <a:off x="5812963" y="3592000"/>
            <a:ext cx="22518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8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1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title" hasCustomPrompt="1"/>
          </p:nvPr>
        </p:nvSpPr>
        <p:spPr>
          <a:xfrm>
            <a:off x="2852250" y="896700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1"/>
          </p:nvPr>
        </p:nvSpPr>
        <p:spPr>
          <a:xfrm>
            <a:off x="2852250" y="147376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2" hasCustomPrompt="1"/>
          </p:nvPr>
        </p:nvSpPr>
        <p:spPr>
          <a:xfrm>
            <a:off x="2852250" y="2158103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3"/>
          </p:nvPr>
        </p:nvSpPr>
        <p:spPr>
          <a:xfrm>
            <a:off x="2852250" y="2735175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4" hasCustomPrompt="1"/>
          </p:nvPr>
        </p:nvSpPr>
        <p:spPr>
          <a:xfrm>
            <a:off x="2852250" y="3419519"/>
            <a:ext cx="3439500" cy="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5"/>
          </p:nvPr>
        </p:nvSpPr>
        <p:spPr>
          <a:xfrm>
            <a:off x="2852250" y="3996601"/>
            <a:ext cx="3400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1464883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900024">
            <a:off x="7669901" y="-1242014"/>
            <a:ext cx="2775771" cy="302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 rot="10799979">
            <a:off x="-1626701" y="-2274965"/>
            <a:ext cx="4294100" cy="388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-5">
            <a:off x="-211175" y="-88329"/>
            <a:ext cx="10974530" cy="131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/>
          </a:blip>
          <a:srcRect t="-60" b="-50"/>
          <a:stretch/>
        </p:blipFill>
        <p:spPr>
          <a:xfrm rot="5" flipH="1">
            <a:off x="-1574725" y="3918221"/>
            <a:ext cx="10974530" cy="13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301488" y="3113065"/>
            <a:ext cx="33825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1"/>
          </p:nvPr>
        </p:nvSpPr>
        <p:spPr>
          <a:xfrm>
            <a:off x="2647613" y="2045538"/>
            <a:ext cx="5258700" cy="101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2"/>
          </p:nvPr>
        </p:nvSpPr>
        <p:spPr>
          <a:xfrm>
            <a:off x="1237688" y="2002216"/>
            <a:ext cx="17877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879625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79625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ctrTitle" idx="2"/>
          </p:nvPr>
        </p:nvSpPr>
        <p:spPr>
          <a:xfrm>
            <a:off x="353826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3538260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ctrTitle" idx="4"/>
          </p:nvPr>
        </p:nvSpPr>
        <p:spPr>
          <a:xfrm>
            <a:off x="6196933" y="1875237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6196927" y="2242200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ctrTitle" idx="6"/>
          </p:nvPr>
        </p:nvSpPr>
        <p:spPr>
          <a:xfrm>
            <a:off x="879625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7"/>
          </p:nvPr>
        </p:nvSpPr>
        <p:spPr>
          <a:xfrm>
            <a:off x="879625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ctrTitle" idx="8"/>
          </p:nvPr>
        </p:nvSpPr>
        <p:spPr>
          <a:xfrm>
            <a:off x="353826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9"/>
          </p:nvPr>
        </p:nvSpPr>
        <p:spPr>
          <a:xfrm>
            <a:off x="3538260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ctrTitle" idx="13"/>
          </p:nvPr>
        </p:nvSpPr>
        <p:spPr>
          <a:xfrm>
            <a:off x="6196933" y="3461724"/>
            <a:ext cx="20673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4"/>
          </p:nvPr>
        </p:nvSpPr>
        <p:spPr>
          <a:xfrm>
            <a:off x="6196927" y="3828687"/>
            <a:ext cx="20673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1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subTitle" idx="1"/>
          </p:nvPr>
        </p:nvSpPr>
        <p:spPr>
          <a:xfrm>
            <a:off x="738975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2"/>
          </p:nvPr>
        </p:nvSpPr>
        <p:spPr>
          <a:xfrm>
            <a:off x="4624450" y="2357825"/>
            <a:ext cx="3595500" cy="20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 t="70" b="-1203"/>
          <a:stretch/>
        </p:blipFill>
        <p:spPr>
          <a:xfrm rot="-860445">
            <a:off x="-2366845" y="-549866"/>
            <a:ext cx="9807133" cy="11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831">
            <a:off x="6799170" y="-2312740"/>
            <a:ext cx="47259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23400" y="2893738"/>
            <a:ext cx="2497200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0"/>
              <a:buFont typeface="Open Sans"/>
              <a:buNone/>
              <a:defRPr sz="14000" b="1" u="sng"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23400" y="3589138"/>
            <a:ext cx="24972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37075" y="1423800"/>
            <a:ext cx="7669800" cy="31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59725" y="1553400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 flipH="1">
            <a:off x="1528207" y="-721500"/>
            <a:ext cx="7397144" cy="669037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747975" y="1281475"/>
            <a:ext cx="30276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747975" y="2019725"/>
            <a:ext cx="3027600" cy="18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1572025" y="104512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11000" u="sng"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subTitle" idx="1"/>
          </p:nvPr>
        </p:nvSpPr>
        <p:spPr>
          <a:xfrm>
            <a:off x="1801525" y="2776775"/>
            <a:ext cx="55410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t="19" b="9"/>
          <a:stretch/>
        </p:blipFill>
        <p:spPr>
          <a:xfrm>
            <a:off x="952" y="0"/>
            <a:ext cx="9142089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 hasCustomPrompt="1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 hasCustomPrompt="1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 hasCustomPrompt="1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5500" u="sng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0"/>
              <a:buFont typeface="Open Sans"/>
              <a:buNone/>
              <a:defRPr sz="14000" b="1" u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 sz="1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/>
          </p:nvPr>
        </p:nvSpPr>
        <p:spPr>
          <a:xfrm>
            <a:off x="731925" y="698232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aleway Thin"/>
              <a:buNone/>
              <a:defRPr sz="35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ctrTitle"/>
          </p:nvPr>
        </p:nvSpPr>
        <p:spPr>
          <a:xfrm>
            <a:off x="1390811" y="731023"/>
            <a:ext cx="5870602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 dirty="0"/>
              <a:t>Unit 6</a:t>
            </a:r>
            <a:br>
              <a:rPr lang="en" sz="5800" dirty="0"/>
            </a:br>
            <a:r>
              <a:rPr lang="en" sz="5800" dirty="0"/>
              <a:t> </a:t>
            </a:r>
            <a:r>
              <a:rPr lang="en" sz="6600" dirty="0">
                <a:solidFill>
                  <a:schemeClr val="accent2"/>
                </a:solidFill>
              </a:rPr>
              <a:t>The Gender Divide</a:t>
            </a:r>
            <a:br>
              <a:rPr lang="en" sz="6600" dirty="0">
                <a:solidFill>
                  <a:schemeClr val="accent2"/>
                </a:solidFill>
              </a:rPr>
            </a:br>
            <a:r>
              <a:rPr lang="en" sz="4000" dirty="0">
                <a:solidFill>
                  <a:schemeClr val="bg1"/>
                </a:solidFill>
              </a:rPr>
              <a:t>Grammar</a:t>
            </a:r>
            <a:endParaRPr sz="8800" dirty="0">
              <a:solidFill>
                <a:schemeClr val="bg1"/>
              </a:solidFill>
            </a:endParaRPr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2850714" y="3869601"/>
            <a:ext cx="427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by: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Stop 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Stop 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5106455" y="2791404"/>
            <a:ext cx="3415135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600" b="1" u="sng" dirty="0">
                <a:solidFill>
                  <a:schemeClr val="bg1"/>
                </a:solidFill>
              </a:rPr>
              <a:t>stopped to watch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4203168" y="3890056"/>
            <a:ext cx="482578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stop doing something in order to do something else </a:t>
            </a:r>
            <a:endParaRPr lang="ar-SA" sz="1600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02918" y="2847027"/>
            <a:ext cx="356615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 </a:t>
            </a:r>
            <a:r>
              <a:rPr lang="en-US" sz="1600" b="1" u="sng" dirty="0">
                <a:solidFill>
                  <a:schemeClr val="bg1"/>
                </a:solidFill>
              </a:rPr>
              <a:t>stopped watching </a:t>
            </a:r>
            <a:r>
              <a:rPr lang="en-US" sz="1600" dirty="0">
                <a:solidFill>
                  <a:schemeClr val="bg1"/>
                </a:solidFill>
              </a:rPr>
              <a:t>the sunset.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362726" y="3943887"/>
            <a:ext cx="32500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(stop doing something )</a:t>
            </a:r>
          </a:p>
        </p:txBody>
      </p:sp>
    </p:spTree>
    <p:extLst>
      <p:ext uri="{BB962C8B-B14F-4D97-AF65-F5344CB8AC3E}">
        <p14:creationId xmlns:p14="http://schemas.microsoft.com/office/powerpoint/2010/main" val="23231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Try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Try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I </a:t>
            </a:r>
            <a:r>
              <a:rPr lang="en-US" sz="1600" b="1" u="sng" dirty="0">
                <a:solidFill>
                  <a:schemeClr val="bg1"/>
                </a:solidFill>
              </a:rPr>
              <a:t>tried taking </a:t>
            </a:r>
            <a:r>
              <a:rPr lang="en-US" sz="1600" dirty="0">
                <a:solidFill>
                  <a:schemeClr val="bg1"/>
                </a:solidFill>
              </a:rPr>
              <a:t>an aspirin but it didn't help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498578" y="2861084"/>
            <a:ext cx="44416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Try to be </a:t>
            </a:r>
            <a:r>
              <a:rPr lang="en-US" sz="1600" dirty="0">
                <a:solidFill>
                  <a:schemeClr val="bg1"/>
                </a:solidFill>
              </a:rPr>
              <a:t>quiet when you come home late.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1" y="3894417"/>
            <a:ext cx="408133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Test ( experiment ) something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to do something that is not easy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575226" y="287906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Passive Forms of Infinitive and Gerund</a:t>
            </a:r>
            <a:endParaRPr sz="3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23B92F4-D641-45E3-97AC-305D7A93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6" y="404931"/>
            <a:ext cx="8309568" cy="236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A84405F-E40D-407C-ADF2-EE60DCC15721}"/>
              </a:ext>
            </a:extLst>
          </p:cNvPr>
          <p:cNvSpPr txBox="1"/>
          <p:nvPr/>
        </p:nvSpPr>
        <p:spPr>
          <a:xfrm>
            <a:off x="5259721" y="3038826"/>
            <a:ext cx="314661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Gerund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01C4A40-D4F1-4704-97F6-32B978E238A6}"/>
              </a:ext>
            </a:extLst>
          </p:cNvPr>
          <p:cNvSpPr txBox="1"/>
          <p:nvPr/>
        </p:nvSpPr>
        <p:spPr>
          <a:xfrm>
            <a:off x="640337" y="3106702"/>
            <a:ext cx="314661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Passive of the infinitive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EF8D062-73E6-4426-9033-9A3658BEAE61}"/>
              </a:ext>
            </a:extLst>
          </p:cNvPr>
          <p:cNvSpPr txBox="1"/>
          <p:nvPr/>
        </p:nvSpPr>
        <p:spPr>
          <a:xfrm>
            <a:off x="1144922" y="4022449"/>
            <a:ext cx="20401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 be + v3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45C8ECE-3631-4888-BBB0-D5627CFC23AC}"/>
              </a:ext>
            </a:extLst>
          </p:cNvPr>
          <p:cNvSpPr txBox="1"/>
          <p:nvPr/>
        </p:nvSpPr>
        <p:spPr>
          <a:xfrm>
            <a:off x="5958969" y="3947633"/>
            <a:ext cx="174811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Being + v3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B1BC652-31AB-45D5-B571-39CEFB1B4EC3}"/>
              </a:ext>
            </a:extLst>
          </p:cNvPr>
          <p:cNvCxnSpPr>
            <a:cxnSpLocks/>
          </p:cNvCxnSpPr>
          <p:nvPr/>
        </p:nvCxnSpPr>
        <p:spPr>
          <a:xfrm>
            <a:off x="2213642" y="3482281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81280E68-4B7F-47A9-A814-709C2B61CE6B}"/>
              </a:ext>
            </a:extLst>
          </p:cNvPr>
          <p:cNvCxnSpPr>
            <a:cxnSpLocks/>
          </p:cNvCxnSpPr>
          <p:nvPr/>
        </p:nvCxnSpPr>
        <p:spPr>
          <a:xfrm>
            <a:off x="6699502" y="3476034"/>
            <a:ext cx="0" cy="403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: زوايا مستديرة 4">
            <a:extLst>
              <a:ext uri="{FF2B5EF4-FFF2-40B4-BE49-F238E27FC236}">
                <a16:creationId xmlns:a16="http://schemas.microsoft.com/office/drawing/2014/main" id="{59A57094-CF64-449C-879F-C6AF0AF8C21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1)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infinitives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Google Shape;1424;p47">
            <a:extLst>
              <a:ext uri="{FF2B5EF4-FFF2-40B4-BE49-F238E27FC236}">
                <a16:creationId xmlns:a16="http://schemas.microsoft.com/office/drawing/2014/main" id="{79FE9A75-F96C-460D-A23A-D3C8A6D83512}"/>
              </a:ext>
            </a:extLst>
          </p:cNvPr>
          <p:cNvSpPr txBox="1">
            <a:spLocks/>
          </p:cNvSpPr>
          <p:nvPr/>
        </p:nvSpPr>
        <p:spPr>
          <a:xfrm>
            <a:off x="395161" y="1406869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to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Plus Sign 14">
            <a:extLst>
              <a:ext uri="{FF2B5EF4-FFF2-40B4-BE49-F238E27FC236}">
                <a16:creationId xmlns:a16="http://schemas.microsoft.com/office/drawing/2014/main" id="{52D8917C-7277-41A8-8F2E-CB4C7BCAF759}"/>
              </a:ext>
            </a:extLst>
          </p:cNvPr>
          <p:cNvSpPr/>
          <p:nvPr/>
        </p:nvSpPr>
        <p:spPr>
          <a:xfrm>
            <a:off x="1481347" y="1454382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Google Shape;1424;p47">
            <a:extLst>
              <a:ext uri="{FF2B5EF4-FFF2-40B4-BE49-F238E27FC236}">
                <a16:creationId xmlns:a16="http://schemas.microsoft.com/office/drawing/2014/main" id="{1E07603E-3502-43AE-907D-B6670010A86F}"/>
              </a:ext>
            </a:extLst>
          </p:cNvPr>
          <p:cNvSpPr txBox="1">
            <a:spLocks/>
          </p:cNvSpPr>
          <p:nvPr/>
        </p:nvSpPr>
        <p:spPr>
          <a:xfrm>
            <a:off x="2201519" y="1367926"/>
            <a:ext cx="98041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36042E93-72AD-49AC-A730-23F4D724A3D6}"/>
              </a:ext>
            </a:extLst>
          </p:cNvPr>
          <p:cNvSpPr txBox="1">
            <a:spLocks/>
          </p:cNvSpPr>
          <p:nvPr/>
        </p:nvSpPr>
        <p:spPr>
          <a:xfrm>
            <a:off x="3897711" y="1350423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A8E559DE-2482-48A5-B418-0DD9474125DF}"/>
              </a:ext>
            </a:extLst>
          </p:cNvPr>
          <p:cNvSpPr/>
          <p:nvPr/>
        </p:nvSpPr>
        <p:spPr>
          <a:xfrm>
            <a:off x="3181934" y="141543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2105;p51">
            <a:extLst>
              <a:ext uri="{FF2B5EF4-FFF2-40B4-BE49-F238E27FC236}">
                <a16:creationId xmlns:a16="http://schemas.microsoft.com/office/drawing/2014/main" id="{3DFDA6C4-CFE0-41FE-8670-6F16B58D5B99}"/>
              </a:ext>
            </a:extLst>
          </p:cNvPr>
          <p:cNvSpPr txBox="1">
            <a:spLocks/>
          </p:cNvSpPr>
          <p:nvPr/>
        </p:nvSpPr>
        <p:spPr>
          <a:xfrm flipH="1">
            <a:off x="238063" y="2606143"/>
            <a:ext cx="1630796" cy="43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02E400-0489-4AE9-8568-4C46D4EECE6F}"/>
              </a:ext>
            </a:extLst>
          </p:cNvPr>
          <p:cNvSpPr txBox="1"/>
          <p:nvPr/>
        </p:nvSpPr>
        <p:spPr>
          <a:xfrm>
            <a:off x="395161" y="3180062"/>
            <a:ext cx="365081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 need to fix my car </a:t>
            </a: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74B61E36-0DCC-47CF-85E6-043264C21A93}"/>
              </a:ext>
            </a:extLst>
          </p:cNvPr>
          <p:cNvCxnSpPr>
            <a:cxnSpLocks/>
          </p:cNvCxnSpPr>
          <p:nvPr/>
        </p:nvCxnSpPr>
        <p:spPr>
          <a:xfrm flipV="1">
            <a:off x="4093224" y="339631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FAF3176-7C81-4F5D-9AE5-06A9110FC421}"/>
              </a:ext>
            </a:extLst>
          </p:cNvPr>
          <p:cNvSpPr txBox="1"/>
          <p:nvPr/>
        </p:nvSpPr>
        <p:spPr>
          <a:xfrm>
            <a:off x="395160" y="3972396"/>
            <a:ext cx="365081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My car needs to be fixed</a:t>
            </a:r>
          </a:p>
        </p:txBody>
      </p:sp>
      <p:sp>
        <p:nvSpPr>
          <p:cNvPr id="24" name="Google Shape;1424;p47">
            <a:extLst>
              <a:ext uri="{FF2B5EF4-FFF2-40B4-BE49-F238E27FC236}">
                <a16:creationId xmlns:a16="http://schemas.microsoft.com/office/drawing/2014/main" id="{1B5CCED3-AEA6-471B-9C68-1C7F2D5F32E9}"/>
              </a:ext>
            </a:extLst>
          </p:cNvPr>
          <p:cNvSpPr txBox="1">
            <a:spLocks/>
          </p:cNvSpPr>
          <p:nvPr/>
        </p:nvSpPr>
        <p:spPr>
          <a:xfrm>
            <a:off x="5248194" y="3039855"/>
            <a:ext cx="2138568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active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F6B50772-F11E-4838-AE41-9FC3633F92D5}"/>
              </a:ext>
            </a:extLst>
          </p:cNvPr>
          <p:cNvCxnSpPr>
            <a:cxnSpLocks/>
          </p:cNvCxnSpPr>
          <p:nvPr/>
        </p:nvCxnSpPr>
        <p:spPr>
          <a:xfrm flipV="1">
            <a:off x="4093224" y="4182479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8037E6F-769E-447F-82DC-F1FE89B1353E}"/>
              </a:ext>
            </a:extLst>
          </p:cNvPr>
          <p:cNvSpPr txBox="1">
            <a:spLocks/>
          </p:cNvSpPr>
          <p:nvPr/>
        </p:nvSpPr>
        <p:spPr>
          <a:xfrm>
            <a:off x="5248194" y="3812457"/>
            <a:ext cx="2138568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passive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2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/>
          <p:nvPr/>
        </p:nvSpPr>
        <p:spPr>
          <a:xfrm flipH="1">
            <a:off x="8954936" y="5256900"/>
            <a:ext cx="312682" cy="44899"/>
          </a:xfrm>
          <a:custGeom>
            <a:avLst/>
            <a:gdLst/>
            <a:ahLst/>
            <a:cxnLst/>
            <a:rect l="l" t="t" r="r" b="b"/>
            <a:pathLst>
              <a:path w="6992" h="1004" fill="none" extrusionOk="0">
                <a:moveTo>
                  <a:pt x="1" y="912"/>
                </a:moveTo>
                <a:cubicBezTo>
                  <a:pt x="639" y="1004"/>
                  <a:pt x="6992" y="0"/>
                  <a:pt x="6992" y="0"/>
                </a:cubicBezTo>
              </a:path>
            </a:pathLst>
          </a:custGeom>
          <a:noFill/>
          <a:ln w="19000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 t="39" b="39"/>
          <a:stretch/>
        </p:blipFill>
        <p:spPr>
          <a:xfrm rot="-1726913">
            <a:off x="1878107" y="2596502"/>
            <a:ext cx="9144004" cy="2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مستطيل: زوايا مستديرة 4">
            <a:extLst>
              <a:ext uri="{FF2B5EF4-FFF2-40B4-BE49-F238E27FC236}">
                <a16:creationId xmlns:a16="http://schemas.microsoft.com/office/drawing/2014/main" id="{8346B2EF-5C18-4E77-8C39-56CF760D7098}"/>
              </a:ext>
            </a:extLst>
          </p:cNvPr>
          <p:cNvSpPr txBox="1"/>
          <p:nvPr/>
        </p:nvSpPr>
        <p:spPr>
          <a:xfrm>
            <a:off x="1953830" y="286247"/>
            <a:ext cx="5536299" cy="56437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2) </a:t>
            </a:r>
            <a:r>
              <a:rPr lang="en-US" sz="2400" b="1" kern="1200" dirty="0">
                <a:solidFill>
                  <a:schemeClr val="tx1"/>
                </a:solidFill>
              </a:rPr>
              <a:t>The passive form of </a:t>
            </a:r>
            <a:r>
              <a:rPr lang="en-US" sz="2400" b="1" kern="1200" dirty="0">
                <a:solidFill>
                  <a:schemeClr val="bg1"/>
                </a:solidFill>
              </a:rPr>
              <a:t>gerunds</a:t>
            </a:r>
            <a:r>
              <a:rPr lang="en-US" sz="2400" b="1" kern="1200" dirty="0">
                <a:solidFill>
                  <a:schemeClr val="tx1"/>
                </a:solidFill>
              </a:rPr>
              <a:t> :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68BD6320-96E8-4FE1-A91D-98268C5CA16E}"/>
              </a:ext>
            </a:extLst>
          </p:cNvPr>
          <p:cNvSpPr txBox="1">
            <a:spLocks/>
          </p:cNvSpPr>
          <p:nvPr/>
        </p:nvSpPr>
        <p:spPr>
          <a:xfrm>
            <a:off x="1463622" y="1367926"/>
            <a:ext cx="166187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being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28418AEB-8AD3-46CA-8273-E92DB0763D95}"/>
              </a:ext>
            </a:extLst>
          </p:cNvPr>
          <p:cNvSpPr/>
          <p:nvPr/>
        </p:nvSpPr>
        <p:spPr>
          <a:xfrm>
            <a:off x="3181934" y="141543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44847484-3B0B-4C01-93FB-1DAF08C517B0}"/>
              </a:ext>
            </a:extLst>
          </p:cNvPr>
          <p:cNvSpPr txBox="1">
            <a:spLocks/>
          </p:cNvSpPr>
          <p:nvPr/>
        </p:nvSpPr>
        <p:spPr>
          <a:xfrm>
            <a:off x="3897711" y="1350423"/>
            <a:ext cx="34333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V(3) Past Participle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Google Shape;2105;p51">
            <a:extLst>
              <a:ext uri="{FF2B5EF4-FFF2-40B4-BE49-F238E27FC236}">
                <a16:creationId xmlns:a16="http://schemas.microsoft.com/office/drawing/2014/main" id="{50AD994E-AB23-462C-A9FB-F58013F670EC}"/>
              </a:ext>
            </a:extLst>
          </p:cNvPr>
          <p:cNvSpPr txBox="1">
            <a:spLocks/>
          </p:cNvSpPr>
          <p:nvPr/>
        </p:nvSpPr>
        <p:spPr>
          <a:xfrm flipH="1">
            <a:off x="243881" y="2311401"/>
            <a:ext cx="1630796" cy="4337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98EA679-48AE-4A8B-8079-9C2DEEE43F43}"/>
              </a:ext>
            </a:extLst>
          </p:cNvPr>
          <p:cNvSpPr txBox="1"/>
          <p:nvPr/>
        </p:nvSpPr>
        <p:spPr>
          <a:xfrm>
            <a:off x="217034" y="3091642"/>
            <a:ext cx="5905747" cy="5078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en-US" sz="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my father reading to me when I was child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A200FD8-1B48-4060-96FC-CF5C1BB36ACA}"/>
              </a:ext>
            </a:extLst>
          </p:cNvPr>
          <p:cNvSpPr txBox="1"/>
          <p:nvPr/>
        </p:nvSpPr>
        <p:spPr>
          <a:xfrm>
            <a:off x="243881" y="3857671"/>
            <a:ext cx="590574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remember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u="sng" dirty="0">
                <a:solidFill>
                  <a:schemeClr val="bg1"/>
                </a:solidFill>
              </a:rPr>
              <a:t>being read </a:t>
            </a:r>
            <a:r>
              <a:rPr lang="en-US" sz="1800" dirty="0">
                <a:solidFill>
                  <a:schemeClr val="bg1"/>
                </a:solidFill>
              </a:rPr>
              <a:t>to me when I was a child.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A15C9DB-47ED-442B-848D-61DF3C46A052}"/>
              </a:ext>
            </a:extLst>
          </p:cNvPr>
          <p:cNvCxnSpPr>
            <a:cxnSpLocks/>
          </p:cNvCxnSpPr>
          <p:nvPr/>
        </p:nvCxnSpPr>
        <p:spPr>
          <a:xfrm flipV="1">
            <a:off x="6190185" y="3369037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8EA8E9A-D9D8-4216-B162-E4FD4E9AF376}"/>
              </a:ext>
            </a:extLst>
          </p:cNvPr>
          <p:cNvCxnSpPr>
            <a:cxnSpLocks/>
          </p:cNvCxnSpPr>
          <p:nvPr/>
        </p:nvCxnSpPr>
        <p:spPr>
          <a:xfrm flipV="1">
            <a:off x="6279045" y="4064568"/>
            <a:ext cx="1052058" cy="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Google Shape;1424;p47">
            <a:extLst>
              <a:ext uri="{FF2B5EF4-FFF2-40B4-BE49-F238E27FC236}">
                <a16:creationId xmlns:a16="http://schemas.microsoft.com/office/drawing/2014/main" id="{A0FCE8A6-C340-4B94-8327-5B98A348D62F}"/>
              </a:ext>
            </a:extLst>
          </p:cNvPr>
          <p:cNvSpPr txBox="1">
            <a:spLocks/>
          </p:cNvSpPr>
          <p:nvPr/>
        </p:nvSpPr>
        <p:spPr>
          <a:xfrm>
            <a:off x="7300893" y="3052467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active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Google Shape;1424;p47">
            <a:extLst>
              <a:ext uri="{FF2B5EF4-FFF2-40B4-BE49-F238E27FC236}">
                <a16:creationId xmlns:a16="http://schemas.microsoft.com/office/drawing/2014/main" id="{74E94868-824C-4F27-85FD-DFB36C2DBF75}"/>
              </a:ext>
            </a:extLst>
          </p:cNvPr>
          <p:cNvSpPr txBox="1">
            <a:spLocks/>
          </p:cNvSpPr>
          <p:nvPr/>
        </p:nvSpPr>
        <p:spPr>
          <a:xfrm>
            <a:off x="7382903" y="3809803"/>
            <a:ext cx="1492547" cy="509533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passive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 idx="2"/>
          </p:nvPr>
        </p:nvSpPr>
        <p:spPr>
          <a:xfrm>
            <a:off x="3369625" y="911763"/>
            <a:ext cx="2325600" cy="17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none" dirty="0"/>
              <a:t>03</a:t>
            </a:r>
            <a:endParaRPr u="none" dirty="0"/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1575226" y="2879064"/>
            <a:ext cx="6539113" cy="6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/>
              <a:t>Auxiliary Verbs after But &amp; And</a:t>
            </a:r>
            <a:endParaRPr sz="3300" dirty="0"/>
          </a:p>
        </p:txBody>
      </p:sp>
    </p:spTree>
    <p:extLst>
      <p:ext uri="{BB962C8B-B14F-4D97-AF65-F5344CB8AC3E}">
        <p14:creationId xmlns:p14="http://schemas.microsoft.com/office/powerpoint/2010/main" val="314178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3A8B6C-4D82-4EC4-BBFA-831C572C6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7" r="2817"/>
          <a:stretch/>
        </p:blipFill>
        <p:spPr>
          <a:xfrm>
            <a:off x="1338942" y="1023574"/>
            <a:ext cx="6466115" cy="3096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05167889-C26C-43BA-93C8-82738AADFF20}"/>
              </a:ext>
            </a:extLst>
          </p:cNvPr>
          <p:cNvSpPr txBox="1"/>
          <p:nvPr/>
        </p:nvSpPr>
        <p:spPr>
          <a:xfrm>
            <a:off x="1748971" y="199920"/>
            <a:ext cx="5508599" cy="9179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kern="1200" dirty="0">
              <a:solidFill>
                <a:schemeClr val="tx1"/>
              </a:solidFill>
            </a:endParaRP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tx1"/>
                </a:solidFill>
              </a:rPr>
              <a:t>Auxiliary Verbs after</a:t>
            </a:r>
            <a:r>
              <a:rPr lang="en-US" sz="2400" b="1" dirty="0"/>
              <a:t>( But </a:t>
            </a:r>
            <a:r>
              <a:rPr lang="en-US" sz="2400" b="1" dirty="0">
                <a:solidFill>
                  <a:schemeClr val="tx1"/>
                </a:solidFill>
              </a:rPr>
              <a:t>and </a:t>
            </a:r>
            <a:r>
              <a:rPr lang="en-US" sz="2400" b="1" dirty="0" err="1"/>
              <a:t>And</a:t>
            </a:r>
            <a:r>
              <a:rPr lang="en-US" sz="2400" b="1" dirty="0"/>
              <a:t> )</a:t>
            </a:r>
          </a:p>
          <a:p>
            <a:pPr marL="0" lvl="0" indent="0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ar-SA" sz="1050" b="1" kern="1200" dirty="0"/>
          </a:p>
        </p:txBody>
      </p:sp>
      <p:sp>
        <p:nvSpPr>
          <p:cNvPr id="10" name="وسيلة الشرح: سهم لأسفل 9">
            <a:extLst>
              <a:ext uri="{FF2B5EF4-FFF2-40B4-BE49-F238E27FC236}">
                <a16:creationId xmlns:a16="http://schemas.microsoft.com/office/drawing/2014/main" id="{C2F57CD7-57BB-4AFA-A044-C60E29FD7B3A}"/>
              </a:ext>
            </a:extLst>
          </p:cNvPr>
          <p:cNvSpPr/>
          <p:nvPr/>
        </p:nvSpPr>
        <p:spPr>
          <a:xfrm>
            <a:off x="491778" y="1457473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When additional is made to statements with </a:t>
            </a:r>
            <a:r>
              <a:rPr lang="en-US" sz="2400" b="1" u="sng" kern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but, and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the</a:t>
            </a:r>
            <a:r>
              <a:rPr lang="en-US" sz="2400" b="1" kern="1200" dirty="0">
                <a:solidFill>
                  <a:srgbClr val="C00000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main verb</a:t>
            </a:r>
            <a:r>
              <a:rPr lang="en-US" sz="2400" b="1" kern="1200" dirty="0">
                <a:solidFill>
                  <a:schemeClr val="tx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 </a:t>
            </a:r>
            <a:r>
              <a:rPr lang="en-US" sz="2400" b="1" u="sng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not repeated</a:t>
            </a:r>
            <a:r>
              <a:rPr lang="en-US" sz="2400" b="1" kern="1200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  <a:p>
            <a:pPr lvl="0" algn="ctr">
              <a:buClrTx/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It is replaced with an </a:t>
            </a:r>
            <a:r>
              <a:rPr lang="en-US" sz="2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auxiliary verb.</a:t>
            </a:r>
          </a:p>
        </p:txBody>
      </p:sp>
      <p:sp>
        <p:nvSpPr>
          <p:cNvPr id="2" name="مخطط انسيابي: معالجة 1">
            <a:extLst>
              <a:ext uri="{FF2B5EF4-FFF2-40B4-BE49-F238E27FC236}">
                <a16:creationId xmlns:a16="http://schemas.microsoft.com/office/drawing/2014/main" id="{FFE25A2D-8528-497E-BBEA-9C9701763AC5}"/>
              </a:ext>
            </a:extLst>
          </p:cNvPr>
          <p:cNvSpPr/>
          <p:nvPr/>
        </p:nvSpPr>
        <p:spPr>
          <a:xfrm>
            <a:off x="638628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– does – did </a:t>
            </a:r>
          </a:p>
        </p:txBody>
      </p:sp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6C176014-B55F-4B35-AD7F-3B9DE572E6E9}"/>
              </a:ext>
            </a:extLst>
          </p:cNvPr>
          <p:cNvSpPr/>
          <p:nvPr/>
        </p:nvSpPr>
        <p:spPr>
          <a:xfrm>
            <a:off x="3392927" y="3846285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have – has – had </a:t>
            </a:r>
          </a:p>
        </p:txBody>
      </p:sp>
      <p:sp>
        <p:nvSpPr>
          <p:cNvPr id="7" name="مخطط انسيابي: معالجة 6">
            <a:extLst>
              <a:ext uri="{FF2B5EF4-FFF2-40B4-BE49-F238E27FC236}">
                <a16:creationId xmlns:a16="http://schemas.microsoft.com/office/drawing/2014/main" id="{202D3A46-9C44-4FBA-8765-9087B9262970}"/>
              </a:ext>
            </a:extLst>
          </p:cNvPr>
          <p:cNvSpPr/>
          <p:nvPr/>
        </p:nvSpPr>
        <p:spPr>
          <a:xfrm>
            <a:off x="5994826" y="3846284"/>
            <a:ext cx="2220686" cy="805543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is – are – am</a:t>
            </a:r>
          </a:p>
          <a:p>
            <a:pPr algn="ctr"/>
            <a:endParaRPr lang="en-US" sz="500" b="1" dirty="0"/>
          </a:p>
          <a:p>
            <a:pPr algn="ctr"/>
            <a:r>
              <a:rPr lang="en-US" sz="1800" b="1" dirty="0"/>
              <a:t>Was – were </a:t>
            </a:r>
            <a:endParaRPr lang="ar-SA" sz="1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C024320-F217-4D1D-A4FF-92D4241C3328}"/>
              </a:ext>
            </a:extLst>
          </p:cNvPr>
          <p:cNvSpPr txBox="1"/>
          <p:nvPr/>
        </p:nvSpPr>
        <p:spPr>
          <a:xfrm>
            <a:off x="2286000" y="502884"/>
            <a:ext cx="45720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( </a:t>
            </a:r>
            <a:r>
              <a:rPr lang="en-US" sz="2400" b="1" dirty="0"/>
              <a:t>But + subject + auxiliary: )</a:t>
            </a:r>
            <a:endParaRPr lang="en-US" b="1" dirty="0"/>
          </a:p>
        </p:txBody>
      </p:sp>
      <p:sp>
        <p:nvSpPr>
          <p:cNvPr id="7" name="وسيلة الشرح: سهم لأسفل 6">
            <a:extLst>
              <a:ext uri="{FF2B5EF4-FFF2-40B4-BE49-F238E27FC236}">
                <a16:creationId xmlns:a16="http://schemas.microsoft.com/office/drawing/2014/main" id="{994D5FCF-9C1B-4E08-A76E-F10CCE332F09}"/>
              </a:ext>
            </a:extLst>
          </p:cNvPr>
          <p:cNvSpPr/>
          <p:nvPr/>
        </p:nvSpPr>
        <p:spPr>
          <a:xfrm>
            <a:off x="491778" y="1747758"/>
            <a:ext cx="8160444" cy="2228554"/>
          </a:xfrm>
          <a:prstGeom prst="downArrow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My sister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isn’t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good at remembering special occasions ,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but</a:t>
            </a: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 my mother </a:t>
            </a:r>
            <a:r>
              <a:rPr lang="en-US" sz="24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is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2B20A29-FB7B-4381-B048-32D3D8860F88}"/>
              </a:ext>
            </a:extLst>
          </p:cNvPr>
          <p:cNvSpPr txBox="1"/>
          <p:nvPr/>
        </p:nvSpPr>
        <p:spPr>
          <a:xfrm>
            <a:off x="2804885" y="4180439"/>
            <a:ext cx="353422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“ my mother “  remember.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 idx="15"/>
          </p:nvPr>
        </p:nvSpPr>
        <p:spPr>
          <a:xfrm>
            <a:off x="732000" y="546536"/>
            <a:ext cx="7680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Lesson Objectives</a:t>
            </a:r>
            <a:endParaRPr sz="4400" b="1" dirty="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10737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 idx="5"/>
          </p:nvPr>
        </p:nvSpPr>
        <p:spPr>
          <a:xfrm>
            <a:off x="21065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Distinguish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1"/>
          </p:nvPr>
        </p:nvSpPr>
        <p:spPr>
          <a:xfrm>
            <a:off x="21065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etween Verb+ infinitive or gerundswith different meanings</a:t>
            </a:r>
            <a:endParaRPr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 idx="2"/>
          </p:nvPr>
        </p:nvSpPr>
        <p:spPr>
          <a:xfrm>
            <a:off x="10737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ctrTitle" idx="6"/>
          </p:nvPr>
        </p:nvSpPr>
        <p:spPr>
          <a:xfrm>
            <a:off x="21065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subTitle" idx="7"/>
          </p:nvPr>
        </p:nvSpPr>
        <p:spPr>
          <a:xfrm>
            <a:off x="21065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Auxiliary Verbs after But &amp; and correctly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0"/>
          <p:cNvSpPr txBox="1">
            <a:spLocks noGrp="1"/>
          </p:cNvSpPr>
          <p:nvPr>
            <p:ph type="title" idx="3"/>
          </p:nvPr>
        </p:nvSpPr>
        <p:spPr>
          <a:xfrm>
            <a:off x="7110300" y="1815602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ctrTitle" idx="8"/>
          </p:nvPr>
        </p:nvSpPr>
        <p:spPr>
          <a:xfrm>
            <a:off x="4785649" y="165637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 </a:t>
            </a:r>
            <a:endParaRPr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subTitle" idx="9"/>
          </p:nvPr>
        </p:nvSpPr>
        <p:spPr>
          <a:xfrm>
            <a:off x="4785649" y="199595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Passive forms of an infinitive and gerunds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4"/>
          </p:nvPr>
        </p:nvSpPr>
        <p:spPr>
          <a:xfrm>
            <a:off x="7110300" y="3088425"/>
            <a:ext cx="960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ctrTitle" idx="13"/>
          </p:nvPr>
        </p:nvSpPr>
        <p:spPr>
          <a:xfrm>
            <a:off x="4785649" y="2929224"/>
            <a:ext cx="22518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Apply</a:t>
            </a:r>
            <a:endParaRPr dirty="0"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4"/>
          </p:nvPr>
        </p:nvSpPr>
        <p:spPr>
          <a:xfrm>
            <a:off x="4785649" y="3268800"/>
            <a:ext cx="225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rules to do the exercises correctly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4">
            <a:extLst>
              <a:ext uri="{FF2B5EF4-FFF2-40B4-BE49-F238E27FC236}">
                <a16:creationId xmlns:a16="http://schemas.microsoft.com/office/drawing/2014/main" id="{C687D089-2171-476A-8E95-D82B62EC2619}"/>
              </a:ext>
            </a:extLst>
          </p:cNvPr>
          <p:cNvSpPr txBox="1"/>
          <p:nvPr/>
        </p:nvSpPr>
        <p:spPr>
          <a:xfrm>
            <a:off x="1952171" y="631372"/>
            <a:ext cx="5595258" cy="6703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sng" kern="1200" dirty="0">
                <a:solidFill>
                  <a:schemeClr val="tx1"/>
                </a:solidFill>
              </a:rPr>
              <a:t>and</a:t>
            </a:r>
            <a:r>
              <a:rPr lang="en-US" sz="2400" b="1" kern="1200" dirty="0">
                <a:solidFill>
                  <a:schemeClr val="tx1"/>
                </a:solidFill>
              </a:rPr>
              <a:t> +</a:t>
            </a:r>
            <a:r>
              <a:rPr lang="en-US" sz="2400" b="1" kern="1200" dirty="0"/>
              <a:t> subject </a:t>
            </a:r>
            <a:r>
              <a:rPr lang="en-US" sz="2400" b="1" kern="1200" dirty="0">
                <a:solidFill>
                  <a:schemeClr val="tx1"/>
                </a:solidFill>
              </a:rPr>
              <a:t>+</a:t>
            </a:r>
            <a:r>
              <a:rPr lang="en-US" sz="2400" b="1" kern="1200" dirty="0"/>
              <a:t> auxiliary</a:t>
            </a:r>
            <a:r>
              <a:rPr lang="en-US" sz="2400" b="1" dirty="0">
                <a:solidFill>
                  <a:schemeClr val="tx1"/>
                </a:solidFill>
              </a:rPr>
              <a:t> + too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(+)</a:t>
            </a:r>
            <a:endParaRPr lang="ar-SA" sz="2400" b="1" kern="1200" dirty="0">
              <a:solidFill>
                <a:schemeClr val="tx1"/>
              </a:solidFill>
            </a:endParaRP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0E8FF279-31AF-44A7-B1BF-45C4EAB219BB}"/>
              </a:ext>
            </a:extLst>
          </p:cNvPr>
          <p:cNvSpPr/>
          <p:nvPr/>
        </p:nvSpPr>
        <p:spPr>
          <a:xfrm>
            <a:off x="1299027" y="1809750"/>
            <a:ext cx="4455886" cy="762000"/>
          </a:xfrm>
          <a:prstGeom prst="wedgeRoundRectCallout">
            <a:avLst>
              <a:gd name="adj1" fmla="val -66145"/>
              <a:gd name="adj2" fmla="val 25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He enjoys outdoor activities.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CF61F9-E496-4268-8FD5-816C04D9E540}"/>
              </a:ext>
            </a:extLst>
          </p:cNvPr>
          <p:cNvSpPr/>
          <p:nvPr/>
        </p:nvSpPr>
        <p:spPr>
          <a:xfrm>
            <a:off x="1952171" y="2825749"/>
            <a:ext cx="5892801" cy="762000"/>
          </a:xfrm>
          <a:prstGeom prst="wedgeRoundRectCallout">
            <a:avLst>
              <a:gd name="adj1" fmla="val 61676"/>
              <a:gd name="adj2" fmla="val -1845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He enjoys outdoor activities , and his son </a:t>
            </a:r>
            <a:r>
              <a:rPr lang="en-US" sz="2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does too.</a:t>
            </a:r>
          </a:p>
        </p:txBody>
      </p:sp>
      <p:grpSp>
        <p:nvGrpSpPr>
          <p:cNvPr id="13" name="Google Shape;988;p49">
            <a:extLst>
              <a:ext uri="{FF2B5EF4-FFF2-40B4-BE49-F238E27FC236}">
                <a16:creationId xmlns:a16="http://schemas.microsoft.com/office/drawing/2014/main" id="{FA3FBA6B-C226-45A3-B85C-DE3D80D1404F}"/>
              </a:ext>
            </a:extLst>
          </p:cNvPr>
          <p:cNvGrpSpPr/>
          <p:nvPr/>
        </p:nvGrpSpPr>
        <p:grpSpPr>
          <a:xfrm>
            <a:off x="154651" y="1908819"/>
            <a:ext cx="457184" cy="563862"/>
            <a:chOff x="3082075" y="2871805"/>
            <a:chExt cx="318884" cy="379807"/>
          </a:xfrm>
        </p:grpSpPr>
        <p:sp>
          <p:nvSpPr>
            <p:cNvPr id="14" name="Google Shape;989;p49">
              <a:extLst>
                <a:ext uri="{FF2B5EF4-FFF2-40B4-BE49-F238E27FC236}">
                  <a16:creationId xmlns:a16="http://schemas.microsoft.com/office/drawing/2014/main" id="{7B45AAEF-B9F9-4687-9010-A3F75ED1130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0;p49">
              <a:extLst>
                <a:ext uri="{FF2B5EF4-FFF2-40B4-BE49-F238E27FC236}">
                  <a16:creationId xmlns:a16="http://schemas.microsoft.com/office/drawing/2014/main" id="{5045F605-A3E0-4EB3-83E7-C68AA69FF5CB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1;p49">
              <a:extLst>
                <a:ext uri="{FF2B5EF4-FFF2-40B4-BE49-F238E27FC236}">
                  <a16:creationId xmlns:a16="http://schemas.microsoft.com/office/drawing/2014/main" id="{997412D1-CD05-495C-871C-52401487C237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2;p49">
              <a:extLst>
                <a:ext uri="{FF2B5EF4-FFF2-40B4-BE49-F238E27FC236}">
                  <a16:creationId xmlns:a16="http://schemas.microsoft.com/office/drawing/2014/main" id="{5DFAF8B3-A9E0-4917-B908-045CA67C2EFE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3;p49">
              <a:extLst>
                <a:ext uri="{FF2B5EF4-FFF2-40B4-BE49-F238E27FC236}">
                  <a16:creationId xmlns:a16="http://schemas.microsoft.com/office/drawing/2014/main" id="{1139A31F-3B4A-49AA-AC19-D17E1B809F47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4;p49">
              <a:extLst>
                <a:ext uri="{FF2B5EF4-FFF2-40B4-BE49-F238E27FC236}">
                  <a16:creationId xmlns:a16="http://schemas.microsoft.com/office/drawing/2014/main" id="{2A5B4139-9EC0-46BF-871D-98C695DDAC7F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5;p49">
              <a:extLst>
                <a:ext uri="{FF2B5EF4-FFF2-40B4-BE49-F238E27FC236}">
                  <a16:creationId xmlns:a16="http://schemas.microsoft.com/office/drawing/2014/main" id="{DEBDE0EB-0202-45CA-B7F1-C3493D17CF18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6;p49">
              <a:extLst>
                <a:ext uri="{FF2B5EF4-FFF2-40B4-BE49-F238E27FC236}">
                  <a16:creationId xmlns:a16="http://schemas.microsoft.com/office/drawing/2014/main" id="{F560B31B-F919-4C63-9FD0-63DC7DCF4685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7;p49">
              <a:extLst>
                <a:ext uri="{FF2B5EF4-FFF2-40B4-BE49-F238E27FC236}">
                  <a16:creationId xmlns:a16="http://schemas.microsoft.com/office/drawing/2014/main" id="{ADEF8C75-40C1-44BB-B1E2-EB9BBEEEA343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8;p49">
              <a:extLst>
                <a:ext uri="{FF2B5EF4-FFF2-40B4-BE49-F238E27FC236}">
                  <a16:creationId xmlns:a16="http://schemas.microsoft.com/office/drawing/2014/main" id="{5E444B04-5A42-4D65-8CC5-06A9C9A77765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9;p49">
              <a:extLst>
                <a:ext uri="{FF2B5EF4-FFF2-40B4-BE49-F238E27FC236}">
                  <a16:creationId xmlns:a16="http://schemas.microsoft.com/office/drawing/2014/main" id="{A15201B4-79E5-4DED-A18F-518D678208C8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0;p49">
              <a:extLst>
                <a:ext uri="{FF2B5EF4-FFF2-40B4-BE49-F238E27FC236}">
                  <a16:creationId xmlns:a16="http://schemas.microsoft.com/office/drawing/2014/main" id="{ACCF62C7-F803-419D-AA35-8E1AF02564D7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1;p49">
              <a:extLst>
                <a:ext uri="{FF2B5EF4-FFF2-40B4-BE49-F238E27FC236}">
                  <a16:creationId xmlns:a16="http://schemas.microsoft.com/office/drawing/2014/main" id="{50431E8D-89AD-49EC-99A0-A8247FF653A7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2;p49">
              <a:extLst>
                <a:ext uri="{FF2B5EF4-FFF2-40B4-BE49-F238E27FC236}">
                  <a16:creationId xmlns:a16="http://schemas.microsoft.com/office/drawing/2014/main" id="{6E5B1CB5-CF59-435E-991C-2678A2D7A08C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3;p49">
              <a:extLst>
                <a:ext uri="{FF2B5EF4-FFF2-40B4-BE49-F238E27FC236}">
                  <a16:creationId xmlns:a16="http://schemas.microsoft.com/office/drawing/2014/main" id="{2C4B4CCD-2714-44D3-A665-0B9FEAF0B6C7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3F970A8-E0F6-415D-8608-DC6BA9FD8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494" y="2649751"/>
            <a:ext cx="457240" cy="566977"/>
          </a:xfrm>
          <a:prstGeom prst="rect">
            <a:avLst/>
          </a:prstGeom>
        </p:spPr>
      </p:pic>
      <p:grpSp>
        <p:nvGrpSpPr>
          <p:cNvPr id="30" name="Google Shape;988;p49">
            <a:extLst>
              <a:ext uri="{FF2B5EF4-FFF2-40B4-BE49-F238E27FC236}">
                <a16:creationId xmlns:a16="http://schemas.microsoft.com/office/drawing/2014/main" id="{3D879084-052C-4A33-9AC9-B1C312816C90}"/>
              </a:ext>
            </a:extLst>
          </p:cNvPr>
          <p:cNvGrpSpPr/>
          <p:nvPr/>
        </p:nvGrpSpPr>
        <p:grpSpPr>
          <a:xfrm>
            <a:off x="909394" y="3843894"/>
            <a:ext cx="457184" cy="563862"/>
            <a:chOff x="3082075" y="2871805"/>
            <a:chExt cx="318884" cy="379807"/>
          </a:xfrm>
        </p:grpSpPr>
        <p:sp>
          <p:nvSpPr>
            <p:cNvPr id="31" name="Google Shape;989;p49">
              <a:extLst>
                <a:ext uri="{FF2B5EF4-FFF2-40B4-BE49-F238E27FC236}">
                  <a16:creationId xmlns:a16="http://schemas.microsoft.com/office/drawing/2014/main" id="{E6D67A5C-EE89-4E73-902F-DF79087C0793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0;p49">
              <a:extLst>
                <a:ext uri="{FF2B5EF4-FFF2-40B4-BE49-F238E27FC236}">
                  <a16:creationId xmlns:a16="http://schemas.microsoft.com/office/drawing/2014/main" id="{27406E4A-C1FB-47FC-987C-BC14E5792C9F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1;p49">
              <a:extLst>
                <a:ext uri="{FF2B5EF4-FFF2-40B4-BE49-F238E27FC236}">
                  <a16:creationId xmlns:a16="http://schemas.microsoft.com/office/drawing/2014/main" id="{6BB365F6-0E00-4CDF-B293-F376E8CDEE03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2;p49">
              <a:extLst>
                <a:ext uri="{FF2B5EF4-FFF2-40B4-BE49-F238E27FC236}">
                  <a16:creationId xmlns:a16="http://schemas.microsoft.com/office/drawing/2014/main" id="{7268D996-4B6A-4A2A-974F-2D31E9C8ABD0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93;p49">
              <a:extLst>
                <a:ext uri="{FF2B5EF4-FFF2-40B4-BE49-F238E27FC236}">
                  <a16:creationId xmlns:a16="http://schemas.microsoft.com/office/drawing/2014/main" id="{846FA649-3B11-4E5A-B94E-DA30F30AB352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4;p49">
              <a:extLst>
                <a:ext uri="{FF2B5EF4-FFF2-40B4-BE49-F238E27FC236}">
                  <a16:creationId xmlns:a16="http://schemas.microsoft.com/office/drawing/2014/main" id="{7C01FF84-4887-4788-A88E-C177ED4253FB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5;p49">
              <a:extLst>
                <a:ext uri="{FF2B5EF4-FFF2-40B4-BE49-F238E27FC236}">
                  <a16:creationId xmlns:a16="http://schemas.microsoft.com/office/drawing/2014/main" id="{7E22D327-800F-43CB-BAAA-EE94E7A9784C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6;p49">
              <a:extLst>
                <a:ext uri="{FF2B5EF4-FFF2-40B4-BE49-F238E27FC236}">
                  <a16:creationId xmlns:a16="http://schemas.microsoft.com/office/drawing/2014/main" id="{07540DEF-72DE-49DA-A25D-C0DC3B29B78E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7;p49">
              <a:extLst>
                <a:ext uri="{FF2B5EF4-FFF2-40B4-BE49-F238E27FC236}">
                  <a16:creationId xmlns:a16="http://schemas.microsoft.com/office/drawing/2014/main" id="{30B8D48C-BB18-4891-984F-C1A4B1E26F89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8;p49">
              <a:extLst>
                <a:ext uri="{FF2B5EF4-FFF2-40B4-BE49-F238E27FC236}">
                  <a16:creationId xmlns:a16="http://schemas.microsoft.com/office/drawing/2014/main" id="{2661201B-AD94-4BF8-861F-093F01B7FCE0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9;p49">
              <a:extLst>
                <a:ext uri="{FF2B5EF4-FFF2-40B4-BE49-F238E27FC236}">
                  <a16:creationId xmlns:a16="http://schemas.microsoft.com/office/drawing/2014/main" id="{C01A5945-D9DB-47D5-BF3D-5321A3A5D0D9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0;p49">
              <a:extLst>
                <a:ext uri="{FF2B5EF4-FFF2-40B4-BE49-F238E27FC236}">
                  <a16:creationId xmlns:a16="http://schemas.microsoft.com/office/drawing/2014/main" id="{8AED218F-D757-455E-A735-835CB0426593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1;p49">
              <a:extLst>
                <a:ext uri="{FF2B5EF4-FFF2-40B4-BE49-F238E27FC236}">
                  <a16:creationId xmlns:a16="http://schemas.microsoft.com/office/drawing/2014/main" id="{0AEB5814-841D-408E-A231-7DC258ABA529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2;p49">
              <a:extLst>
                <a:ext uri="{FF2B5EF4-FFF2-40B4-BE49-F238E27FC236}">
                  <a16:creationId xmlns:a16="http://schemas.microsoft.com/office/drawing/2014/main" id="{E4DFF080-30D3-4A64-97EA-2122349FD165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3;p49">
              <a:extLst>
                <a:ext uri="{FF2B5EF4-FFF2-40B4-BE49-F238E27FC236}">
                  <a16:creationId xmlns:a16="http://schemas.microsoft.com/office/drawing/2014/main" id="{0C1E1726-7C31-4D38-ACF5-45796B135655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F2BB71-FF85-4218-B845-A49FB5FB72CF}"/>
              </a:ext>
            </a:extLst>
          </p:cNvPr>
          <p:cNvSpPr txBox="1"/>
          <p:nvPr/>
        </p:nvSpPr>
        <p:spPr>
          <a:xfrm>
            <a:off x="1676400" y="4020427"/>
            <a:ext cx="597869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and + subject + auxiliary + too </a:t>
            </a:r>
            <a:r>
              <a:rPr lang="en-US" sz="1800" b="1" dirty="0">
                <a:solidFill>
                  <a:schemeClr val="tx1"/>
                </a:solidFill>
              </a:rPr>
              <a:t>(for positive sentences)</a:t>
            </a:r>
            <a:endParaRPr lang="ar-SA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F32241A-4855-4A9F-B274-85E12068FEB6}"/>
              </a:ext>
            </a:extLst>
          </p:cNvPr>
          <p:cNvSpPr txBox="1"/>
          <p:nvPr/>
        </p:nvSpPr>
        <p:spPr>
          <a:xfrm>
            <a:off x="1783830" y="606344"/>
            <a:ext cx="59735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and + subject + auxiliary + either → (-)</a:t>
            </a:r>
          </a:p>
        </p:txBody>
      </p:sp>
      <p:grpSp>
        <p:nvGrpSpPr>
          <p:cNvPr id="19" name="Google Shape;988;p49">
            <a:extLst>
              <a:ext uri="{FF2B5EF4-FFF2-40B4-BE49-F238E27FC236}">
                <a16:creationId xmlns:a16="http://schemas.microsoft.com/office/drawing/2014/main" id="{9ADA37A2-4245-4D08-B494-AC177CC35B92}"/>
              </a:ext>
            </a:extLst>
          </p:cNvPr>
          <p:cNvGrpSpPr/>
          <p:nvPr/>
        </p:nvGrpSpPr>
        <p:grpSpPr>
          <a:xfrm>
            <a:off x="7898269" y="2557364"/>
            <a:ext cx="457184" cy="563862"/>
            <a:chOff x="3082075" y="2871805"/>
            <a:chExt cx="318884" cy="379807"/>
          </a:xfrm>
        </p:grpSpPr>
        <p:sp>
          <p:nvSpPr>
            <p:cNvPr id="20" name="Google Shape;989;p49">
              <a:extLst>
                <a:ext uri="{FF2B5EF4-FFF2-40B4-BE49-F238E27FC236}">
                  <a16:creationId xmlns:a16="http://schemas.microsoft.com/office/drawing/2014/main" id="{93180902-BA02-4C3E-9CD7-2DE86D0E6A82}"/>
                </a:ext>
              </a:extLst>
            </p:cNvPr>
            <p:cNvSpPr/>
            <p:nvPr/>
          </p:nvSpPr>
          <p:spPr>
            <a:xfrm>
              <a:off x="3105357" y="2915584"/>
              <a:ext cx="248708" cy="281887"/>
            </a:xfrm>
            <a:custGeom>
              <a:avLst/>
              <a:gdLst/>
              <a:ahLst/>
              <a:cxnLst/>
              <a:rect l="l" t="t" r="r" b="b"/>
              <a:pathLst>
                <a:path w="16611" h="18827" extrusionOk="0">
                  <a:moveTo>
                    <a:pt x="9109" y="1"/>
                  </a:moveTo>
                  <a:cubicBezTo>
                    <a:pt x="8179" y="1"/>
                    <a:pt x="7225" y="177"/>
                    <a:pt x="6287" y="556"/>
                  </a:cubicBezTo>
                  <a:cubicBezTo>
                    <a:pt x="1346" y="2553"/>
                    <a:pt x="1" y="8903"/>
                    <a:pt x="3722" y="12729"/>
                  </a:cubicBezTo>
                  <a:cubicBezTo>
                    <a:pt x="4899" y="13928"/>
                    <a:pt x="5551" y="15547"/>
                    <a:pt x="5551" y="17228"/>
                  </a:cubicBezTo>
                  <a:lnTo>
                    <a:pt x="8032" y="18826"/>
                  </a:lnTo>
                  <a:lnTo>
                    <a:pt x="12636" y="17228"/>
                  </a:lnTo>
                  <a:cubicBezTo>
                    <a:pt x="12636" y="15547"/>
                    <a:pt x="13309" y="13928"/>
                    <a:pt x="14487" y="12750"/>
                  </a:cubicBezTo>
                  <a:cubicBezTo>
                    <a:pt x="15832" y="11342"/>
                    <a:pt x="16610" y="9470"/>
                    <a:pt x="16610" y="7515"/>
                  </a:cubicBezTo>
                  <a:cubicBezTo>
                    <a:pt x="16610" y="3206"/>
                    <a:pt x="13078" y="1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49">
              <a:extLst>
                <a:ext uri="{FF2B5EF4-FFF2-40B4-BE49-F238E27FC236}">
                  <a16:creationId xmlns:a16="http://schemas.microsoft.com/office/drawing/2014/main" id="{4387255A-50B0-4FFA-B1F5-BD4744512812}"/>
                </a:ext>
              </a:extLst>
            </p:cNvPr>
            <p:cNvSpPr/>
            <p:nvPr/>
          </p:nvSpPr>
          <p:spPr>
            <a:xfrm>
              <a:off x="3255651" y="2935558"/>
              <a:ext cx="81720" cy="99477"/>
            </a:xfrm>
            <a:custGeom>
              <a:avLst/>
              <a:gdLst/>
              <a:ahLst/>
              <a:cxnLst/>
              <a:rect l="l" t="t" r="r" b="b"/>
              <a:pathLst>
                <a:path w="5458" h="6644" extrusionOk="0">
                  <a:moveTo>
                    <a:pt x="669" y="0"/>
                  </a:moveTo>
                  <a:cubicBezTo>
                    <a:pt x="183" y="0"/>
                    <a:pt x="1" y="771"/>
                    <a:pt x="559" y="925"/>
                  </a:cubicBezTo>
                  <a:cubicBezTo>
                    <a:pt x="2893" y="1598"/>
                    <a:pt x="4512" y="3742"/>
                    <a:pt x="4533" y="6181"/>
                  </a:cubicBezTo>
                  <a:cubicBezTo>
                    <a:pt x="4533" y="6433"/>
                    <a:pt x="4743" y="6644"/>
                    <a:pt x="4995" y="6644"/>
                  </a:cubicBezTo>
                  <a:cubicBezTo>
                    <a:pt x="5248" y="6644"/>
                    <a:pt x="5458" y="6433"/>
                    <a:pt x="5458" y="6181"/>
                  </a:cubicBezTo>
                  <a:cubicBezTo>
                    <a:pt x="5458" y="3322"/>
                    <a:pt x="3566" y="820"/>
                    <a:pt x="811" y="21"/>
                  </a:cubicBezTo>
                  <a:cubicBezTo>
                    <a:pt x="762" y="7"/>
                    <a:pt x="714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49">
              <a:extLst>
                <a:ext uri="{FF2B5EF4-FFF2-40B4-BE49-F238E27FC236}">
                  <a16:creationId xmlns:a16="http://schemas.microsoft.com/office/drawing/2014/main" id="{3D13DBA2-7791-4F3B-BA5B-85766FC5C481}"/>
                </a:ext>
              </a:extLst>
            </p:cNvPr>
            <p:cNvSpPr/>
            <p:nvPr/>
          </p:nvSpPr>
          <p:spPr>
            <a:xfrm>
              <a:off x="3230752" y="2932399"/>
              <a:ext cx="25304" cy="13880"/>
            </a:xfrm>
            <a:custGeom>
              <a:avLst/>
              <a:gdLst/>
              <a:ahLst/>
              <a:cxnLst/>
              <a:rect l="l" t="t" r="r" b="b"/>
              <a:pathLst>
                <a:path w="1690" h="927" extrusionOk="0">
                  <a:moveTo>
                    <a:pt x="624" y="1"/>
                  </a:moveTo>
                  <a:cubicBezTo>
                    <a:pt x="0" y="1"/>
                    <a:pt x="14" y="926"/>
                    <a:pt x="625" y="926"/>
                  </a:cubicBezTo>
                  <a:cubicBezTo>
                    <a:pt x="631" y="926"/>
                    <a:pt x="638" y="926"/>
                    <a:pt x="645" y="926"/>
                  </a:cubicBezTo>
                  <a:lnTo>
                    <a:pt x="1045" y="926"/>
                  </a:lnTo>
                  <a:cubicBezTo>
                    <a:pt x="1052" y="926"/>
                    <a:pt x="1059" y="926"/>
                    <a:pt x="1065" y="926"/>
                  </a:cubicBezTo>
                  <a:cubicBezTo>
                    <a:pt x="1676" y="926"/>
                    <a:pt x="1690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49">
              <a:extLst>
                <a:ext uri="{FF2B5EF4-FFF2-40B4-BE49-F238E27FC236}">
                  <a16:creationId xmlns:a16="http://schemas.microsoft.com/office/drawing/2014/main" id="{2CF61EE9-61A6-4251-9FF5-75DCE56CB3B4}"/>
                </a:ext>
              </a:extLst>
            </p:cNvPr>
            <p:cNvSpPr/>
            <p:nvPr/>
          </p:nvSpPr>
          <p:spPr>
            <a:xfrm>
              <a:off x="3374817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1" y="1"/>
                    <a:pt x="1" y="674"/>
                    <a:pt x="463" y="674"/>
                  </a:cubicBezTo>
                  <a:lnTo>
                    <a:pt x="1283" y="674"/>
                  </a:lnTo>
                  <a:cubicBezTo>
                    <a:pt x="1746" y="674"/>
                    <a:pt x="1746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49">
              <a:extLst>
                <a:ext uri="{FF2B5EF4-FFF2-40B4-BE49-F238E27FC236}">
                  <a16:creationId xmlns:a16="http://schemas.microsoft.com/office/drawing/2014/main" id="{6333280D-E284-45BB-A985-F33259E1CB85}"/>
                </a:ext>
              </a:extLst>
            </p:cNvPr>
            <p:cNvSpPr/>
            <p:nvPr/>
          </p:nvSpPr>
          <p:spPr>
            <a:xfrm>
              <a:off x="3082075" y="3024629"/>
              <a:ext cx="26142" cy="10091"/>
            </a:xfrm>
            <a:custGeom>
              <a:avLst/>
              <a:gdLst/>
              <a:ahLst/>
              <a:cxnLst/>
              <a:rect l="l" t="t" r="r" b="b"/>
              <a:pathLst>
                <a:path w="1746" h="674" extrusionOk="0">
                  <a:moveTo>
                    <a:pt x="463" y="1"/>
                  </a:moveTo>
                  <a:cubicBezTo>
                    <a:pt x="0" y="1"/>
                    <a:pt x="0" y="674"/>
                    <a:pt x="463" y="674"/>
                  </a:cubicBezTo>
                  <a:lnTo>
                    <a:pt x="1283" y="674"/>
                  </a:lnTo>
                  <a:cubicBezTo>
                    <a:pt x="1745" y="674"/>
                    <a:pt x="1745" y="1"/>
                    <a:pt x="1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49">
              <a:extLst>
                <a:ext uri="{FF2B5EF4-FFF2-40B4-BE49-F238E27FC236}">
                  <a16:creationId xmlns:a16="http://schemas.microsoft.com/office/drawing/2014/main" id="{F1CACCA4-1B8F-4220-A1C4-97D17982DB96}"/>
                </a:ext>
              </a:extLst>
            </p:cNvPr>
            <p:cNvSpPr/>
            <p:nvPr/>
          </p:nvSpPr>
          <p:spPr>
            <a:xfrm>
              <a:off x="3355623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209" y="1"/>
                  </a:moveTo>
                  <a:cubicBezTo>
                    <a:pt x="1153" y="1"/>
                    <a:pt x="1092" y="16"/>
                    <a:pt x="1030" y="52"/>
                  </a:cubicBezTo>
                  <a:lnTo>
                    <a:pt x="316" y="473"/>
                  </a:lnTo>
                  <a:cubicBezTo>
                    <a:pt x="0" y="641"/>
                    <a:pt x="126" y="1124"/>
                    <a:pt x="484" y="1124"/>
                  </a:cubicBezTo>
                  <a:cubicBezTo>
                    <a:pt x="547" y="1103"/>
                    <a:pt x="610" y="1103"/>
                    <a:pt x="673" y="1061"/>
                  </a:cubicBezTo>
                  <a:lnTo>
                    <a:pt x="1367" y="662"/>
                  </a:lnTo>
                  <a:cubicBezTo>
                    <a:pt x="1704" y="466"/>
                    <a:pt x="1516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49">
              <a:extLst>
                <a:ext uri="{FF2B5EF4-FFF2-40B4-BE49-F238E27FC236}">
                  <a16:creationId xmlns:a16="http://schemas.microsoft.com/office/drawing/2014/main" id="{B0C3ADE8-A981-4DA5-B67E-28FE8C9BC153}"/>
                </a:ext>
              </a:extLst>
            </p:cNvPr>
            <p:cNvSpPr/>
            <p:nvPr/>
          </p:nvSpPr>
          <p:spPr>
            <a:xfrm>
              <a:off x="3102213" y="3094371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1190" y="1"/>
                  </a:moveTo>
                  <a:cubicBezTo>
                    <a:pt x="1132" y="1"/>
                    <a:pt x="1072" y="17"/>
                    <a:pt x="1010" y="52"/>
                  </a:cubicBezTo>
                  <a:lnTo>
                    <a:pt x="316" y="473"/>
                  </a:lnTo>
                  <a:cubicBezTo>
                    <a:pt x="1" y="641"/>
                    <a:pt x="127" y="1125"/>
                    <a:pt x="484" y="1125"/>
                  </a:cubicBezTo>
                  <a:cubicBezTo>
                    <a:pt x="547" y="1104"/>
                    <a:pt x="610" y="1104"/>
                    <a:pt x="652" y="1062"/>
                  </a:cubicBezTo>
                  <a:lnTo>
                    <a:pt x="1367" y="662"/>
                  </a:lnTo>
                  <a:cubicBezTo>
                    <a:pt x="1705" y="467"/>
                    <a:pt x="1502" y="1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49">
              <a:extLst>
                <a:ext uri="{FF2B5EF4-FFF2-40B4-BE49-F238E27FC236}">
                  <a16:creationId xmlns:a16="http://schemas.microsoft.com/office/drawing/2014/main" id="{6BEFDAB1-4506-4278-83B3-FCCDFCD6C884}"/>
                </a:ext>
              </a:extLst>
            </p:cNvPr>
            <p:cNvSpPr/>
            <p:nvPr/>
          </p:nvSpPr>
          <p:spPr>
            <a:xfrm>
              <a:off x="3305001" y="2892257"/>
              <a:ext cx="19629" cy="20976"/>
            </a:xfrm>
            <a:custGeom>
              <a:avLst/>
              <a:gdLst/>
              <a:ahLst/>
              <a:cxnLst/>
              <a:rect l="l" t="t" r="r" b="b"/>
              <a:pathLst>
                <a:path w="1311" h="1401" extrusionOk="0">
                  <a:moveTo>
                    <a:pt x="855" y="0"/>
                  </a:moveTo>
                  <a:cubicBezTo>
                    <a:pt x="747" y="0"/>
                    <a:pt x="637" y="53"/>
                    <a:pt x="564" y="180"/>
                  </a:cubicBezTo>
                  <a:lnTo>
                    <a:pt x="143" y="874"/>
                  </a:lnTo>
                  <a:cubicBezTo>
                    <a:pt x="1" y="1098"/>
                    <a:pt x="154" y="1400"/>
                    <a:pt x="412" y="1400"/>
                  </a:cubicBezTo>
                  <a:cubicBezTo>
                    <a:pt x="420" y="1400"/>
                    <a:pt x="429" y="1400"/>
                    <a:pt x="438" y="1399"/>
                  </a:cubicBezTo>
                  <a:cubicBezTo>
                    <a:pt x="564" y="1399"/>
                    <a:pt x="690" y="1336"/>
                    <a:pt x="753" y="1231"/>
                  </a:cubicBezTo>
                  <a:lnTo>
                    <a:pt x="1153" y="516"/>
                  </a:lnTo>
                  <a:cubicBezTo>
                    <a:pt x="1310" y="244"/>
                    <a:pt x="1086" y="0"/>
                    <a:pt x="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49">
              <a:extLst>
                <a:ext uri="{FF2B5EF4-FFF2-40B4-BE49-F238E27FC236}">
                  <a16:creationId xmlns:a16="http://schemas.microsoft.com/office/drawing/2014/main" id="{AFA94145-74D4-4485-A83F-0557D6850B00}"/>
                </a:ext>
              </a:extLst>
            </p:cNvPr>
            <p:cNvSpPr/>
            <p:nvPr/>
          </p:nvSpPr>
          <p:spPr>
            <a:xfrm>
              <a:off x="3236307" y="2871805"/>
              <a:ext cx="10406" cy="22833"/>
            </a:xfrm>
            <a:custGeom>
              <a:avLst/>
              <a:gdLst/>
              <a:ahLst/>
              <a:cxnLst/>
              <a:rect l="l" t="t" r="r" b="b"/>
              <a:pathLst>
                <a:path w="695" h="1525" extrusionOk="0">
                  <a:moveTo>
                    <a:pt x="348" y="1"/>
                  </a:moveTo>
                  <a:cubicBezTo>
                    <a:pt x="174" y="1"/>
                    <a:pt x="1" y="116"/>
                    <a:pt x="1" y="347"/>
                  </a:cubicBezTo>
                  <a:lnTo>
                    <a:pt x="1" y="1167"/>
                  </a:lnTo>
                  <a:cubicBezTo>
                    <a:pt x="1" y="1357"/>
                    <a:pt x="169" y="1525"/>
                    <a:pt x="358" y="1525"/>
                  </a:cubicBezTo>
                  <a:cubicBezTo>
                    <a:pt x="548" y="1525"/>
                    <a:pt x="695" y="1357"/>
                    <a:pt x="695" y="1167"/>
                  </a:cubicBezTo>
                  <a:lnTo>
                    <a:pt x="695" y="347"/>
                  </a:lnTo>
                  <a:cubicBezTo>
                    <a:pt x="695" y="116"/>
                    <a:pt x="521" y="1"/>
                    <a:pt x="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49">
              <a:extLst>
                <a:ext uri="{FF2B5EF4-FFF2-40B4-BE49-F238E27FC236}">
                  <a16:creationId xmlns:a16="http://schemas.microsoft.com/office/drawing/2014/main" id="{698C0990-F52E-4221-B312-9FDE0EC60A1C}"/>
                </a:ext>
              </a:extLst>
            </p:cNvPr>
            <p:cNvSpPr/>
            <p:nvPr/>
          </p:nvSpPr>
          <p:spPr>
            <a:xfrm>
              <a:off x="3158405" y="2892257"/>
              <a:ext cx="19689" cy="21276"/>
            </a:xfrm>
            <a:custGeom>
              <a:avLst/>
              <a:gdLst/>
              <a:ahLst/>
              <a:cxnLst/>
              <a:rect l="l" t="t" r="r" b="b"/>
              <a:pathLst>
                <a:path w="1315" h="1421" extrusionOk="0">
                  <a:moveTo>
                    <a:pt x="456" y="0"/>
                  </a:moveTo>
                  <a:cubicBezTo>
                    <a:pt x="224" y="0"/>
                    <a:pt x="0" y="244"/>
                    <a:pt x="158" y="516"/>
                  </a:cubicBezTo>
                  <a:lnTo>
                    <a:pt x="579" y="1231"/>
                  </a:lnTo>
                  <a:cubicBezTo>
                    <a:pt x="621" y="1336"/>
                    <a:pt x="747" y="1399"/>
                    <a:pt x="873" y="1399"/>
                  </a:cubicBezTo>
                  <a:lnTo>
                    <a:pt x="873" y="1420"/>
                  </a:lnTo>
                  <a:cubicBezTo>
                    <a:pt x="1146" y="1420"/>
                    <a:pt x="1314" y="1126"/>
                    <a:pt x="1188" y="895"/>
                  </a:cubicBezTo>
                  <a:lnTo>
                    <a:pt x="747" y="180"/>
                  </a:lnTo>
                  <a:cubicBezTo>
                    <a:pt x="673" y="53"/>
                    <a:pt x="5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49">
              <a:extLst>
                <a:ext uri="{FF2B5EF4-FFF2-40B4-BE49-F238E27FC236}">
                  <a16:creationId xmlns:a16="http://schemas.microsoft.com/office/drawing/2014/main" id="{CC06E784-C14D-4F81-93D8-93159AE61422}"/>
                </a:ext>
              </a:extLst>
            </p:cNvPr>
            <p:cNvSpPr/>
            <p:nvPr/>
          </p:nvSpPr>
          <p:spPr>
            <a:xfrm>
              <a:off x="3101884" y="2948000"/>
              <a:ext cx="25528" cy="16844"/>
            </a:xfrm>
            <a:custGeom>
              <a:avLst/>
              <a:gdLst/>
              <a:ahLst/>
              <a:cxnLst/>
              <a:rect l="l" t="t" r="r" b="b"/>
              <a:pathLst>
                <a:path w="1705" h="1125" extrusionOk="0">
                  <a:moveTo>
                    <a:pt x="496" y="1"/>
                  </a:moveTo>
                  <a:cubicBezTo>
                    <a:pt x="188" y="1"/>
                    <a:pt x="0" y="466"/>
                    <a:pt x="338" y="662"/>
                  </a:cubicBezTo>
                  <a:lnTo>
                    <a:pt x="1053" y="1061"/>
                  </a:lnTo>
                  <a:cubicBezTo>
                    <a:pt x="1095" y="1103"/>
                    <a:pt x="1158" y="1103"/>
                    <a:pt x="1221" y="1124"/>
                  </a:cubicBezTo>
                  <a:cubicBezTo>
                    <a:pt x="1578" y="1124"/>
                    <a:pt x="1705" y="641"/>
                    <a:pt x="1389" y="473"/>
                  </a:cubicBezTo>
                  <a:lnTo>
                    <a:pt x="674" y="52"/>
                  </a:lnTo>
                  <a:cubicBezTo>
                    <a:pt x="612" y="16"/>
                    <a:pt x="552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49">
              <a:extLst>
                <a:ext uri="{FF2B5EF4-FFF2-40B4-BE49-F238E27FC236}">
                  <a16:creationId xmlns:a16="http://schemas.microsoft.com/office/drawing/2014/main" id="{B46074EC-31A8-43C6-9386-2B7E94201A49}"/>
                </a:ext>
              </a:extLst>
            </p:cNvPr>
            <p:cNvSpPr/>
            <p:nvPr/>
          </p:nvSpPr>
          <p:spPr>
            <a:xfrm>
              <a:off x="3355278" y="3094371"/>
              <a:ext cx="25543" cy="16844"/>
            </a:xfrm>
            <a:custGeom>
              <a:avLst/>
              <a:gdLst/>
              <a:ahLst/>
              <a:cxnLst/>
              <a:rect l="l" t="t" r="r" b="b"/>
              <a:pathLst>
                <a:path w="1706" h="1125" extrusionOk="0">
                  <a:moveTo>
                    <a:pt x="516" y="1"/>
                  </a:moveTo>
                  <a:cubicBezTo>
                    <a:pt x="204" y="1"/>
                    <a:pt x="1" y="467"/>
                    <a:pt x="339" y="662"/>
                  </a:cubicBezTo>
                  <a:lnTo>
                    <a:pt x="1053" y="1062"/>
                  </a:lnTo>
                  <a:cubicBezTo>
                    <a:pt x="1116" y="1104"/>
                    <a:pt x="1158" y="1104"/>
                    <a:pt x="1222" y="1125"/>
                  </a:cubicBezTo>
                  <a:cubicBezTo>
                    <a:pt x="1579" y="1125"/>
                    <a:pt x="1705" y="641"/>
                    <a:pt x="1411" y="473"/>
                  </a:cubicBezTo>
                  <a:lnTo>
                    <a:pt x="696" y="52"/>
                  </a:lnTo>
                  <a:cubicBezTo>
                    <a:pt x="634" y="17"/>
                    <a:pt x="573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49">
              <a:extLst>
                <a:ext uri="{FF2B5EF4-FFF2-40B4-BE49-F238E27FC236}">
                  <a16:creationId xmlns:a16="http://schemas.microsoft.com/office/drawing/2014/main" id="{704F3CEE-9E83-4FFC-AEC1-D75137F1F20C}"/>
                </a:ext>
              </a:extLst>
            </p:cNvPr>
            <p:cNvSpPr/>
            <p:nvPr/>
          </p:nvSpPr>
          <p:spPr>
            <a:xfrm>
              <a:off x="3223401" y="3230187"/>
              <a:ext cx="36533" cy="21426"/>
            </a:xfrm>
            <a:custGeom>
              <a:avLst/>
              <a:gdLst/>
              <a:ahLst/>
              <a:cxnLst/>
              <a:rect l="l" t="t" r="r" b="b"/>
              <a:pathLst>
                <a:path w="2440" h="1431" extrusionOk="0">
                  <a:moveTo>
                    <a:pt x="1" y="1"/>
                  </a:moveTo>
                  <a:lnTo>
                    <a:pt x="1" y="569"/>
                  </a:lnTo>
                  <a:cubicBezTo>
                    <a:pt x="1" y="1031"/>
                    <a:pt x="379" y="1431"/>
                    <a:pt x="863" y="1431"/>
                  </a:cubicBezTo>
                  <a:lnTo>
                    <a:pt x="1578" y="1431"/>
                  </a:lnTo>
                  <a:cubicBezTo>
                    <a:pt x="2040" y="1431"/>
                    <a:pt x="2440" y="1031"/>
                    <a:pt x="2440" y="569"/>
                  </a:cubicBezTo>
                  <a:lnTo>
                    <a:pt x="2440" y="1"/>
                  </a:lnTo>
                  <a:cubicBezTo>
                    <a:pt x="2208" y="43"/>
                    <a:pt x="1977" y="85"/>
                    <a:pt x="1746" y="85"/>
                  </a:cubicBezTo>
                  <a:lnTo>
                    <a:pt x="674" y="85"/>
                  </a:lnTo>
                  <a:cubicBezTo>
                    <a:pt x="442" y="85"/>
                    <a:pt x="211" y="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49">
              <a:extLst>
                <a:ext uri="{FF2B5EF4-FFF2-40B4-BE49-F238E27FC236}">
                  <a16:creationId xmlns:a16="http://schemas.microsoft.com/office/drawing/2014/main" id="{E4981DA0-F30B-49D5-9498-EEAEFDB2B0E1}"/>
                </a:ext>
              </a:extLst>
            </p:cNvPr>
            <p:cNvSpPr/>
            <p:nvPr/>
          </p:nvSpPr>
          <p:spPr>
            <a:xfrm>
              <a:off x="3188470" y="3173531"/>
              <a:ext cx="106095" cy="61088"/>
            </a:xfrm>
            <a:custGeom>
              <a:avLst/>
              <a:gdLst/>
              <a:ahLst/>
              <a:cxnLst/>
              <a:rect l="l" t="t" r="r" b="b"/>
              <a:pathLst>
                <a:path w="7086" h="4080" extrusionOk="0">
                  <a:moveTo>
                    <a:pt x="0" y="0"/>
                  </a:moveTo>
                  <a:lnTo>
                    <a:pt x="0" y="1073"/>
                  </a:lnTo>
                  <a:lnTo>
                    <a:pt x="0" y="1178"/>
                  </a:lnTo>
                  <a:cubicBezTo>
                    <a:pt x="0" y="1325"/>
                    <a:pt x="21" y="1472"/>
                    <a:pt x="63" y="1640"/>
                  </a:cubicBezTo>
                  <a:cubicBezTo>
                    <a:pt x="84" y="1788"/>
                    <a:pt x="126" y="1956"/>
                    <a:pt x="189" y="2103"/>
                  </a:cubicBezTo>
                  <a:cubicBezTo>
                    <a:pt x="610" y="3301"/>
                    <a:pt x="1745" y="4079"/>
                    <a:pt x="3007" y="4079"/>
                  </a:cubicBezTo>
                  <a:lnTo>
                    <a:pt x="4079" y="4079"/>
                  </a:lnTo>
                  <a:cubicBezTo>
                    <a:pt x="5340" y="4079"/>
                    <a:pt x="6476" y="3301"/>
                    <a:pt x="6896" y="2103"/>
                  </a:cubicBezTo>
                  <a:cubicBezTo>
                    <a:pt x="6959" y="1956"/>
                    <a:pt x="7001" y="1788"/>
                    <a:pt x="7022" y="1640"/>
                  </a:cubicBezTo>
                  <a:cubicBezTo>
                    <a:pt x="7064" y="1472"/>
                    <a:pt x="7085" y="1325"/>
                    <a:pt x="7085" y="1178"/>
                  </a:cubicBezTo>
                  <a:lnTo>
                    <a:pt x="7085" y="1073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49">
              <a:extLst>
                <a:ext uri="{FF2B5EF4-FFF2-40B4-BE49-F238E27FC236}">
                  <a16:creationId xmlns:a16="http://schemas.microsoft.com/office/drawing/2014/main" id="{3EC84F3D-156A-4616-B3EE-F7715C22A176}"/>
                </a:ext>
              </a:extLst>
            </p:cNvPr>
            <p:cNvSpPr/>
            <p:nvPr/>
          </p:nvSpPr>
          <p:spPr>
            <a:xfrm>
              <a:off x="3188470" y="3191153"/>
              <a:ext cx="106095" cy="13865"/>
            </a:xfrm>
            <a:custGeom>
              <a:avLst/>
              <a:gdLst/>
              <a:ahLst/>
              <a:cxnLst/>
              <a:rect l="l" t="t" r="r" b="b"/>
              <a:pathLst>
                <a:path w="7086" h="926" extrusionOk="0">
                  <a:moveTo>
                    <a:pt x="0" y="1"/>
                  </a:moveTo>
                  <a:cubicBezTo>
                    <a:pt x="0" y="148"/>
                    <a:pt x="21" y="295"/>
                    <a:pt x="63" y="463"/>
                  </a:cubicBezTo>
                  <a:cubicBezTo>
                    <a:pt x="84" y="611"/>
                    <a:pt x="126" y="779"/>
                    <a:pt x="189" y="926"/>
                  </a:cubicBezTo>
                  <a:lnTo>
                    <a:pt x="6896" y="926"/>
                  </a:lnTo>
                  <a:cubicBezTo>
                    <a:pt x="6959" y="779"/>
                    <a:pt x="7001" y="611"/>
                    <a:pt x="7022" y="463"/>
                  </a:cubicBezTo>
                  <a:cubicBezTo>
                    <a:pt x="7064" y="295"/>
                    <a:pt x="7085" y="148"/>
                    <a:pt x="7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899F9DB-2E2D-419E-A236-1467113E1092}"/>
              </a:ext>
            </a:extLst>
          </p:cNvPr>
          <p:cNvSpPr txBox="1"/>
          <p:nvPr/>
        </p:nvSpPr>
        <p:spPr>
          <a:xfrm>
            <a:off x="971325" y="3715373"/>
            <a:ext cx="6822858" cy="6309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and + subject + auxiliary + either (</a:t>
            </a:r>
            <a:r>
              <a:rPr lang="en-US" sz="1800" b="1" dirty="0">
                <a:solidFill>
                  <a:schemeClr val="tx1"/>
                </a:solidFill>
              </a:rPr>
              <a:t>for negative sentences)</a:t>
            </a:r>
          </a:p>
          <a:p>
            <a:endParaRPr lang="ar-SA" sz="900" dirty="0">
              <a:solidFill>
                <a:schemeClr val="tx1"/>
              </a:solidFill>
            </a:endParaRP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3E7C6A6D-A0E4-44B6-BA8A-EA91DFFA4E85}"/>
              </a:ext>
            </a:extLst>
          </p:cNvPr>
          <p:cNvSpPr/>
          <p:nvPr/>
        </p:nvSpPr>
        <p:spPr>
          <a:xfrm>
            <a:off x="1570899" y="1462846"/>
            <a:ext cx="5483558" cy="762000"/>
          </a:xfrm>
          <a:prstGeom prst="wedgeRoundRectCallout">
            <a:avLst>
              <a:gd name="adj1" fmla="val -66145"/>
              <a:gd name="adj2" fmla="val 2535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We don’t like going for walks in the heat.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946E9E-8B29-4231-B6C2-01139C9DC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48" y="1620101"/>
            <a:ext cx="457240" cy="566977"/>
          </a:xfrm>
          <a:prstGeom prst="rect">
            <a:avLst/>
          </a:prstGeom>
        </p:spPr>
      </p:pic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8FACB15E-8637-480E-8C60-62C70EC6C311}"/>
              </a:ext>
            </a:extLst>
          </p:cNvPr>
          <p:cNvSpPr/>
          <p:nvPr/>
        </p:nvSpPr>
        <p:spPr>
          <a:xfrm>
            <a:off x="509594" y="2430488"/>
            <a:ext cx="6683841" cy="762000"/>
          </a:xfrm>
          <a:prstGeom prst="wedgeRoundRectCallout">
            <a:avLst>
              <a:gd name="adj1" fmla="val 63206"/>
              <a:gd name="adj2" fmla="val 1060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We don’t like going for walks in the heat , and he doesn’t either.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0C1E7D1-A422-4743-BB5E-FA1F63C92CEF}"/>
              </a:ext>
            </a:extLst>
          </p:cNvPr>
          <p:cNvSpPr txBox="1"/>
          <p:nvPr/>
        </p:nvSpPr>
        <p:spPr>
          <a:xfrm>
            <a:off x="1444172" y="1971585"/>
            <a:ext cx="5725886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*only statements with </a:t>
            </a:r>
            <a:r>
              <a:rPr lang="en-US" sz="2000" b="1" u="sng" dirty="0">
                <a:solidFill>
                  <a:schemeClr val="tx1"/>
                </a:solidFill>
              </a:rPr>
              <a:t>and </a:t>
            </a:r>
            <a:r>
              <a:rPr lang="en-US" sz="2000" dirty="0">
                <a:solidFill>
                  <a:schemeClr val="tx1"/>
                </a:solidFill>
              </a:rPr>
              <a:t>are followed by </a:t>
            </a:r>
            <a:r>
              <a:rPr lang="en-US" sz="2000" b="1" u="sng" dirty="0">
                <a:solidFill>
                  <a:schemeClr val="tx1"/>
                </a:solidFill>
              </a:rPr>
              <a:t>too</a:t>
            </a:r>
            <a:r>
              <a:rPr lang="en-US" sz="2000" dirty="0">
                <a:solidFill>
                  <a:schemeClr val="tx1"/>
                </a:solidFill>
              </a:rPr>
              <a:t> or </a:t>
            </a:r>
            <a:r>
              <a:rPr lang="en-US" sz="2000" b="1" u="sng" dirty="0">
                <a:solidFill>
                  <a:schemeClr val="tx1"/>
                </a:solidFill>
              </a:rPr>
              <a:t>either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* Statements with </a:t>
            </a:r>
            <a:r>
              <a:rPr lang="en-US" sz="2000" b="1" u="sng" dirty="0">
                <a:solidFill>
                  <a:schemeClr val="tx1"/>
                </a:solidFill>
              </a:rPr>
              <a:t>but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do not </a:t>
            </a:r>
            <a:r>
              <a:rPr lang="en-US" sz="2000" dirty="0">
                <a:solidFill>
                  <a:schemeClr val="tx1"/>
                </a:solidFill>
              </a:rPr>
              <a:t>use </a:t>
            </a:r>
            <a:r>
              <a:rPr lang="en-US" sz="2000" b="1" u="sng" dirty="0">
                <a:solidFill>
                  <a:schemeClr val="tx1"/>
                </a:solidFill>
              </a:rPr>
              <a:t>too </a:t>
            </a:r>
            <a:r>
              <a:rPr lang="en-US" sz="2000" dirty="0">
                <a:solidFill>
                  <a:schemeClr val="tx1"/>
                </a:solidFill>
              </a:rPr>
              <a:t>or </a:t>
            </a:r>
            <a:r>
              <a:rPr lang="en-US" sz="2000" b="1" u="sng" dirty="0">
                <a:solidFill>
                  <a:schemeClr val="tx1"/>
                </a:solidFill>
              </a:rPr>
              <a:t>either</a:t>
            </a:r>
          </a:p>
        </p:txBody>
      </p:sp>
      <p:pic>
        <p:nvPicPr>
          <p:cNvPr id="1026" name="Picture 2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id="{8A65B22E-8830-4409-ADD5-8AA041A7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8" y="326570"/>
            <a:ext cx="1705429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1572025" y="1045125"/>
            <a:ext cx="6000000" cy="18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Homework</a:t>
            </a:r>
            <a:endParaRPr sz="9600" dirty="0"/>
          </a:p>
        </p:txBody>
      </p:sp>
      <p:sp>
        <p:nvSpPr>
          <p:cNvPr id="294" name="Google Shape;294;p38"/>
          <p:cNvSpPr txBox="1">
            <a:spLocks noGrp="1"/>
          </p:cNvSpPr>
          <p:nvPr>
            <p:ph type="subTitle" idx="1"/>
          </p:nvPr>
        </p:nvSpPr>
        <p:spPr>
          <a:xfrm>
            <a:off x="1801525" y="2776775"/>
            <a:ext cx="55410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Workbook , p.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(58)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exercise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6FF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C)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>
            <a:spLocks noGrp="1"/>
          </p:cNvSpPr>
          <p:nvPr>
            <p:ph type="title"/>
          </p:nvPr>
        </p:nvSpPr>
        <p:spPr>
          <a:xfrm>
            <a:off x="1494116" y="499486"/>
            <a:ext cx="3859800" cy="7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Berlin Sans FB Demi" panose="020E0802020502020306" pitchFamily="34" charset="0"/>
              </a:rPr>
              <a:t>Thanks!</a:t>
            </a:r>
            <a:endParaRPr sz="6600" dirty="0">
              <a:latin typeface="Berlin Sans FB Demi" panose="020E0802020502020306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E851253-4318-464D-ABB2-AEFD3D9ED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8"/>
          <a:stretch/>
        </p:blipFill>
        <p:spPr>
          <a:xfrm>
            <a:off x="1640113" y="1567543"/>
            <a:ext cx="3401287" cy="2966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1375314" y="1284459"/>
            <a:ext cx="4024500" cy="20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Open</a:t>
            </a:r>
            <a:br>
              <a:rPr lang="en" sz="4400" dirty="0"/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your student’s </a:t>
            </a:r>
            <a:b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</a:br>
            <a:r>
              <a:rPr lang="en" sz="2200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book p. </a:t>
            </a:r>
            <a:r>
              <a:rPr lang="en" sz="2200" b="1" dirty="0">
                <a:solidFill>
                  <a:schemeClr val="accent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( 84)</a:t>
            </a:r>
            <a:endParaRPr sz="2200" b="1" dirty="0">
              <a:solidFill>
                <a:schemeClr val="accent2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4609F4-CE49-469B-8424-E2CCEFB1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872">
            <a:off x="3812506" y="505082"/>
            <a:ext cx="3785354" cy="41333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6C471D-083E-49C0-87E3-7DD58D2C9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0" t="20616" r="17983" b="13352"/>
          <a:stretch/>
        </p:blipFill>
        <p:spPr>
          <a:xfrm>
            <a:off x="1152606" y="753036"/>
            <a:ext cx="6347012" cy="398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2719AD4-1313-4C32-B8E7-AF9F14BA92D3}"/>
              </a:ext>
            </a:extLst>
          </p:cNvPr>
          <p:cNvSpPr txBox="1"/>
          <p:nvPr/>
        </p:nvSpPr>
        <p:spPr>
          <a:xfrm>
            <a:off x="1819833" y="1633378"/>
            <a:ext cx="3505202" cy="23384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8100052">
            <a:off x="3873517" y="1378613"/>
            <a:ext cx="1668029" cy="18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rot="10799945" flipH="1">
            <a:off x="6638835" y="1378620"/>
            <a:ext cx="1668025" cy="181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5">
            <a:off x="829674" y="1378614"/>
            <a:ext cx="1668025" cy="181537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مستطيل: زوايا مستديرة 4">
            <a:extLst>
              <a:ext uri="{FF2B5EF4-FFF2-40B4-BE49-F238E27FC236}">
                <a16:creationId xmlns:a16="http://schemas.microsoft.com/office/drawing/2014/main" id="{57D694AC-E5D7-4A41-8529-B40753E94623}"/>
              </a:ext>
            </a:extLst>
          </p:cNvPr>
          <p:cNvSpPr txBox="1"/>
          <p:nvPr/>
        </p:nvSpPr>
        <p:spPr>
          <a:xfrm>
            <a:off x="829659" y="341965"/>
            <a:ext cx="7680108" cy="806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rgbClr val="C00000"/>
                </a:solidFill>
              </a:rPr>
              <a:t>Verbs</a:t>
            </a:r>
            <a:r>
              <a:rPr lang="en-US" sz="2400" b="1" kern="1200" dirty="0"/>
              <a:t> + </a:t>
            </a:r>
            <a:r>
              <a:rPr lang="en-US" sz="2400" b="1" kern="1200" dirty="0">
                <a:solidFill>
                  <a:srgbClr val="C00000"/>
                </a:solidFill>
              </a:rPr>
              <a:t>Infinitives</a:t>
            </a:r>
            <a:r>
              <a:rPr lang="en-US" sz="2400" b="1" kern="1200" dirty="0"/>
              <a:t> or </a:t>
            </a:r>
            <a:r>
              <a:rPr lang="en-US" sz="2400" b="1" kern="1200" dirty="0">
                <a:solidFill>
                  <a:srgbClr val="C00000"/>
                </a:solidFill>
              </a:rPr>
              <a:t>Gerunds</a:t>
            </a:r>
            <a:r>
              <a:rPr lang="en-US" sz="2400" b="1" kern="1200" dirty="0"/>
              <a:t> with different meaning :</a:t>
            </a:r>
            <a:endParaRPr lang="ar-SA" sz="2400" b="1" kern="1200" dirty="0"/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7A9FD6BE-85E7-468C-BB8E-1052B3D178D2}"/>
              </a:ext>
            </a:extLst>
          </p:cNvPr>
          <p:cNvSpPr txBox="1"/>
          <p:nvPr/>
        </p:nvSpPr>
        <p:spPr>
          <a:xfrm>
            <a:off x="1276728" y="1613696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remember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FED1F44-7A61-4811-88E7-E9904A68B656}"/>
              </a:ext>
            </a:extLst>
          </p:cNvPr>
          <p:cNvSpPr txBox="1"/>
          <p:nvPr/>
        </p:nvSpPr>
        <p:spPr>
          <a:xfrm>
            <a:off x="2641933" y="2291169"/>
            <a:ext cx="148686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forget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999DC3-D5EE-4B76-B23B-89ED696C5AE8}"/>
              </a:ext>
            </a:extLst>
          </p:cNvPr>
          <p:cNvSpPr txBox="1"/>
          <p:nvPr/>
        </p:nvSpPr>
        <p:spPr>
          <a:xfrm>
            <a:off x="4128794" y="1593655"/>
            <a:ext cx="148686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stop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86963C0D-DA6E-4C12-AC1E-4A7298943CEB}"/>
              </a:ext>
            </a:extLst>
          </p:cNvPr>
          <p:cNvSpPr txBox="1"/>
          <p:nvPr/>
        </p:nvSpPr>
        <p:spPr>
          <a:xfrm>
            <a:off x="5985986" y="2263973"/>
            <a:ext cx="1486861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regret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F7253DC5-D277-4D6C-8555-713A97A0742E}"/>
              </a:ext>
            </a:extLst>
          </p:cNvPr>
          <p:cNvSpPr txBox="1"/>
          <p:nvPr/>
        </p:nvSpPr>
        <p:spPr>
          <a:xfrm>
            <a:off x="7362585" y="1520678"/>
            <a:ext cx="148686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Rounded MT Bold" panose="020F0704030504030204" pitchFamily="34" charset="0"/>
              </a:rPr>
              <a:t>try</a:t>
            </a:r>
            <a:endParaRPr lang="ar-SA" sz="1800" dirty="0">
              <a:latin typeface="Arial Rounded MT Bold" panose="020F0704030504030204" pitchFamily="34" charset="0"/>
            </a:endParaRPr>
          </a:p>
        </p:txBody>
      </p:sp>
      <p:sp>
        <p:nvSpPr>
          <p:cNvPr id="52" name="مستطيل مستدير الزوايا 11">
            <a:extLst>
              <a:ext uri="{FF2B5EF4-FFF2-40B4-BE49-F238E27FC236}">
                <a16:creationId xmlns:a16="http://schemas.microsoft.com/office/drawing/2014/main" id="{28244B54-BAEE-4835-822B-4976D504053F}"/>
              </a:ext>
            </a:extLst>
          </p:cNvPr>
          <p:cNvSpPr/>
          <p:nvPr/>
        </p:nvSpPr>
        <p:spPr>
          <a:xfrm>
            <a:off x="4632831" y="3180513"/>
            <a:ext cx="4362451" cy="10486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But the meaning will be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different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</a:t>
            </a:r>
          </a:p>
          <a:p>
            <a:pPr algn="ctr"/>
            <a:endParaRPr lang="ar-SA" dirty="0"/>
          </a:p>
        </p:txBody>
      </p:sp>
      <p:sp>
        <p:nvSpPr>
          <p:cNvPr id="53" name="مستطيل مستدير الزوايا 11">
            <a:extLst>
              <a:ext uri="{FF2B5EF4-FFF2-40B4-BE49-F238E27FC236}">
                <a16:creationId xmlns:a16="http://schemas.microsoft.com/office/drawing/2014/main" id="{018A6DDA-E74E-4A6D-8DCD-1B9846CBD35B}"/>
              </a:ext>
            </a:extLst>
          </p:cNvPr>
          <p:cNvSpPr/>
          <p:nvPr/>
        </p:nvSpPr>
        <p:spPr>
          <a:xfrm>
            <a:off x="184292" y="3194006"/>
            <a:ext cx="4362451" cy="10486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We can use those verbs followed by either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infinitive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 or 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Alegrian"/>
              </a:rPr>
              <a:t>gerund</a:t>
            </a:r>
          </a:p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2435837" y="322504"/>
            <a:ext cx="4601067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Verbs + Infinitive or Gerunds</a:t>
            </a:r>
            <a:endParaRPr dirty="0"/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1BE0603E-407B-4AA3-931B-A9266FF9A6D6}"/>
              </a:ext>
            </a:extLst>
          </p:cNvPr>
          <p:cNvGrpSpPr/>
          <p:nvPr/>
        </p:nvGrpSpPr>
        <p:grpSpPr>
          <a:xfrm>
            <a:off x="648477" y="1090760"/>
            <a:ext cx="2524093" cy="905018"/>
            <a:chOff x="1789953" y="110143"/>
            <a:chExt cx="4368796" cy="1402953"/>
          </a:xfrm>
        </p:grpSpPr>
        <p:sp>
          <p:nvSpPr>
            <p:cNvPr id="28" name="مستطيل: زوايا مستديرة 27">
              <a:extLst>
                <a:ext uri="{FF2B5EF4-FFF2-40B4-BE49-F238E27FC236}">
                  <a16:creationId xmlns:a16="http://schemas.microsoft.com/office/drawing/2014/main" id="{B13C9549-225C-41AE-823B-F784FA6C9A2F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مستطيل: زوايا مستديرة 4">
              <a:extLst>
                <a:ext uri="{FF2B5EF4-FFF2-40B4-BE49-F238E27FC236}">
                  <a16:creationId xmlns:a16="http://schemas.microsoft.com/office/drawing/2014/main" id="{11FD189D-7E05-4DA6-B7D8-E727531B745C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Gerunds</a:t>
              </a:r>
              <a:endParaRPr lang="ar-SA" sz="3600" b="1" kern="1200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66CFA45-BD37-4837-B18E-F589852699F5}"/>
              </a:ext>
            </a:extLst>
          </p:cNvPr>
          <p:cNvGrpSpPr/>
          <p:nvPr/>
        </p:nvGrpSpPr>
        <p:grpSpPr>
          <a:xfrm>
            <a:off x="5452390" y="1058620"/>
            <a:ext cx="2524093" cy="937158"/>
            <a:chOff x="1789953" y="110143"/>
            <a:chExt cx="4368796" cy="1402953"/>
          </a:xfrm>
        </p:grpSpPr>
        <p:sp>
          <p:nvSpPr>
            <p:cNvPr id="32" name="مستطيل: زوايا مستديرة 31">
              <a:extLst>
                <a:ext uri="{FF2B5EF4-FFF2-40B4-BE49-F238E27FC236}">
                  <a16:creationId xmlns:a16="http://schemas.microsoft.com/office/drawing/2014/main" id="{8EFBF1C3-DFD0-46FB-81F7-673700749341}"/>
                </a:ext>
              </a:extLst>
            </p:cNvPr>
            <p:cNvSpPr/>
            <p:nvPr/>
          </p:nvSpPr>
          <p:spPr>
            <a:xfrm>
              <a:off x="1789953" y="110143"/>
              <a:ext cx="4368796" cy="14029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مستطيل: زوايا مستديرة 4">
              <a:extLst>
                <a:ext uri="{FF2B5EF4-FFF2-40B4-BE49-F238E27FC236}">
                  <a16:creationId xmlns:a16="http://schemas.microsoft.com/office/drawing/2014/main" id="{19391676-0512-4119-9500-E8755BBFF310}"/>
                </a:ext>
              </a:extLst>
            </p:cNvPr>
            <p:cNvSpPr txBox="1"/>
            <p:nvPr/>
          </p:nvSpPr>
          <p:spPr>
            <a:xfrm>
              <a:off x="1831044" y="151234"/>
              <a:ext cx="428661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Infinitive</a:t>
              </a:r>
              <a:endParaRPr lang="ar-SA" sz="3600" b="1" kern="1200" dirty="0"/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B8F19B2-1FAD-43BF-BC5B-CADD904A06C1}"/>
              </a:ext>
            </a:extLst>
          </p:cNvPr>
          <p:cNvSpPr txBox="1"/>
          <p:nvPr/>
        </p:nvSpPr>
        <p:spPr>
          <a:xfrm>
            <a:off x="3932328" y="1347033"/>
            <a:ext cx="8040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Vs</a:t>
            </a:r>
            <a:r>
              <a:rPr lang="en-US" dirty="0"/>
              <a:t>.</a:t>
            </a:r>
            <a:endParaRPr lang="ar-SA" dirty="0"/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25A1BF85-01B7-494C-97E7-1E69A51DCB30}"/>
              </a:ext>
            </a:extLst>
          </p:cNvPr>
          <p:cNvCxnSpPr>
            <a:cxnSpLocks/>
          </p:cNvCxnSpPr>
          <p:nvPr/>
        </p:nvCxnSpPr>
        <p:spPr>
          <a:xfrm flipH="1">
            <a:off x="1971923" y="2129288"/>
            <a:ext cx="463915" cy="44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770E85CF-F7CC-4249-B479-35FEDCC6FF96}"/>
              </a:ext>
            </a:extLst>
          </p:cNvPr>
          <p:cNvCxnSpPr>
            <a:cxnSpLocks/>
          </p:cNvCxnSpPr>
          <p:nvPr/>
        </p:nvCxnSpPr>
        <p:spPr>
          <a:xfrm>
            <a:off x="6078861" y="2023226"/>
            <a:ext cx="552527" cy="473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Google Shape;6267;p85">
            <a:extLst>
              <a:ext uri="{FF2B5EF4-FFF2-40B4-BE49-F238E27FC236}">
                <a16:creationId xmlns:a16="http://schemas.microsoft.com/office/drawing/2014/main" id="{50C0991B-9C28-421F-8D60-C69A20DDDA4C}"/>
              </a:ext>
            </a:extLst>
          </p:cNvPr>
          <p:cNvSpPr/>
          <p:nvPr/>
        </p:nvSpPr>
        <p:spPr>
          <a:xfrm>
            <a:off x="576802" y="2705260"/>
            <a:ext cx="2937674" cy="122501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“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” form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Arial"/>
              </a:rPr>
              <a:t>Live → living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6267;p85">
            <a:extLst>
              <a:ext uri="{FF2B5EF4-FFF2-40B4-BE49-F238E27FC236}">
                <a16:creationId xmlns:a16="http://schemas.microsoft.com/office/drawing/2014/main" id="{E7543C48-5279-4E56-92F7-1CF591ED17FC}"/>
              </a:ext>
            </a:extLst>
          </p:cNvPr>
          <p:cNvSpPr/>
          <p:nvPr/>
        </p:nvSpPr>
        <p:spPr>
          <a:xfrm>
            <a:off x="5366956" y="2579067"/>
            <a:ext cx="2958060" cy="1272333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“To + the base form” of the verb.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Buy →   to buy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C850368B-181D-4F51-A1EE-2305D40270E4}"/>
              </a:ext>
            </a:extLst>
          </p:cNvPr>
          <p:cNvSpPr txBox="1"/>
          <p:nvPr/>
        </p:nvSpPr>
        <p:spPr>
          <a:xfrm>
            <a:off x="576802" y="4118104"/>
            <a:ext cx="36771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recommend reading this book.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BBBF1CC-AFCE-4FC2-9A2E-CEAC2F11D409}"/>
              </a:ext>
            </a:extLst>
          </p:cNvPr>
          <p:cNvSpPr txBox="1"/>
          <p:nvPr/>
        </p:nvSpPr>
        <p:spPr>
          <a:xfrm>
            <a:off x="4736370" y="4126573"/>
            <a:ext cx="41929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Don’t forget to buy your grandma a gift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41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9DF4ABC2-E651-4C44-81C6-8B147FC380B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Remember</a:t>
            </a:r>
            <a:endParaRPr lang="ar-SA" sz="3200" b="1" dirty="0"/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0F59BF6C-E14C-496D-836E-1710517F56CC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674364E9-AA9B-4537-AA74-AEF3B7B211FC}"/>
              </a:ext>
            </a:extLst>
          </p:cNvPr>
          <p:cNvCxnSpPr>
            <a:cxnSpLocks/>
          </p:cNvCxnSpPr>
          <p:nvPr/>
        </p:nvCxnSpPr>
        <p:spPr>
          <a:xfrm>
            <a:off x="4826692" y="1115816"/>
            <a:ext cx="874393" cy="426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65625D0-18F5-42CB-BE17-ABE6CAC165D5}"/>
              </a:ext>
            </a:extLst>
          </p:cNvPr>
          <p:cNvSpPr txBox="1"/>
          <p:nvPr/>
        </p:nvSpPr>
        <p:spPr>
          <a:xfrm>
            <a:off x="5263888" y="1760720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infinitive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F134A692-F121-495F-AC3E-03BE2B039923}"/>
              </a:ext>
            </a:extLst>
          </p:cNvPr>
          <p:cNvSpPr txBox="1"/>
          <p:nvPr/>
        </p:nvSpPr>
        <p:spPr>
          <a:xfrm>
            <a:off x="1214812" y="1843344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Remember + Gerund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1D8EE56-81A7-45FF-A101-126B141120C0}"/>
              </a:ext>
            </a:extLst>
          </p:cNvPr>
          <p:cNvSpPr txBox="1"/>
          <p:nvPr/>
        </p:nvSpPr>
        <p:spPr>
          <a:xfrm>
            <a:off x="254692" y="2860691"/>
            <a:ext cx="4572000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 playing </a:t>
            </a:r>
            <a:r>
              <a:rPr lang="en-US" sz="1600" dirty="0">
                <a:solidFill>
                  <a:schemeClr val="bg1"/>
                </a:solidFill>
              </a:rPr>
              <a:t>on sand when I was a child </a:t>
            </a:r>
          </a:p>
        </p:txBody>
      </p:sp>
      <p:sp>
        <p:nvSpPr>
          <p:cNvPr id="61" name="V+ ing">
            <a:extLst>
              <a:ext uri="{FF2B5EF4-FFF2-40B4-BE49-F238E27FC236}">
                <a16:creationId xmlns:a16="http://schemas.microsoft.com/office/drawing/2014/main" id="{984C144D-20DF-4C4D-8FF7-C51FE501F7E1}"/>
              </a:ext>
            </a:extLst>
          </p:cNvPr>
          <p:cNvSpPr txBox="1"/>
          <p:nvPr/>
        </p:nvSpPr>
        <p:spPr>
          <a:xfrm>
            <a:off x="1641075" y="2336631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F09B8113-6745-4228-8BDF-0BCB0A19174A}"/>
              </a:ext>
            </a:extLst>
          </p:cNvPr>
          <p:cNvSpPr txBox="1"/>
          <p:nvPr/>
        </p:nvSpPr>
        <p:spPr>
          <a:xfrm>
            <a:off x="214935" y="3957551"/>
            <a:ext cx="41421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sz="1600" dirty="0">
                <a:solidFill>
                  <a:schemeClr val="bg1"/>
                </a:solidFill>
              </a:rPr>
              <a:t>Remember done something in the past) </a:t>
            </a:r>
            <a:endParaRPr lang="ar-SA" dirty="0">
              <a:solidFill>
                <a:schemeClr val="bg1"/>
              </a:solidFill>
            </a:endParaRPr>
          </a:p>
        </p:txBody>
      </p:sp>
      <p:cxnSp>
        <p:nvCxnSpPr>
          <p:cNvPr id="64" name="رابط كسهم مستقيم 63">
            <a:extLst>
              <a:ext uri="{FF2B5EF4-FFF2-40B4-BE49-F238E27FC236}">
                <a16:creationId xmlns:a16="http://schemas.microsoft.com/office/drawing/2014/main" id="{7A11E0F6-3552-49FD-B763-E7DF388309F1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545ACBE8-FA91-47CD-BE80-39768EE736DE}"/>
              </a:ext>
            </a:extLst>
          </p:cNvPr>
          <p:cNvSpPr txBox="1"/>
          <p:nvPr/>
        </p:nvSpPr>
        <p:spPr>
          <a:xfrm>
            <a:off x="6019262" y="228705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1E414E7F-2291-450B-B62C-8F14F196C92D}"/>
              </a:ext>
            </a:extLst>
          </p:cNvPr>
          <p:cNvSpPr txBox="1"/>
          <p:nvPr/>
        </p:nvSpPr>
        <p:spPr>
          <a:xfrm>
            <a:off x="5442667" y="2844172"/>
            <a:ext cx="356615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remember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chemeClr val="bg1"/>
                </a:solidFill>
              </a:rPr>
              <a:t>to call </a:t>
            </a:r>
            <a:r>
              <a:rPr lang="en-US" sz="1600" dirty="0">
                <a:solidFill>
                  <a:schemeClr val="bg1"/>
                </a:solidFill>
              </a:rPr>
              <a:t>my friend tonight </a:t>
            </a:r>
          </a:p>
        </p:txBody>
      </p:sp>
      <p:cxnSp>
        <p:nvCxnSpPr>
          <p:cNvPr id="70" name="رابط كسهم مستقيم 69">
            <a:extLst>
              <a:ext uri="{FF2B5EF4-FFF2-40B4-BE49-F238E27FC236}">
                <a16:creationId xmlns:a16="http://schemas.microsoft.com/office/drawing/2014/main" id="{155F494D-3625-425B-B708-4FCEBF37B5C4}"/>
              </a:ext>
            </a:extLst>
          </p:cNvPr>
          <p:cNvCxnSpPr>
            <a:cxnSpLocks/>
          </p:cNvCxnSpPr>
          <p:nvPr/>
        </p:nvCxnSpPr>
        <p:spPr>
          <a:xfrm>
            <a:off x="6871164" y="3199245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F5CFA18E-840D-44D0-AACD-9BAD8D4C1C04}"/>
              </a:ext>
            </a:extLst>
          </p:cNvPr>
          <p:cNvSpPr txBox="1"/>
          <p:nvPr/>
        </p:nvSpPr>
        <p:spPr>
          <a:xfrm>
            <a:off x="4667668" y="3957551"/>
            <a:ext cx="434115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 Remember to do a task in present or future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7" grpId="0" animBg="1"/>
      <p:bldP spid="69" grpId="0" animBg="1"/>
      <p:bldP spid="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9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971325" y="3504587"/>
            <a:ext cx="2139106" cy="101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9"/>
          <p:cNvPicPr preferRelativeResize="0"/>
          <p:nvPr/>
        </p:nvPicPr>
        <p:blipFill rotWithShape="1">
          <a:blip r:embed="rId4">
            <a:alphaModFix/>
          </a:blip>
          <a:srcRect t="29" b="29"/>
          <a:stretch/>
        </p:blipFill>
        <p:spPr>
          <a:xfrm>
            <a:off x="5907337" y="2501061"/>
            <a:ext cx="2391567" cy="7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9"/>
          <p:cNvPicPr preferRelativeResize="0"/>
          <p:nvPr/>
        </p:nvPicPr>
        <p:blipFill rotWithShape="1">
          <a:blip r:embed="rId5">
            <a:alphaModFix/>
          </a:blip>
          <a:srcRect t="39" b="39"/>
          <a:stretch/>
        </p:blipFill>
        <p:spPr>
          <a:xfrm flipH="1">
            <a:off x="5907321" y="3615842"/>
            <a:ext cx="2391576" cy="55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6">
            <a:alphaModFix/>
          </a:blip>
          <a:srcRect t="9" b="19"/>
          <a:stretch/>
        </p:blipFill>
        <p:spPr>
          <a:xfrm>
            <a:off x="3694013" y="1552550"/>
            <a:ext cx="1755801" cy="160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61864">
            <a:off x="5873410" y="1570978"/>
            <a:ext cx="2391569" cy="68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 rotWithShape="1">
          <a:blip r:embed="rId8">
            <a:alphaModFix/>
          </a:blip>
          <a:srcRect t="39" b="39"/>
          <a:stretch/>
        </p:blipFill>
        <p:spPr>
          <a:xfrm flipH="1">
            <a:off x="907612" y="3090369"/>
            <a:ext cx="2391570" cy="41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9"/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979238" y="1552539"/>
            <a:ext cx="2320520" cy="118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9"/>
          <p:cNvPicPr preferRelativeResize="0"/>
          <p:nvPr/>
        </p:nvPicPr>
        <p:blipFill rotWithShape="1">
          <a:blip r:embed="rId10">
            <a:alphaModFix/>
          </a:blip>
          <a:srcRect t="39" b="29"/>
          <a:stretch/>
        </p:blipFill>
        <p:spPr>
          <a:xfrm rot="1509492" flipH="1">
            <a:off x="3700997" y="3299094"/>
            <a:ext cx="1872225" cy="13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7CE38E4-BFF6-414C-A0E4-7049A68EA8F9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Forget</a:t>
            </a:r>
            <a:endParaRPr lang="ar-SA" sz="3200" b="1" dirty="0"/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AEE5E97-FEF2-4CD6-A47B-B197A1C10CB6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0A96FCF0-1D63-4107-824C-C185BB2D12BE}"/>
              </a:ext>
            </a:extLst>
          </p:cNvPr>
          <p:cNvCxnSpPr>
            <a:cxnSpLocks/>
          </p:cNvCxnSpPr>
          <p:nvPr/>
        </p:nvCxnSpPr>
        <p:spPr>
          <a:xfrm>
            <a:off x="4705357" y="1141040"/>
            <a:ext cx="941598" cy="386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D74DC96-E0F5-4D73-AD7F-D7F4E1B5A2CB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Gerund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1F8FD10-4F0E-4C0E-B45C-68469D4531B6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Forget + infinitive</a:t>
            </a:r>
          </a:p>
        </p:txBody>
      </p:sp>
      <p:sp>
        <p:nvSpPr>
          <p:cNvPr id="20" name="V+ ing">
            <a:extLst>
              <a:ext uri="{FF2B5EF4-FFF2-40B4-BE49-F238E27FC236}">
                <a16:creationId xmlns:a16="http://schemas.microsoft.com/office/drawing/2014/main" id="{19A732F9-26AF-45C1-ADE2-C7191648F3DC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468798D-0C41-44CC-B506-262B329BEF7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649B12-7687-4FEC-85A4-E791C391AB98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forget feeding </a:t>
            </a:r>
            <a:r>
              <a:rPr lang="en-US" sz="1600" dirty="0">
                <a:solidFill>
                  <a:schemeClr val="bg1"/>
                </a:solidFill>
              </a:rPr>
              <a:t>the cat . I fed it twice.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0E784F-5854-4A43-A14A-FE13B0B13BAA}"/>
              </a:ext>
            </a:extLst>
          </p:cNvPr>
          <p:cNvSpPr txBox="1"/>
          <p:nvPr/>
        </p:nvSpPr>
        <p:spPr>
          <a:xfrm>
            <a:off x="4498578" y="2861084"/>
            <a:ext cx="44416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You </a:t>
            </a:r>
            <a:r>
              <a:rPr lang="en-US" sz="1600" b="1" u="sng" dirty="0">
                <a:solidFill>
                  <a:schemeClr val="bg1"/>
                </a:solidFill>
              </a:rPr>
              <a:t>forget to close </a:t>
            </a:r>
            <a:r>
              <a:rPr lang="en-US" sz="1600" dirty="0">
                <a:solidFill>
                  <a:schemeClr val="bg1"/>
                </a:solidFill>
              </a:rPr>
              <a:t>the door .I found it opened 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A3154D79-DC9C-44E5-B664-2A9CD1AE0630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B3A9E954-07FD-4D7E-9058-D4D7411E3962}"/>
              </a:ext>
            </a:extLst>
          </p:cNvPr>
          <p:cNvCxnSpPr>
            <a:cxnSpLocks/>
          </p:cNvCxnSpPr>
          <p:nvPr/>
        </p:nvCxnSpPr>
        <p:spPr>
          <a:xfrm>
            <a:off x="6550100" y="3180101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BF81C2D-F902-4777-8258-148D284BCF4D}"/>
              </a:ext>
            </a:extLst>
          </p:cNvPr>
          <p:cNvSpPr txBox="1"/>
          <p:nvPr/>
        </p:nvSpPr>
        <p:spPr>
          <a:xfrm>
            <a:off x="172610" y="3894417"/>
            <a:ext cx="43259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(Not  remember having done something in the past )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CA07569-AE87-476C-AE50-0CC3647585CE}"/>
              </a:ext>
            </a:extLst>
          </p:cNvPr>
          <p:cNvSpPr txBox="1"/>
          <p:nvPr/>
        </p:nvSpPr>
        <p:spPr>
          <a:xfrm>
            <a:off x="4775267" y="3881774"/>
            <a:ext cx="4142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(Not remember to do the task ) 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A7C92AF-188D-4F50-99C9-0ABC1320623C}"/>
              </a:ext>
            </a:extLst>
          </p:cNvPr>
          <p:cNvSpPr/>
          <p:nvPr/>
        </p:nvSpPr>
        <p:spPr>
          <a:xfrm>
            <a:off x="2600076" y="286246"/>
            <a:ext cx="3215416" cy="82957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500" dirty="0"/>
              <a:t>    </a:t>
            </a:r>
          </a:p>
          <a:p>
            <a:pPr algn="ctr"/>
            <a:r>
              <a:rPr lang="en-US" sz="3200" b="1" dirty="0"/>
              <a:t>Regret</a:t>
            </a:r>
            <a:endParaRPr lang="ar-SA" sz="3200" b="1" dirty="0"/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0833E1B8-A7BD-4903-BFE8-2BA0FEA5D47F}"/>
              </a:ext>
            </a:extLst>
          </p:cNvPr>
          <p:cNvCxnSpPr>
            <a:cxnSpLocks/>
          </p:cNvCxnSpPr>
          <p:nvPr/>
        </p:nvCxnSpPr>
        <p:spPr>
          <a:xfrm flipH="1">
            <a:off x="2894275" y="1115816"/>
            <a:ext cx="957437" cy="538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BF69D596-6D14-44F6-87F8-355115F5B0C6}"/>
              </a:ext>
            </a:extLst>
          </p:cNvPr>
          <p:cNvCxnSpPr>
            <a:cxnSpLocks/>
          </p:cNvCxnSpPr>
          <p:nvPr/>
        </p:nvCxnSpPr>
        <p:spPr>
          <a:xfrm>
            <a:off x="4679973" y="1115816"/>
            <a:ext cx="917744" cy="4810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E574681-9A9B-4FF2-BC10-FE914ED9EC8C}"/>
              </a:ext>
            </a:extLst>
          </p:cNvPr>
          <p:cNvSpPr txBox="1"/>
          <p:nvPr/>
        </p:nvSpPr>
        <p:spPr>
          <a:xfrm>
            <a:off x="1199952" y="1728313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Regret+ Gerund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ABFBCD6-BFC4-445E-815A-EFADA4C08B1D}"/>
              </a:ext>
            </a:extLst>
          </p:cNvPr>
          <p:cNvSpPr txBox="1"/>
          <p:nvPr/>
        </p:nvSpPr>
        <p:spPr>
          <a:xfrm>
            <a:off x="5033300" y="1712979"/>
            <a:ext cx="265176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Regret + infinitive</a:t>
            </a:r>
          </a:p>
        </p:txBody>
      </p:sp>
      <p:sp>
        <p:nvSpPr>
          <p:cNvPr id="17" name="V+ ing">
            <a:extLst>
              <a:ext uri="{FF2B5EF4-FFF2-40B4-BE49-F238E27FC236}">
                <a16:creationId xmlns:a16="http://schemas.microsoft.com/office/drawing/2014/main" id="{63284DAE-3BDE-4998-A0FE-44499C86A6DA}"/>
              </a:ext>
            </a:extLst>
          </p:cNvPr>
          <p:cNvSpPr txBox="1"/>
          <p:nvPr/>
        </p:nvSpPr>
        <p:spPr>
          <a:xfrm>
            <a:off x="1617073" y="2273419"/>
            <a:ext cx="1253200" cy="40010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18" tIns="45718" rIns="45718" bIns="45718">
            <a:spAutoFit/>
          </a:bodyPr>
          <a:lstStyle>
            <a:lvl1pPr rtl="0">
              <a:defRPr sz="6200" b="1">
                <a:solidFill>
                  <a:srgbClr val="791A3D"/>
                </a:solidFill>
              </a:defRPr>
            </a:lvl1pPr>
          </a:lstStyle>
          <a:p>
            <a:pPr algn="ctr"/>
            <a:r>
              <a:rPr sz="2000" dirty="0">
                <a:solidFill>
                  <a:schemeClr val="bg1"/>
                </a:solidFill>
              </a:rPr>
              <a:t>V+ </a:t>
            </a:r>
            <a:r>
              <a:rPr sz="2000" dirty="0" err="1">
                <a:solidFill>
                  <a:schemeClr val="bg1"/>
                </a:solidFill>
              </a:rPr>
              <a:t>ing</a:t>
            </a:r>
            <a:r>
              <a:rPr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112238-B8D5-449C-A229-000D3CDC17D2}"/>
              </a:ext>
            </a:extLst>
          </p:cNvPr>
          <p:cNvSpPr txBox="1"/>
          <p:nvPr/>
        </p:nvSpPr>
        <p:spPr>
          <a:xfrm>
            <a:off x="5962097" y="2219877"/>
            <a:ext cx="11410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 +v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988C169-DCAA-41F4-BE1D-3A5FCBBFEC31}"/>
              </a:ext>
            </a:extLst>
          </p:cNvPr>
          <p:cNvSpPr txBox="1"/>
          <p:nvPr/>
        </p:nvSpPr>
        <p:spPr>
          <a:xfrm>
            <a:off x="203641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regret watching </a:t>
            </a:r>
            <a:r>
              <a:rPr lang="en-US" sz="1600" dirty="0">
                <a:solidFill>
                  <a:schemeClr val="bg1"/>
                </a:solidFill>
              </a:rPr>
              <a:t>this film it was boring 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A4633CD-4478-400F-90B1-5C1A43C110BB}"/>
              </a:ext>
            </a:extLst>
          </p:cNvPr>
          <p:cNvSpPr txBox="1"/>
          <p:nvPr/>
        </p:nvSpPr>
        <p:spPr>
          <a:xfrm>
            <a:off x="4572000" y="2829656"/>
            <a:ext cx="3871713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 </a:t>
            </a:r>
            <a:r>
              <a:rPr lang="en-US" sz="1600" b="1" u="sng" dirty="0">
                <a:solidFill>
                  <a:schemeClr val="bg1"/>
                </a:solidFill>
              </a:rPr>
              <a:t>regret to tell </a:t>
            </a:r>
            <a:r>
              <a:rPr lang="en-US" sz="1600" dirty="0">
                <a:solidFill>
                  <a:schemeClr val="bg1"/>
                </a:solidFill>
              </a:rPr>
              <a:t>you that I have a secret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1A557FF3-A27F-478D-8009-1F08729CFEBB}"/>
              </a:ext>
            </a:extLst>
          </p:cNvPr>
          <p:cNvCxnSpPr>
            <a:cxnSpLocks/>
          </p:cNvCxnSpPr>
          <p:nvPr/>
        </p:nvCxnSpPr>
        <p:spPr>
          <a:xfrm>
            <a:off x="1987738" y="3227529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14351756-C085-4B21-80E7-551D149F5616}"/>
              </a:ext>
            </a:extLst>
          </p:cNvPr>
          <p:cNvCxnSpPr>
            <a:cxnSpLocks/>
          </p:cNvCxnSpPr>
          <p:nvPr/>
        </p:nvCxnSpPr>
        <p:spPr>
          <a:xfrm>
            <a:off x="6507855" y="3227528"/>
            <a:ext cx="1" cy="6197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0BD6BB8-8A58-474D-9E8E-E0AAA56A376A}"/>
              </a:ext>
            </a:extLst>
          </p:cNvPr>
          <p:cNvSpPr txBox="1"/>
          <p:nvPr/>
        </p:nvSpPr>
        <p:spPr>
          <a:xfrm>
            <a:off x="201520" y="3873795"/>
            <a:ext cx="472033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wish It were possible to undo something done in the past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498A76B-A890-4872-884A-7FFDBD1A56C3}"/>
              </a:ext>
            </a:extLst>
          </p:cNvPr>
          <p:cNvSpPr txBox="1"/>
          <p:nvPr/>
        </p:nvSpPr>
        <p:spPr>
          <a:xfrm>
            <a:off x="5118525" y="3884778"/>
            <a:ext cx="369947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Wish it were not necessary to do something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Cybersecurity Agency by Slidesgo">
  <a:themeElements>
    <a:clrScheme name="Simple Light">
      <a:dk1>
        <a:srgbClr val="FFFFFF"/>
      </a:dk1>
      <a:lt1>
        <a:srgbClr val="FFFFFF"/>
      </a:lt1>
      <a:dk2>
        <a:srgbClr val="140240"/>
      </a:dk2>
      <a:lt2>
        <a:srgbClr val="4F0B81"/>
      </a:lt2>
      <a:accent1>
        <a:srgbClr val="FF40E0"/>
      </a:accent1>
      <a:accent2>
        <a:srgbClr val="FF96FF"/>
      </a:accent2>
      <a:accent3>
        <a:srgbClr val="008AD7"/>
      </a:accent3>
      <a:accent4>
        <a:srgbClr val="513DDC"/>
      </a:accent4>
      <a:accent5>
        <a:srgbClr val="2F197D"/>
      </a:accent5>
      <a:accent6>
        <a:srgbClr val="2F197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700</Words>
  <Application>Microsoft Office PowerPoint</Application>
  <PresentationFormat>عرض على الشاشة (16:9)</PresentationFormat>
  <Paragraphs>149</Paragraphs>
  <Slides>24</Slides>
  <Notes>24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9" baseType="lpstr">
      <vt:lpstr>Alegrian</vt:lpstr>
      <vt:lpstr>Algerian</vt:lpstr>
      <vt:lpstr>Open Sans</vt:lpstr>
      <vt:lpstr>Arial Narrow</vt:lpstr>
      <vt:lpstr>Berlin Sans FB Demi</vt:lpstr>
      <vt:lpstr>Muli</vt:lpstr>
      <vt:lpstr>Gaegu</vt:lpstr>
      <vt:lpstr>Patrick Hand</vt:lpstr>
      <vt:lpstr>Arial Rounded MT Bold</vt:lpstr>
      <vt:lpstr>Arial</vt:lpstr>
      <vt:lpstr>Raleway Thin</vt:lpstr>
      <vt:lpstr>Nirmala UI</vt:lpstr>
      <vt:lpstr>Roboto</vt:lpstr>
      <vt:lpstr>Oswald</vt:lpstr>
      <vt:lpstr>Cybersecurity Agency by Slidesgo</vt:lpstr>
      <vt:lpstr>Unit 6  The Gender Divide Grammar</vt:lpstr>
      <vt:lpstr>Lesson Objectives</vt:lpstr>
      <vt:lpstr>Open your student’s  book p. ( 84)</vt:lpstr>
      <vt:lpstr>عرض تقديمي في PowerPoint</vt:lpstr>
      <vt:lpstr>عرض تقديمي في PowerPoint</vt:lpstr>
      <vt:lpstr>Verbs + Infinitive or Gerunds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02</vt:lpstr>
      <vt:lpstr>عرض تقديمي في PowerPoint</vt:lpstr>
      <vt:lpstr>عرض تقديمي في PowerPoint</vt:lpstr>
      <vt:lpstr>عرض تقديمي في PowerPoint</vt:lpstr>
      <vt:lpstr>03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AGENCY</dc:title>
  <dc:creator>ام الوليد</dc:creator>
  <cp:lastModifiedBy>انتصار العبيدالله</cp:lastModifiedBy>
  <cp:revision>48</cp:revision>
  <dcterms:modified xsi:type="dcterms:W3CDTF">2021-04-04T21:41:43Z</dcterms:modified>
</cp:coreProperties>
</file>