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7" r:id="rId12"/>
    <p:sldId id="266" r:id="rId13"/>
    <p:sldId id="268" r:id="rId14"/>
    <p:sldId id="269" r:id="rId15"/>
    <p:sldId id="271" r:id="rId16"/>
    <p:sldId id="272" r:id="rId17"/>
    <p:sldId id="273" r:id="rId18"/>
    <p:sldId id="274" r:id="rId19"/>
    <p:sldId id="281" r:id="rId20"/>
    <p:sldId id="276" r:id="rId21"/>
    <p:sldId id="277" r:id="rId22"/>
    <p:sldId id="275" r:id="rId23"/>
    <p:sldId id="278" r:id="rId24"/>
    <p:sldId id="279" r:id="rId25"/>
    <p:sldId id="280" r:id="rId26"/>
    <p:sldId id="282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3A2H8pKkGy7o+WUOqvEtA==" hashData="/uv7FlwgLlfwTw+9ActfjlYfBtwb9Jqa8eWAdnAwRx4vHA0ch5OZ61cO2L9+u5AYykSJK2qd26/Fb5vYXMRty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1C64"/>
    <a:srgbClr val="FFC935"/>
    <a:srgbClr val="213B5E"/>
    <a:srgbClr val="08797E"/>
    <a:srgbClr val="D6624B"/>
    <a:srgbClr val="2D5E81"/>
    <a:srgbClr val="BB6A5A"/>
    <a:srgbClr val="07575D"/>
    <a:srgbClr val="2626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22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495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856D7-1A01-4AC4-8E87-4ED8389F2420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85F63EF-D7DE-402B-B7BF-B7E5566B39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26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494EB37-DD96-4CE4-58F6-57890FB42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A75EAE-29E9-AEF1-648E-3D5DC8CA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7124BE-B343-581A-E12C-F6B82C63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A1409D-E2BB-52F5-37B0-26426701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9257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566D10-ACB8-E838-02AC-860F21F25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5324EA6-F779-1027-6967-E3E5525C8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E63410-9CF6-C178-A6F3-7BC4DA86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6D89B2-622C-044F-890A-6C4662A1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EECB8E-6DE3-AA40-2DF4-A16E902A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38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8A18D2A-6B35-CD13-3A64-84387AFD2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F27EB0-206A-30CA-4B08-B7C1C5B36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E4B747-0AB4-2313-238A-5CF71F96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18D567-AC03-9033-A621-3F699ADF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A729CF-8E29-E726-884B-01844765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68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E0A2C-9423-82A9-8114-A18B9278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10390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53A4A8-560A-6B65-E175-9AB84024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FA20E7-B0FB-ADC3-E65C-089D391EB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B7B172-95CD-91BC-DF53-37BCD4B5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4E31DF-1908-830F-3839-334EC5B9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06B004-B819-18B8-0716-4684BF7C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948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0ED6C5-9DCB-4521-1A2B-0D5BD414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8AFE0D-581B-4A3B-0F99-E0D92E7CC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261252-E3F7-E4BE-C979-8953114C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DFB5B0-58B2-9C4E-174B-1B0370DD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73B9512-EB85-ECE6-E1D2-510739D4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582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F9ED24-BF9D-EB20-5C89-C85E9D3D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13805-5F06-DAB5-5B66-7DC507D9E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D7F0FEE-990C-98D9-9B53-2FC34AFA9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28376E-DE8D-09B0-C4CD-E8FDD347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2B6F0B6-AB49-C56B-F1B5-9841A08C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DB8DDF-1CD0-3A98-DA7D-16C2AAE6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747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A69808-5614-A2B1-6E50-3B2CBB0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873F4BA-70DB-A7C9-059C-4F27CAC92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E99E846-F09B-1BB9-5859-68EC7B5A7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978D879-841B-0671-6335-6081296BD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B15CD27-0324-7AA5-B3EE-8E898449D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3B7BE0C-9E43-3E1D-3FD9-CE930337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B7AAD8F-0DF9-9CAA-2DF3-B66F3845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45D3B02-A00F-D4B5-0D43-A94C2FFA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200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AC65D3-A26B-79BD-F252-98642174B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6EFB33E-074D-1624-38E4-28577631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ECF631B-B5CD-FFC8-7758-7CF274FC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58A6C3F-C20E-7392-C0EE-E394F1DF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609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5F7B73B-11D7-0958-022D-57ACA015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9E56F1B-1D38-AB86-BC54-880A5230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44741D0-697C-83E4-951E-DBC67C7E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439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C58944-AAC7-4412-35F8-34794D70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D36E6D-0228-8E82-3286-BEB16C6E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F2CB1B0-4617-9C17-07C6-5720FD380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A7F967E-C3A0-958F-102D-D45C6CED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021DD7-A6D5-CF00-5358-C919D6D3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666250-AA21-B9F9-0B9D-FA8771A8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498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D14B44-D0C3-C078-7F73-628AD493D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8BEAD8F-8D44-8853-7C99-5E54602F8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C3F3F42-564B-7456-C578-10AAA3BAA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B088C5-F40F-6776-2AFE-F199AB1A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D19A3FD-239B-5BA5-595C-6304D674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D3E982-646E-CBA9-4CB8-48CE7BD7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96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t.me/Sciences_20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FFDF3901-F117-07D8-95FA-1B3AE215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1"/>
          <a:stretch/>
        </p:blipFill>
        <p:spPr>
          <a:xfrm>
            <a:off x="2736763" y="-55783"/>
            <a:ext cx="3657607" cy="229839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3B8F29C-E8EE-3558-71B5-F44041CBC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0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0C92DCB-7615-C247-8E59-05631182F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32" b="7055"/>
          <a:stretch/>
        </p:blipFill>
        <p:spPr>
          <a:xfrm>
            <a:off x="0" y="-37476"/>
            <a:ext cx="1645899" cy="3248688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1D35C31-AB05-C781-8784-E8F392F3C771}"/>
              </a:ext>
            </a:extLst>
          </p:cNvPr>
          <p:cNvGrpSpPr/>
          <p:nvPr userDrawn="1"/>
        </p:nvGrpSpPr>
        <p:grpSpPr>
          <a:xfrm>
            <a:off x="151628" y="193750"/>
            <a:ext cx="11888744" cy="491872"/>
            <a:chOff x="171880" y="126998"/>
            <a:chExt cx="11888744" cy="491872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7A565431-E42B-613A-7B63-4F28E9DA504C}"/>
                </a:ext>
              </a:extLst>
            </p:cNvPr>
            <p:cNvSpPr/>
            <p:nvPr/>
          </p:nvSpPr>
          <p:spPr>
            <a:xfrm>
              <a:off x="10593609" y="126998"/>
              <a:ext cx="1467015" cy="4918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التاريخ: </a:t>
              </a: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4E0FF06-7BB5-8B35-476E-0C6BA45D6772}"/>
                </a:ext>
              </a:extLst>
            </p:cNvPr>
            <p:cNvSpPr/>
            <p:nvPr/>
          </p:nvSpPr>
          <p:spPr>
            <a:xfrm>
              <a:off x="8780611" y="126998"/>
              <a:ext cx="1648254" cy="4918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الحصة: </a:t>
              </a: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B3139FB5-A77B-7B2E-9CC4-B3F931E8FBB8}"/>
                </a:ext>
              </a:extLst>
            </p:cNvPr>
            <p:cNvSpPr/>
            <p:nvPr/>
          </p:nvSpPr>
          <p:spPr>
            <a:xfrm>
              <a:off x="171880" y="126998"/>
              <a:ext cx="1734790" cy="4918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الدرس: عالم الخلايا</a:t>
              </a: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C8B86422-E063-CCBB-DACD-5B42A6116745}"/>
                </a:ext>
              </a:extLst>
            </p:cNvPr>
            <p:cNvSpPr/>
            <p:nvPr/>
          </p:nvSpPr>
          <p:spPr>
            <a:xfrm>
              <a:off x="5652766" y="126998"/>
              <a:ext cx="2963102" cy="4918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الوحدة الخامسة ( تباين الحياة)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1D132355-5CFE-348F-F943-5D2B98C753F4}"/>
                </a:ext>
              </a:extLst>
            </p:cNvPr>
            <p:cNvSpPr/>
            <p:nvPr/>
          </p:nvSpPr>
          <p:spPr>
            <a:xfrm>
              <a:off x="2071413" y="126998"/>
              <a:ext cx="3416609" cy="4918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الفصل التاسع ( الخلايا لَبِنَات الحياة)</a:t>
              </a:r>
            </a:p>
          </p:txBody>
        </p:sp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4BC8D91-A02F-8607-6B96-E39D7768B549}"/>
              </a:ext>
            </a:extLst>
          </p:cNvPr>
          <p:cNvSpPr/>
          <p:nvPr userDrawn="1"/>
        </p:nvSpPr>
        <p:spPr>
          <a:xfrm>
            <a:off x="1823090" y="942190"/>
            <a:ext cx="10106582" cy="446286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4D4C34BF-B940-6346-22FC-DC682D5EEBB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5400000">
            <a:off x="550320" y="4932547"/>
            <a:ext cx="419676" cy="121706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6554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web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ngimg.com/download/51586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>
            <a:extLst>
              <a:ext uri="{FF2B5EF4-FFF2-40B4-BE49-F238E27FC236}">
                <a16:creationId xmlns:a16="http://schemas.microsoft.com/office/drawing/2014/main" id="{EC17F9E7-DE86-7F28-6EA1-560C4F59E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39073" r="3932" b="39942"/>
          <a:stretch/>
        </p:blipFill>
        <p:spPr>
          <a:xfrm>
            <a:off x="5770280" y="1027678"/>
            <a:ext cx="2052054" cy="47557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CBCCAB3-31E0-4EB8-B89A-11AAAA1A8340}"/>
              </a:ext>
            </a:extLst>
          </p:cNvPr>
          <p:cNvSpPr txBox="1"/>
          <p:nvPr/>
        </p:nvSpPr>
        <p:spPr>
          <a:xfrm>
            <a:off x="5637475" y="2949933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7C577EF-E865-F28D-FE40-6A5A6B14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386" y="2080802"/>
            <a:ext cx="2878315" cy="187800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9C9B752-FA07-D3F6-26A4-754DB375D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50" y="1829614"/>
            <a:ext cx="2878315" cy="238037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9ABE4E1-C08E-F220-A6EA-CAE706287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914" y="1878798"/>
            <a:ext cx="2878315" cy="228201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AD1608-DE0F-352E-7A9C-5A4E74E299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13" y="4395363"/>
            <a:ext cx="2257442" cy="22574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3CF2D6-07A4-9D9C-4FF3-9FFFB321DD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69" y="4395363"/>
            <a:ext cx="2415243" cy="22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8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267FB7E-7D68-9374-5233-959CC41CE177}"/>
              </a:ext>
            </a:extLst>
          </p:cNvPr>
          <p:cNvSpPr txBox="1"/>
          <p:nvPr/>
        </p:nvSpPr>
        <p:spPr>
          <a:xfrm>
            <a:off x="691869" y="3429000"/>
            <a:ext cx="9144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تقويم بنائي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DD99D21-840C-1CC9-B40A-686E6D01AA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15" y="1042223"/>
            <a:ext cx="9875520" cy="447333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3070441-89EC-1C13-4F8C-3DB5C1BCC88A}"/>
              </a:ext>
            </a:extLst>
          </p:cNvPr>
          <p:cNvSpPr txBox="1"/>
          <p:nvPr/>
        </p:nvSpPr>
        <p:spPr>
          <a:xfrm>
            <a:off x="9939130" y="1415332"/>
            <a:ext cx="8507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الخلايا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A26FD7F-98C1-9A53-054E-71247A0D4410}"/>
              </a:ext>
            </a:extLst>
          </p:cNvPr>
          <p:cNvSpPr txBox="1"/>
          <p:nvPr/>
        </p:nvSpPr>
        <p:spPr>
          <a:xfrm>
            <a:off x="8181892" y="1876997"/>
            <a:ext cx="16870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نظرية الخلية 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3D181D0-DC32-EF90-E41E-7F9EF5F9299C}"/>
              </a:ext>
            </a:extLst>
          </p:cNvPr>
          <p:cNvSpPr txBox="1"/>
          <p:nvPr/>
        </p:nvSpPr>
        <p:spPr>
          <a:xfrm>
            <a:off x="7577594" y="2410224"/>
            <a:ext cx="19016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المخلوقات الحية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853F175-04D7-4959-BC6C-56436C87BBFB}"/>
              </a:ext>
            </a:extLst>
          </p:cNvPr>
          <p:cNvSpPr txBox="1"/>
          <p:nvPr/>
        </p:nvSpPr>
        <p:spPr>
          <a:xfrm>
            <a:off x="7577594" y="2942603"/>
            <a:ext cx="19586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اللبنة الأساسية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3CE27B1-C97E-EF4E-584B-ED0C6EE47064}"/>
              </a:ext>
            </a:extLst>
          </p:cNvPr>
          <p:cNvSpPr txBox="1"/>
          <p:nvPr/>
        </p:nvSpPr>
        <p:spPr>
          <a:xfrm>
            <a:off x="7678972" y="3416050"/>
            <a:ext cx="10058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موجودة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82CF3F-0F92-8625-8EAF-79C9D3B282E0}"/>
              </a:ext>
            </a:extLst>
          </p:cNvPr>
          <p:cNvSpPr txBox="1"/>
          <p:nvPr/>
        </p:nvSpPr>
        <p:spPr>
          <a:xfrm>
            <a:off x="9939130" y="3890665"/>
            <a:ext cx="13623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البكتيريا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953B8F-DE1F-7583-213C-95148A622C05}"/>
              </a:ext>
            </a:extLst>
          </p:cNvPr>
          <p:cNvSpPr txBox="1"/>
          <p:nvPr/>
        </p:nvSpPr>
        <p:spPr>
          <a:xfrm>
            <a:off x="8252130" y="4826477"/>
            <a:ext cx="1687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قوة تكبير </a:t>
            </a:r>
          </a:p>
        </p:txBody>
      </p:sp>
    </p:spTree>
    <p:extLst>
      <p:ext uri="{BB962C8B-B14F-4D97-AF65-F5344CB8AC3E}">
        <p14:creationId xmlns:p14="http://schemas.microsoft.com/office/powerpoint/2010/main" val="1632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3-03-04_15-42-10">
            <a:hlinkClick r:id="" action="ppaction://media"/>
            <a:extLst>
              <a:ext uri="{FF2B5EF4-FFF2-40B4-BE49-F238E27FC236}">
                <a16:creationId xmlns:a16="http://schemas.microsoft.com/office/drawing/2014/main" id="{149FCA64-0A8F-5A64-EBE5-155B5CBE6E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1101" y="1141600"/>
            <a:ext cx="9750902" cy="53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38C84F3-36A6-842B-A807-8436E8BF3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730" r="2726" b="1984"/>
          <a:stretch/>
        </p:blipFill>
        <p:spPr>
          <a:xfrm rot="435857">
            <a:off x="1797270" y="1645044"/>
            <a:ext cx="3350053" cy="340196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CE99B4C-43EA-E7D8-DE3A-648C83B2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2886" r="2601" b="4750"/>
          <a:stretch/>
        </p:blipFill>
        <p:spPr>
          <a:xfrm rot="20699143">
            <a:off x="9151182" y="2449928"/>
            <a:ext cx="2686075" cy="261894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7072A89-82EA-9E06-786F-DC21B3C36A39}"/>
              </a:ext>
            </a:extLst>
          </p:cNvPr>
          <p:cNvSpPr txBox="1"/>
          <p:nvPr/>
        </p:nvSpPr>
        <p:spPr>
          <a:xfrm>
            <a:off x="8404928" y="1446896"/>
            <a:ext cx="3787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B05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مم تتكون الخلايا؟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16C7DCA-7B82-CBBE-C894-97A7033A4A2B}"/>
              </a:ext>
            </a:extLst>
          </p:cNvPr>
          <p:cNvSpPr txBox="1"/>
          <p:nvPr/>
        </p:nvSpPr>
        <p:spPr>
          <a:xfrm>
            <a:off x="3853715" y="1908561"/>
            <a:ext cx="736993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تتكون الخلية من أجزاء صغيرة جدًا ، تسمى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العضيات</a:t>
            </a: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لكل منها وظيفة محددة.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هناك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عضيات</a:t>
            </a: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توجد داخل الخلية وخارجها.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هناك نوعان من الخلايا :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نباتية</a:t>
            </a: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وَ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حيوانية</a:t>
            </a: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توجد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عضيات</a:t>
            </a:r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في الخلية النباتية فقط.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1F75D0-5AF1-C383-E5E1-112A58E2C6A4}"/>
              </a:ext>
            </a:extLst>
          </p:cNvPr>
          <p:cNvSpPr txBox="1"/>
          <p:nvPr/>
        </p:nvSpPr>
        <p:spPr>
          <a:xfrm>
            <a:off x="8116312" y="4875824"/>
            <a:ext cx="360250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نموذج ثلاثي الأبعاد يوضح تركيب الخلية الحيوانية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E487EF3-8837-E42E-1644-BE73AC3F7D04}"/>
              </a:ext>
            </a:extLst>
          </p:cNvPr>
          <p:cNvSpPr txBox="1"/>
          <p:nvPr/>
        </p:nvSpPr>
        <p:spPr>
          <a:xfrm>
            <a:off x="2052464" y="4875824"/>
            <a:ext cx="360250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نموذج ثلاثي الأبعاد يوضح تركيب الخلية النباتية. </a:t>
            </a:r>
          </a:p>
        </p:txBody>
      </p:sp>
    </p:spTree>
    <p:extLst>
      <p:ext uri="{BB962C8B-B14F-4D97-AF65-F5344CB8AC3E}">
        <p14:creationId xmlns:p14="http://schemas.microsoft.com/office/powerpoint/2010/main" val="370106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38C84F3-36A6-842B-A807-8436E8BF3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730" r="2726" b="1984"/>
          <a:stretch/>
        </p:blipFill>
        <p:spPr>
          <a:xfrm rot="318711">
            <a:off x="1860000" y="1179553"/>
            <a:ext cx="3915477" cy="39761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CE99B4C-43EA-E7D8-DE3A-648C83B2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2886" r="2601" b="4750"/>
          <a:stretch/>
        </p:blipFill>
        <p:spPr>
          <a:xfrm rot="20681148">
            <a:off x="8389883" y="1547196"/>
            <a:ext cx="3655075" cy="3563730"/>
          </a:xfrm>
          <a:prstGeom prst="rect">
            <a:avLst/>
          </a:prstGeom>
        </p:spPr>
      </p:pic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D9A6D4EA-159C-5F6B-3778-90FF726F6007}"/>
              </a:ext>
            </a:extLst>
          </p:cNvPr>
          <p:cNvCxnSpPr>
            <a:cxnSpLocks/>
          </p:cNvCxnSpPr>
          <p:nvPr/>
        </p:nvCxnSpPr>
        <p:spPr>
          <a:xfrm flipH="1">
            <a:off x="7657491" y="2944991"/>
            <a:ext cx="1229990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D766B844-B4E1-3FE2-937A-F9B2A6935316}"/>
              </a:ext>
            </a:extLst>
          </p:cNvPr>
          <p:cNvCxnSpPr>
            <a:cxnSpLocks/>
          </p:cNvCxnSpPr>
          <p:nvPr/>
        </p:nvCxnSpPr>
        <p:spPr>
          <a:xfrm flipH="1">
            <a:off x="5056350" y="2916779"/>
            <a:ext cx="1229990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5E16BF4-42AC-89D3-DB35-CCCADC3C3B26}"/>
              </a:ext>
            </a:extLst>
          </p:cNvPr>
          <p:cNvSpPr txBox="1"/>
          <p:nvPr/>
        </p:nvSpPr>
        <p:spPr>
          <a:xfrm>
            <a:off x="5325036" y="1263184"/>
            <a:ext cx="29906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D6624B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خـــــارج الخليــــــة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532B2-BC90-1BC1-26B7-0583E78FC256}"/>
              </a:ext>
            </a:extLst>
          </p:cNvPr>
          <p:cNvSpPr txBox="1"/>
          <p:nvPr/>
        </p:nvSpPr>
        <p:spPr>
          <a:xfrm>
            <a:off x="6235273" y="2669090"/>
            <a:ext cx="150801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الغشاء البلازمي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CEA692D-2D51-64FE-8544-F767C2705044}"/>
              </a:ext>
            </a:extLst>
          </p:cNvPr>
          <p:cNvSpPr txBox="1"/>
          <p:nvPr/>
        </p:nvSpPr>
        <p:spPr>
          <a:xfrm>
            <a:off x="3817738" y="3822615"/>
            <a:ext cx="574046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غشاء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يحيط بمكونات الخلية ويحميها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يشكل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حاجزًا مرنًا 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يفصل بين الخلية والبيئة المحيطة بها.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ينظم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مرور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المواد من الخلية وإليها.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9605176-DED6-3DA9-BFB2-B2AB9D200727}"/>
              </a:ext>
            </a:extLst>
          </p:cNvPr>
          <p:cNvSpPr txBox="1"/>
          <p:nvPr/>
        </p:nvSpPr>
        <p:spPr>
          <a:xfrm>
            <a:off x="10280871" y="4838278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حيوانية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696134F-2D6D-DF25-5F19-27FEBB19F506}"/>
              </a:ext>
            </a:extLst>
          </p:cNvPr>
          <p:cNvSpPr txBox="1"/>
          <p:nvPr/>
        </p:nvSpPr>
        <p:spPr>
          <a:xfrm>
            <a:off x="2027480" y="4766716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نباتية </a:t>
            </a:r>
          </a:p>
        </p:txBody>
      </p:sp>
    </p:spTree>
    <p:extLst>
      <p:ext uri="{BB962C8B-B14F-4D97-AF65-F5344CB8AC3E}">
        <p14:creationId xmlns:p14="http://schemas.microsoft.com/office/powerpoint/2010/main" val="17535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38C84F3-36A6-842B-A807-8436E8BF3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730" r="2726" b="1984"/>
          <a:stretch/>
        </p:blipFill>
        <p:spPr>
          <a:xfrm rot="318711">
            <a:off x="1859875" y="1039573"/>
            <a:ext cx="3915477" cy="39761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CE99B4C-43EA-E7D8-DE3A-648C83B2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2886" r="2601" b="4750"/>
          <a:stretch/>
        </p:blipFill>
        <p:spPr>
          <a:xfrm rot="20681148">
            <a:off x="8286516" y="1205290"/>
            <a:ext cx="3655075" cy="3563730"/>
          </a:xfrm>
          <a:prstGeom prst="rect">
            <a:avLst/>
          </a:prstGeom>
        </p:spPr>
      </p:pic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D766B844-B4E1-3FE2-937A-F9B2A6935316}"/>
              </a:ext>
            </a:extLst>
          </p:cNvPr>
          <p:cNvCxnSpPr>
            <a:cxnSpLocks/>
          </p:cNvCxnSpPr>
          <p:nvPr/>
        </p:nvCxnSpPr>
        <p:spPr>
          <a:xfrm flipH="1">
            <a:off x="5005283" y="2551019"/>
            <a:ext cx="1229990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532B2-BC90-1BC1-26B7-0583E78FC256}"/>
              </a:ext>
            </a:extLst>
          </p:cNvPr>
          <p:cNvSpPr txBox="1"/>
          <p:nvPr/>
        </p:nvSpPr>
        <p:spPr>
          <a:xfrm>
            <a:off x="6235273" y="2326748"/>
            <a:ext cx="15945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الجدار الخلوي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CEA692D-2D51-64FE-8544-F767C2705044}"/>
              </a:ext>
            </a:extLst>
          </p:cNvPr>
          <p:cNvSpPr txBox="1"/>
          <p:nvPr/>
        </p:nvSpPr>
        <p:spPr>
          <a:xfrm>
            <a:off x="3957076" y="3553029"/>
            <a:ext cx="574046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هو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جدار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يقع خارج الغشاء البلازمي.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يوفر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الدعم والحماية 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للخلية.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يوجد هذا الجدار في بعض الخلايا مثل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خلايا النبات والطحالب والفطريات وبعض أنواع البكتيريا فقط.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85001BB-E13D-1161-E713-F9DC9C3A703D}"/>
              </a:ext>
            </a:extLst>
          </p:cNvPr>
          <p:cNvSpPr txBox="1"/>
          <p:nvPr/>
        </p:nvSpPr>
        <p:spPr>
          <a:xfrm>
            <a:off x="5325036" y="1263184"/>
            <a:ext cx="29906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D6624B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خـــــارج الخليــــــة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0F177A-B22E-537B-F397-17047AD8FEC2}"/>
              </a:ext>
            </a:extLst>
          </p:cNvPr>
          <p:cNvSpPr txBox="1"/>
          <p:nvPr/>
        </p:nvSpPr>
        <p:spPr>
          <a:xfrm>
            <a:off x="10280871" y="4838278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حيوانية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3CFD384-B8C0-5856-D6E8-7609CF134F2A}"/>
              </a:ext>
            </a:extLst>
          </p:cNvPr>
          <p:cNvSpPr txBox="1"/>
          <p:nvPr/>
        </p:nvSpPr>
        <p:spPr>
          <a:xfrm>
            <a:off x="2027480" y="4766716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نباتية </a:t>
            </a:r>
          </a:p>
        </p:txBody>
      </p:sp>
    </p:spTree>
    <p:extLst>
      <p:ext uri="{BB962C8B-B14F-4D97-AF65-F5344CB8AC3E}">
        <p14:creationId xmlns:p14="http://schemas.microsoft.com/office/powerpoint/2010/main" val="7408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38C84F3-36A6-842B-A807-8436E8BF3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730" r="2726" b="1984"/>
          <a:stretch/>
        </p:blipFill>
        <p:spPr>
          <a:xfrm rot="318711">
            <a:off x="1859875" y="1039573"/>
            <a:ext cx="3915477" cy="39761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CE99B4C-43EA-E7D8-DE3A-648C83B2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2886" r="2601" b="4750"/>
          <a:stretch/>
        </p:blipFill>
        <p:spPr>
          <a:xfrm rot="20681148">
            <a:off x="8286516" y="1205290"/>
            <a:ext cx="3655075" cy="3563730"/>
          </a:xfrm>
          <a:prstGeom prst="rect">
            <a:avLst/>
          </a:prstGeom>
        </p:spPr>
      </p:pic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D766B844-B4E1-3FE2-937A-F9B2A6935316}"/>
              </a:ext>
            </a:extLst>
          </p:cNvPr>
          <p:cNvCxnSpPr>
            <a:cxnSpLocks/>
          </p:cNvCxnSpPr>
          <p:nvPr/>
        </p:nvCxnSpPr>
        <p:spPr>
          <a:xfrm flipH="1">
            <a:off x="5005283" y="2789558"/>
            <a:ext cx="1212637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532B2-BC90-1BC1-26B7-0583E78FC256}"/>
              </a:ext>
            </a:extLst>
          </p:cNvPr>
          <p:cNvSpPr txBox="1"/>
          <p:nvPr/>
        </p:nvSpPr>
        <p:spPr>
          <a:xfrm>
            <a:off x="6096000" y="2485242"/>
            <a:ext cx="12605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السيتوبلازم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CEA692D-2D51-64FE-8544-F767C2705044}"/>
              </a:ext>
            </a:extLst>
          </p:cNvPr>
          <p:cNvSpPr txBox="1"/>
          <p:nvPr/>
        </p:nvSpPr>
        <p:spPr>
          <a:xfrm>
            <a:off x="3950137" y="3779849"/>
            <a:ext cx="574046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معظم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العمليات الحيوية 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تحدث داخل السيتوبلازم.</a:t>
            </a:r>
            <a:endParaRPr lang="ar-SA" sz="2000" dirty="0">
              <a:solidFill>
                <a:srgbClr val="FF0000"/>
              </a:solidFill>
              <a:latin typeface="_Shebli" panose="02000000000000000000" pitchFamily="2" charset="-78"/>
              <a:ea typeface="_Shebli" panose="02000000000000000000" pitchFamily="2" charset="-78"/>
              <a:cs typeface="Mudir MT" pitchFamily="2" charset="-78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سائل شبه هلامي 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يملأ الخلية.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يمثل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الماء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ثلثيه ويحتوي على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مواد كيميائية 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لازمة للخلية.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85001BB-E13D-1161-E713-F9DC9C3A703D}"/>
              </a:ext>
            </a:extLst>
          </p:cNvPr>
          <p:cNvSpPr txBox="1"/>
          <p:nvPr/>
        </p:nvSpPr>
        <p:spPr>
          <a:xfrm>
            <a:off x="5325036" y="1263184"/>
            <a:ext cx="29906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D6624B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داخـــــــل الخليــــــة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0F177A-B22E-537B-F397-17047AD8FEC2}"/>
              </a:ext>
            </a:extLst>
          </p:cNvPr>
          <p:cNvSpPr txBox="1"/>
          <p:nvPr/>
        </p:nvSpPr>
        <p:spPr>
          <a:xfrm>
            <a:off x="10280871" y="4838278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حيوانية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3CFD384-B8C0-5856-D6E8-7609CF134F2A}"/>
              </a:ext>
            </a:extLst>
          </p:cNvPr>
          <p:cNvSpPr txBox="1"/>
          <p:nvPr/>
        </p:nvSpPr>
        <p:spPr>
          <a:xfrm>
            <a:off x="2027480" y="4766716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نباتية </a:t>
            </a: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444C8F11-6928-8C6D-A805-9F90FCCAAD03}"/>
              </a:ext>
            </a:extLst>
          </p:cNvPr>
          <p:cNvCxnSpPr>
            <a:cxnSpLocks/>
          </p:cNvCxnSpPr>
          <p:nvPr/>
        </p:nvCxnSpPr>
        <p:spPr>
          <a:xfrm>
            <a:off x="7234175" y="2619346"/>
            <a:ext cx="1663335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2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38C84F3-36A6-842B-A807-8436E8BF3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1730" r="2726" b="1984"/>
          <a:stretch/>
        </p:blipFill>
        <p:spPr>
          <a:xfrm rot="318711">
            <a:off x="1859875" y="1039573"/>
            <a:ext cx="3915477" cy="39761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CE99B4C-43EA-E7D8-DE3A-648C83B2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2886" r="2601" b="4750"/>
          <a:stretch/>
        </p:blipFill>
        <p:spPr>
          <a:xfrm rot="20681148">
            <a:off x="8286516" y="1205290"/>
            <a:ext cx="3655075" cy="356373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532B2-BC90-1BC1-26B7-0583E78FC256}"/>
              </a:ext>
            </a:extLst>
          </p:cNvPr>
          <p:cNvSpPr txBox="1"/>
          <p:nvPr/>
        </p:nvSpPr>
        <p:spPr>
          <a:xfrm>
            <a:off x="6096000" y="2485242"/>
            <a:ext cx="12605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2D5E8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العضيات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CEA692D-2D51-64FE-8544-F767C2705044}"/>
              </a:ext>
            </a:extLst>
          </p:cNvPr>
          <p:cNvSpPr txBox="1"/>
          <p:nvPr/>
        </p:nvSpPr>
        <p:spPr>
          <a:xfrm>
            <a:off x="4273928" y="1474213"/>
            <a:ext cx="53000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تحتوي جميع الخلايا ماعدا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خلايا البكتيريا 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على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عضيات </a:t>
            </a:r>
            <a:r>
              <a:rPr lang="ar-SA" sz="2000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مثل</a:t>
            </a:r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المشار إليها بالأسهم .</a:t>
            </a:r>
            <a:endParaRPr lang="ar-SA" sz="2000" dirty="0">
              <a:solidFill>
                <a:srgbClr val="FF0000"/>
              </a:solidFill>
              <a:latin typeface="_Shebli" panose="02000000000000000000" pitchFamily="2" charset="-78"/>
              <a:ea typeface="_Shebli" panose="02000000000000000000" pitchFamily="2" charset="-78"/>
              <a:cs typeface="Mudir MT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85001BB-E13D-1161-E713-F9DC9C3A703D}"/>
              </a:ext>
            </a:extLst>
          </p:cNvPr>
          <p:cNvSpPr txBox="1"/>
          <p:nvPr/>
        </p:nvSpPr>
        <p:spPr>
          <a:xfrm>
            <a:off x="5420562" y="1005699"/>
            <a:ext cx="29906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D6624B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داخـــــــل الخليــــــة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0F177A-B22E-537B-F397-17047AD8FEC2}"/>
              </a:ext>
            </a:extLst>
          </p:cNvPr>
          <p:cNvSpPr txBox="1"/>
          <p:nvPr/>
        </p:nvSpPr>
        <p:spPr>
          <a:xfrm>
            <a:off x="10280871" y="4838278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حيوانية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3CFD384-B8C0-5856-D6E8-7609CF134F2A}"/>
              </a:ext>
            </a:extLst>
          </p:cNvPr>
          <p:cNvSpPr txBox="1"/>
          <p:nvPr/>
        </p:nvSpPr>
        <p:spPr>
          <a:xfrm>
            <a:off x="2027480" y="4766716"/>
            <a:ext cx="144713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خلية نباتية </a:t>
            </a: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444C8F11-6928-8C6D-A805-9F90FCCAAD03}"/>
              </a:ext>
            </a:extLst>
          </p:cNvPr>
          <p:cNvCxnSpPr>
            <a:cxnSpLocks/>
          </p:cNvCxnSpPr>
          <p:nvPr/>
        </p:nvCxnSpPr>
        <p:spPr>
          <a:xfrm>
            <a:off x="7234175" y="2734492"/>
            <a:ext cx="2290151" cy="91486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C35D3172-7153-411A-51B2-3FE22F2D9BDE}"/>
              </a:ext>
            </a:extLst>
          </p:cNvPr>
          <p:cNvCxnSpPr>
            <a:cxnSpLocks/>
          </p:cNvCxnSpPr>
          <p:nvPr/>
        </p:nvCxnSpPr>
        <p:spPr>
          <a:xfrm>
            <a:off x="7234175" y="2744722"/>
            <a:ext cx="1685332" cy="398152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481A482F-3647-254A-36B1-09734FF8BC6C}"/>
              </a:ext>
            </a:extLst>
          </p:cNvPr>
          <p:cNvCxnSpPr>
            <a:cxnSpLocks/>
          </p:cNvCxnSpPr>
          <p:nvPr/>
        </p:nvCxnSpPr>
        <p:spPr>
          <a:xfrm>
            <a:off x="7234175" y="2744722"/>
            <a:ext cx="2670912" cy="1035127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CD94030C-778E-13C7-23C4-0AB415228C77}"/>
              </a:ext>
            </a:extLst>
          </p:cNvPr>
          <p:cNvCxnSpPr>
            <a:cxnSpLocks/>
          </p:cNvCxnSpPr>
          <p:nvPr/>
        </p:nvCxnSpPr>
        <p:spPr>
          <a:xfrm flipV="1">
            <a:off x="7234175" y="2016282"/>
            <a:ext cx="2456426" cy="714557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06024CB3-2A72-F05C-4F6B-767364D7EA6D}"/>
              </a:ext>
            </a:extLst>
          </p:cNvPr>
          <p:cNvCxnSpPr>
            <a:cxnSpLocks/>
          </p:cNvCxnSpPr>
          <p:nvPr/>
        </p:nvCxnSpPr>
        <p:spPr>
          <a:xfrm flipH="1" flipV="1">
            <a:off x="3956926" y="2431099"/>
            <a:ext cx="2304267" cy="283917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06286017-1758-47C6-EF1E-17D9979EE73C}"/>
              </a:ext>
            </a:extLst>
          </p:cNvPr>
          <p:cNvCxnSpPr>
            <a:cxnSpLocks/>
          </p:cNvCxnSpPr>
          <p:nvPr/>
        </p:nvCxnSpPr>
        <p:spPr>
          <a:xfrm flipH="1">
            <a:off x="4681766" y="2725669"/>
            <a:ext cx="1579427" cy="15968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C13AE35E-12FB-3862-4B29-2CAED0946717}"/>
              </a:ext>
            </a:extLst>
          </p:cNvPr>
          <p:cNvCxnSpPr>
            <a:cxnSpLocks/>
          </p:cNvCxnSpPr>
          <p:nvPr/>
        </p:nvCxnSpPr>
        <p:spPr>
          <a:xfrm flipH="1">
            <a:off x="4989241" y="2725669"/>
            <a:ext cx="1271952" cy="661267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24E61B77-0CBE-6BF1-DF05-1EFFDB315B41}"/>
              </a:ext>
            </a:extLst>
          </p:cNvPr>
          <p:cNvCxnSpPr>
            <a:cxnSpLocks/>
          </p:cNvCxnSpPr>
          <p:nvPr/>
        </p:nvCxnSpPr>
        <p:spPr>
          <a:xfrm flipH="1" flipV="1">
            <a:off x="4248949" y="2261360"/>
            <a:ext cx="2012244" cy="449852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مستقيم 53">
            <a:extLst>
              <a:ext uri="{FF2B5EF4-FFF2-40B4-BE49-F238E27FC236}">
                <a16:creationId xmlns:a16="http://schemas.microsoft.com/office/drawing/2014/main" id="{4D0124E4-33B4-EF88-1285-ECD2FB05B8C1}"/>
              </a:ext>
            </a:extLst>
          </p:cNvPr>
          <p:cNvCxnSpPr>
            <a:cxnSpLocks/>
          </p:cNvCxnSpPr>
          <p:nvPr/>
        </p:nvCxnSpPr>
        <p:spPr>
          <a:xfrm>
            <a:off x="7242251" y="2744722"/>
            <a:ext cx="1706276" cy="11082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مستقيم 55">
            <a:extLst>
              <a:ext uri="{FF2B5EF4-FFF2-40B4-BE49-F238E27FC236}">
                <a16:creationId xmlns:a16="http://schemas.microsoft.com/office/drawing/2014/main" id="{07CA9029-690D-7452-A913-055C85F7CA0D}"/>
              </a:ext>
            </a:extLst>
          </p:cNvPr>
          <p:cNvCxnSpPr>
            <a:cxnSpLocks/>
          </p:cNvCxnSpPr>
          <p:nvPr/>
        </p:nvCxnSpPr>
        <p:spPr>
          <a:xfrm flipH="1">
            <a:off x="3586364" y="2721865"/>
            <a:ext cx="2654644" cy="665071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DF5ECABD-EDB2-37C2-4F2B-035791E8EC50}"/>
              </a:ext>
            </a:extLst>
          </p:cNvPr>
          <p:cNvSpPr txBox="1"/>
          <p:nvPr/>
        </p:nvSpPr>
        <p:spPr>
          <a:xfrm>
            <a:off x="3856065" y="3702161"/>
            <a:ext cx="57404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أجزاء متخصصة تستطيع التحرك داخل السيتوبلازم وتقوم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بالعمليات الضرورية </a:t>
            </a:r>
            <a:r>
              <a:rPr lang="ar-SA" sz="2000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للحياة.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FA3EDD50-F4A9-EE01-3085-21C0409FA5C1}"/>
              </a:ext>
            </a:extLst>
          </p:cNvPr>
          <p:cNvSpPr txBox="1"/>
          <p:nvPr/>
        </p:nvSpPr>
        <p:spPr>
          <a:xfrm>
            <a:off x="3856065" y="4523354"/>
            <a:ext cx="57404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00B05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في البكتيريا تتم معظم </a:t>
            </a:r>
            <a:r>
              <a:rPr lang="ar-SA" sz="2000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الأنشطة الحيوية </a:t>
            </a:r>
            <a:r>
              <a:rPr lang="ar-SA" sz="2000" dirty="0">
                <a:solidFill>
                  <a:srgbClr val="00B05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في السيتوبلازم.</a:t>
            </a:r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334BF0DC-60A2-113B-9426-44336C1D9932}"/>
              </a:ext>
            </a:extLst>
          </p:cNvPr>
          <p:cNvSpPr/>
          <p:nvPr/>
        </p:nvSpPr>
        <p:spPr>
          <a:xfrm>
            <a:off x="6364678" y="2861438"/>
            <a:ext cx="742179" cy="752329"/>
          </a:xfrm>
          <a:prstGeom prst="downArrow">
            <a:avLst>
              <a:gd name="adj1" fmla="val 61060"/>
              <a:gd name="adj2" fmla="val 4447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90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60" grpId="0" animBg="1"/>
      <p:bldP spid="61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85001BB-E13D-1161-E713-F9DC9C3A703D}"/>
              </a:ext>
            </a:extLst>
          </p:cNvPr>
          <p:cNvSpPr txBox="1"/>
          <p:nvPr/>
        </p:nvSpPr>
        <p:spPr>
          <a:xfrm>
            <a:off x="4298461" y="997884"/>
            <a:ext cx="41127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D6624B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عضيــات الخليــــــة الحيوانيــــــة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75CE3A7-2CF8-8D83-2D86-7A99987F7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4788" r="9859" b="1493"/>
          <a:stretch/>
        </p:blipFill>
        <p:spPr>
          <a:xfrm>
            <a:off x="3213060" y="1568964"/>
            <a:ext cx="6283569" cy="4848185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60FA33ED-5559-0110-F543-9712E57FDC55}"/>
              </a:ext>
            </a:extLst>
          </p:cNvPr>
          <p:cNvSpPr/>
          <p:nvPr/>
        </p:nvSpPr>
        <p:spPr>
          <a:xfrm>
            <a:off x="8542215" y="2235200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8C3734FB-8606-DDCB-8F83-0A0A6B483E23}"/>
              </a:ext>
            </a:extLst>
          </p:cNvPr>
          <p:cNvSpPr/>
          <p:nvPr/>
        </p:nvSpPr>
        <p:spPr>
          <a:xfrm>
            <a:off x="6646984" y="1568964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5362727-A906-ABA5-922A-5165819CEBFC}"/>
              </a:ext>
            </a:extLst>
          </p:cNvPr>
          <p:cNvSpPr/>
          <p:nvPr/>
        </p:nvSpPr>
        <p:spPr>
          <a:xfrm>
            <a:off x="3376247" y="2235199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F14AA91-0ADC-52C1-4A33-F2F7A7101F33}"/>
              </a:ext>
            </a:extLst>
          </p:cNvPr>
          <p:cNvSpPr/>
          <p:nvPr/>
        </p:nvSpPr>
        <p:spPr>
          <a:xfrm>
            <a:off x="2606433" y="3155461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3B88C944-DC60-B48C-01EA-F5B043722757}"/>
              </a:ext>
            </a:extLst>
          </p:cNvPr>
          <p:cNvSpPr/>
          <p:nvPr/>
        </p:nvSpPr>
        <p:spPr>
          <a:xfrm>
            <a:off x="2636207" y="3993056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0878B852-8C37-930E-174A-CFC108DD9C35}"/>
              </a:ext>
            </a:extLst>
          </p:cNvPr>
          <p:cNvSpPr/>
          <p:nvPr/>
        </p:nvSpPr>
        <p:spPr>
          <a:xfrm>
            <a:off x="2606431" y="5346467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فقاعة الكلام: مستطيلة 20">
            <a:extLst>
              <a:ext uri="{FF2B5EF4-FFF2-40B4-BE49-F238E27FC236}">
                <a16:creationId xmlns:a16="http://schemas.microsoft.com/office/drawing/2014/main" id="{EC666598-F3AC-EE44-C420-193EB793D27F}"/>
              </a:ext>
            </a:extLst>
          </p:cNvPr>
          <p:cNvSpPr/>
          <p:nvPr/>
        </p:nvSpPr>
        <p:spPr>
          <a:xfrm rot="10800000" flipV="1">
            <a:off x="886560" y="2999511"/>
            <a:ext cx="1541075" cy="1987089"/>
          </a:xfrm>
          <a:prstGeom prst="wedgeRectCallout">
            <a:avLst>
              <a:gd name="adj1" fmla="val -118843"/>
              <a:gd name="adj2" fmla="val 757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879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DNA</a:t>
            </a:r>
            <a:r>
              <a:rPr lang="ar-SA" sz="2000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: مركب كيميائي يسمى الحمض النووي الريبوزي المنقوص الأكسجين.</a:t>
            </a:r>
          </a:p>
        </p:txBody>
      </p:sp>
    </p:spTree>
    <p:extLst>
      <p:ext uri="{BB962C8B-B14F-4D97-AF65-F5344CB8AC3E}">
        <p14:creationId xmlns:p14="http://schemas.microsoft.com/office/powerpoint/2010/main" val="19707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0612EF-096C-04FF-475E-0057D0CFD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07" y="1386732"/>
            <a:ext cx="6275754" cy="521264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85001BB-E13D-1161-E713-F9DC9C3A703D}"/>
              </a:ext>
            </a:extLst>
          </p:cNvPr>
          <p:cNvSpPr txBox="1"/>
          <p:nvPr/>
        </p:nvSpPr>
        <p:spPr>
          <a:xfrm>
            <a:off x="4298461" y="997884"/>
            <a:ext cx="41127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D6624B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عضيـــات الخليــــــة النباتيــــــة 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60FA33ED-5559-0110-F543-9712E57FDC55}"/>
              </a:ext>
            </a:extLst>
          </p:cNvPr>
          <p:cNvSpPr/>
          <p:nvPr/>
        </p:nvSpPr>
        <p:spPr>
          <a:xfrm>
            <a:off x="9866918" y="5072928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8C3734FB-8606-DDCB-8F83-0A0A6B483E23}"/>
              </a:ext>
            </a:extLst>
          </p:cNvPr>
          <p:cNvSpPr/>
          <p:nvPr/>
        </p:nvSpPr>
        <p:spPr>
          <a:xfrm>
            <a:off x="9866919" y="5993214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5362727-A906-ABA5-922A-5165819CEBFC}"/>
              </a:ext>
            </a:extLst>
          </p:cNvPr>
          <p:cNvSpPr/>
          <p:nvPr/>
        </p:nvSpPr>
        <p:spPr>
          <a:xfrm>
            <a:off x="9784861" y="2547814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F14AA91-0ADC-52C1-4A33-F2F7A7101F33}"/>
              </a:ext>
            </a:extLst>
          </p:cNvPr>
          <p:cNvSpPr/>
          <p:nvPr/>
        </p:nvSpPr>
        <p:spPr>
          <a:xfrm>
            <a:off x="9784861" y="3374292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3B88C944-DC60-B48C-01EA-F5B043722757}"/>
              </a:ext>
            </a:extLst>
          </p:cNvPr>
          <p:cNvSpPr/>
          <p:nvPr/>
        </p:nvSpPr>
        <p:spPr>
          <a:xfrm>
            <a:off x="9778999" y="1540594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0878B852-8C37-930E-174A-CFC108DD9C35}"/>
              </a:ext>
            </a:extLst>
          </p:cNvPr>
          <p:cNvSpPr/>
          <p:nvPr/>
        </p:nvSpPr>
        <p:spPr>
          <a:xfrm>
            <a:off x="2962030" y="1915513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826A242-2AAF-C25D-A28C-CEA8310CCB71}"/>
              </a:ext>
            </a:extLst>
          </p:cNvPr>
          <p:cNvSpPr/>
          <p:nvPr/>
        </p:nvSpPr>
        <p:spPr>
          <a:xfrm>
            <a:off x="2943468" y="3056777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3EC4502-C397-E2F5-CE1E-611FA0680E45}"/>
              </a:ext>
            </a:extLst>
          </p:cNvPr>
          <p:cNvSpPr/>
          <p:nvPr/>
        </p:nvSpPr>
        <p:spPr>
          <a:xfrm>
            <a:off x="2924906" y="4198041"/>
            <a:ext cx="547077" cy="5470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7327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4178C2A-97A7-1637-BD74-58821B79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614" y="1061975"/>
            <a:ext cx="1936658" cy="419165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4742D59-D2D5-CA78-8286-1F26DE07FC3F}"/>
              </a:ext>
            </a:extLst>
          </p:cNvPr>
          <p:cNvSpPr txBox="1"/>
          <p:nvPr/>
        </p:nvSpPr>
        <p:spPr>
          <a:xfrm>
            <a:off x="7080531" y="2311414"/>
            <a:ext cx="4062202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highlight>
                  <a:srgbClr val="FFFF00"/>
                </a:highlight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عزيزتي الطالبة :</a:t>
            </a:r>
          </a:p>
          <a:p>
            <a:pPr algn="ctr"/>
            <a:r>
              <a:rPr lang="ar-SA" sz="2400" dirty="0">
                <a:solidFill>
                  <a:srgbClr val="321C64"/>
                </a:solidFill>
                <a:latin typeface="(A) Arslan Wessam B" panose="03020402040406030203" pitchFamily="66" charset="-78"/>
                <a:cs typeface="Mudir MT" pitchFamily="2" charset="-78"/>
              </a:rPr>
              <a:t>التجربة التي أمامك تعد مهمة أدائية ، من فضلك نفذيها خلال أسبوع بمفردك أو مع زميلتك. </a:t>
            </a:r>
          </a:p>
        </p:txBody>
      </p:sp>
    </p:spTree>
    <p:extLst>
      <p:ext uri="{BB962C8B-B14F-4D97-AF65-F5344CB8AC3E}">
        <p14:creationId xmlns:p14="http://schemas.microsoft.com/office/powerpoint/2010/main" val="2430176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BC952C2-2A11-C8CA-9F46-3D7482EBB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137" y="1324064"/>
            <a:ext cx="3879451" cy="978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892A03-99A0-E245-A788-8B1ECC72C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" t="1610" r="551" b="2010"/>
          <a:stretch/>
        </p:blipFill>
        <p:spPr>
          <a:xfrm>
            <a:off x="1966364" y="1037159"/>
            <a:ext cx="5754771" cy="4287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63E7D8-A7BB-A7FF-3F52-D5D040778FB1}"/>
              </a:ext>
            </a:extLst>
          </p:cNvPr>
          <p:cNvSpPr/>
          <p:nvPr/>
        </p:nvSpPr>
        <p:spPr>
          <a:xfrm>
            <a:off x="7807681" y="2928036"/>
            <a:ext cx="3792907" cy="500964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C7432E7-F854-E5CB-1EFE-A6797F86D90E}"/>
              </a:ext>
            </a:extLst>
          </p:cNvPr>
          <p:cNvSpPr/>
          <p:nvPr/>
        </p:nvSpPr>
        <p:spPr>
          <a:xfrm>
            <a:off x="7807683" y="2928037"/>
            <a:ext cx="3792906" cy="5009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7AFBF9-9736-4A40-3F6E-AC5A431B6667}"/>
              </a:ext>
            </a:extLst>
          </p:cNvPr>
          <p:cNvSpPr/>
          <p:nvPr/>
        </p:nvSpPr>
        <p:spPr>
          <a:xfrm>
            <a:off x="7807683" y="2928035"/>
            <a:ext cx="3792905" cy="500962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لمدة دقيقتين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(A) Arslan Wessam B" panose="03020402040406030203" pitchFamily="66" charset="-78"/>
              <a:cs typeface="(A) Arslan Wessam B" panose="03020402040406030203" pitchFamily="66" charset="-78"/>
            </a:endParaRPr>
          </a:p>
        </p:txBody>
      </p:sp>
      <p:pic>
        <p:nvPicPr>
          <p:cNvPr id="7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8BAE432-5A7D-FFAF-F4AB-18085025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07538" y="3795165"/>
            <a:ext cx="1339679" cy="1211990"/>
          </a:xfrm>
          <a:prstGeom prst="rect">
            <a:avLst/>
          </a:prstGeom>
        </p:spPr>
      </p:pic>
      <p:pic>
        <p:nvPicPr>
          <p:cNvPr id="9" name="رسم 8" descr="إصبع سبابة يشير إلى اليمين بظهر يد">
            <a:extLst>
              <a:ext uri="{FF2B5EF4-FFF2-40B4-BE49-F238E27FC236}">
                <a16:creationId xmlns:a16="http://schemas.microsoft.com/office/drawing/2014/main" id="{5093EF43-EDEA-22B2-713A-2F151D09C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906484">
            <a:off x="9435586" y="3081430"/>
            <a:ext cx="450550" cy="4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9F838E2-BF48-CF79-7E5D-A31408283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69" y="1070709"/>
            <a:ext cx="9769231" cy="421743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267FB7E-7D68-9374-5233-959CC41CE177}"/>
              </a:ext>
            </a:extLst>
          </p:cNvPr>
          <p:cNvSpPr txBox="1"/>
          <p:nvPr/>
        </p:nvSpPr>
        <p:spPr>
          <a:xfrm>
            <a:off x="691869" y="3429000"/>
            <a:ext cx="9144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تقويم بنائي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3070441-89EC-1C13-4F8C-3DB5C1BCC88A}"/>
              </a:ext>
            </a:extLst>
          </p:cNvPr>
          <p:cNvSpPr txBox="1"/>
          <p:nvPr/>
        </p:nvSpPr>
        <p:spPr>
          <a:xfrm>
            <a:off x="7880099" y="1148719"/>
            <a:ext cx="8507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محددة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A26FD7F-98C1-9A53-054E-71247A0D4410}"/>
              </a:ext>
            </a:extLst>
          </p:cNvPr>
          <p:cNvSpPr txBox="1"/>
          <p:nvPr/>
        </p:nvSpPr>
        <p:spPr>
          <a:xfrm>
            <a:off x="8608162" y="1681098"/>
            <a:ext cx="1856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الغشاء البلازمي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3D181D0-DC32-EF90-E41E-7F9EF5F9299C}"/>
              </a:ext>
            </a:extLst>
          </p:cNvPr>
          <p:cNvSpPr txBox="1"/>
          <p:nvPr/>
        </p:nvSpPr>
        <p:spPr>
          <a:xfrm>
            <a:off x="9399769" y="2616910"/>
            <a:ext cx="19016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السيتوبلازم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853F175-04D7-4959-BC6C-56436C87BBFB}"/>
              </a:ext>
            </a:extLst>
          </p:cNvPr>
          <p:cNvSpPr txBox="1"/>
          <p:nvPr/>
        </p:nvSpPr>
        <p:spPr>
          <a:xfrm>
            <a:off x="5373656" y="3320310"/>
            <a:ext cx="19586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العضيــــــــــات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E82CF3F-0F92-8625-8EAF-79C9D3B282E0}"/>
              </a:ext>
            </a:extLst>
          </p:cNvPr>
          <p:cNvSpPr txBox="1"/>
          <p:nvPr/>
        </p:nvSpPr>
        <p:spPr>
          <a:xfrm>
            <a:off x="9157591" y="3952526"/>
            <a:ext cx="13623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النواة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953B8F-DE1F-7583-213C-95148A622C05}"/>
              </a:ext>
            </a:extLst>
          </p:cNvPr>
          <p:cNvSpPr txBox="1"/>
          <p:nvPr/>
        </p:nvSpPr>
        <p:spPr>
          <a:xfrm>
            <a:off x="9332131" y="4552939"/>
            <a:ext cx="1687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الفجوات</a:t>
            </a:r>
          </a:p>
        </p:txBody>
      </p:sp>
    </p:spTree>
    <p:extLst>
      <p:ext uri="{BB962C8B-B14F-4D97-AF65-F5344CB8AC3E}">
        <p14:creationId xmlns:p14="http://schemas.microsoft.com/office/powerpoint/2010/main" val="36830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267FB7E-7D68-9374-5233-959CC41CE177}"/>
              </a:ext>
            </a:extLst>
          </p:cNvPr>
          <p:cNvSpPr txBox="1"/>
          <p:nvPr/>
        </p:nvSpPr>
        <p:spPr>
          <a:xfrm>
            <a:off x="691869" y="3429000"/>
            <a:ext cx="9144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تقويم بنائي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A0ED8F-96E5-ED7A-CC95-D2A728590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05" y="4810402"/>
            <a:ext cx="4799556" cy="525234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303F601-2A24-EF97-693A-246A8F6AAAF0}"/>
              </a:ext>
            </a:extLst>
          </p:cNvPr>
          <p:cNvSpPr txBox="1"/>
          <p:nvPr/>
        </p:nvSpPr>
        <p:spPr>
          <a:xfrm>
            <a:off x="2012876" y="4855023"/>
            <a:ext cx="18366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مركب الـ </a:t>
            </a:r>
            <a:r>
              <a:rPr lang="en-US" sz="2400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DNA</a:t>
            </a:r>
            <a:endParaRPr lang="ar-SA" sz="2400" dirty="0">
              <a:solidFill>
                <a:srgbClr val="0070C0"/>
              </a:solidFill>
              <a:latin typeface="_Shebli" panose="02000000000000000000" pitchFamily="2" charset="-78"/>
              <a:ea typeface="_Shebli" panose="02000000000000000000" pitchFamily="2" charset="-78"/>
              <a:cs typeface="_Shebli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86F2A36-A146-85B5-3CF4-21DCB8045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r="2841"/>
          <a:stretch/>
        </p:blipFill>
        <p:spPr>
          <a:xfrm>
            <a:off x="4235939" y="1129809"/>
            <a:ext cx="7472452" cy="3637576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E2A9039-A91C-1D09-0133-10F59B75020A}"/>
              </a:ext>
            </a:extLst>
          </p:cNvPr>
          <p:cNvSpPr txBox="1"/>
          <p:nvPr/>
        </p:nvSpPr>
        <p:spPr>
          <a:xfrm>
            <a:off x="7483703" y="1688124"/>
            <a:ext cx="9769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الخلية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F61BA15-FCD0-B6C8-3DAB-8D5941215D7F}"/>
              </a:ext>
            </a:extLst>
          </p:cNvPr>
          <p:cNvSpPr txBox="1"/>
          <p:nvPr/>
        </p:nvSpPr>
        <p:spPr>
          <a:xfrm>
            <a:off x="9821052" y="3059668"/>
            <a:ext cx="18131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الغشاء البلازمي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8AE0236-78EC-000E-6A2B-0E1F3D7072AC}"/>
              </a:ext>
            </a:extLst>
          </p:cNvPr>
          <p:cNvSpPr txBox="1"/>
          <p:nvPr/>
        </p:nvSpPr>
        <p:spPr>
          <a:xfrm>
            <a:off x="8460626" y="3475166"/>
            <a:ext cx="18131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النواة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11149BA-4FC5-67F1-E149-6F8F60CA21BF}"/>
              </a:ext>
            </a:extLst>
          </p:cNvPr>
          <p:cNvSpPr txBox="1"/>
          <p:nvPr/>
        </p:nvSpPr>
        <p:spPr>
          <a:xfrm>
            <a:off x="5441698" y="3514241"/>
            <a:ext cx="18131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السيتوبلازم</a:t>
            </a:r>
          </a:p>
        </p:txBody>
      </p:sp>
    </p:spTree>
    <p:extLst>
      <p:ext uri="{BB962C8B-B14F-4D97-AF65-F5344CB8AC3E}">
        <p14:creationId xmlns:p14="http://schemas.microsoft.com/office/powerpoint/2010/main" val="387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6C23408E-6D73-325E-4D0F-7D8043BB9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97994"/>
              </p:ext>
            </p:extLst>
          </p:nvPr>
        </p:nvGraphicFramePr>
        <p:xfrm>
          <a:off x="2063554" y="1504594"/>
          <a:ext cx="9504000" cy="4320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168000">
                  <a:extLst>
                    <a:ext uri="{9D8B030D-6E8A-4147-A177-3AD203B41FA5}">
                      <a16:colId xmlns:a16="http://schemas.microsoft.com/office/drawing/2014/main" val="3364859715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1723793574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77504550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Koufi" pitchFamily="2" charset="-78"/>
                          <a:ea typeface="Monotype Koufi" pitchFamily="2" charset="-78"/>
                          <a:cs typeface="Monotype Koufi" pitchFamily="2" charset="-78"/>
                        </a:rPr>
                        <a:t>الخلية النباتية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Koufi" pitchFamily="2" charset="-78"/>
                          <a:ea typeface="Monotype Koufi" pitchFamily="2" charset="-78"/>
                          <a:cs typeface="Monotype Koufi" pitchFamily="2" charset="-78"/>
                        </a:rPr>
                        <a:t>وجه المقارنة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Koufi" pitchFamily="2" charset="-78"/>
                          <a:ea typeface="Monotype Koufi" pitchFamily="2" charset="-78"/>
                          <a:cs typeface="Monotype Koufi" pitchFamily="2" charset="-78"/>
                        </a:rPr>
                        <a:t>الخلية الحيوانية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87710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الجدار الخلوي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9432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الغشاء البلازمي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69954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النواة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9155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الميتوكندريا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204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الفجوات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3649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البلاستيدات الخضراء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1011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السيتوبلازم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96445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08FE417D-37C2-3F66-63D4-AABA0A2DD846}"/>
              </a:ext>
            </a:extLst>
          </p:cNvPr>
          <p:cNvSpPr txBox="1"/>
          <p:nvPr/>
        </p:nvSpPr>
        <p:spPr>
          <a:xfrm>
            <a:off x="2683202" y="993723"/>
            <a:ext cx="826470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/>
              <a:t>قارني بين الخلية النباتية والخلية الحيوانية من حيث وجود العضيات أو عدم وجودها.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F3E689B-77A4-E26D-6367-CFF57C2309B8}"/>
              </a:ext>
            </a:extLst>
          </p:cNvPr>
          <p:cNvSpPr txBox="1"/>
          <p:nvPr/>
        </p:nvSpPr>
        <p:spPr>
          <a:xfrm>
            <a:off x="8391441" y="2055377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جدار خلوي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20C213C-81C4-4078-5BFA-0BC1C6E84FB0}"/>
              </a:ext>
            </a:extLst>
          </p:cNvPr>
          <p:cNvSpPr txBox="1"/>
          <p:nvPr/>
        </p:nvSpPr>
        <p:spPr>
          <a:xfrm>
            <a:off x="2063554" y="2055377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FF000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لا</a:t>
            </a:r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 يوجد جدار خلوي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79ED029-F4BA-A100-9AC5-3FB347271CAF}"/>
              </a:ext>
            </a:extLst>
          </p:cNvPr>
          <p:cNvSpPr txBox="1"/>
          <p:nvPr/>
        </p:nvSpPr>
        <p:spPr>
          <a:xfrm>
            <a:off x="8391441" y="2594781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غشاء بلازمي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20383BC-C27B-F778-6087-D9496B4B554A}"/>
              </a:ext>
            </a:extLst>
          </p:cNvPr>
          <p:cNvSpPr txBox="1"/>
          <p:nvPr/>
        </p:nvSpPr>
        <p:spPr>
          <a:xfrm>
            <a:off x="8391441" y="3134185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نواة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6CDCD82-9698-93FE-6BBC-3A305B1F0102}"/>
              </a:ext>
            </a:extLst>
          </p:cNvPr>
          <p:cNvSpPr txBox="1"/>
          <p:nvPr/>
        </p:nvSpPr>
        <p:spPr>
          <a:xfrm>
            <a:off x="8391441" y="3673589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توجد ميتوكندريا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9DADB8E-785C-8629-F663-C1BD80FBB275}"/>
              </a:ext>
            </a:extLst>
          </p:cNvPr>
          <p:cNvSpPr txBox="1"/>
          <p:nvPr/>
        </p:nvSpPr>
        <p:spPr>
          <a:xfrm>
            <a:off x="8391441" y="4212993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وحجمها </a:t>
            </a:r>
            <a:r>
              <a:rPr lang="ar-SA" sz="2800" dirty="0">
                <a:solidFill>
                  <a:srgbClr val="FF000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كبير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D531DDC-B2A1-A097-0595-4C4F8B573694}"/>
              </a:ext>
            </a:extLst>
          </p:cNvPr>
          <p:cNvSpPr txBox="1"/>
          <p:nvPr/>
        </p:nvSpPr>
        <p:spPr>
          <a:xfrm>
            <a:off x="8391441" y="4752397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توجد بلاستيدات خضراء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59846F-BFB0-0446-5E24-417612517CDC}"/>
              </a:ext>
            </a:extLst>
          </p:cNvPr>
          <p:cNvSpPr txBox="1"/>
          <p:nvPr/>
        </p:nvSpPr>
        <p:spPr>
          <a:xfrm>
            <a:off x="8391441" y="5291801"/>
            <a:ext cx="31761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سيتوبلازم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B701B92-C739-1862-E3A2-5E2FDCE58342}"/>
              </a:ext>
            </a:extLst>
          </p:cNvPr>
          <p:cNvSpPr txBox="1"/>
          <p:nvPr/>
        </p:nvSpPr>
        <p:spPr>
          <a:xfrm>
            <a:off x="2063554" y="2587731"/>
            <a:ext cx="31558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غشاء بلازمي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52900BA-7419-DBF2-ACD2-8AFFF4C0C4C4}"/>
              </a:ext>
            </a:extLst>
          </p:cNvPr>
          <p:cNvSpPr txBox="1"/>
          <p:nvPr/>
        </p:nvSpPr>
        <p:spPr>
          <a:xfrm>
            <a:off x="2073684" y="3129380"/>
            <a:ext cx="31558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نواة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AE4AE0-A66B-FF3D-088B-0C9C75B32A6E}"/>
              </a:ext>
            </a:extLst>
          </p:cNvPr>
          <p:cNvSpPr txBox="1"/>
          <p:nvPr/>
        </p:nvSpPr>
        <p:spPr>
          <a:xfrm>
            <a:off x="2083814" y="3671029"/>
            <a:ext cx="31558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توجد ميتوكندريا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3263774-041B-17B9-8B29-69A5A486CB20}"/>
              </a:ext>
            </a:extLst>
          </p:cNvPr>
          <p:cNvSpPr txBox="1"/>
          <p:nvPr/>
        </p:nvSpPr>
        <p:spPr>
          <a:xfrm>
            <a:off x="2093944" y="4212678"/>
            <a:ext cx="31558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وحجمها </a:t>
            </a:r>
            <a:r>
              <a:rPr lang="ar-SA" sz="2800" dirty="0">
                <a:solidFill>
                  <a:srgbClr val="FF000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صغير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586DC03-B230-6E82-2F4C-871A9215A811}"/>
              </a:ext>
            </a:extLst>
          </p:cNvPr>
          <p:cNvSpPr txBox="1"/>
          <p:nvPr/>
        </p:nvSpPr>
        <p:spPr>
          <a:xfrm>
            <a:off x="2063554" y="4752397"/>
            <a:ext cx="31558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FF000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لا</a:t>
            </a:r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 يوجد بلاستيدات خضراء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0DDFB8B-B04D-4B9E-76B5-CDF24C2F1D6F}"/>
              </a:ext>
            </a:extLst>
          </p:cNvPr>
          <p:cNvSpPr txBox="1"/>
          <p:nvPr/>
        </p:nvSpPr>
        <p:spPr>
          <a:xfrm>
            <a:off x="2114204" y="5295976"/>
            <a:ext cx="31558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يوجد سيتوبلازم</a:t>
            </a:r>
          </a:p>
        </p:txBody>
      </p:sp>
    </p:spTree>
    <p:extLst>
      <p:ext uri="{BB962C8B-B14F-4D97-AF65-F5344CB8AC3E}">
        <p14:creationId xmlns:p14="http://schemas.microsoft.com/office/powerpoint/2010/main" val="23550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4EDB92F-42B1-02C7-BA85-09263078AC6D}"/>
              </a:ext>
            </a:extLst>
          </p:cNvPr>
          <p:cNvSpPr txBox="1"/>
          <p:nvPr/>
        </p:nvSpPr>
        <p:spPr>
          <a:xfrm>
            <a:off x="7114489" y="1054529"/>
            <a:ext cx="41127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213B5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الطاقـــــــــــــة وَ الخليــــــــــــــة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E1534D9-2FF4-C962-A1E4-31310EB55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62" y="1516194"/>
            <a:ext cx="4163277" cy="330395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30D570A-26C0-88C4-B6AE-B7EE3073D105}"/>
              </a:ext>
            </a:extLst>
          </p:cNvPr>
          <p:cNvSpPr txBox="1"/>
          <p:nvPr/>
        </p:nvSpPr>
        <p:spPr>
          <a:xfrm>
            <a:off x="6473629" y="1552343"/>
            <a:ext cx="505752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الخلايا الحية * </a:t>
            </a:r>
            <a:r>
              <a:rPr lang="ar-SA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ماعدا البكتيريا </a:t>
            </a: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* تحتوي على عضية تسمى الميتوكندريا.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يحدث داخل الميتوكندريا  </a:t>
            </a:r>
            <a:r>
              <a:rPr lang="ar-SA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عملية تسمى التنفس الخلوي 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ar-SA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يعرف التنفس الخلوي</a:t>
            </a: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: سلسلة من التفاعلات الكيمائية تحول الطاقة المختزنة بالغذاء إلى شكل طاقة جديد ومواد أخرى.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B5BF551-F9EE-12BC-A8A5-90A669101DFE}"/>
              </a:ext>
            </a:extLst>
          </p:cNvPr>
          <p:cNvSpPr txBox="1"/>
          <p:nvPr/>
        </p:nvSpPr>
        <p:spPr>
          <a:xfrm>
            <a:off x="6473629" y="3342818"/>
            <a:ext cx="5057522" cy="88870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dirty="0">
                <a:solidFill>
                  <a:srgbClr val="00B05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          معادلة التنفس الخلوي </a:t>
            </a:r>
          </a:p>
          <a:p>
            <a:pPr algn="ctr">
              <a:lnSpc>
                <a:spcPct val="150000"/>
              </a:lnSpc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غذاء + أكسجين                 طاقة + ثاني أكسيد الكربون + ماء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9509AA5A-2B9D-2C2D-E3DA-B79393F7E81D}"/>
              </a:ext>
            </a:extLst>
          </p:cNvPr>
          <p:cNvCxnSpPr/>
          <p:nvPr/>
        </p:nvCxnSpPr>
        <p:spPr>
          <a:xfrm flipH="1">
            <a:off x="9346301" y="4046018"/>
            <a:ext cx="6392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86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4EDB92F-42B1-02C7-BA85-09263078AC6D}"/>
              </a:ext>
            </a:extLst>
          </p:cNvPr>
          <p:cNvSpPr txBox="1"/>
          <p:nvPr/>
        </p:nvSpPr>
        <p:spPr>
          <a:xfrm>
            <a:off x="7114489" y="1054529"/>
            <a:ext cx="41127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u="sng" dirty="0">
                <a:solidFill>
                  <a:srgbClr val="213B5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الطاقـــــــــــــة وَ الخليــــــــــــــة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30D570A-26C0-88C4-B6AE-B7EE3073D105}"/>
              </a:ext>
            </a:extLst>
          </p:cNvPr>
          <p:cNvSpPr txBox="1"/>
          <p:nvPr/>
        </p:nvSpPr>
        <p:spPr>
          <a:xfrm>
            <a:off x="6473629" y="1580930"/>
            <a:ext cx="505752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تصنع النباتات والطحالب وبعض أنواع البكتيريا غذاءها بنفسها </a:t>
            </a:r>
            <a:r>
              <a:rPr lang="ar-SA" dirty="0">
                <a:solidFill>
                  <a:srgbClr val="00B05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بعملية تسمى البناء الضوئي.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تحدث عملية البناء الضوئي بالبنات داخل عضية خضراء متخصصة </a:t>
            </a:r>
            <a:r>
              <a:rPr lang="ar-SA" dirty="0">
                <a:solidFill>
                  <a:srgbClr val="00B05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تسمى البلاستيدات الخضراء.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تكثر البلاستيدات الخضراء </a:t>
            </a:r>
            <a:r>
              <a:rPr lang="ar-SA" dirty="0">
                <a:solidFill>
                  <a:srgbClr val="00B05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في الأوراق </a:t>
            </a: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وتكسبها اللون </a:t>
            </a:r>
            <a:r>
              <a:rPr lang="ar-SA" dirty="0">
                <a:solidFill>
                  <a:srgbClr val="00B05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الأخضر.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A7A2CF4-90AC-55D5-E8B3-6E01B7E0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735" y="1516194"/>
            <a:ext cx="4154265" cy="350422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B5BF551-F9EE-12BC-A8A5-90A669101DFE}"/>
              </a:ext>
            </a:extLst>
          </p:cNvPr>
          <p:cNvSpPr txBox="1"/>
          <p:nvPr/>
        </p:nvSpPr>
        <p:spPr>
          <a:xfrm>
            <a:off x="6473629" y="3522745"/>
            <a:ext cx="5057522" cy="130420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dirty="0">
                <a:solidFill>
                  <a:schemeClr val="accent2">
                    <a:lumMod val="75000"/>
                  </a:schemeClr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            معادلة البناء الضوئي</a:t>
            </a:r>
          </a:p>
          <a:p>
            <a:pPr>
              <a:lnSpc>
                <a:spcPct val="150000"/>
              </a:lnSpc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ثاني أكسيد الكربون + مـــــــــــاء                       غذاء + أكسجين</a:t>
            </a:r>
          </a:p>
          <a:p>
            <a:pPr>
              <a:lnSpc>
                <a:spcPct val="150000"/>
              </a:lnSpc>
            </a:pPr>
            <a:r>
              <a:rPr lang="ar-SA" dirty="0">
                <a:solidFill>
                  <a:srgbClr val="0070C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     ( من الهواء )        ( من التربة) 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9509AA5A-2B9D-2C2D-E3DA-B79393F7E81D}"/>
              </a:ext>
            </a:extLst>
          </p:cNvPr>
          <p:cNvCxnSpPr>
            <a:cxnSpLocks/>
          </p:cNvCxnSpPr>
          <p:nvPr/>
        </p:nvCxnSpPr>
        <p:spPr>
          <a:xfrm flipH="1">
            <a:off x="8019206" y="4266985"/>
            <a:ext cx="833480" cy="0"/>
          </a:xfrm>
          <a:prstGeom prst="straightConnector1">
            <a:avLst/>
          </a:prstGeom>
          <a:ln w="57150">
            <a:solidFill>
              <a:srgbClr val="FFC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رسم 11" descr="شمس">
            <a:extLst>
              <a:ext uri="{FF2B5EF4-FFF2-40B4-BE49-F238E27FC236}">
                <a16:creationId xmlns:a16="http://schemas.microsoft.com/office/drawing/2014/main" id="{FBAC3600-89E4-DBE3-6415-059CDFC54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3034" y="3791759"/>
            <a:ext cx="372575" cy="3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1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44B85D6-60F1-B1DF-3DFA-29BAC2B9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49" y="1522837"/>
            <a:ext cx="9530293" cy="321909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267FB7E-7D68-9374-5233-959CC41CE177}"/>
              </a:ext>
            </a:extLst>
          </p:cNvPr>
          <p:cNvSpPr txBox="1"/>
          <p:nvPr/>
        </p:nvSpPr>
        <p:spPr>
          <a:xfrm>
            <a:off x="691869" y="3429000"/>
            <a:ext cx="9144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تقويم بنائي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E2A9039-A91C-1D09-0133-10F59B75020A}"/>
              </a:ext>
            </a:extLst>
          </p:cNvPr>
          <p:cNvSpPr txBox="1"/>
          <p:nvPr/>
        </p:nvSpPr>
        <p:spPr>
          <a:xfrm>
            <a:off x="8059668" y="1522837"/>
            <a:ext cx="13830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الميتوكندريا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F61BA15-FCD0-B6C8-3DAB-8D5941215D7F}"/>
              </a:ext>
            </a:extLst>
          </p:cNvPr>
          <p:cNvSpPr txBox="1"/>
          <p:nvPr/>
        </p:nvSpPr>
        <p:spPr>
          <a:xfrm>
            <a:off x="7384109" y="2763053"/>
            <a:ext cx="18131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فضــــــــلات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8AE0236-78EC-000E-6A2B-0E1F3D7072AC}"/>
              </a:ext>
            </a:extLst>
          </p:cNvPr>
          <p:cNvSpPr txBox="1"/>
          <p:nvPr/>
        </p:nvSpPr>
        <p:spPr>
          <a:xfrm>
            <a:off x="8290694" y="3890665"/>
            <a:ext cx="18131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البناء الضوئـــــــــي</a:t>
            </a:r>
          </a:p>
        </p:txBody>
      </p:sp>
    </p:spTree>
    <p:extLst>
      <p:ext uri="{BB962C8B-B14F-4D97-AF65-F5344CB8AC3E}">
        <p14:creationId xmlns:p14="http://schemas.microsoft.com/office/powerpoint/2010/main" val="1680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راجعات عين - عالم الخلايا">
            <a:hlinkClick r:id="" action="ppaction://media"/>
            <a:extLst>
              <a:ext uri="{FF2B5EF4-FFF2-40B4-BE49-F238E27FC236}">
                <a16:creationId xmlns:a16="http://schemas.microsoft.com/office/drawing/2014/main" id="{E4A41A93-4140-2382-4260-B2F116D84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022" y="1120912"/>
            <a:ext cx="9554326" cy="537430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57C4112-3D8C-C0B2-547C-2E990DEDED11}"/>
              </a:ext>
            </a:extLst>
          </p:cNvPr>
          <p:cNvSpPr txBox="1"/>
          <p:nvPr/>
        </p:nvSpPr>
        <p:spPr>
          <a:xfrm>
            <a:off x="748513" y="3429000"/>
            <a:ext cx="91440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فيديو مراجعة شاملة للدرس</a:t>
            </a:r>
          </a:p>
        </p:txBody>
      </p:sp>
    </p:spTree>
    <p:extLst>
      <p:ext uri="{BB962C8B-B14F-4D97-AF65-F5344CB8AC3E}">
        <p14:creationId xmlns:p14="http://schemas.microsoft.com/office/powerpoint/2010/main" val="6129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6B08E30-5FDE-D302-86DB-1010991EB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"/>
          <a:stretch/>
        </p:blipFill>
        <p:spPr>
          <a:xfrm>
            <a:off x="1939656" y="993334"/>
            <a:ext cx="9907196" cy="129671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A8491C2-804C-83E5-F1D3-F6D522DF932E}"/>
              </a:ext>
            </a:extLst>
          </p:cNvPr>
          <p:cNvSpPr txBox="1"/>
          <p:nvPr/>
        </p:nvSpPr>
        <p:spPr>
          <a:xfrm>
            <a:off x="6648955" y="2290046"/>
            <a:ext cx="5116976" cy="26007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SA" sz="2400" u="sng" dirty="0">
                <a:solidFill>
                  <a:srgbClr val="08797E"/>
                </a:solidFill>
                <a:latin typeface="+mj-lt"/>
              </a:rPr>
              <a:t>سنتعلم في هذا الدرس:</a:t>
            </a:r>
          </a:p>
          <a:p>
            <a:pPr>
              <a:lnSpc>
                <a:spcPct val="200000"/>
              </a:lnSpc>
            </a:pP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1- </a:t>
            </a:r>
            <a:r>
              <a:rPr lang="ar-SA" sz="2000" dirty="0">
                <a:solidFill>
                  <a:srgbClr val="FF0000"/>
                </a:solidFill>
                <a:latin typeface="mylotus" panose="02000000000000000000" pitchFamily="2" charset="-78"/>
                <a:cs typeface="Mudir MT" pitchFamily="2" charset="-78"/>
              </a:rPr>
              <a:t>مناقشة</a:t>
            </a: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 نظرية الخلية.</a:t>
            </a:r>
          </a:p>
          <a:p>
            <a:pPr>
              <a:lnSpc>
                <a:spcPct val="200000"/>
              </a:lnSpc>
            </a:pP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2- </a:t>
            </a:r>
            <a:r>
              <a:rPr lang="ar-SA" sz="2000" dirty="0">
                <a:solidFill>
                  <a:srgbClr val="FF0000"/>
                </a:solidFill>
                <a:latin typeface="mylotus" panose="02000000000000000000" pitchFamily="2" charset="-78"/>
                <a:cs typeface="Mudir MT" pitchFamily="2" charset="-78"/>
              </a:rPr>
              <a:t>تحديد</a:t>
            </a: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 بعض أجزاء الخلية النباتية والخلية الحيوانية.</a:t>
            </a:r>
          </a:p>
          <a:p>
            <a:pPr>
              <a:lnSpc>
                <a:spcPct val="200000"/>
              </a:lnSpc>
            </a:pP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3- </a:t>
            </a:r>
            <a:r>
              <a:rPr lang="ar-SA" sz="2000" dirty="0">
                <a:solidFill>
                  <a:srgbClr val="FF0000"/>
                </a:solidFill>
                <a:latin typeface="mylotus" panose="02000000000000000000" pitchFamily="2" charset="-78"/>
                <a:cs typeface="Mudir MT" pitchFamily="2" charset="-78"/>
              </a:rPr>
              <a:t>توضيح</a:t>
            </a: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 وظائف أجزاء الخلية المختلفة.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1061028"/>
                  </p:ext>
                </p:extLst>
              </p:nvPr>
            </p:nvGraphicFramePr>
            <p:xfrm>
              <a:off x="2655741" y="1219736"/>
              <a:ext cx="420522" cy="4472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20522" cy="44722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28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5741" y="1219736"/>
                <a:ext cx="420522" cy="44722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61C767B2-63ED-5361-21DA-80409935ABC5}"/>
              </a:ext>
            </a:extLst>
          </p:cNvPr>
          <p:cNvSpPr txBox="1"/>
          <p:nvPr/>
        </p:nvSpPr>
        <p:spPr>
          <a:xfrm>
            <a:off x="2655741" y="2290046"/>
            <a:ext cx="2837606" cy="13696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SA" sz="24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الأهميـــــــــــــــــــــــة:</a:t>
            </a:r>
          </a:p>
          <a:p>
            <a:pPr>
              <a:lnSpc>
                <a:spcPct val="200000"/>
              </a:lnSpc>
            </a:pPr>
            <a:r>
              <a:rPr lang="ar-SA" sz="2000" dirty="0">
                <a:solidFill>
                  <a:srgbClr val="213B5E"/>
                </a:solidFill>
                <a:latin typeface="+mj-lt"/>
                <a:cs typeface="Mudir MT" pitchFamily="2" charset="-78"/>
              </a:rPr>
              <a:t>تقوم الخلايا بأنشطة الحياة.</a:t>
            </a:r>
          </a:p>
        </p:txBody>
      </p:sp>
    </p:spTree>
    <p:extLst>
      <p:ext uri="{BB962C8B-B14F-4D97-AF65-F5344CB8AC3E}">
        <p14:creationId xmlns:p14="http://schemas.microsoft.com/office/powerpoint/2010/main" val="240132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6B08E30-5FDE-D302-86DB-1010991EB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"/>
          <a:stretch/>
        </p:blipFill>
        <p:spPr>
          <a:xfrm>
            <a:off x="1939656" y="993334"/>
            <a:ext cx="9907196" cy="129671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4720668"/>
                  </p:ext>
                </p:extLst>
              </p:nvPr>
            </p:nvGraphicFramePr>
            <p:xfrm>
              <a:off x="2655740" y="1219735"/>
              <a:ext cx="420522" cy="4472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20522" cy="44722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28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5740" y="1219735"/>
                <a:ext cx="420522" cy="44722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FA9220CA-87B6-0644-BC32-0C66C5B89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0" t="5263" r="2470" b="4337"/>
          <a:stretch/>
        </p:blipFill>
        <p:spPr>
          <a:xfrm>
            <a:off x="7444673" y="2722029"/>
            <a:ext cx="2880765" cy="18459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027064E-ECA1-EDA0-7A89-06385609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002" y="2516448"/>
            <a:ext cx="2622584" cy="2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7"/>
                                          </p:val>
                                        </p:tav>
                                        <p:tav tm="2250">
                                          <p:val>
                                            <p:fltVal val="-0.014"/>
                                          </p:val>
                                        </p:tav>
                                        <p:tav tm="3370">
                                          <p:val>
                                            <p:fltVal val="-0.0472"/>
                                          </p:val>
                                        </p:tav>
                                        <p:tav tm="4490">
                                          <p:val>
                                            <p:fltVal val="-0.1127"/>
                                          </p:val>
                                        </p:tav>
                                        <p:tav tm="5620">
                                          <p:val>
                                            <p:fltVal val="-0.2211"/>
                                          </p:val>
                                        </p:tav>
                                        <p:tav tm="6740">
                                          <p:val>
                                            <p:fltVal val="-0.3815"/>
                                          </p:val>
                                        </p:tav>
                                        <p:tav tm="7870">
                                          <p:val>
                                            <p:fltVal val="-0.605"/>
                                          </p:val>
                                        </p:tav>
                                        <p:tav tm="8990">
                                          <p:val>
                                            <p:fltVal val="-0.9054"/>
                                          </p:val>
                                        </p:tav>
                                        <p:tav tm="10110">
                                          <p:val>
                                            <p:fltVal val="-1.2876"/>
                                          </p:val>
                                        </p:tav>
                                        <p:tav tm="11240">
                                          <p:val>
                                            <p:fltVal val="-1.7647"/>
                                          </p:val>
                                        </p:tav>
                                        <p:tav tm="12360">
                                          <p:val>
                                            <p:fltVal val="-2.3529"/>
                                          </p:val>
                                        </p:tav>
                                        <p:tav tm="13480">
                                          <p:val>
                                            <p:fltVal val="-2.9813"/>
                                          </p:val>
                                        </p:tav>
                                        <p:tav tm="14610">
                                          <p:val>
                                            <p:fltVal val="-3.5055"/>
                                          </p:val>
                                        </p:tav>
                                        <p:tav tm="15730">
                                          <p:val>
                                            <p:fltVal val="-3.9334"/>
                                          </p:val>
                                        </p:tav>
                                        <p:tav tm="16850">
                                          <p:val>
                                            <p:fltVal val="-4.2681"/>
                                          </p:val>
                                        </p:tav>
                                        <p:tav tm="17980">
                                          <p:val>
                                            <p:fltVal val="-4.5242"/>
                                          </p:val>
                                        </p:tav>
                                        <p:tav tm="19100">
                                          <p:val>
                                            <p:fltVal val="-4.7137"/>
                                          </p:val>
                                        </p:tav>
                                        <p:tav tm="20220">
                                          <p:val>
                                            <p:fltVal val="-4.8438"/>
                                          </p:val>
                                        </p:tav>
                                        <p:tav tm="21350">
                                          <p:val>
                                            <p:fltVal val="-4.9269"/>
                                          </p:val>
                                        </p:tav>
                                        <p:tav tm="22470">
                                          <p:val>
                                            <p:fltVal val="-4.9736"/>
                                          </p:val>
                                        </p:tav>
                                        <p:tav tm="23600">
                                          <p:val>
                                            <p:fltVal val="-4.9944"/>
                                          </p:val>
                                        </p:tav>
                                        <p:tav tm="24720">
                                          <p:val>
                                            <p:fltVal val="-4.9998"/>
                                          </p:val>
                                        </p:tav>
                                        <p:tav tm="25840">
                                          <p:val>
                                            <p:fltVal val="-4.5262"/>
                                          </p:val>
                                        </p:tav>
                                        <p:tav tm="26970">
                                          <p:val>
                                            <p:fltVal val="-2.4454"/>
                                          </p:val>
                                        </p:tav>
                                        <p:tav tm="28090">
                                          <p:val>
                                            <p:fltVal val="0.6987"/>
                                          </p:val>
                                        </p:tav>
                                        <p:tav tm="29210">
                                          <p:val>
                                            <p:fltVal val="4.7001"/>
                                          </p:val>
                                        </p:tav>
                                        <p:tav tm="30340">
                                          <p:val>
                                            <p:fltVal val="9.4493"/>
                                          </p:val>
                                        </p:tav>
                                        <p:tav tm="31460">
                                          <p:val>
                                            <p:fltVal val="14.8744"/>
                                          </p:val>
                                        </p:tav>
                                        <p:tav tm="32580">
                                          <p:val>
                                            <p:fltVal val="20.923"/>
                                          </p:val>
                                        </p:tav>
                                        <p:tav tm="33710">
                                          <p:val>
                                            <p:fltVal val="27.4931"/>
                                          </p:val>
                                        </p:tav>
                                        <p:tav tm="34830">
                                          <p:val>
                                            <p:fltVal val="34.6709"/>
                                          </p:val>
                                        </p:tav>
                                        <p:tav tm="35960">
                                          <p:val>
                                            <p:fltVal val="42.3729"/>
                                          </p:val>
                                        </p:tav>
                                        <p:tav tm="37080">
                                          <p:val>
                                            <p:fltVal val="50.5763"/>
                                          </p:val>
                                        </p:tav>
                                        <p:tav tm="38200">
                                          <p:val>
                                            <p:fltVal val="59.2613"/>
                                          </p:val>
                                        </p:tav>
                                        <p:tav tm="39330">
                                          <p:val>
                                            <p:fltVal val="68.4108"/>
                                          </p:val>
                                        </p:tav>
                                        <p:tav tm="40450">
                                          <p:val>
                                            <p:fltVal val="78.0095"/>
                                          </p:val>
                                        </p:tav>
                                        <p:tav tm="41570">
                                          <p:val>
                                            <p:fltVal val="87.9524"/>
                                          </p:val>
                                        </p:tav>
                                        <p:tav tm="42700">
                                          <p:val>
                                            <p:fltVal val="98.4063"/>
                                          </p:val>
                                        </p:tav>
                                        <p:tav tm="43820">
                                          <p:val>
                                            <p:fltVal val="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363.461"/>
                                          </p:val>
                                        </p:tav>
                                        <p:tav tm="83150">
                                          <p:val>
                                            <p:fltVal val="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نظرية الخلية">
            <a:hlinkClick r:id="" action="ppaction://media"/>
            <a:extLst>
              <a:ext uri="{FF2B5EF4-FFF2-40B4-BE49-F238E27FC236}">
                <a16:creationId xmlns:a16="http://schemas.microsoft.com/office/drawing/2014/main" id="{0B5614D7-2243-12CB-5A32-8315A458DB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8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641" y="1080794"/>
            <a:ext cx="9694258" cy="404652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88D3DF9-19A2-9456-AA78-6168B1C415EB}"/>
              </a:ext>
            </a:extLst>
          </p:cNvPr>
          <p:cNvSpPr txBox="1"/>
          <p:nvPr/>
        </p:nvSpPr>
        <p:spPr>
          <a:xfrm>
            <a:off x="691869" y="3429000"/>
            <a:ext cx="9144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الرجاء الاستماع بتركيز </a:t>
            </a:r>
          </a:p>
        </p:txBody>
      </p:sp>
    </p:spTree>
    <p:extLst>
      <p:ext uri="{BB962C8B-B14F-4D97-AF65-F5344CB8AC3E}">
        <p14:creationId xmlns:p14="http://schemas.microsoft.com/office/powerpoint/2010/main" val="35254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C3B0359-F1D9-DDD7-7A07-2B954C9BB291}"/>
              </a:ext>
            </a:extLst>
          </p:cNvPr>
          <p:cNvSpPr txBox="1"/>
          <p:nvPr/>
        </p:nvSpPr>
        <p:spPr>
          <a:xfrm>
            <a:off x="6404024" y="1058150"/>
            <a:ext cx="279819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08797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نظريــــــــــــة الخليـــــــــــة </a:t>
            </a:r>
          </a:p>
        </p:txBody>
      </p:sp>
      <p:sp>
        <p:nvSpPr>
          <p:cNvPr id="3" name="قوس كبير أيمن 2">
            <a:extLst>
              <a:ext uri="{FF2B5EF4-FFF2-40B4-BE49-F238E27FC236}">
                <a16:creationId xmlns:a16="http://schemas.microsoft.com/office/drawing/2014/main" id="{2F2187EB-6CF0-18C1-1FFF-D9DDADD46855}"/>
              </a:ext>
            </a:extLst>
          </p:cNvPr>
          <p:cNvSpPr/>
          <p:nvPr/>
        </p:nvSpPr>
        <p:spPr>
          <a:xfrm rot="16200000">
            <a:off x="7583260" y="-1565718"/>
            <a:ext cx="337817" cy="6284221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E976F8C-0618-0FE6-BD12-B4651AF34A72}"/>
              </a:ext>
            </a:extLst>
          </p:cNvPr>
          <p:cNvSpPr txBox="1"/>
          <p:nvPr/>
        </p:nvSpPr>
        <p:spPr>
          <a:xfrm>
            <a:off x="10248308" y="1797784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FFC935"/>
                </a:solidFill>
                <a:cs typeface="Mudir MT" pitchFamily="2" charset="-78"/>
              </a:rPr>
              <a:t>اكتشاف الخلية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B6285B4-D4C6-7D19-1344-9F7646DD71F2}"/>
              </a:ext>
            </a:extLst>
          </p:cNvPr>
          <p:cNvSpPr txBox="1"/>
          <p:nvPr/>
        </p:nvSpPr>
        <p:spPr>
          <a:xfrm>
            <a:off x="3964087" y="1808989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FFC935"/>
                </a:solidFill>
                <a:cs typeface="Mudir MT" pitchFamily="2" charset="-78"/>
              </a:rPr>
              <a:t>نظرية الخلية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2888B47-92C8-31D0-2A91-754E39417F30}"/>
              </a:ext>
            </a:extLst>
          </p:cNvPr>
          <p:cNvSpPr txBox="1"/>
          <p:nvPr/>
        </p:nvSpPr>
        <p:spPr>
          <a:xfrm>
            <a:off x="7036194" y="2178321"/>
            <a:ext cx="46569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q"/>
            </a:pPr>
            <a:r>
              <a:rPr lang="ar-SA" dirty="0">
                <a:cs typeface="Mudir MT" pitchFamily="2" charset="-78"/>
              </a:rPr>
              <a:t>تفحص </a:t>
            </a:r>
            <a:r>
              <a:rPr lang="ar-SA" u="sng" dirty="0">
                <a:solidFill>
                  <a:schemeClr val="accent1">
                    <a:lumMod val="75000"/>
                  </a:schemeClr>
                </a:solidFill>
                <a:cs typeface="Mudir MT" pitchFamily="2" charset="-78"/>
              </a:rPr>
              <a:t>العالم روبرت هوك </a:t>
            </a:r>
            <a:r>
              <a:rPr lang="ar-SA" dirty="0">
                <a:cs typeface="Mudir MT" pitchFamily="2" charset="-78"/>
              </a:rPr>
              <a:t>مقطع رقيق من الفلين 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ب</a:t>
            </a:r>
            <a:r>
              <a:rPr lang="ar-SA" u="sng" dirty="0">
                <a:solidFill>
                  <a:srgbClr val="2D5E81"/>
                </a:solidFill>
                <a:cs typeface="Mudir MT" pitchFamily="2" charset="-78"/>
              </a:rPr>
              <a:t>مجهر</a:t>
            </a:r>
            <a:r>
              <a:rPr lang="ar-SA" u="sng" dirty="0">
                <a:cs typeface="Mudir MT" pitchFamily="2" charset="-78"/>
              </a:rPr>
              <a:t> </a:t>
            </a:r>
            <a:r>
              <a:rPr lang="ar-SA" dirty="0">
                <a:cs typeface="Mudir MT" pitchFamily="2" charset="-78"/>
              </a:rPr>
              <a:t>اختراعه بنفسه وشاهد حجرات متراصة أطلق عليها فيما بعد </a:t>
            </a:r>
            <a:r>
              <a:rPr lang="ar-SA" u="sng" dirty="0">
                <a:solidFill>
                  <a:srgbClr val="C00000"/>
                </a:solidFill>
                <a:cs typeface="Mudir MT" pitchFamily="2" charset="-78"/>
              </a:rPr>
              <a:t>بالخــــــــــــلايا.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AFD415F-C327-B1C6-ABEE-5B712F44C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447" r="21356"/>
          <a:stretch/>
        </p:blipFill>
        <p:spPr>
          <a:xfrm>
            <a:off x="10786684" y="2816777"/>
            <a:ext cx="1054992" cy="252396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9A35B2B-9718-4661-814F-EC022E7517D0}"/>
              </a:ext>
            </a:extLst>
          </p:cNvPr>
          <p:cNvSpPr txBox="1"/>
          <p:nvPr/>
        </p:nvSpPr>
        <p:spPr>
          <a:xfrm>
            <a:off x="7752169" y="3429000"/>
            <a:ext cx="3114763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1600" dirty="0">
                <a:solidFill>
                  <a:schemeClr val="accent4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مجهر العالم روبرت هوك</a:t>
            </a:r>
          </a:p>
          <a:p>
            <a:pPr>
              <a:lnSpc>
                <a:spcPct val="150000"/>
              </a:lnSpc>
            </a:pPr>
            <a:r>
              <a:rPr lang="ar-SA" sz="1600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صنعه يدويًا  كريستوفر وايت ويتميز بأنه مغطى بالجلد وموشّى بالذهب.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4175B60-D6E4-2D8E-0BE8-0A6B83F65640}"/>
              </a:ext>
            </a:extLst>
          </p:cNvPr>
          <p:cNvSpPr txBox="1"/>
          <p:nvPr/>
        </p:nvSpPr>
        <p:spPr>
          <a:xfrm>
            <a:off x="2184850" y="2167116"/>
            <a:ext cx="428473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SA" dirty="0">
                <a:solidFill>
                  <a:srgbClr val="00B0F0"/>
                </a:solidFill>
                <a:cs typeface="Mudir MT" pitchFamily="2" charset="-78"/>
              </a:rPr>
              <a:t>تتلخص نظرية الخلية بثلاث أفكار رئيسة هي: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ar-SA" dirty="0">
                <a:solidFill>
                  <a:schemeClr val="accent5"/>
                </a:solidFill>
                <a:cs typeface="Mudir MT" pitchFamily="2" charset="-78"/>
              </a:rPr>
              <a:t>تتكون جميع المخلوقات الحية من خلية أو أكثر.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ar-SA" dirty="0">
                <a:solidFill>
                  <a:schemeClr val="accent5"/>
                </a:solidFill>
                <a:cs typeface="Mudir MT" pitchFamily="2" charset="-78"/>
              </a:rPr>
              <a:t>الخلية هي اللبنة الأساسية للحياة ، وتحدث داخلها الأنشطة الحيوية.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ar-SA" dirty="0">
                <a:solidFill>
                  <a:schemeClr val="accent5"/>
                </a:solidFill>
                <a:cs typeface="Mudir MT" pitchFamily="2" charset="-78"/>
              </a:rPr>
              <a:t>تنشأ جميع الخلايا من خلايا مماثلة لها.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25341C31-8588-6340-109A-A94D370C5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4" t="1110" r="4576" b="9448"/>
          <a:stretch/>
        </p:blipFill>
        <p:spPr>
          <a:xfrm rot="5400000">
            <a:off x="5368158" y="3277046"/>
            <a:ext cx="1733507" cy="2393892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6A67867-4EEA-AC76-06EC-8F0302565B80}"/>
              </a:ext>
            </a:extLst>
          </p:cNvPr>
          <p:cNvSpPr txBox="1"/>
          <p:nvPr/>
        </p:nvSpPr>
        <p:spPr>
          <a:xfrm>
            <a:off x="2023009" y="4817036"/>
            <a:ext cx="292627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1600" dirty="0">
                <a:solidFill>
                  <a:schemeClr val="accent1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رسمة العالم روبرت هوك للخلايا الفلين</a:t>
            </a:r>
          </a:p>
        </p:txBody>
      </p:sp>
    </p:spTree>
    <p:extLst>
      <p:ext uri="{BB962C8B-B14F-4D97-AF65-F5344CB8AC3E}">
        <p14:creationId xmlns:p14="http://schemas.microsoft.com/office/powerpoint/2010/main" val="414628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C3B0359-F1D9-DDD7-7A07-2B954C9BB291}"/>
              </a:ext>
            </a:extLst>
          </p:cNvPr>
          <p:cNvSpPr txBox="1"/>
          <p:nvPr/>
        </p:nvSpPr>
        <p:spPr>
          <a:xfrm>
            <a:off x="3354247" y="1057927"/>
            <a:ext cx="657841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2D5E8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تنقسم المخلوقات من حيث عدد الخلايا المكونة لأجسامها إلى: </a:t>
            </a:r>
          </a:p>
        </p:txBody>
      </p:sp>
      <p:sp>
        <p:nvSpPr>
          <p:cNvPr id="3" name="قوس كبير أيمن 2">
            <a:extLst>
              <a:ext uri="{FF2B5EF4-FFF2-40B4-BE49-F238E27FC236}">
                <a16:creationId xmlns:a16="http://schemas.microsoft.com/office/drawing/2014/main" id="{2F2187EB-6CF0-18C1-1FFF-D9DDADD46855}"/>
              </a:ext>
            </a:extLst>
          </p:cNvPr>
          <p:cNvSpPr/>
          <p:nvPr/>
        </p:nvSpPr>
        <p:spPr>
          <a:xfrm rot="16200000">
            <a:off x="6433518" y="-1556200"/>
            <a:ext cx="419878" cy="6230661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4175B60-D6E4-2D8E-0BE8-0A6B83F65640}"/>
              </a:ext>
            </a:extLst>
          </p:cNvPr>
          <p:cNvSpPr txBox="1"/>
          <p:nvPr/>
        </p:nvSpPr>
        <p:spPr>
          <a:xfrm>
            <a:off x="8223493" y="1727722"/>
            <a:ext cx="3070589" cy="17197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dirty="0">
                <a:cs typeface="Mudir MT" pitchFamily="2" charset="-78"/>
              </a:rPr>
              <a:t>مخلوقات حية تتكون أجسامها من </a:t>
            </a:r>
            <a:r>
              <a:rPr lang="ar-SA" u="sng" dirty="0">
                <a:solidFill>
                  <a:srgbClr val="C00000"/>
                </a:solidFill>
                <a:cs typeface="Mudir MT" pitchFamily="2" charset="-78"/>
              </a:rPr>
              <a:t>خلية واحدة فقط.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dirty="0">
                <a:cs typeface="Mudir MT" pitchFamily="2" charset="-78"/>
              </a:rPr>
              <a:t>مثال: </a:t>
            </a:r>
            <a:r>
              <a:rPr lang="ar-SA" u="sng" dirty="0">
                <a:solidFill>
                  <a:srgbClr val="00B050"/>
                </a:solidFill>
                <a:cs typeface="Mudir MT" pitchFamily="2" charset="-78"/>
              </a:rPr>
              <a:t>البكتيريــــــــــا</a:t>
            </a:r>
            <a:r>
              <a:rPr lang="ar-SA" dirty="0">
                <a:solidFill>
                  <a:srgbClr val="00B050"/>
                </a:solidFill>
                <a:cs typeface="Mudir MT" pitchFamily="2" charset="-78"/>
              </a:rPr>
              <a:t>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dirty="0">
                <a:cs typeface="Mudir MT" pitchFamily="2" charset="-78"/>
              </a:rPr>
              <a:t>تعد</a:t>
            </a:r>
            <a:r>
              <a:rPr lang="ar-SA" dirty="0">
                <a:solidFill>
                  <a:srgbClr val="D6624B"/>
                </a:solidFill>
                <a:cs typeface="Mudir MT" pitchFamily="2" charset="-78"/>
              </a:rPr>
              <a:t> </a:t>
            </a:r>
            <a:r>
              <a:rPr lang="ar-SA" u="sng" dirty="0">
                <a:solidFill>
                  <a:srgbClr val="D6624B"/>
                </a:solidFill>
                <a:cs typeface="Mudir MT" pitchFamily="2" charset="-78"/>
              </a:rPr>
              <a:t>أصغر</a:t>
            </a:r>
            <a:r>
              <a:rPr lang="ar-SA" dirty="0">
                <a:solidFill>
                  <a:srgbClr val="D6624B"/>
                </a:solidFill>
                <a:cs typeface="Mudir MT" pitchFamily="2" charset="-78"/>
              </a:rPr>
              <a:t> </a:t>
            </a:r>
            <a:r>
              <a:rPr lang="ar-SA" dirty="0">
                <a:cs typeface="Mudir MT" pitchFamily="2" charset="-78"/>
              </a:rPr>
              <a:t>المخلوقات الحية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4589DB7-6E8C-53C6-7A91-19FF68C8A1C7}"/>
              </a:ext>
            </a:extLst>
          </p:cNvPr>
          <p:cNvSpPr txBox="1"/>
          <p:nvPr/>
        </p:nvSpPr>
        <p:spPr>
          <a:xfrm>
            <a:off x="1963874" y="1769070"/>
            <a:ext cx="3128504" cy="17197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dirty="0">
                <a:cs typeface="Mudir MT" pitchFamily="2" charset="-78"/>
              </a:rPr>
              <a:t>مخلوقات حية تتكون أجسامها من </a:t>
            </a:r>
            <a:r>
              <a:rPr lang="ar-SA" u="sng" dirty="0">
                <a:solidFill>
                  <a:srgbClr val="C00000"/>
                </a:solidFill>
                <a:cs typeface="Mudir MT" pitchFamily="2" charset="-78"/>
              </a:rPr>
              <a:t>مجموعة من الخلايا.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dirty="0">
                <a:cs typeface="Mudir MT" pitchFamily="2" charset="-78"/>
              </a:rPr>
              <a:t>مثال: </a:t>
            </a:r>
            <a:r>
              <a:rPr lang="ar-SA" u="sng" dirty="0">
                <a:solidFill>
                  <a:srgbClr val="00B050"/>
                </a:solidFill>
                <a:cs typeface="Mudir MT" pitchFamily="2" charset="-78"/>
              </a:rPr>
              <a:t>النبات والحيوان والأنسان.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dirty="0">
                <a:cs typeface="Mudir MT" pitchFamily="2" charset="-78"/>
              </a:rPr>
              <a:t>تسمى مخلوقات </a:t>
            </a:r>
            <a:r>
              <a:rPr lang="ar-SA" u="sng" dirty="0">
                <a:solidFill>
                  <a:srgbClr val="D6624B"/>
                </a:solidFill>
                <a:cs typeface="Mudir MT" pitchFamily="2" charset="-78"/>
              </a:rPr>
              <a:t>متعددة الخلايا.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0535E6D-09BE-CF88-803A-C2BD322F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805" y="3488772"/>
            <a:ext cx="1885964" cy="183833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8B77736-85B2-0088-9D37-D06CD7912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993" y="3429000"/>
            <a:ext cx="2098265" cy="189048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37D38B2-E80B-F047-06C1-E1AD5F057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982" y="4807954"/>
            <a:ext cx="2828946" cy="342903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85D981-E66C-D713-4438-E5CF363A8801}"/>
              </a:ext>
            </a:extLst>
          </p:cNvPr>
          <p:cNvSpPr txBox="1"/>
          <p:nvPr/>
        </p:nvSpPr>
        <p:spPr>
          <a:xfrm>
            <a:off x="4870108" y="3698711"/>
            <a:ext cx="354669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accent1"/>
                </a:solidFill>
                <a:cs typeface="Mudir MT" pitchFamily="2" charset="-78"/>
              </a:rPr>
              <a:t>توقع! ما عدد الخلايا التي تكوّن جسمك؟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222B0E0-0EDD-E29D-E2F6-99CDD7017DE6}"/>
              </a:ext>
            </a:extLst>
          </p:cNvPr>
          <p:cNvSpPr txBox="1"/>
          <p:nvPr/>
        </p:nvSpPr>
        <p:spPr>
          <a:xfrm>
            <a:off x="5425060" y="4084775"/>
            <a:ext cx="24367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213B5E"/>
                </a:solidFill>
                <a:cs typeface="Mudir MT" pitchFamily="2" charset="-78"/>
              </a:rPr>
              <a:t>يتكون من 10 تريليون خلية </a:t>
            </a:r>
          </a:p>
          <a:p>
            <a:r>
              <a:rPr lang="ar-SA" dirty="0">
                <a:solidFill>
                  <a:srgbClr val="213B5E"/>
                </a:solidFill>
                <a:cs typeface="Mudir MT" pitchFamily="2" charset="-78"/>
              </a:rPr>
              <a:t>( 10.000.000.000.000)</a:t>
            </a:r>
          </a:p>
        </p:txBody>
      </p:sp>
    </p:spTree>
    <p:extLst>
      <p:ext uri="{BB962C8B-B14F-4D97-AF65-F5344CB8AC3E}">
        <p14:creationId xmlns:p14="http://schemas.microsoft.com/office/powerpoint/2010/main" val="31912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مجاهر">
            <a:hlinkClick r:id="" action="ppaction://media"/>
            <a:extLst>
              <a:ext uri="{FF2B5EF4-FFF2-40B4-BE49-F238E27FC236}">
                <a16:creationId xmlns:a16="http://schemas.microsoft.com/office/drawing/2014/main" id="{21DDCD2C-743D-EA2A-9F38-9F506210B2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4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758" y="1075229"/>
            <a:ext cx="9826429" cy="416841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CD5CC35-C136-B8D0-4AAD-F190A8568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86" y="3292849"/>
            <a:ext cx="1383912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B4DD2DA-01AE-2EF9-4647-5115E20C795F}"/>
              </a:ext>
            </a:extLst>
          </p:cNvPr>
          <p:cNvSpPr txBox="1"/>
          <p:nvPr/>
        </p:nvSpPr>
        <p:spPr>
          <a:xfrm>
            <a:off x="4612574" y="1103966"/>
            <a:ext cx="4793194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المجهـــــــــــــر الضــــــــوئي المـــــــــــــــــركب</a:t>
            </a:r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5D4F289A-41C7-5A8E-D5F2-2C064C4DC76D}"/>
              </a:ext>
            </a:extLst>
          </p:cNvPr>
          <p:cNvCxnSpPr>
            <a:cxnSpLocks/>
          </p:cNvCxnSpPr>
          <p:nvPr/>
        </p:nvCxnSpPr>
        <p:spPr>
          <a:xfrm flipV="1">
            <a:off x="10910562" y="1711578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AA70EEA6-E080-6CC5-2F85-B866571296F5}"/>
              </a:ext>
            </a:extLst>
          </p:cNvPr>
          <p:cNvCxnSpPr>
            <a:cxnSpLocks/>
          </p:cNvCxnSpPr>
          <p:nvPr/>
        </p:nvCxnSpPr>
        <p:spPr>
          <a:xfrm flipV="1">
            <a:off x="6096170" y="1711578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13FB0B85-9C90-4A8C-B331-BE524FC0EB42}"/>
              </a:ext>
            </a:extLst>
          </p:cNvPr>
          <p:cNvCxnSpPr>
            <a:cxnSpLocks/>
          </p:cNvCxnSpPr>
          <p:nvPr/>
        </p:nvCxnSpPr>
        <p:spPr>
          <a:xfrm flipV="1">
            <a:off x="3625644" y="1711578"/>
            <a:ext cx="0" cy="14300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DBBCE36-0B86-809D-4A98-B5AA9EEA705A}"/>
              </a:ext>
            </a:extLst>
          </p:cNvPr>
          <p:cNvSpPr txBox="1"/>
          <p:nvPr/>
        </p:nvSpPr>
        <p:spPr>
          <a:xfrm>
            <a:off x="9915384" y="2165283"/>
            <a:ext cx="199035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يستخدم </a:t>
            </a:r>
          </a:p>
          <a:p>
            <a:pPr algn="ctr"/>
            <a:r>
              <a:rPr lang="ar-SA" dirty="0">
                <a:cs typeface="Mudir MT" pitchFamily="2" charset="-78"/>
              </a:rPr>
              <a:t>لتكبير صور الأجسام الدقيقة.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6D0BE1B-2A08-1C76-4BB5-B74162FD866D}"/>
              </a:ext>
            </a:extLst>
          </p:cNvPr>
          <p:cNvSpPr txBox="1"/>
          <p:nvPr/>
        </p:nvSpPr>
        <p:spPr>
          <a:xfrm>
            <a:off x="6313299" y="3327262"/>
            <a:ext cx="447160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يتركب</a:t>
            </a:r>
          </a:p>
          <a:p>
            <a:pPr algn="ctr"/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من عدستين أو أكثر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العدسة الأقرب إلى عين الرائي تسمى </a:t>
            </a:r>
          </a:p>
          <a:p>
            <a:pPr algn="ctr"/>
            <a:r>
              <a:rPr lang="ar-SA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العدسة العينية.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العدسة الأقرب إلى الشيء المراد تكبيره صورته تسمى </a:t>
            </a:r>
            <a:r>
              <a:rPr lang="ar-SA" dirty="0">
                <a:solidFill>
                  <a:srgbClr val="FF0000"/>
                </a:solidFill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العدسة الشيئية.</a:t>
            </a:r>
            <a:endParaRPr lang="ar-SA" sz="1600" dirty="0">
              <a:solidFill>
                <a:srgbClr val="FF0000"/>
              </a:solidFill>
              <a:latin typeface="_Shebli" panose="02000000000000000000" pitchFamily="2" charset="-78"/>
              <a:ea typeface="_Shebli" panose="02000000000000000000" pitchFamily="2" charset="-78"/>
              <a:cs typeface="Mudir MT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D942E22-E14F-EAAC-4353-CBF9B1D3B99F}"/>
              </a:ext>
            </a:extLst>
          </p:cNvPr>
          <p:cNvSpPr txBox="1"/>
          <p:nvPr/>
        </p:nvSpPr>
        <p:spPr>
          <a:xfrm>
            <a:off x="4654174" y="2095478"/>
            <a:ext cx="284879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طريقة العمل</a:t>
            </a:r>
          </a:p>
          <a:p>
            <a:pPr algn="ctr"/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يمر الضوء خلال الجسم المراد</a:t>
            </a:r>
          </a:p>
          <a:p>
            <a:pPr algn="ctr"/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رؤيته أولًا، </a:t>
            </a:r>
          </a:p>
          <a:p>
            <a:pPr algn="ctr"/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ثم يمر من خلال عدستين أو أكثر.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FAF4295-6820-29D8-5074-60869A7FACA6}"/>
              </a:ext>
            </a:extLst>
          </p:cNvPr>
          <p:cNvSpPr txBox="1"/>
          <p:nvPr/>
        </p:nvSpPr>
        <p:spPr>
          <a:xfrm>
            <a:off x="1890660" y="3328234"/>
            <a:ext cx="346996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2D5E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لحساب قوة تكبير المجهر الضوئي</a:t>
            </a:r>
          </a:p>
          <a:p>
            <a:pPr algn="ctr"/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نضرب قوة تكبير العدسة العينية في قوة تكبير العدسة الشيئية.</a:t>
            </a:r>
          </a:p>
          <a:p>
            <a:pPr algn="ctr"/>
            <a:r>
              <a:rPr lang="ar-SA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ملاحـــــــــــــــــــــــظة</a:t>
            </a:r>
          </a:p>
          <a:p>
            <a:pPr algn="ctr"/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يوجد على أي عدسة إشارة </a:t>
            </a:r>
            <a:r>
              <a:rPr lang="en-US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x </a:t>
            </a:r>
            <a:r>
              <a:rPr lang="ar-SA" dirty="0">
                <a:latin typeface="_Shebli" panose="02000000000000000000" pitchFamily="2" charset="-78"/>
                <a:ea typeface="_Shebli" panose="02000000000000000000" pitchFamily="2" charset="-78"/>
                <a:cs typeface="Mudir MT" pitchFamily="2" charset="-78"/>
              </a:rPr>
              <a:t>  متبوعة برقم وتعني قوة تكبيرها.</a:t>
            </a:r>
          </a:p>
        </p:txBody>
      </p: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573B64A2-6D04-AB3C-5282-25ED1F396367}"/>
              </a:ext>
            </a:extLst>
          </p:cNvPr>
          <p:cNvCxnSpPr>
            <a:cxnSpLocks/>
          </p:cNvCxnSpPr>
          <p:nvPr/>
        </p:nvCxnSpPr>
        <p:spPr>
          <a:xfrm flipH="1" flipV="1">
            <a:off x="3625644" y="1711578"/>
            <a:ext cx="7284917" cy="712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A59A8101-CB3C-3129-1820-FED54C8E3700}"/>
              </a:ext>
            </a:extLst>
          </p:cNvPr>
          <p:cNvCxnSpPr>
            <a:cxnSpLocks/>
          </p:cNvCxnSpPr>
          <p:nvPr/>
        </p:nvCxnSpPr>
        <p:spPr>
          <a:xfrm flipV="1">
            <a:off x="8549100" y="1718700"/>
            <a:ext cx="0" cy="14300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صورة 45">
            <a:extLst>
              <a:ext uri="{FF2B5EF4-FFF2-40B4-BE49-F238E27FC236}">
                <a16:creationId xmlns:a16="http://schemas.microsoft.com/office/drawing/2014/main" id="{9A954194-E015-1FD7-D848-3BA03C193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t="8963" r="23325" b="4807"/>
          <a:stretch/>
        </p:blipFill>
        <p:spPr>
          <a:xfrm>
            <a:off x="5170375" y="3327262"/>
            <a:ext cx="1838796" cy="3413898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9A64432-394D-3A7D-A370-400B6DC11BE0}"/>
              </a:ext>
            </a:extLst>
          </p:cNvPr>
          <p:cNvSpPr txBox="1"/>
          <p:nvPr/>
        </p:nvSpPr>
        <p:spPr>
          <a:xfrm>
            <a:off x="480246" y="3429000"/>
            <a:ext cx="9144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الربط مع الفيزياء</a:t>
            </a:r>
          </a:p>
        </p:txBody>
      </p:sp>
    </p:spTree>
    <p:extLst>
      <p:ext uri="{BB962C8B-B14F-4D97-AF65-F5344CB8AC3E}">
        <p14:creationId xmlns:p14="http://schemas.microsoft.com/office/powerpoint/2010/main" val="16485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نسق Office">
  <a:themeElements>
    <a:clrScheme name="واجهة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736</Words>
  <Application>Microsoft Office PowerPoint</Application>
  <PresentationFormat>شاشة عريضة</PresentationFormat>
  <Paragraphs>164</Paragraphs>
  <Slides>26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5" baseType="lpstr">
      <vt:lpstr>(A) Arslan Wessam B</vt:lpstr>
      <vt:lpstr>_Shebli</vt:lpstr>
      <vt:lpstr>Arial</vt:lpstr>
      <vt:lpstr>Calibri</vt:lpstr>
      <vt:lpstr>Calibri Light</vt:lpstr>
      <vt:lpstr>Monotype Koufi</vt:lpstr>
      <vt:lpstr>mylotus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زيــــــــ أم ـــــــــــــــــــــــاد الحربي</dc:creator>
  <cp:lastModifiedBy>زيــــــــ أم ـــــــــــــــــــــــاد الحربي</cp:lastModifiedBy>
  <cp:revision>51</cp:revision>
  <dcterms:created xsi:type="dcterms:W3CDTF">2023-02-11T12:45:51Z</dcterms:created>
  <dcterms:modified xsi:type="dcterms:W3CDTF">2023-03-07T19:21:23Z</dcterms:modified>
</cp:coreProperties>
</file>