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8" r:id="rId3"/>
    <p:sldId id="271" r:id="rId4"/>
    <p:sldId id="259" r:id="rId5"/>
    <p:sldId id="257" r:id="rId6"/>
    <p:sldId id="313" r:id="rId7"/>
    <p:sldId id="260" r:id="rId8"/>
    <p:sldId id="261" r:id="rId9"/>
    <p:sldId id="285" r:id="rId10"/>
    <p:sldId id="264" r:id="rId11"/>
    <p:sldId id="281" r:id="rId12"/>
    <p:sldId id="288" r:id="rId13"/>
    <p:sldId id="267" r:id="rId14"/>
    <p:sldId id="287" r:id="rId15"/>
    <p:sldId id="290" r:id="rId16"/>
    <p:sldId id="293" r:id="rId17"/>
  </p:sldIdLst>
  <p:sldSz cx="9144000" cy="5143500" type="screen16x9"/>
  <p:notesSz cx="6858000" cy="9144000"/>
  <p:embeddedFontLst>
    <p:embeddedFont>
      <p:font typeface="Arial Nova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Gabriola" pitchFamily="82" charset="0"/>
      <p:regular r:id="rId27"/>
    </p:embeddedFont>
    <p:embeddedFont>
      <p:font typeface="Comfortaa" charset="0"/>
      <p:regular r:id="rId28"/>
      <p:bold r:id="rId29"/>
    </p:embeddedFont>
    <p:embeddedFont>
      <p:font typeface="Barlow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A8A"/>
    <a:srgbClr val="4A206A"/>
    <a:srgbClr val="8500B4"/>
    <a:srgbClr val="E2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F19A2A8-635E-4BD9-B5B2-40E2EA20A4E7}">
  <a:tblStyle styleId="{5F19A2A8-635E-4BD9-B5B2-40E2EA20A4E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DF1F2F-FEB4-482E-B210-6C7618E78C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نمط ذو نسُق 2 - تميي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نمط داكن 1 - تميي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252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5660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891361c1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891361c1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a891361c13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a891361c13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891361c13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891361c13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891361c13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891361c13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a891361c13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a891361c13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a891361c13_0_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a891361c13_0_1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a891361c13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a891361c13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856a1a837_0_8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856a1a837_0_8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a891361c1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a891361c1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856a1a837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856a1a837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856a1a837_0_7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856a1a837_0_7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856a1a837_0_7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856a1a837_0_7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68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cedb52b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cedb52b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856a1a837_0_8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856a1a837_0_8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891361c1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a891361c1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24625" y="3187650"/>
            <a:ext cx="5351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24625" y="1556250"/>
            <a:ext cx="49983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075" y="-14943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1091575" y="333100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2"/>
          </p:nvPr>
        </p:nvSpPr>
        <p:spPr>
          <a:xfrm>
            <a:off x="1091575" y="302827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3"/>
          </p:nvPr>
        </p:nvSpPr>
        <p:spPr>
          <a:xfrm>
            <a:off x="1091575" y="151055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"/>
          </p:nvPr>
        </p:nvSpPr>
        <p:spPr>
          <a:xfrm>
            <a:off x="1091575" y="120782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5"/>
          </p:nvPr>
        </p:nvSpPr>
        <p:spPr>
          <a:xfrm>
            <a:off x="1091575" y="2420775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6"/>
          </p:nvPr>
        </p:nvSpPr>
        <p:spPr>
          <a:xfrm>
            <a:off x="1091575" y="2118050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7"/>
          </p:nvPr>
        </p:nvSpPr>
        <p:spPr>
          <a:xfrm>
            <a:off x="1091575" y="424125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8"/>
          </p:nvPr>
        </p:nvSpPr>
        <p:spPr>
          <a:xfrm>
            <a:off x="1091575" y="393852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975" y="-1503850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6369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38909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811625" y="3121350"/>
            <a:ext cx="2158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2"/>
          </p:nvPr>
        </p:nvSpPr>
        <p:spPr>
          <a:xfrm>
            <a:off x="811625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3"/>
          </p:nvPr>
        </p:nvSpPr>
        <p:spPr>
          <a:xfrm>
            <a:off x="6138700" y="3121350"/>
            <a:ext cx="2158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4"/>
          </p:nvPr>
        </p:nvSpPr>
        <p:spPr>
          <a:xfrm>
            <a:off x="61387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5"/>
          </p:nvPr>
        </p:nvSpPr>
        <p:spPr>
          <a:xfrm>
            <a:off x="3492900" y="3121350"/>
            <a:ext cx="2158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6"/>
          </p:nvPr>
        </p:nvSpPr>
        <p:spPr>
          <a:xfrm>
            <a:off x="34929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5078800" y="-38909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"/>
          </p:nvPr>
        </p:nvSpPr>
        <p:spPr>
          <a:xfrm>
            <a:off x="689900" y="22272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2"/>
          </p:nvPr>
        </p:nvSpPr>
        <p:spPr>
          <a:xfrm>
            <a:off x="689900" y="19245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3"/>
          </p:nvPr>
        </p:nvSpPr>
        <p:spPr>
          <a:xfrm>
            <a:off x="3309456" y="22272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4"/>
          </p:nvPr>
        </p:nvSpPr>
        <p:spPr>
          <a:xfrm>
            <a:off x="3309456" y="19245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5"/>
          </p:nvPr>
        </p:nvSpPr>
        <p:spPr>
          <a:xfrm>
            <a:off x="5929012" y="22272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6"/>
          </p:nvPr>
        </p:nvSpPr>
        <p:spPr>
          <a:xfrm>
            <a:off x="5929012" y="19245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7"/>
          </p:nvPr>
        </p:nvSpPr>
        <p:spPr>
          <a:xfrm>
            <a:off x="689900" y="40827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8"/>
          </p:nvPr>
        </p:nvSpPr>
        <p:spPr>
          <a:xfrm>
            <a:off x="689900" y="37800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9"/>
          </p:nvPr>
        </p:nvSpPr>
        <p:spPr>
          <a:xfrm>
            <a:off x="3309456" y="40827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3"/>
          </p:nvPr>
        </p:nvSpPr>
        <p:spPr>
          <a:xfrm>
            <a:off x="3309456" y="37800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14"/>
          </p:nvPr>
        </p:nvSpPr>
        <p:spPr>
          <a:xfrm>
            <a:off x="5929012" y="40827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5"/>
          </p:nvPr>
        </p:nvSpPr>
        <p:spPr>
          <a:xfrm>
            <a:off x="5929012" y="37800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/>
        </p:nvSpPr>
        <p:spPr>
          <a:xfrm>
            <a:off x="1151250" y="1324850"/>
            <a:ext cx="6841500" cy="1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4478400" y="3380400"/>
            <a:ext cx="35136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2879850" y="3399506"/>
            <a:ext cx="33843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 idx="2"/>
          </p:nvPr>
        </p:nvSpPr>
        <p:spPr>
          <a:xfrm>
            <a:off x="2371650" y="1353694"/>
            <a:ext cx="4400700" cy="20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6369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4119598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subTitle" idx="1"/>
          </p:nvPr>
        </p:nvSpPr>
        <p:spPr>
          <a:xfrm>
            <a:off x="1896450" y="1314450"/>
            <a:ext cx="53511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1896450" y="539925"/>
            <a:ext cx="53511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2648325" y="3404675"/>
            <a:ext cx="38472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3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3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3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32499" y="601426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55126" flipH="1">
            <a:off x="-952125" y="601427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741975" y="3564122"/>
            <a:ext cx="26775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741975" y="1839803"/>
            <a:ext cx="4476300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796050" y="616200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2" hasCustomPrompt="1"/>
          </p:nvPr>
        </p:nvSpPr>
        <p:spPr>
          <a:xfrm>
            <a:off x="741975" y="928375"/>
            <a:ext cx="14106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075" y="-14943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889175" y="-4153475"/>
            <a:ext cx="2533651" cy="759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1975" y="3145019"/>
            <a:ext cx="26775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59300" y="2258906"/>
            <a:ext cx="4476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796050" y="616200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59300" y="1347481"/>
            <a:ext cx="10140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225" y="-14660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4625" y="979225"/>
            <a:ext cx="7694700" cy="3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89300" y="445025"/>
            <a:ext cx="81429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274" y="-1345711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906275" y="298307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4906275" y="2661550"/>
            <a:ext cx="32004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3"/>
          </p:nvPr>
        </p:nvSpPr>
        <p:spPr>
          <a:xfrm>
            <a:off x="1037325" y="298307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1037325" y="2661550"/>
            <a:ext cx="32004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47090">
            <a:off x="7429501" y="-2835751"/>
            <a:ext cx="2533652" cy="759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47090">
            <a:off x="-142874" y="1631474"/>
            <a:ext cx="2533652" cy="759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8655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41195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08600" y="539925"/>
            <a:ext cx="7726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08600" y="2430250"/>
            <a:ext cx="2469900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2"/>
          </p:nvPr>
        </p:nvSpPr>
        <p:spPr>
          <a:xfrm>
            <a:off x="708600" y="2069161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24625" y="1771660"/>
            <a:ext cx="37158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5516475" y="571675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88850" y="1642875"/>
            <a:ext cx="27663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idx="2"/>
          </p:nvPr>
        </p:nvSpPr>
        <p:spPr>
          <a:xfrm>
            <a:off x="2944800" y="2744625"/>
            <a:ext cx="32544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0287" y="-1370574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5126">
            <a:off x="7410612" y="-1370573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314992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 hasCustomPrompt="1"/>
          </p:nvPr>
        </p:nvSpPr>
        <p:spPr>
          <a:xfrm>
            <a:off x="758483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1314992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5341117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 hasCustomPrompt="1"/>
          </p:nvPr>
        </p:nvSpPr>
        <p:spPr>
          <a:xfrm>
            <a:off x="4786067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341117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1314992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758483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1314992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5341117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86067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5341117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6"/>
          </p:nvPr>
        </p:nvSpPr>
        <p:spPr>
          <a:xfrm>
            <a:off x="1314992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7" hasCustomPrompt="1"/>
          </p:nvPr>
        </p:nvSpPr>
        <p:spPr>
          <a:xfrm>
            <a:off x="758483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8"/>
          </p:nvPr>
        </p:nvSpPr>
        <p:spPr>
          <a:xfrm>
            <a:off x="1314992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9"/>
          </p:nvPr>
        </p:nvSpPr>
        <p:spPr>
          <a:xfrm>
            <a:off x="5341117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0" hasCustomPrompt="1"/>
          </p:nvPr>
        </p:nvSpPr>
        <p:spPr>
          <a:xfrm>
            <a:off x="4786067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1"/>
          </p:nvPr>
        </p:nvSpPr>
        <p:spPr>
          <a:xfrm>
            <a:off x="5341117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95525" y="-400917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9300" y="1558300"/>
            <a:ext cx="7730100" cy="30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8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6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4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668">
          <p15:clr>
            <a:srgbClr val="EA4335"/>
          </p15:clr>
        </p15:guide>
        <p15:guide id="8" pos="409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subTitle" idx="1"/>
          </p:nvPr>
        </p:nvSpPr>
        <p:spPr>
          <a:xfrm>
            <a:off x="801466" y="4209626"/>
            <a:ext cx="5351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Done by </a:t>
            </a:r>
            <a:r>
              <a:rPr lang="en" sz="1400" dirty="0"/>
              <a:t>:</a:t>
            </a:r>
            <a:r>
              <a:rPr lang="en" dirty="0"/>
              <a:t> </a:t>
            </a:r>
            <a:r>
              <a:rPr lang="en" sz="2200" b="1" dirty="0">
                <a:solidFill>
                  <a:schemeClr val="accent1"/>
                </a:solidFill>
                <a:latin typeface="Gabriola" panose="04040605051002020D02" pitchFamily="82" charset="0"/>
              </a:rPr>
              <a:t>Entisar Al-Obaidallah</a:t>
            </a:r>
            <a:endParaRPr sz="2200" b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92209" y="1494777"/>
            <a:ext cx="5676156" cy="2454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Barlow" panose="020B0604020202020204" charset="0"/>
              </a:rPr>
              <a:t>Unit 5</a:t>
            </a:r>
            <a:r>
              <a:rPr lang="en" sz="4400" dirty="0"/>
              <a:t/>
            </a:r>
            <a:br>
              <a:rPr lang="en" sz="4400" dirty="0"/>
            </a:br>
            <a:r>
              <a:rPr lang="en" sz="1100" dirty="0"/>
              <a:t/>
            </a:r>
            <a:br>
              <a:rPr lang="en" sz="1100" dirty="0"/>
            </a:br>
            <a:r>
              <a:rPr lang="en" sz="4000" dirty="0">
                <a:solidFill>
                  <a:srgbClr val="E2C587"/>
                </a:solidFill>
                <a:latin typeface="Arial Nova" panose="020B0504020202020204" pitchFamily="34" charset="0"/>
              </a:rPr>
              <a:t>Do You Really Need It?</a:t>
            </a:r>
            <a:br>
              <a:rPr lang="en" sz="4000" dirty="0">
                <a:solidFill>
                  <a:srgbClr val="E2C587"/>
                </a:solidFill>
                <a:latin typeface="Arial Nova" panose="020B0504020202020204" pitchFamily="34" charset="0"/>
              </a:rPr>
            </a:br>
            <a:r>
              <a:rPr lang="en" sz="1200" dirty="0">
                <a:latin typeface="Arial Nova" panose="020B0504020202020204" pitchFamily="34" charset="0"/>
              </a:rPr>
              <a:t/>
            </a:r>
            <a:br>
              <a:rPr lang="en" sz="1200" dirty="0">
                <a:latin typeface="Arial Nova" panose="020B0504020202020204" pitchFamily="34" charset="0"/>
              </a:rPr>
            </a:br>
            <a:r>
              <a:rPr lang="en" sz="2800" dirty="0">
                <a:latin typeface="Barlow" panose="020B0604020202020204" charset="0"/>
              </a:rPr>
              <a:t>Grammar</a:t>
            </a:r>
            <a:endParaRPr sz="4400" dirty="0">
              <a:latin typeface="Barlow" panose="020B0604020202020204" charset="0"/>
            </a:endParaRPr>
          </a:p>
        </p:txBody>
      </p:sp>
      <p:sp>
        <p:nvSpPr>
          <p:cNvPr id="4" name="Google Shape;228;p34">
            <a:extLst>
              <a:ext uri="{FF2B5EF4-FFF2-40B4-BE49-F238E27FC236}">
                <a16:creationId xmlns:a16="http://schemas.microsoft.com/office/drawing/2014/main" xmlns="" id="{4DB0822E-6D7F-4D14-BB68-04880775A062}"/>
              </a:ext>
            </a:extLst>
          </p:cNvPr>
          <p:cNvSpPr txBox="1">
            <a:spLocks/>
          </p:cNvSpPr>
          <p:nvPr/>
        </p:nvSpPr>
        <p:spPr>
          <a:xfrm>
            <a:off x="432616" y="231574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chemeClr val="accent1"/>
                </a:solidFill>
              </a:rPr>
              <a:t>Mega Goal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>
            <a:spLocks noGrp="1"/>
          </p:cNvSpPr>
          <p:nvPr>
            <p:ph type="body" idx="3"/>
          </p:nvPr>
        </p:nvSpPr>
        <p:spPr>
          <a:xfrm>
            <a:off x="1247861" y="296390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( In order to )  must be followed with the base form of the verb.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40"/>
          <p:cNvSpPr txBox="1">
            <a:spLocks noGrp="1"/>
          </p:cNvSpPr>
          <p:nvPr>
            <p:ph type="body" idx="1"/>
          </p:nvPr>
        </p:nvSpPr>
        <p:spPr>
          <a:xfrm>
            <a:off x="5796822" y="293077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Clauses with  (so that) usually include a modal.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Google Shape;391;p40"/>
          <p:cNvSpPr/>
          <p:nvPr/>
        </p:nvSpPr>
        <p:spPr>
          <a:xfrm>
            <a:off x="1694656" y="1419318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6165713" y="1419318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 dirty="0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40"/>
          <p:cNvGrpSpPr/>
          <p:nvPr/>
        </p:nvGrpSpPr>
        <p:grpSpPr>
          <a:xfrm>
            <a:off x="2056387" y="1637603"/>
            <a:ext cx="374815" cy="422574"/>
            <a:chOff x="3299850" y="238575"/>
            <a:chExt cx="427725" cy="482225"/>
          </a:xfrm>
        </p:grpSpPr>
        <p:sp>
          <p:nvSpPr>
            <p:cNvPr id="394" name="Google Shape;394;p40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6" name="Google Shape;323;p37">
            <a:extLst>
              <a:ext uri="{FF2B5EF4-FFF2-40B4-BE49-F238E27FC236}">
                <a16:creationId xmlns:a16="http://schemas.microsoft.com/office/drawing/2014/main" xmlns="" id="{7A35544E-9E39-46B3-8204-88930A1F7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9245" y="294524"/>
            <a:ext cx="4070381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…Purpose</a:t>
            </a:r>
          </a:p>
        </p:txBody>
      </p:sp>
      <p:grpSp>
        <p:nvGrpSpPr>
          <p:cNvPr id="27" name="Google Shape;393;p40">
            <a:extLst>
              <a:ext uri="{FF2B5EF4-FFF2-40B4-BE49-F238E27FC236}">
                <a16:creationId xmlns:a16="http://schemas.microsoft.com/office/drawing/2014/main" xmlns="" id="{203DDC1C-4F1D-4C59-A356-2CA621138381}"/>
              </a:ext>
            </a:extLst>
          </p:cNvPr>
          <p:cNvGrpSpPr/>
          <p:nvPr/>
        </p:nvGrpSpPr>
        <p:grpSpPr>
          <a:xfrm>
            <a:off x="6506475" y="1668981"/>
            <a:ext cx="374815" cy="422574"/>
            <a:chOff x="3299850" y="238575"/>
            <a:chExt cx="427725" cy="482225"/>
          </a:xfrm>
        </p:grpSpPr>
        <p:sp>
          <p:nvSpPr>
            <p:cNvPr id="28" name="Google Shape;394;p40">
              <a:extLst>
                <a:ext uri="{FF2B5EF4-FFF2-40B4-BE49-F238E27FC236}">
                  <a16:creationId xmlns:a16="http://schemas.microsoft.com/office/drawing/2014/main" xmlns="" id="{ABD09A0F-E4FC-4D1B-B5AB-A8605B93C714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395;p40">
              <a:extLst>
                <a:ext uri="{FF2B5EF4-FFF2-40B4-BE49-F238E27FC236}">
                  <a16:creationId xmlns:a16="http://schemas.microsoft.com/office/drawing/2014/main" xmlns="" id="{08FA0443-BC50-4337-9114-8CDCD886ECFC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396;p40">
              <a:extLst>
                <a:ext uri="{FF2B5EF4-FFF2-40B4-BE49-F238E27FC236}">
                  <a16:creationId xmlns:a16="http://schemas.microsoft.com/office/drawing/2014/main" xmlns="" id="{AD1FD1F8-B9E8-4657-A812-A38F18932DA5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397;p40">
              <a:extLst>
                <a:ext uri="{FF2B5EF4-FFF2-40B4-BE49-F238E27FC236}">
                  <a16:creationId xmlns:a16="http://schemas.microsoft.com/office/drawing/2014/main" xmlns="" id="{E5258963-31CC-44BF-983E-0CB78BF94F5C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398;p40">
              <a:extLst>
                <a:ext uri="{FF2B5EF4-FFF2-40B4-BE49-F238E27FC236}">
                  <a16:creationId xmlns:a16="http://schemas.microsoft.com/office/drawing/2014/main" xmlns="" id="{DBC37EF3-EB59-41AA-B1B9-11EE9238BFCF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3" name="Google Shape;776;p58">
            <a:extLst>
              <a:ext uri="{FF2B5EF4-FFF2-40B4-BE49-F238E27FC236}">
                <a16:creationId xmlns:a16="http://schemas.microsoft.com/office/drawing/2014/main" xmlns="" id="{42F7D156-E6D7-41B4-878B-ECF26BC6884E}"/>
              </a:ext>
            </a:extLst>
          </p:cNvPr>
          <p:cNvSpPr txBox="1">
            <a:spLocks/>
          </p:cNvSpPr>
          <p:nvPr/>
        </p:nvSpPr>
        <p:spPr>
          <a:xfrm>
            <a:off x="1405462" y="2486988"/>
            <a:ext cx="1769485" cy="39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 order to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Google Shape;774;p58">
            <a:extLst>
              <a:ext uri="{FF2B5EF4-FFF2-40B4-BE49-F238E27FC236}">
                <a16:creationId xmlns:a16="http://schemas.microsoft.com/office/drawing/2014/main" xmlns="" id="{A8599881-5665-4B2F-BC6A-60FB1DDFDFF2}"/>
              </a:ext>
            </a:extLst>
          </p:cNvPr>
          <p:cNvSpPr txBox="1">
            <a:spLocks/>
          </p:cNvSpPr>
          <p:nvPr/>
        </p:nvSpPr>
        <p:spPr>
          <a:xfrm>
            <a:off x="6045219" y="2463110"/>
            <a:ext cx="1430917" cy="39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So that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xmlns="" id="{AB7FA94D-C335-4009-A2B5-59C39E4A45D7}"/>
              </a:ext>
            </a:extLst>
          </p:cNvPr>
          <p:cNvSpPr txBox="1"/>
          <p:nvPr/>
        </p:nvSpPr>
        <p:spPr>
          <a:xfrm>
            <a:off x="962248" y="3706657"/>
            <a:ext cx="3486013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612A8A"/>
                </a:solidFill>
              </a:rPr>
              <a:t>I go to Makkah in order to do Umrah</a:t>
            </a:r>
            <a:endParaRPr lang="ar-SA" sz="1800" b="1" dirty="0">
              <a:solidFill>
                <a:srgbClr val="612A8A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xmlns="" id="{C394ED1E-327C-42B7-A08E-3789AD2C00A6}"/>
              </a:ext>
            </a:extLst>
          </p:cNvPr>
          <p:cNvSpPr txBox="1"/>
          <p:nvPr/>
        </p:nvSpPr>
        <p:spPr>
          <a:xfrm>
            <a:off x="4890053" y="3691116"/>
            <a:ext cx="4107169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612A8A"/>
                </a:solidFill>
              </a:rPr>
              <a:t>I wore warm clothes so that I wouldn't be cold.</a:t>
            </a:r>
            <a:endParaRPr lang="ar-SA" b="1" dirty="0">
              <a:solidFill>
                <a:srgbClr val="612A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 build="p"/>
      <p:bldP spid="390" grpId="0" build="p"/>
      <p:bldP spid="391" grpId="0" animBg="1"/>
      <p:bldP spid="392" grpId="0" animBg="1"/>
      <p:bldP spid="26" grpId="0" animBg="1"/>
      <p:bldP spid="33" grpId="0" animBg="1"/>
      <p:bldP spid="34" grpId="0" animBg="1"/>
      <p:bldP spid="4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7"/>
          <p:cNvSpPr txBox="1">
            <a:spLocks noGrp="1"/>
          </p:cNvSpPr>
          <p:nvPr>
            <p:ph type="subTitle" idx="1"/>
          </p:nvPr>
        </p:nvSpPr>
        <p:spPr>
          <a:xfrm>
            <a:off x="390192" y="2133827"/>
            <a:ext cx="3567085" cy="1443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en-US" dirty="0"/>
              <a:t>Use if to show that the condition affects the result. Use the present tense with an if-clause, even if it refers to a future time.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lang="en-US" sz="300" dirty="0"/>
          </a:p>
          <a:p>
            <a:pPr marL="0" lvl="0" indent="0" algn="l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Example: 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We won’t go to the picnic if it rains.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lang="en-US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" name="Google Shape;726;p57"/>
          <p:cNvSpPr txBox="1">
            <a:spLocks noGrp="1"/>
          </p:cNvSpPr>
          <p:nvPr>
            <p:ph type="subTitle" idx="2"/>
          </p:nvPr>
        </p:nvSpPr>
        <p:spPr>
          <a:xfrm>
            <a:off x="689894" y="1851476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if</a:t>
            </a:r>
            <a:endParaRPr dirty="0"/>
          </a:p>
        </p:txBody>
      </p:sp>
      <p:sp>
        <p:nvSpPr>
          <p:cNvPr id="729" name="Google Shape;729;p57"/>
          <p:cNvSpPr txBox="1">
            <a:spLocks noGrp="1"/>
          </p:cNvSpPr>
          <p:nvPr>
            <p:ph type="subTitle" idx="5"/>
          </p:nvPr>
        </p:nvSpPr>
        <p:spPr>
          <a:xfrm>
            <a:off x="5340403" y="2101630"/>
            <a:ext cx="3413405" cy="1397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/>
              <a:t>Use even if to show that the condition </a:t>
            </a:r>
            <a:r>
              <a:rPr lang="en-US" b="1" u="sng" dirty="0"/>
              <a:t>DOESN’T</a:t>
            </a:r>
            <a:r>
              <a:rPr lang="en-US" dirty="0"/>
              <a:t> affect the result.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Example: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 We’re going to the picnic, </a:t>
            </a:r>
            <a:r>
              <a:rPr lang="en-US" b="1" u="sng" dirty="0">
                <a:solidFill>
                  <a:schemeClr val="accent1">
                    <a:lumMod val="90000"/>
                  </a:schemeClr>
                </a:solidFill>
              </a:rPr>
              <a:t>even if 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it rains.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0" name="Google Shape;730;p57"/>
          <p:cNvSpPr txBox="1">
            <a:spLocks noGrp="1"/>
          </p:cNvSpPr>
          <p:nvPr>
            <p:ph type="subTitle" idx="6"/>
          </p:nvPr>
        </p:nvSpPr>
        <p:spPr>
          <a:xfrm>
            <a:off x="5958886" y="179893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Even </a:t>
            </a:r>
            <a:r>
              <a:rPr lang="en" dirty="0"/>
              <a:t>if</a:t>
            </a:r>
            <a:endParaRPr dirty="0"/>
          </a:p>
        </p:txBody>
      </p:sp>
      <p:sp>
        <p:nvSpPr>
          <p:cNvPr id="732" name="Google Shape;732;p57"/>
          <p:cNvSpPr txBox="1">
            <a:spLocks noGrp="1"/>
          </p:cNvSpPr>
          <p:nvPr>
            <p:ph type="subTitle" idx="8"/>
          </p:nvPr>
        </p:nvSpPr>
        <p:spPr>
          <a:xfrm>
            <a:off x="717017" y="4210356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 case</a:t>
            </a:r>
            <a:endParaRPr dirty="0"/>
          </a:p>
        </p:txBody>
      </p:sp>
      <p:sp>
        <p:nvSpPr>
          <p:cNvPr id="734" name="Google Shape;734;p57"/>
          <p:cNvSpPr txBox="1">
            <a:spLocks noGrp="1"/>
          </p:cNvSpPr>
          <p:nvPr>
            <p:ph type="subTitle" idx="13"/>
          </p:nvPr>
        </p:nvSpPr>
        <p:spPr>
          <a:xfrm>
            <a:off x="3338427" y="4210356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</a:t>
            </a:r>
            <a:r>
              <a:rPr lang="en" dirty="0"/>
              <a:t>nly if</a:t>
            </a:r>
            <a:endParaRPr dirty="0"/>
          </a:p>
        </p:txBody>
      </p:sp>
      <p:sp>
        <p:nvSpPr>
          <p:cNvPr id="736" name="Google Shape;736;p57"/>
          <p:cNvSpPr txBox="1">
            <a:spLocks noGrp="1"/>
          </p:cNvSpPr>
          <p:nvPr>
            <p:ph type="subTitle" idx="15"/>
          </p:nvPr>
        </p:nvSpPr>
        <p:spPr>
          <a:xfrm>
            <a:off x="5929006" y="4210356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unless</a:t>
            </a:r>
            <a:endParaRPr dirty="0"/>
          </a:p>
        </p:txBody>
      </p:sp>
      <p:sp>
        <p:nvSpPr>
          <p:cNvPr id="737" name="Google Shape;737;p57"/>
          <p:cNvSpPr/>
          <p:nvPr/>
        </p:nvSpPr>
        <p:spPr>
          <a:xfrm>
            <a:off x="1685894" y="1223100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57"/>
          <p:cNvGrpSpPr/>
          <p:nvPr/>
        </p:nvGrpSpPr>
        <p:grpSpPr>
          <a:xfrm>
            <a:off x="1802946" y="1319548"/>
            <a:ext cx="298996" cy="340204"/>
            <a:chOff x="1516475" y="238075"/>
            <a:chExt cx="424650" cy="483175"/>
          </a:xfrm>
        </p:grpSpPr>
        <p:sp>
          <p:nvSpPr>
            <p:cNvPr id="739" name="Google Shape;739;p57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" name="Google Shape;740;p57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1" name="Google Shape;741;p57"/>
          <p:cNvSpPr/>
          <p:nvPr/>
        </p:nvSpPr>
        <p:spPr>
          <a:xfrm>
            <a:off x="6925006" y="1223100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57"/>
          <p:cNvGrpSpPr/>
          <p:nvPr/>
        </p:nvGrpSpPr>
        <p:grpSpPr>
          <a:xfrm>
            <a:off x="7021472" y="1319566"/>
            <a:ext cx="340168" cy="340168"/>
            <a:chOff x="5648375" y="238125"/>
            <a:chExt cx="483125" cy="483125"/>
          </a:xfrm>
        </p:grpSpPr>
        <p:sp>
          <p:nvSpPr>
            <p:cNvPr id="743" name="Google Shape;743;p57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" name="Google Shape;745;p57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" name="Google Shape;746;p57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" name="Google Shape;747;p57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" name="Google Shape;748;p57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" name="Google Shape;749;p57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" name="Google Shape;750;p57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" name="Google Shape;751;p57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" name="Google Shape;752;p57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57" name="Google Shape;757;p57"/>
          <p:cNvSpPr/>
          <p:nvPr/>
        </p:nvSpPr>
        <p:spPr>
          <a:xfrm>
            <a:off x="6855221" y="3588322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7"/>
          <p:cNvSpPr/>
          <p:nvPr/>
        </p:nvSpPr>
        <p:spPr>
          <a:xfrm>
            <a:off x="7021472" y="3674407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759" name="Google Shape;759;p57"/>
          <p:cNvSpPr/>
          <p:nvPr/>
        </p:nvSpPr>
        <p:spPr>
          <a:xfrm>
            <a:off x="4334427" y="3588322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7"/>
          <p:cNvSpPr/>
          <p:nvPr/>
        </p:nvSpPr>
        <p:spPr>
          <a:xfrm>
            <a:off x="1646539" y="3611731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57"/>
          <p:cNvGrpSpPr/>
          <p:nvPr/>
        </p:nvGrpSpPr>
        <p:grpSpPr>
          <a:xfrm>
            <a:off x="1758972" y="3715317"/>
            <a:ext cx="308234" cy="308234"/>
            <a:chOff x="892750" y="4993750"/>
            <a:chExt cx="483125" cy="483125"/>
          </a:xfrm>
        </p:grpSpPr>
        <p:sp>
          <p:nvSpPr>
            <p:cNvPr id="762" name="Google Shape;762;p57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3" name="Google Shape;763;p57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" name="Google Shape;764;p57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5" name="Google Shape;765;p57"/>
          <p:cNvGrpSpPr/>
          <p:nvPr/>
        </p:nvGrpSpPr>
        <p:grpSpPr>
          <a:xfrm>
            <a:off x="4454918" y="3724275"/>
            <a:ext cx="292117" cy="290318"/>
            <a:chOff x="-4932650" y="2046625"/>
            <a:chExt cx="293025" cy="291250"/>
          </a:xfrm>
        </p:grpSpPr>
        <p:sp>
          <p:nvSpPr>
            <p:cNvPr id="766" name="Google Shape;766;p57"/>
            <p:cNvSpPr/>
            <p:nvPr/>
          </p:nvSpPr>
          <p:spPr>
            <a:xfrm>
              <a:off x="-4932650" y="2046625"/>
              <a:ext cx="293025" cy="291250"/>
            </a:xfrm>
            <a:custGeom>
              <a:avLst/>
              <a:gdLst/>
              <a:ahLst/>
              <a:cxnLst/>
              <a:rect l="l" t="t" r="r" b="b"/>
              <a:pathLst>
                <a:path w="11721" h="11650" extrusionOk="0">
                  <a:moveTo>
                    <a:pt x="7625" y="694"/>
                  </a:moveTo>
                  <a:cubicBezTo>
                    <a:pt x="9515" y="694"/>
                    <a:pt x="11059" y="2206"/>
                    <a:pt x="11059" y="4096"/>
                  </a:cubicBezTo>
                  <a:cubicBezTo>
                    <a:pt x="11059" y="5987"/>
                    <a:pt x="9515" y="7530"/>
                    <a:pt x="7625" y="7530"/>
                  </a:cubicBezTo>
                  <a:cubicBezTo>
                    <a:pt x="5735" y="7530"/>
                    <a:pt x="4223" y="5987"/>
                    <a:pt x="4223" y="4096"/>
                  </a:cubicBezTo>
                  <a:cubicBezTo>
                    <a:pt x="4223" y="2206"/>
                    <a:pt x="5735" y="694"/>
                    <a:pt x="7625" y="694"/>
                  </a:cubicBezTo>
                  <a:close/>
                  <a:moveTo>
                    <a:pt x="3344" y="8066"/>
                  </a:moveTo>
                  <a:cubicBezTo>
                    <a:pt x="3435" y="8066"/>
                    <a:pt x="3529" y="8098"/>
                    <a:pt x="3593" y="8161"/>
                  </a:cubicBezTo>
                  <a:cubicBezTo>
                    <a:pt x="3719" y="8287"/>
                    <a:pt x="3719" y="8507"/>
                    <a:pt x="3593" y="8633"/>
                  </a:cubicBezTo>
                  <a:lnTo>
                    <a:pt x="1324" y="10870"/>
                  </a:lnTo>
                  <a:cubicBezTo>
                    <a:pt x="1277" y="10933"/>
                    <a:pt x="1190" y="10964"/>
                    <a:pt x="1100" y="10964"/>
                  </a:cubicBezTo>
                  <a:cubicBezTo>
                    <a:pt x="1009" y="10964"/>
                    <a:pt x="915" y="10933"/>
                    <a:pt x="852" y="10870"/>
                  </a:cubicBezTo>
                  <a:cubicBezTo>
                    <a:pt x="757" y="10744"/>
                    <a:pt x="757" y="10523"/>
                    <a:pt x="852" y="10397"/>
                  </a:cubicBezTo>
                  <a:lnTo>
                    <a:pt x="3120" y="8161"/>
                  </a:lnTo>
                  <a:cubicBezTo>
                    <a:pt x="3167" y="8098"/>
                    <a:pt x="3254" y="8066"/>
                    <a:pt x="3344" y="8066"/>
                  </a:cubicBezTo>
                  <a:close/>
                  <a:moveTo>
                    <a:pt x="7625" y="1"/>
                  </a:moveTo>
                  <a:cubicBezTo>
                    <a:pt x="5357" y="1"/>
                    <a:pt x="3529" y="1860"/>
                    <a:pt x="3529" y="4096"/>
                  </a:cubicBezTo>
                  <a:cubicBezTo>
                    <a:pt x="3529" y="5136"/>
                    <a:pt x="3908" y="6050"/>
                    <a:pt x="4538" y="6743"/>
                  </a:cubicBezTo>
                  <a:lnTo>
                    <a:pt x="3813" y="7467"/>
                  </a:lnTo>
                  <a:cubicBezTo>
                    <a:pt x="3673" y="7386"/>
                    <a:pt x="3520" y="7347"/>
                    <a:pt x="3367" y="7347"/>
                  </a:cubicBezTo>
                  <a:cubicBezTo>
                    <a:pt x="3106" y="7347"/>
                    <a:pt x="2846" y="7458"/>
                    <a:pt x="2647" y="7656"/>
                  </a:cubicBezTo>
                  <a:lnTo>
                    <a:pt x="379" y="9893"/>
                  </a:lnTo>
                  <a:cubicBezTo>
                    <a:pt x="1" y="10271"/>
                    <a:pt x="1" y="10964"/>
                    <a:pt x="379" y="11343"/>
                  </a:cubicBezTo>
                  <a:cubicBezTo>
                    <a:pt x="584" y="11547"/>
                    <a:pt x="852" y="11650"/>
                    <a:pt x="1119" y="11650"/>
                  </a:cubicBezTo>
                  <a:cubicBezTo>
                    <a:pt x="1387" y="11650"/>
                    <a:pt x="1655" y="11547"/>
                    <a:pt x="1860" y="11343"/>
                  </a:cubicBezTo>
                  <a:lnTo>
                    <a:pt x="4097" y="9106"/>
                  </a:lnTo>
                  <a:cubicBezTo>
                    <a:pt x="4412" y="8791"/>
                    <a:pt x="4506" y="8318"/>
                    <a:pt x="4286" y="7909"/>
                  </a:cubicBezTo>
                  <a:lnTo>
                    <a:pt x="5010" y="7215"/>
                  </a:lnTo>
                  <a:cubicBezTo>
                    <a:pt x="5703" y="7814"/>
                    <a:pt x="6648" y="8192"/>
                    <a:pt x="7625" y="8192"/>
                  </a:cubicBezTo>
                  <a:cubicBezTo>
                    <a:pt x="9925" y="8192"/>
                    <a:pt x="11721" y="6333"/>
                    <a:pt x="11721" y="4096"/>
                  </a:cubicBezTo>
                  <a:cubicBezTo>
                    <a:pt x="11721" y="1828"/>
                    <a:pt x="9893" y="1"/>
                    <a:pt x="7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7"/>
            <p:cNvSpPr/>
            <p:nvPr/>
          </p:nvSpPr>
          <p:spPr>
            <a:xfrm>
              <a:off x="-4802675" y="2115050"/>
              <a:ext cx="122100" cy="86075"/>
            </a:xfrm>
            <a:custGeom>
              <a:avLst/>
              <a:gdLst/>
              <a:ahLst/>
              <a:cxnLst/>
              <a:rect l="l" t="t" r="r" b="b"/>
              <a:pathLst>
                <a:path w="4884" h="3443" extrusionOk="0">
                  <a:moveTo>
                    <a:pt x="2428" y="1"/>
                  </a:moveTo>
                  <a:cubicBezTo>
                    <a:pt x="2301" y="1"/>
                    <a:pt x="2172" y="72"/>
                    <a:pt x="2111" y="225"/>
                  </a:cubicBezTo>
                  <a:lnTo>
                    <a:pt x="1418" y="2116"/>
                  </a:lnTo>
                  <a:lnTo>
                    <a:pt x="693" y="225"/>
                  </a:lnTo>
                  <a:cubicBezTo>
                    <a:pt x="645" y="105"/>
                    <a:pt x="524" y="4"/>
                    <a:pt x="400" y="4"/>
                  </a:cubicBezTo>
                  <a:cubicBezTo>
                    <a:pt x="361" y="4"/>
                    <a:pt x="321" y="14"/>
                    <a:pt x="284" y="36"/>
                  </a:cubicBezTo>
                  <a:cubicBezTo>
                    <a:pt x="126" y="99"/>
                    <a:pt x="0" y="288"/>
                    <a:pt x="63" y="446"/>
                  </a:cubicBezTo>
                  <a:lnTo>
                    <a:pt x="1103" y="3218"/>
                  </a:lnTo>
                  <a:cubicBezTo>
                    <a:pt x="1168" y="3364"/>
                    <a:pt x="1299" y="3443"/>
                    <a:pt x="1428" y="3443"/>
                  </a:cubicBezTo>
                  <a:cubicBezTo>
                    <a:pt x="1551" y="3443"/>
                    <a:pt x="1672" y="3372"/>
                    <a:pt x="1733" y="3218"/>
                  </a:cubicBezTo>
                  <a:lnTo>
                    <a:pt x="2426" y="1328"/>
                  </a:lnTo>
                  <a:lnTo>
                    <a:pt x="3151" y="3218"/>
                  </a:lnTo>
                  <a:cubicBezTo>
                    <a:pt x="3215" y="3364"/>
                    <a:pt x="3346" y="3443"/>
                    <a:pt x="3476" y="3443"/>
                  </a:cubicBezTo>
                  <a:cubicBezTo>
                    <a:pt x="3598" y="3443"/>
                    <a:pt x="3719" y="3372"/>
                    <a:pt x="3781" y="3218"/>
                  </a:cubicBezTo>
                  <a:lnTo>
                    <a:pt x="4789" y="446"/>
                  </a:lnTo>
                  <a:cubicBezTo>
                    <a:pt x="4884" y="257"/>
                    <a:pt x="4789" y="68"/>
                    <a:pt x="4600" y="36"/>
                  </a:cubicBezTo>
                  <a:cubicBezTo>
                    <a:pt x="4562" y="14"/>
                    <a:pt x="4521" y="4"/>
                    <a:pt x="4479" y="4"/>
                  </a:cubicBezTo>
                  <a:cubicBezTo>
                    <a:pt x="4346" y="4"/>
                    <a:pt x="4207" y="105"/>
                    <a:pt x="4159" y="225"/>
                  </a:cubicBezTo>
                  <a:lnTo>
                    <a:pt x="3466" y="2116"/>
                  </a:lnTo>
                  <a:lnTo>
                    <a:pt x="2741" y="225"/>
                  </a:lnTo>
                  <a:cubicBezTo>
                    <a:pt x="2693" y="80"/>
                    <a:pt x="2561" y="1"/>
                    <a:pt x="2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323;p37">
            <a:extLst>
              <a:ext uri="{FF2B5EF4-FFF2-40B4-BE49-F238E27FC236}">
                <a16:creationId xmlns:a16="http://schemas.microsoft.com/office/drawing/2014/main" xmlns="" id="{C7701505-B93D-45EF-B6CD-B9EDAE007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991" y="505054"/>
            <a:ext cx="4070381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" grpId="0" build="p"/>
      <p:bldP spid="726" grpId="0" build="p"/>
      <p:bldP spid="730" grpId="0" build="p"/>
      <p:bldP spid="736" grpId="0" build="p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4"/>
          <p:cNvSpPr/>
          <p:nvPr/>
        </p:nvSpPr>
        <p:spPr>
          <a:xfrm>
            <a:off x="4111043" y="1713183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64"/>
          <p:cNvSpPr/>
          <p:nvPr/>
        </p:nvSpPr>
        <p:spPr>
          <a:xfrm>
            <a:off x="1429763" y="1713183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64"/>
          <p:cNvSpPr/>
          <p:nvPr/>
        </p:nvSpPr>
        <p:spPr>
          <a:xfrm>
            <a:off x="6756848" y="1713183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64"/>
          <p:cNvSpPr txBox="1">
            <a:spLocks noGrp="1"/>
          </p:cNvSpPr>
          <p:nvPr>
            <p:ph type="subTitle" idx="2"/>
          </p:nvPr>
        </p:nvSpPr>
        <p:spPr>
          <a:xfrm>
            <a:off x="811625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</a:t>
            </a:r>
            <a:endParaRPr dirty="0"/>
          </a:p>
        </p:txBody>
      </p:sp>
      <p:sp>
        <p:nvSpPr>
          <p:cNvPr id="913" name="Google Shape;913;p64"/>
          <p:cNvSpPr txBox="1">
            <a:spLocks noGrp="1"/>
          </p:cNvSpPr>
          <p:nvPr>
            <p:ph type="subTitle" idx="4"/>
          </p:nvPr>
        </p:nvSpPr>
        <p:spPr>
          <a:xfrm>
            <a:off x="61387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Everywhere</a:t>
            </a:r>
            <a:endParaRPr dirty="0"/>
          </a:p>
        </p:txBody>
      </p:sp>
      <p:sp>
        <p:nvSpPr>
          <p:cNvPr id="915" name="Google Shape;915;p64"/>
          <p:cNvSpPr txBox="1">
            <a:spLocks noGrp="1"/>
          </p:cNvSpPr>
          <p:nvPr>
            <p:ph type="subTitle" idx="6"/>
          </p:nvPr>
        </p:nvSpPr>
        <p:spPr>
          <a:xfrm>
            <a:off x="34929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Wherever</a:t>
            </a:r>
            <a:endParaRPr dirty="0"/>
          </a:p>
        </p:txBody>
      </p:sp>
      <p:grpSp>
        <p:nvGrpSpPr>
          <p:cNvPr id="916" name="Google Shape;916;p64"/>
          <p:cNvGrpSpPr/>
          <p:nvPr/>
        </p:nvGrpSpPr>
        <p:grpSpPr>
          <a:xfrm>
            <a:off x="1684993" y="1968382"/>
            <a:ext cx="411465" cy="411470"/>
            <a:chOff x="1751601" y="2160942"/>
            <a:chExt cx="311929" cy="311908"/>
          </a:xfrm>
        </p:grpSpPr>
        <p:sp>
          <p:nvSpPr>
            <p:cNvPr id="917" name="Google Shape;917;p64"/>
            <p:cNvSpPr/>
            <p:nvPr/>
          </p:nvSpPr>
          <p:spPr>
            <a:xfrm>
              <a:off x="1823997" y="2233358"/>
              <a:ext cx="167116" cy="167116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4"/>
            <p:cNvSpPr/>
            <p:nvPr/>
          </p:nvSpPr>
          <p:spPr>
            <a:xfrm>
              <a:off x="1751601" y="2160942"/>
              <a:ext cx="311929" cy="311908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4"/>
            <p:cNvSpPr/>
            <p:nvPr/>
          </p:nvSpPr>
          <p:spPr>
            <a:xfrm>
              <a:off x="1967238" y="2209484"/>
              <a:ext cx="47748" cy="4776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64"/>
          <p:cNvSpPr/>
          <p:nvPr/>
        </p:nvSpPr>
        <p:spPr>
          <a:xfrm>
            <a:off x="4322165" y="1968381"/>
            <a:ext cx="499665" cy="411472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64"/>
          <p:cNvGrpSpPr/>
          <p:nvPr/>
        </p:nvGrpSpPr>
        <p:grpSpPr>
          <a:xfrm>
            <a:off x="7030207" y="1968390"/>
            <a:ext cx="375180" cy="411481"/>
            <a:chOff x="5028309" y="1541212"/>
            <a:chExt cx="286484" cy="310317"/>
          </a:xfrm>
        </p:grpSpPr>
        <p:sp>
          <p:nvSpPr>
            <p:cNvPr id="922" name="Google Shape;922;p64"/>
            <p:cNvSpPr/>
            <p:nvPr/>
          </p:nvSpPr>
          <p:spPr>
            <a:xfrm>
              <a:off x="5028309" y="1636706"/>
              <a:ext cx="71642" cy="214823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4"/>
            <p:cNvSpPr/>
            <p:nvPr/>
          </p:nvSpPr>
          <p:spPr>
            <a:xfrm>
              <a:off x="5028309" y="1541212"/>
              <a:ext cx="71642" cy="71642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4"/>
            <p:cNvSpPr/>
            <p:nvPr/>
          </p:nvSpPr>
          <p:spPr>
            <a:xfrm>
              <a:off x="5123803" y="1636319"/>
              <a:ext cx="190990" cy="215210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3;p37">
            <a:extLst>
              <a:ext uri="{FF2B5EF4-FFF2-40B4-BE49-F238E27FC236}">
                <a16:creationId xmlns:a16="http://schemas.microsoft.com/office/drawing/2014/main" xmlns="" id="{566FAB00-327E-4D1B-9A2F-7B8C7BD853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578" y="438989"/>
            <a:ext cx="3113823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/>
              <a:t>Adverbs of …Place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 build="p"/>
      <p:bldP spid="913" grpId="0" build="p"/>
      <p:bldP spid="915" grpId="0" build="p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38520685-59FA-46E2-850E-26F4BF9A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71" y="792483"/>
            <a:ext cx="3471804" cy="3558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529;p47">
            <a:extLst>
              <a:ext uri="{FF2B5EF4-FFF2-40B4-BE49-F238E27FC236}">
                <a16:creationId xmlns:a16="http://schemas.microsoft.com/office/drawing/2014/main" xmlns="" id="{87723AAD-B5F3-4B4D-BE01-17A2D3FE4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198" y="1741040"/>
            <a:ext cx="37158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Open</a:t>
            </a:r>
            <a:endParaRPr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528;p47">
            <a:extLst>
              <a:ext uri="{FF2B5EF4-FFF2-40B4-BE49-F238E27FC236}">
                <a16:creationId xmlns:a16="http://schemas.microsoft.com/office/drawing/2014/main" xmlns="" id="{CDBD9175-71C7-4AAC-9761-D34F1F237FB2}"/>
              </a:ext>
            </a:extLst>
          </p:cNvPr>
          <p:cNvSpPr txBox="1">
            <a:spLocks/>
          </p:cNvSpPr>
          <p:nvPr/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Your student’s book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p. 71</a:t>
            </a:r>
          </a:p>
          <a:p>
            <a:pPr algn="r">
              <a:spcAft>
                <a:spcPts val="1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B904DCE0-092B-4CFF-990C-FD2B318BB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15" t="13808" r="16311" b="39418"/>
          <a:stretch/>
        </p:blipFill>
        <p:spPr>
          <a:xfrm>
            <a:off x="1704513" y="736847"/>
            <a:ext cx="5868139" cy="348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31821D6D-AFD6-42D4-8579-C306E02F15CF}"/>
              </a:ext>
            </a:extLst>
          </p:cNvPr>
          <p:cNvSpPr txBox="1"/>
          <p:nvPr/>
        </p:nvSpPr>
        <p:spPr>
          <a:xfrm>
            <a:off x="2168372" y="2571750"/>
            <a:ext cx="17644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Even if / Unless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93D40848-5D70-4523-A946-772CD3B586FE}"/>
              </a:ext>
            </a:extLst>
          </p:cNvPr>
          <p:cNvSpPr txBox="1"/>
          <p:nvPr/>
        </p:nvSpPr>
        <p:spPr>
          <a:xfrm>
            <a:off x="4396667" y="2806814"/>
            <a:ext cx="1027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so that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0C0F4421-8579-4E85-9382-74A3C881CCA0}"/>
              </a:ext>
            </a:extLst>
          </p:cNvPr>
          <p:cNvSpPr txBox="1"/>
          <p:nvPr/>
        </p:nvSpPr>
        <p:spPr>
          <a:xfrm>
            <a:off x="2949606" y="3024400"/>
            <a:ext cx="1373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 order to</a:t>
            </a:r>
            <a:endParaRPr lang="ar-S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18DD4EA3-4FB8-46AA-9A4C-E2F10C05638E}"/>
              </a:ext>
            </a:extLst>
          </p:cNvPr>
          <p:cNvSpPr txBox="1"/>
          <p:nvPr/>
        </p:nvSpPr>
        <p:spPr>
          <a:xfrm>
            <a:off x="4323425" y="3284396"/>
            <a:ext cx="1373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Because of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2D42D9CE-52EA-46A9-B1B3-8D951BFA835C}"/>
              </a:ext>
            </a:extLst>
          </p:cNvPr>
          <p:cNvSpPr txBox="1"/>
          <p:nvPr/>
        </p:nvSpPr>
        <p:spPr>
          <a:xfrm>
            <a:off x="2363680" y="3542924"/>
            <a:ext cx="1373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Wherever</a:t>
            </a:r>
            <a:endParaRPr lang="ar-S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DA83A9A8-F440-4558-99E0-A9C6491CC3F6}"/>
              </a:ext>
            </a:extLst>
          </p:cNvPr>
          <p:cNvSpPr txBox="1"/>
          <p:nvPr/>
        </p:nvSpPr>
        <p:spPr>
          <a:xfrm>
            <a:off x="2168372" y="3753671"/>
            <a:ext cx="1858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Because / Since / Now that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66"/>
          <p:cNvSpPr txBox="1">
            <a:spLocks noGrp="1"/>
          </p:cNvSpPr>
          <p:nvPr>
            <p:ph type="subTitle" idx="1"/>
          </p:nvPr>
        </p:nvSpPr>
        <p:spPr>
          <a:xfrm>
            <a:off x="1249121" y="2246250"/>
            <a:ext cx="3507296" cy="1101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orkbook , exercise (D) . P. 48</a:t>
            </a:r>
            <a:endParaRPr dirty="0"/>
          </a:p>
        </p:txBody>
      </p:sp>
      <p:sp>
        <p:nvSpPr>
          <p:cNvPr id="937" name="Google Shape;937;p66"/>
          <p:cNvSpPr txBox="1">
            <a:spLocks noGrp="1"/>
          </p:cNvSpPr>
          <p:nvPr>
            <p:ph type="title" idx="2"/>
          </p:nvPr>
        </p:nvSpPr>
        <p:spPr>
          <a:xfrm>
            <a:off x="741974" y="928375"/>
            <a:ext cx="4852001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Nova" panose="020B0504020202020204" pitchFamily="34" charset="0"/>
              </a:rPr>
              <a:t>Homework.</a:t>
            </a:r>
            <a:endParaRPr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69"/>
          <p:cNvSpPr txBox="1">
            <a:spLocks noGrp="1"/>
          </p:cNvSpPr>
          <p:nvPr>
            <p:ph type="title"/>
          </p:nvPr>
        </p:nvSpPr>
        <p:spPr>
          <a:xfrm>
            <a:off x="1896450" y="539925"/>
            <a:ext cx="53511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A1F207B4-00E1-4079-934A-47ACE48B2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268" y="1518082"/>
            <a:ext cx="5182248" cy="294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A183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695885" y="36777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Lesson Objectives</a:t>
            </a:r>
            <a:endParaRPr sz="3600" dirty="0"/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1"/>
          </p:nvPr>
        </p:nvSpPr>
        <p:spPr>
          <a:xfrm>
            <a:off x="1314992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Adverb clauses correctly</a:t>
            </a:r>
          </a:p>
        </p:txBody>
      </p:sp>
      <p:sp>
        <p:nvSpPr>
          <p:cNvPr id="227" name="Google Shape;227;p34"/>
          <p:cNvSpPr txBox="1">
            <a:spLocks noGrp="1"/>
          </p:cNvSpPr>
          <p:nvPr>
            <p:ph type="title" idx="2"/>
          </p:nvPr>
        </p:nvSpPr>
        <p:spPr>
          <a:xfrm>
            <a:off x="758483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2C587"/>
                </a:solidFill>
              </a:rPr>
              <a:t>01</a:t>
            </a:r>
            <a:endParaRPr dirty="0">
              <a:solidFill>
                <a:srgbClr val="E2C587"/>
              </a:solidFill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3"/>
          </p:nvPr>
        </p:nvSpPr>
        <p:spPr>
          <a:xfrm>
            <a:off x="1314992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Identify</a:t>
            </a:r>
            <a:endParaRPr dirty="0"/>
          </a:p>
        </p:txBody>
      </p:sp>
      <p:sp>
        <p:nvSpPr>
          <p:cNvPr id="229" name="Google Shape;229;p34"/>
          <p:cNvSpPr txBox="1">
            <a:spLocks noGrp="1"/>
          </p:cNvSpPr>
          <p:nvPr>
            <p:ph type="subTitle" idx="4"/>
          </p:nvPr>
        </p:nvSpPr>
        <p:spPr>
          <a:xfrm>
            <a:off x="5341117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Using :Where, wherever, and everywhere correctly</a:t>
            </a:r>
          </a:p>
        </p:txBody>
      </p:sp>
      <p:sp>
        <p:nvSpPr>
          <p:cNvPr id="230" name="Google Shape;230;p34"/>
          <p:cNvSpPr txBox="1">
            <a:spLocks noGrp="1"/>
          </p:cNvSpPr>
          <p:nvPr>
            <p:ph type="title" idx="5"/>
          </p:nvPr>
        </p:nvSpPr>
        <p:spPr>
          <a:xfrm>
            <a:off x="4786067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ubTitle" idx="6"/>
          </p:nvPr>
        </p:nvSpPr>
        <p:spPr>
          <a:xfrm>
            <a:off x="5341117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232" name="Google Shape;232;p34"/>
          <p:cNvSpPr txBox="1">
            <a:spLocks noGrp="1"/>
          </p:cNvSpPr>
          <p:nvPr>
            <p:ph type="subTitle" idx="7"/>
          </p:nvPr>
        </p:nvSpPr>
        <p:spPr>
          <a:xfrm>
            <a:off x="1314992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Because, because of, since, and now that (In order) to and so that</a:t>
            </a:r>
            <a:endParaRPr dirty="0"/>
          </a:p>
        </p:txBody>
      </p:sp>
      <p:sp>
        <p:nvSpPr>
          <p:cNvPr id="233" name="Google Shape;233;p34"/>
          <p:cNvSpPr txBox="1">
            <a:spLocks noGrp="1"/>
          </p:cNvSpPr>
          <p:nvPr>
            <p:ph type="title" idx="8"/>
          </p:nvPr>
        </p:nvSpPr>
        <p:spPr>
          <a:xfrm>
            <a:off x="758483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9"/>
          </p:nvPr>
        </p:nvSpPr>
        <p:spPr>
          <a:xfrm>
            <a:off x="1314992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35" name="Google Shape;235;p34"/>
          <p:cNvSpPr txBox="1">
            <a:spLocks noGrp="1"/>
          </p:cNvSpPr>
          <p:nvPr>
            <p:ph type="subTitle" idx="13"/>
          </p:nvPr>
        </p:nvSpPr>
        <p:spPr>
          <a:xfrm>
            <a:off x="5341117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</a:t>
            </a:r>
            <a:r>
              <a:rPr lang="en" dirty="0"/>
              <a:t>he sentences with their own words</a:t>
            </a:r>
            <a:endParaRPr dirty="0"/>
          </a:p>
        </p:txBody>
      </p:sp>
      <p:sp>
        <p:nvSpPr>
          <p:cNvPr id="236" name="Google Shape;236;p34"/>
          <p:cNvSpPr txBox="1">
            <a:spLocks noGrp="1"/>
          </p:cNvSpPr>
          <p:nvPr>
            <p:ph type="title" idx="14"/>
          </p:nvPr>
        </p:nvSpPr>
        <p:spPr>
          <a:xfrm>
            <a:off x="4786067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15"/>
          </p:nvPr>
        </p:nvSpPr>
        <p:spPr>
          <a:xfrm>
            <a:off x="5341117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Complete</a:t>
            </a:r>
            <a:endParaRPr dirty="0"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16"/>
          </p:nvPr>
        </p:nvSpPr>
        <p:spPr>
          <a:xfrm>
            <a:off x="1314992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Sentences using Conditional sentences with when, if, even if, in case, only if, and unless</a:t>
            </a:r>
            <a:endParaRPr dirty="0"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17"/>
          </p:nvPr>
        </p:nvSpPr>
        <p:spPr>
          <a:xfrm>
            <a:off x="758483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18"/>
          </p:nvPr>
        </p:nvSpPr>
        <p:spPr>
          <a:xfrm>
            <a:off x="1314992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Combine</a:t>
            </a:r>
            <a:endParaRPr dirty="0"/>
          </a:p>
        </p:txBody>
      </p:sp>
      <p:sp>
        <p:nvSpPr>
          <p:cNvPr id="241" name="Google Shape;241;p34"/>
          <p:cNvSpPr txBox="1">
            <a:spLocks noGrp="1"/>
          </p:cNvSpPr>
          <p:nvPr>
            <p:ph type="subTitle" idx="19"/>
          </p:nvPr>
        </p:nvSpPr>
        <p:spPr>
          <a:xfrm>
            <a:off x="5341117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</a:t>
            </a:r>
            <a:r>
              <a:rPr lang="en" dirty="0"/>
              <a:t>he rules  to do the exercises</a:t>
            </a:r>
            <a:endParaRPr dirty="0"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 idx="20"/>
          </p:nvPr>
        </p:nvSpPr>
        <p:spPr>
          <a:xfrm>
            <a:off x="4786067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ubTitle" idx="21"/>
          </p:nvPr>
        </p:nvSpPr>
        <p:spPr>
          <a:xfrm>
            <a:off x="5341117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7"/>
          <p:cNvSpPr txBox="1">
            <a:spLocks noGrp="1"/>
          </p:cNvSpPr>
          <p:nvPr>
            <p:ph type="subTitle" idx="1"/>
          </p:nvPr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Your student’s book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p. 70</a:t>
            </a:r>
            <a:endParaRPr sz="2000" dirty="0"/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29" name="Google Shape;529;p47"/>
          <p:cNvSpPr txBox="1">
            <a:spLocks noGrp="1"/>
          </p:cNvSpPr>
          <p:nvPr>
            <p:ph type="title"/>
          </p:nvPr>
        </p:nvSpPr>
        <p:spPr>
          <a:xfrm>
            <a:off x="978198" y="1741040"/>
            <a:ext cx="37158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/>
              <a:t>Open</a:t>
            </a:r>
            <a:endParaRPr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C2BA3C64-5E91-4E20-A9EF-C5001FDF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71" y="792483"/>
            <a:ext cx="3471804" cy="3558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759300" y="2258906"/>
            <a:ext cx="4476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Adverb Clauses</a:t>
            </a:r>
            <a:endParaRPr sz="4000" dirty="0"/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 idx="2"/>
          </p:nvPr>
        </p:nvSpPr>
        <p:spPr>
          <a:xfrm>
            <a:off x="759300" y="1347481"/>
            <a:ext cx="1014000" cy="8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xmlns="" id="{3DCE81B9-88B2-4077-9F80-CB961F8B5382}"/>
              </a:ext>
            </a:extLst>
          </p:cNvPr>
          <p:cNvSpPr/>
          <p:nvPr/>
        </p:nvSpPr>
        <p:spPr>
          <a:xfrm>
            <a:off x="1659751" y="261257"/>
            <a:ext cx="5171355" cy="588299"/>
          </a:xfrm>
          <a:prstGeom prst="wedgeRoundRectCallout">
            <a:avLst>
              <a:gd name="adj1" fmla="val -70011"/>
              <a:gd name="adj2" fmla="val 77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What is an adverb clause ?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E34F842B-DEBE-47FC-B00D-5094B97D749F}"/>
              </a:ext>
            </a:extLst>
          </p:cNvPr>
          <p:cNvSpPr txBox="1"/>
          <p:nvPr/>
        </p:nvSpPr>
        <p:spPr>
          <a:xfrm>
            <a:off x="353463" y="947091"/>
            <a:ext cx="77685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An adverb Clause</a:t>
            </a:r>
            <a:r>
              <a:rPr lang="en-US" sz="2200" b="1" u="sng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is a dependent clause. It begins with an adverb and is always linked to an independent clause. 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B9136BA9-65B2-439B-A5FA-4338885F1214}"/>
              </a:ext>
            </a:extLst>
          </p:cNvPr>
          <p:cNvSpPr txBox="1"/>
          <p:nvPr/>
        </p:nvSpPr>
        <p:spPr>
          <a:xfrm>
            <a:off x="338095" y="1834572"/>
            <a:ext cx="166743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Example:</a:t>
            </a:r>
            <a:endParaRPr lang="ar-SA" sz="20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18A3AD30-C35A-4B8E-8332-BBCB324D5C32}"/>
              </a:ext>
            </a:extLst>
          </p:cNvPr>
          <p:cNvSpPr txBox="1"/>
          <p:nvPr/>
        </p:nvSpPr>
        <p:spPr>
          <a:xfrm>
            <a:off x="353463" y="2445916"/>
            <a:ext cx="663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Because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the shoes were on sale , I bought two pairs. </a:t>
            </a:r>
          </a:p>
        </p:txBody>
      </p:sp>
      <p:sp>
        <p:nvSpPr>
          <p:cNvPr id="10" name="قوس كبير أيسر 9">
            <a:extLst>
              <a:ext uri="{FF2B5EF4-FFF2-40B4-BE49-F238E27FC236}">
                <a16:creationId xmlns:a16="http://schemas.microsoft.com/office/drawing/2014/main" xmlns="" id="{ED315364-3EDE-4F6B-977A-0C2CBC7D419E}"/>
              </a:ext>
            </a:extLst>
          </p:cNvPr>
          <p:cNvSpPr/>
          <p:nvPr/>
        </p:nvSpPr>
        <p:spPr>
          <a:xfrm rot="16200000">
            <a:off x="4700303" y="1858950"/>
            <a:ext cx="430554" cy="1936375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587F00B5-FD87-4594-8EDE-7ED4489289CE}"/>
              </a:ext>
            </a:extLst>
          </p:cNvPr>
          <p:cNvSpPr txBox="1"/>
          <p:nvPr/>
        </p:nvSpPr>
        <p:spPr>
          <a:xfrm>
            <a:off x="3826652" y="3084742"/>
            <a:ext cx="193637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independent clause</a:t>
            </a:r>
            <a:endParaRPr lang="ar-SA" b="1" dirty="0"/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xmlns="" id="{BFDF830E-C03A-4C51-B852-6228F0D9347A}"/>
              </a:ext>
            </a:extLst>
          </p:cNvPr>
          <p:cNvCxnSpPr>
            <a:cxnSpLocks/>
          </p:cNvCxnSpPr>
          <p:nvPr/>
        </p:nvCxnSpPr>
        <p:spPr>
          <a:xfrm>
            <a:off x="4794839" y="3392520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891FF1E0-7F9E-4BAC-A08F-F74BF416F386}"/>
              </a:ext>
            </a:extLst>
          </p:cNvPr>
          <p:cNvSpPr txBox="1"/>
          <p:nvPr/>
        </p:nvSpPr>
        <p:spPr>
          <a:xfrm>
            <a:off x="3672966" y="3865810"/>
            <a:ext cx="27739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a complete sentence.)</a:t>
            </a:r>
            <a:endParaRPr lang="ar-SA" b="1" dirty="0"/>
          </a:p>
        </p:txBody>
      </p:sp>
      <p:sp>
        <p:nvSpPr>
          <p:cNvPr id="25" name="قوس كبير أيسر 24">
            <a:extLst>
              <a:ext uri="{FF2B5EF4-FFF2-40B4-BE49-F238E27FC236}">
                <a16:creationId xmlns:a16="http://schemas.microsoft.com/office/drawing/2014/main" xmlns="" id="{0FDFD48F-CA38-414C-8D1C-FDA110103CB0}"/>
              </a:ext>
            </a:extLst>
          </p:cNvPr>
          <p:cNvSpPr/>
          <p:nvPr/>
        </p:nvSpPr>
        <p:spPr>
          <a:xfrm rot="16200000">
            <a:off x="1901676" y="1117439"/>
            <a:ext cx="430554" cy="3419398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xmlns="" id="{E716EB38-31C1-45BA-98AC-6A1980C8DDB6}"/>
              </a:ext>
            </a:extLst>
          </p:cNvPr>
          <p:cNvSpPr txBox="1"/>
          <p:nvPr/>
        </p:nvSpPr>
        <p:spPr>
          <a:xfrm>
            <a:off x="1198714" y="3063579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dependent clause</a:t>
            </a:r>
            <a:endParaRPr lang="ar-SA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1B24C911-CA01-475B-A179-CD68DA06D097}"/>
              </a:ext>
            </a:extLst>
          </p:cNvPr>
          <p:cNvSpPr txBox="1"/>
          <p:nvPr/>
        </p:nvSpPr>
        <p:spPr>
          <a:xfrm>
            <a:off x="548126" y="3888168"/>
            <a:ext cx="27739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not a complete sentence.)</a:t>
            </a:r>
            <a:endParaRPr lang="ar-SA" b="1" dirty="0"/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xmlns="" id="{6B9B0503-6C0A-4364-B7C3-807833DF75CD}"/>
              </a:ext>
            </a:extLst>
          </p:cNvPr>
          <p:cNvCxnSpPr>
            <a:cxnSpLocks/>
          </p:cNvCxnSpPr>
          <p:nvPr/>
        </p:nvCxnSpPr>
        <p:spPr>
          <a:xfrm>
            <a:off x="1972229" y="3392520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38A34AAB-8540-41FE-9C3D-0251D64ECC8C}"/>
              </a:ext>
            </a:extLst>
          </p:cNvPr>
          <p:cNvSpPr txBox="1"/>
          <p:nvPr/>
        </p:nvSpPr>
        <p:spPr>
          <a:xfrm>
            <a:off x="626250" y="4397152"/>
            <a:ext cx="7238355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dependent clause is an adverb clause.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do you know this? 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sz="1600" b="1" dirty="0"/>
              <a:t>It begins with the adverb” </a:t>
            </a:r>
            <a:r>
              <a:rPr lang="en-US" sz="1600" b="1" u="sng" dirty="0"/>
              <a:t>because”</a:t>
            </a:r>
            <a:r>
              <a:rPr lang="en-US" sz="1600" b="1" dirty="0"/>
              <a:t>.</a:t>
            </a:r>
            <a:endParaRPr lang="ar-SA" b="1" dirty="0"/>
          </a:p>
        </p:txBody>
      </p:sp>
      <p:sp>
        <p:nvSpPr>
          <p:cNvPr id="36" name="فقاعة الكلام: مستطيلة مستديرة الزوايا 35">
            <a:extLst>
              <a:ext uri="{FF2B5EF4-FFF2-40B4-BE49-F238E27FC236}">
                <a16:creationId xmlns:a16="http://schemas.microsoft.com/office/drawing/2014/main" xmlns="" id="{BCC20BE7-687C-4C67-8BBA-6754BA5B2C3E}"/>
              </a:ext>
            </a:extLst>
          </p:cNvPr>
          <p:cNvSpPr/>
          <p:nvPr/>
        </p:nvSpPr>
        <p:spPr>
          <a:xfrm>
            <a:off x="3739920" y="1767155"/>
            <a:ext cx="3744329" cy="584775"/>
          </a:xfrm>
          <a:prstGeom prst="wedgeRoundRectCallout">
            <a:avLst>
              <a:gd name="adj1" fmla="val 63586"/>
              <a:gd name="adj2" fmla="val 18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Which is dependent clause and which is independent clause? </a:t>
            </a:r>
            <a:endParaRPr lang="ar-SA" b="1" dirty="0">
              <a:solidFill>
                <a:srgbClr val="7030A0"/>
              </a:solidFill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xmlns="" id="{31FBC939-DE81-4AB0-8B2A-97C6AC94084A}"/>
              </a:ext>
            </a:extLst>
          </p:cNvPr>
          <p:cNvCxnSpPr>
            <a:cxnSpLocks/>
          </p:cNvCxnSpPr>
          <p:nvPr/>
        </p:nvCxnSpPr>
        <p:spPr>
          <a:xfrm>
            <a:off x="710766" y="2860662"/>
            <a:ext cx="0" cy="224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xmlns="" id="{B9FA83DC-E08C-4F27-B57B-8E9274AFC4BE}"/>
              </a:ext>
            </a:extLst>
          </p:cNvPr>
          <p:cNvSpPr txBox="1"/>
          <p:nvPr/>
        </p:nvSpPr>
        <p:spPr>
          <a:xfrm>
            <a:off x="211316" y="3073057"/>
            <a:ext cx="8298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15" grpId="0"/>
      <p:bldP spid="10" grpId="0" animBg="1"/>
      <p:bldP spid="20" grpId="0" animBg="1"/>
      <p:bldP spid="24" grpId="0" animBg="1"/>
      <p:bldP spid="25" grpId="0" animBg="1"/>
      <p:bldP spid="28" grpId="0" animBg="1"/>
      <p:bldP spid="30" grpId="0" animBg="1"/>
      <p:bldP spid="35" grpId="0" animBg="1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B9136BA9-65B2-439B-A5FA-4338885F1214}"/>
              </a:ext>
            </a:extLst>
          </p:cNvPr>
          <p:cNvSpPr txBox="1"/>
          <p:nvPr/>
        </p:nvSpPr>
        <p:spPr>
          <a:xfrm>
            <a:off x="2773936" y="286350"/>
            <a:ext cx="255749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Another Example</a:t>
            </a:r>
            <a:endParaRPr lang="ar-SA" sz="20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18A3AD30-C35A-4B8E-8332-BBCB324D5C32}"/>
              </a:ext>
            </a:extLst>
          </p:cNvPr>
          <p:cNvSpPr txBox="1"/>
          <p:nvPr/>
        </p:nvSpPr>
        <p:spPr>
          <a:xfrm>
            <a:off x="353462" y="1747023"/>
            <a:ext cx="663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Don’t buy that dress   </a:t>
            </a:r>
            <a:r>
              <a:rPr lang="en-US" sz="1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unless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you really need it.</a:t>
            </a:r>
          </a:p>
        </p:txBody>
      </p:sp>
      <p:sp>
        <p:nvSpPr>
          <p:cNvPr id="10" name="قوس كبير أيسر 9">
            <a:extLst>
              <a:ext uri="{FF2B5EF4-FFF2-40B4-BE49-F238E27FC236}">
                <a16:creationId xmlns:a16="http://schemas.microsoft.com/office/drawing/2014/main" xmlns="" id="{ED315364-3EDE-4F6B-977A-0C2CBC7D419E}"/>
              </a:ext>
            </a:extLst>
          </p:cNvPr>
          <p:cNvSpPr/>
          <p:nvPr/>
        </p:nvSpPr>
        <p:spPr>
          <a:xfrm rot="16200000">
            <a:off x="3999416" y="696966"/>
            <a:ext cx="430554" cy="2881514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587F00B5-FD87-4594-8EDE-7ED4489289CE}"/>
              </a:ext>
            </a:extLst>
          </p:cNvPr>
          <p:cNvSpPr txBox="1"/>
          <p:nvPr/>
        </p:nvSpPr>
        <p:spPr>
          <a:xfrm>
            <a:off x="626250" y="2447016"/>
            <a:ext cx="193637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independent clause</a:t>
            </a:r>
            <a:endParaRPr lang="ar-SA" b="1" dirty="0"/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xmlns="" id="{BFDF830E-C03A-4C51-B852-6228F0D9347A}"/>
              </a:ext>
            </a:extLst>
          </p:cNvPr>
          <p:cNvCxnSpPr>
            <a:cxnSpLocks/>
          </p:cNvCxnSpPr>
          <p:nvPr/>
        </p:nvCxnSpPr>
        <p:spPr>
          <a:xfrm>
            <a:off x="1375444" y="2761821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891FF1E0-7F9E-4BAC-A08F-F74BF416F386}"/>
              </a:ext>
            </a:extLst>
          </p:cNvPr>
          <p:cNvSpPr txBox="1"/>
          <p:nvPr/>
        </p:nvSpPr>
        <p:spPr>
          <a:xfrm>
            <a:off x="299683" y="3272395"/>
            <a:ext cx="247425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a complete sentence.)</a:t>
            </a:r>
            <a:endParaRPr lang="ar-SA" b="1" dirty="0"/>
          </a:p>
        </p:txBody>
      </p:sp>
      <p:sp>
        <p:nvSpPr>
          <p:cNvPr id="25" name="قوس كبير أيسر 24">
            <a:extLst>
              <a:ext uri="{FF2B5EF4-FFF2-40B4-BE49-F238E27FC236}">
                <a16:creationId xmlns:a16="http://schemas.microsoft.com/office/drawing/2014/main" xmlns="" id="{0FDFD48F-CA38-414C-8D1C-FDA110103CB0}"/>
              </a:ext>
            </a:extLst>
          </p:cNvPr>
          <p:cNvSpPr/>
          <p:nvPr/>
        </p:nvSpPr>
        <p:spPr>
          <a:xfrm rot="16200000">
            <a:off x="1317689" y="966920"/>
            <a:ext cx="430554" cy="2359005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xmlns="" id="{E716EB38-31C1-45BA-98AC-6A1980C8DDB6}"/>
              </a:ext>
            </a:extLst>
          </p:cNvPr>
          <p:cNvSpPr txBox="1"/>
          <p:nvPr/>
        </p:nvSpPr>
        <p:spPr>
          <a:xfrm>
            <a:off x="3653761" y="241763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dependent clause</a:t>
            </a:r>
            <a:endParaRPr lang="ar-SA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1B24C911-CA01-475B-A179-CD68DA06D097}"/>
              </a:ext>
            </a:extLst>
          </p:cNvPr>
          <p:cNvSpPr txBox="1"/>
          <p:nvPr/>
        </p:nvSpPr>
        <p:spPr>
          <a:xfrm>
            <a:off x="3260590" y="3292362"/>
            <a:ext cx="27739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not a complete sentence.)</a:t>
            </a:r>
            <a:endParaRPr lang="ar-SA" b="1" dirty="0"/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xmlns="" id="{6B9B0503-6C0A-4364-B7C3-807833DF75CD}"/>
              </a:ext>
            </a:extLst>
          </p:cNvPr>
          <p:cNvCxnSpPr>
            <a:cxnSpLocks/>
          </p:cNvCxnSpPr>
          <p:nvPr/>
        </p:nvCxnSpPr>
        <p:spPr>
          <a:xfrm>
            <a:off x="4250543" y="2761821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38A34AAB-8540-41FE-9C3D-0251D64ECC8C}"/>
              </a:ext>
            </a:extLst>
          </p:cNvPr>
          <p:cNvSpPr txBox="1"/>
          <p:nvPr/>
        </p:nvSpPr>
        <p:spPr>
          <a:xfrm>
            <a:off x="353462" y="3962892"/>
            <a:ext cx="7238355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dependent clause is an adverb clause.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do you know this? 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sz="1600" b="1" dirty="0"/>
              <a:t>It begins with the adverb” </a:t>
            </a:r>
            <a:r>
              <a:rPr lang="en-US" sz="1600" b="1" u="sng" dirty="0"/>
              <a:t>unless”</a:t>
            </a:r>
            <a:r>
              <a:rPr lang="en-US" sz="1600" b="1" dirty="0"/>
              <a:t>.</a:t>
            </a:r>
            <a:endParaRPr lang="ar-SA" b="1" dirty="0"/>
          </a:p>
        </p:txBody>
      </p:sp>
      <p:sp>
        <p:nvSpPr>
          <p:cNvPr id="36" name="فقاعة الكلام: مستطيلة مستديرة الزوايا 35">
            <a:extLst>
              <a:ext uri="{FF2B5EF4-FFF2-40B4-BE49-F238E27FC236}">
                <a16:creationId xmlns:a16="http://schemas.microsoft.com/office/drawing/2014/main" xmlns="" id="{BCC20BE7-687C-4C67-8BBA-6754BA5B2C3E}"/>
              </a:ext>
            </a:extLst>
          </p:cNvPr>
          <p:cNvSpPr/>
          <p:nvPr/>
        </p:nvSpPr>
        <p:spPr>
          <a:xfrm>
            <a:off x="852285" y="925603"/>
            <a:ext cx="6400800" cy="584775"/>
          </a:xfrm>
          <a:prstGeom prst="wedgeRoundRectCallout">
            <a:avLst>
              <a:gd name="adj1" fmla="val -53582"/>
              <a:gd name="adj2" fmla="val 896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Which is dependent clause, and which is independent clause? </a:t>
            </a:r>
            <a:endParaRPr lang="ar-SA" sz="1600" b="1" dirty="0">
              <a:solidFill>
                <a:srgbClr val="7030A0"/>
              </a:solidFill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xmlns="" id="{31FBC939-DE81-4AB0-8B2A-97C6AC94084A}"/>
              </a:ext>
            </a:extLst>
          </p:cNvPr>
          <p:cNvCxnSpPr>
            <a:cxnSpLocks/>
          </p:cNvCxnSpPr>
          <p:nvPr/>
        </p:nvCxnSpPr>
        <p:spPr>
          <a:xfrm>
            <a:off x="3100501" y="2160288"/>
            <a:ext cx="0" cy="192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xmlns="" id="{B9FA83DC-E08C-4F27-B57B-8E9274AFC4BE}"/>
              </a:ext>
            </a:extLst>
          </p:cNvPr>
          <p:cNvSpPr txBox="1"/>
          <p:nvPr/>
        </p:nvSpPr>
        <p:spPr>
          <a:xfrm>
            <a:off x="2685567" y="2454044"/>
            <a:ext cx="8298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8292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0" grpId="0" animBg="1"/>
      <p:bldP spid="20" grpId="0" animBg="1"/>
      <p:bldP spid="24" grpId="0" animBg="1"/>
      <p:bldP spid="25" grpId="0" animBg="1"/>
      <p:bldP spid="28" grpId="0" animBg="1"/>
      <p:bldP spid="30" grpId="0" animBg="1"/>
      <p:bldP spid="35" grpId="0" animBg="1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مربع نص 76">
            <a:extLst>
              <a:ext uri="{FF2B5EF4-FFF2-40B4-BE49-F238E27FC236}">
                <a16:creationId xmlns:a16="http://schemas.microsoft.com/office/drawing/2014/main" xmlns="" id="{81208F30-5826-4E83-A5B0-43B9A0367F63}"/>
              </a:ext>
            </a:extLst>
          </p:cNvPr>
          <p:cNvSpPr txBox="1"/>
          <p:nvPr/>
        </p:nvSpPr>
        <p:spPr>
          <a:xfrm>
            <a:off x="937452" y="2000902"/>
            <a:ext cx="6792686" cy="152349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50" dirty="0">
              <a:sym typeface="Wingdings" panose="05000000000000000000" pitchFamily="2" charset="2"/>
            </a:endParaRPr>
          </a:p>
          <a:p>
            <a:pPr algn="ctr"/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US" sz="1800" dirty="0"/>
              <a:t>When </a:t>
            </a:r>
            <a:r>
              <a:rPr lang="en-US" sz="1800" b="1" u="sng" dirty="0"/>
              <a:t>an adverb clause </a:t>
            </a:r>
            <a:r>
              <a:rPr lang="en-US" sz="1800" dirty="0"/>
              <a:t>begins the sentence, use </a:t>
            </a:r>
            <a:r>
              <a:rPr lang="en-US" sz="1800" b="1" u="sng" dirty="0"/>
              <a:t>a comma </a:t>
            </a:r>
            <a:r>
              <a:rPr lang="en-US" sz="1800" dirty="0"/>
              <a:t>to separate it from the independent clause.</a:t>
            </a:r>
          </a:p>
          <a:p>
            <a:endParaRPr lang="en-US" sz="1600" dirty="0"/>
          </a:p>
          <a:p>
            <a:r>
              <a:rPr lang="en-US" sz="1600" dirty="0">
                <a:sym typeface="Wingdings" panose="05000000000000000000" pitchFamily="2" charset="2"/>
              </a:rPr>
              <a:t></a:t>
            </a:r>
            <a:r>
              <a:rPr lang="en-US" sz="1600" dirty="0"/>
              <a:t>When the adverb clause is at the end, </a:t>
            </a:r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</a:rPr>
              <a:t>DO NOT </a:t>
            </a:r>
            <a:r>
              <a:rPr lang="en-US" sz="1600" dirty="0"/>
              <a:t>use </a:t>
            </a:r>
            <a:r>
              <a:rPr lang="en-US" sz="1600" b="1" u="sng" dirty="0"/>
              <a:t>a comma.</a:t>
            </a:r>
          </a:p>
          <a:p>
            <a:endParaRPr lang="en-US" sz="900" b="1" u="sng" dirty="0"/>
          </a:p>
        </p:txBody>
      </p:sp>
      <p:pic>
        <p:nvPicPr>
          <p:cNvPr id="1036" name="Picture 12" descr="Important Memo for MCS Families | Manton Schools">
            <a:extLst>
              <a:ext uri="{FF2B5EF4-FFF2-40B4-BE49-F238E27FC236}">
                <a16:creationId xmlns:a16="http://schemas.microsoft.com/office/drawing/2014/main" xmlns="" id="{C66B8488-E4C0-459B-AC16-A61BE352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0" y="215152"/>
            <a:ext cx="2474259" cy="13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2725569" y="484038"/>
            <a:ext cx="2806935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</a:t>
            </a:r>
          </a:p>
        </p:txBody>
      </p:sp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xmlns="" id="{2CDDBDE8-A3CA-4342-961C-B8BF67FA5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43820"/>
              </p:ext>
            </p:extLst>
          </p:nvPr>
        </p:nvGraphicFramePr>
        <p:xfrm>
          <a:off x="699245" y="1718728"/>
          <a:ext cx="5506892" cy="2317485"/>
        </p:xfrm>
        <a:graphic>
          <a:graphicData uri="http://schemas.openxmlformats.org/drawingml/2006/table">
            <a:tbl>
              <a:tblPr rtl="1" firstRow="1" bandRow="1">
                <a:tableStyleId>{E929F9F4-4A8F-4326-A1B4-22849713DDAB}</a:tableStyleId>
              </a:tblPr>
              <a:tblGrid>
                <a:gridCol w="1376723">
                  <a:extLst>
                    <a:ext uri="{9D8B030D-6E8A-4147-A177-3AD203B41FA5}">
                      <a16:colId xmlns:a16="http://schemas.microsoft.com/office/drawing/2014/main" xmlns="" val="773182869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xmlns="" val="866841173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xmlns="" val="3243473491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xmlns="" val="529329580"/>
                    </a:ext>
                  </a:extLst>
                </a:gridCol>
              </a:tblGrid>
              <a:tr h="310288">
                <a:tc>
                  <a:txBody>
                    <a:bodyPr/>
                    <a:lstStyle/>
                    <a:p>
                      <a:pPr algn="ctr" rtl="1"/>
                      <a:endParaRPr lang="en-US" sz="100" dirty="0"/>
                    </a:p>
                    <a:p>
                      <a:pPr algn="ctr" rtl="1"/>
                      <a:endParaRPr lang="en-US" sz="100" dirty="0"/>
                    </a:p>
                    <a:p>
                      <a:pPr algn="ctr" rtl="1"/>
                      <a:endParaRPr lang="en-US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00" dirty="0"/>
                    </a:p>
                    <a:p>
                      <a:pPr algn="ctr" rtl="1"/>
                      <a:endParaRPr lang="en-US" sz="1000" dirty="0"/>
                    </a:p>
                    <a:p>
                      <a:pPr algn="ctr" rtl="1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500" dirty="0"/>
                    </a:p>
                    <a:p>
                      <a:pPr algn="ctr" rtl="1"/>
                      <a:endParaRPr lang="en-US" sz="700" dirty="0"/>
                    </a:p>
                    <a:p>
                      <a:pPr algn="ctr" rtl="1"/>
                      <a:endParaRPr lang="en-US" sz="700" dirty="0"/>
                    </a:p>
                    <a:p>
                      <a:pPr algn="ctr" rtl="1"/>
                      <a:endParaRPr 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4651601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161786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8115797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839871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7286234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9497396"/>
                  </a:ext>
                </a:extLst>
              </a:tr>
            </a:tbl>
          </a:graphicData>
        </a:graphic>
      </p:graphicFrame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DB9CF76B-7E19-4493-BBF7-3A824C726C38}"/>
              </a:ext>
            </a:extLst>
          </p:cNvPr>
          <p:cNvSpPr txBox="1"/>
          <p:nvPr/>
        </p:nvSpPr>
        <p:spPr>
          <a:xfrm>
            <a:off x="882532" y="2200363"/>
            <a:ext cx="1023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Because</a:t>
            </a:r>
            <a:endParaRPr lang="ar-SA" sz="1600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D6854B73-C9F4-43C1-AAA9-3697B07BDDFA}"/>
              </a:ext>
            </a:extLst>
          </p:cNvPr>
          <p:cNvSpPr txBox="1"/>
          <p:nvPr/>
        </p:nvSpPr>
        <p:spPr>
          <a:xfrm>
            <a:off x="699245" y="2604584"/>
            <a:ext cx="1275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Because of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xmlns="" id="{2D9666E7-7BE1-4821-9770-5142E6EAACEA}"/>
              </a:ext>
            </a:extLst>
          </p:cNvPr>
          <p:cNvSpPr txBox="1"/>
          <p:nvPr/>
        </p:nvSpPr>
        <p:spPr>
          <a:xfrm>
            <a:off x="882532" y="2943138"/>
            <a:ext cx="910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since</a:t>
            </a:r>
            <a:endParaRPr lang="en-US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xmlns="" id="{23848D56-D5B0-44AC-A549-F008B9685C5D}"/>
              </a:ext>
            </a:extLst>
          </p:cNvPr>
          <p:cNvSpPr txBox="1"/>
          <p:nvPr/>
        </p:nvSpPr>
        <p:spPr>
          <a:xfrm>
            <a:off x="788574" y="3274186"/>
            <a:ext cx="1211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Now that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xmlns="" id="{0F3ADAD3-27B2-4FE1-B16F-1581CBB8550B}"/>
              </a:ext>
            </a:extLst>
          </p:cNvPr>
          <p:cNvSpPr txBox="1"/>
          <p:nvPr/>
        </p:nvSpPr>
        <p:spPr>
          <a:xfrm>
            <a:off x="2114688" y="2160586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 order to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xmlns="" id="{C71CB366-8295-48F3-9E2C-E7878783B8AA}"/>
              </a:ext>
            </a:extLst>
          </p:cNvPr>
          <p:cNvSpPr txBox="1"/>
          <p:nvPr/>
        </p:nvSpPr>
        <p:spPr>
          <a:xfrm>
            <a:off x="2073707" y="2570295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So that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xmlns="" id="{AEA90C82-E8C4-452C-8556-EA81D58FDAA3}"/>
              </a:ext>
            </a:extLst>
          </p:cNvPr>
          <p:cNvSpPr txBox="1"/>
          <p:nvPr/>
        </p:nvSpPr>
        <p:spPr>
          <a:xfrm>
            <a:off x="3832071" y="2200363"/>
            <a:ext cx="6108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xmlns="" id="{2913C5F1-4DB2-46EC-95E3-F3DF8F1F8CC5}"/>
              </a:ext>
            </a:extLst>
          </p:cNvPr>
          <p:cNvSpPr txBox="1"/>
          <p:nvPr/>
        </p:nvSpPr>
        <p:spPr>
          <a:xfrm>
            <a:off x="3518155" y="2538917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Even if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xmlns="" id="{6306FAA6-1D58-43E8-A61A-46FFD65D1A5A}"/>
              </a:ext>
            </a:extLst>
          </p:cNvPr>
          <p:cNvSpPr txBox="1"/>
          <p:nvPr/>
        </p:nvSpPr>
        <p:spPr>
          <a:xfrm>
            <a:off x="3392233" y="2908849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 case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xmlns="" id="{25B92495-D1AA-4CD4-ACFB-7113532DF939}"/>
              </a:ext>
            </a:extLst>
          </p:cNvPr>
          <p:cNvSpPr txBox="1"/>
          <p:nvPr/>
        </p:nvSpPr>
        <p:spPr>
          <a:xfrm>
            <a:off x="3526630" y="3293909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Only if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xmlns="" id="{46517AFE-B671-4566-9BE1-33C1F42896E6}"/>
              </a:ext>
            </a:extLst>
          </p:cNvPr>
          <p:cNvSpPr txBox="1"/>
          <p:nvPr/>
        </p:nvSpPr>
        <p:spPr>
          <a:xfrm>
            <a:off x="3491986" y="3612740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unless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xmlns="" id="{817A8255-F6A5-42B6-A422-7BE63FC3C8B4}"/>
              </a:ext>
            </a:extLst>
          </p:cNvPr>
          <p:cNvSpPr txBox="1"/>
          <p:nvPr/>
        </p:nvSpPr>
        <p:spPr>
          <a:xfrm>
            <a:off x="5088899" y="2160586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where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xmlns="" id="{0FF0D0C2-727D-43B3-A173-259D7C89EE96}"/>
              </a:ext>
            </a:extLst>
          </p:cNvPr>
          <p:cNvSpPr txBox="1"/>
          <p:nvPr/>
        </p:nvSpPr>
        <p:spPr>
          <a:xfrm>
            <a:off x="5119688" y="2570295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wherever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xmlns="" id="{D1FAD576-87AC-442F-BFAE-63D4B36A748B}"/>
              </a:ext>
            </a:extLst>
          </p:cNvPr>
          <p:cNvSpPr txBox="1"/>
          <p:nvPr/>
        </p:nvSpPr>
        <p:spPr>
          <a:xfrm>
            <a:off x="5032231" y="2935632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anywhere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9EE1B566-BA62-4E76-9AFA-D61536BF5C71}"/>
              </a:ext>
            </a:extLst>
          </p:cNvPr>
          <p:cNvSpPr txBox="1"/>
          <p:nvPr/>
        </p:nvSpPr>
        <p:spPr>
          <a:xfrm>
            <a:off x="948709" y="1808268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Reason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xmlns="" id="{17CB3641-EAEF-424A-84D8-394D6690811A}"/>
              </a:ext>
            </a:extLst>
          </p:cNvPr>
          <p:cNvSpPr txBox="1"/>
          <p:nvPr/>
        </p:nvSpPr>
        <p:spPr>
          <a:xfrm>
            <a:off x="2170471" y="1786816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xmlns="" id="{7F4D3196-A000-44EC-ACD5-D8C99DE739E9}"/>
              </a:ext>
            </a:extLst>
          </p:cNvPr>
          <p:cNvSpPr txBox="1"/>
          <p:nvPr/>
        </p:nvSpPr>
        <p:spPr>
          <a:xfrm>
            <a:off x="3366779" y="1782610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Condition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xmlns="" id="{474BD784-674C-4ED1-BB45-D9F2762E0CA6}"/>
              </a:ext>
            </a:extLst>
          </p:cNvPr>
          <p:cNvSpPr txBox="1"/>
          <p:nvPr/>
        </p:nvSpPr>
        <p:spPr>
          <a:xfrm>
            <a:off x="4939624" y="1770380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animBg="1"/>
      <p:bldP spid="35" grpId="0"/>
      <p:bldP spid="37" grpId="0"/>
      <p:bldP spid="39" grpId="0"/>
      <p:bldP spid="41" grpId="0"/>
      <p:bldP spid="42" grpId="0"/>
      <p:bldP spid="43" grpId="0"/>
      <p:bldP spid="44" grpId="0"/>
      <p:bldP spid="45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" name="Google Shape;855;p61"/>
          <p:cNvCxnSpPr>
            <a:stCxn id="856" idx="0"/>
          </p:cNvCxnSpPr>
          <p:nvPr/>
        </p:nvCxnSpPr>
        <p:spPr>
          <a:xfrm rot="10800000">
            <a:off x="1701335" y="2054925"/>
            <a:ext cx="0" cy="2961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7" name="Google Shape;857;p61"/>
          <p:cNvSpPr/>
          <p:nvPr/>
        </p:nvSpPr>
        <p:spPr>
          <a:xfrm>
            <a:off x="3109230" y="2351025"/>
            <a:ext cx="989700" cy="989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8" name="Google Shape;858;p61"/>
          <p:cNvCxnSpPr>
            <a:endCxn id="857" idx="4"/>
          </p:cNvCxnSpPr>
          <p:nvPr/>
        </p:nvCxnSpPr>
        <p:spPr>
          <a:xfrm rot="10800000">
            <a:off x="3604080" y="3340725"/>
            <a:ext cx="0" cy="30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9" name="Google Shape;859;p61"/>
          <p:cNvCxnSpPr>
            <a:stCxn id="860" idx="0"/>
          </p:cNvCxnSpPr>
          <p:nvPr/>
        </p:nvCxnSpPr>
        <p:spPr>
          <a:xfrm rot="10800000">
            <a:off x="5503818" y="2041125"/>
            <a:ext cx="3000" cy="3099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0" name="Google Shape;860;p61"/>
          <p:cNvSpPr/>
          <p:nvPr/>
        </p:nvSpPr>
        <p:spPr>
          <a:xfrm>
            <a:off x="5011968" y="2351025"/>
            <a:ext cx="989700" cy="989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61"/>
          <p:cNvSpPr/>
          <p:nvPr/>
        </p:nvSpPr>
        <p:spPr>
          <a:xfrm>
            <a:off x="6914705" y="2351025"/>
            <a:ext cx="989700" cy="989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2" name="Google Shape;862;p61"/>
          <p:cNvCxnSpPr/>
          <p:nvPr/>
        </p:nvCxnSpPr>
        <p:spPr>
          <a:xfrm rot="10800000">
            <a:off x="7409569" y="3341072"/>
            <a:ext cx="0" cy="295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6" name="Google Shape;856;p61"/>
          <p:cNvSpPr/>
          <p:nvPr/>
        </p:nvSpPr>
        <p:spPr>
          <a:xfrm>
            <a:off x="1206485" y="2351025"/>
            <a:ext cx="989700" cy="989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61"/>
          <p:cNvSpPr txBox="1"/>
          <p:nvPr/>
        </p:nvSpPr>
        <p:spPr>
          <a:xfrm>
            <a:off x="6395763" y="3698598"/>
            <a:ext cx="20370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lang="en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ow that</a:t>
            </a:r>
            <a:endParaRPr sz="18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5" name="Google Shape;865;p61"/>
          <p:cNvSpPr txBox="1"/>
          <p:nvPr/>
        </p:nvSpPr>
        <p:spPr>
          <a:xfrm>
            <a:off x="2602038" y="3698527"/>
            <a:ext cx="20370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lang="en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ecause of</a:t>
            </a:r>
            <a:endParaRPr sz="18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7" name="Google Shape;867;p61"/>
          <p:cNvSpPr txBox="1"/>
          <p:nvPr/>
        </p:nvSpPr>
        <p:spPr>
          <a:xfrm>
            <a:off x="711231" y="1661800"/>
            <a:ext cx="20370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because</a:t>
            </a:r>
            <a:endParaRPr sz="18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9" name="Google Shape;869;p61"/>
          <p:cNvSpPr txBox="1"/>
          <p:nvPr/>
        </p:nvSpPr>
        <p:spPr>
          <a:xfrm>
            <a:off x="4499806" y="1661800"/>
            <a:ext cx="20370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since</a:t>
            </a:r>
            <a:endParaRPr sz="18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871" name="Google Shape;871;p61"/>
          <p:cNvGrpSpPr/>
          <p:nvPr/>
        </p:nvGrpSpPr>
        <p:grpSpPr>
          <a:xfrm>
            <a:off x="7176794" y="2584107"/>
            <a:ext cx="465522" cy="523536"/>
            <a:chOff x="2523000" y="1954875"/>
            <a:chExt cx="262325" cy="295000"/>
          </a:xfrm>
        </p:grpSpPr>
        <p:sp>
          <p:nvSpPr>
            <p:cNvPr id="872" name="Google Shape;872;p61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61"/>
          <p:cNvGrpSpPr/>
          <p:nvPr/>
        </p:nvGrpSpPr>
        <p:grpSpPr>
          <a:xfrm>
            <a:off x="5276874" y="2582354"/>
            <a:ext cx="459888" cy="527042"/>
            <a:chOff x="2890050" y="2318350"/>
            <a:chExt cx="259150" cy="296975"/>
          </a:xfrm>
        </p:grpSpPr>
        <p:sp>
          <p:nvSpPr>
            <p:cNvPr id="875" name="Google Shape;875;p61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1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1"/>
          <p:cNvGrpSpPr/>
          <p:nvPr/>
        </p:nvGrpSpPr>
        <p:grpSpPr>
          <a:xfrm>
            <a:off x="3366461" y="2584462"/>
            <a:ext cx="475238" cy="522827"/>
            <a:chOff x="1790525" y="2319150"/>
            <a:chExt cx="267800" cy="294600"/>
          </a:xfrm>
        </p:grpSpPr>
        <p:sp>
          <p:nvSpPr>
            <p:cNvPr id="878" name="Google Shape;878;p61"/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1"/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61"/>
          <p:cNvGrpSpPr/>
          <p:nvPr/>
        </p:nvGrpSpPr>
        <p:grpSpPr>
          <a:xfrm>
            <a:off x="1437837" y="2646665"/>
            <a:ext cx="527012" cy="398420"/>
            <a:chOff x="3962775" y="1990700"/>
            <a:chExt cx="296975" cy="224500"/>
          </a:xfrm>
        </p:grpSpPr>
        <p:sp>
          <p:nvSpPr>
            <p:cNvPr id="881" name="Google Shape;881;p6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5" name="Google Shape;885;p61"/>
          <p:cNvCxnSpPr>
            <a:endCxn id="856" idx="2"/>
          </p:cNvCxnSpPr>
          <p:nvPr/>
        </p:nvCxnSpPr>
        <p:spPr>
          <a:xfrm>
            <a:off x="733385" y="2845875"/>
            <a:ext cx="4731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6" name="Google Shape;886;p61"/>
          <p:cNvCxnSpPr>
            <a:endCxn id="857" idx="2"/>
          </p:cNvCxnSpPr>
          <p:nvPr/>
        </p:nvCxnSpPr>
        <p:spPr>
          <a:xfrm>
            <a:off x="2196330" y="2845875"/>
            <a:ext cx="912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7" name="Google Shape;887;p61"/>
          <p:cNvCxnSpPr/>
          <p:nvPr/>
        </p:nvCxnSpPr>
        <p:spPr>
          <a:xfrm>
            <a:off x="4102843" y="2845875"/>
            <a:ext cx="912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Google Shape;888;p61"/>
          <p:cNvCxnSpPr/>
          <p:nvPr/>
        </p:nvCxnSpPr>
        <p:spPr>
          <a:xfrm>
            <a:off x="6000318" y="2845875"/>
            <a:ext cx="912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23;p37">
            <a:extLst>
              <a:ext uri="{FF2B5EF4-FFF2-40B4-BE49-F238E27FC236}">
                <a16:creationId xmlns:a16="http://schemas.microsoft.com/office/drawing/2014/main" xmlns="" id="{FBEC827B-F2CF-4440-8586-88EBF057D8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3" y="428063"/>
            <a:ext cx="4070381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…Reason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xmlns="" id="{B5B721A6-76D4-4640-85DF-9DFC825B833A}"/>
              </a:ext>
            </a:extLst>
          </p:cNvPr>
          <p:cNvSpPr txBox="1"/>
          <p:nvPr/>
        </p:nvSpPr>
        <p:spPr>
          <a:xfrm>
            <a:off x="435337" y="4386759"/>
            <a:ext cx="462578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/>
              <a:t>Because of</a:t>
            </a:r>
            <a:r>
              <a:rPr lang="en-US" b="1" dirty="0"/>
              <a:t> :  </a:t>
            </a:r>
            <a:r>
              <a:rPr lang="en-US" dirty="0"/>
              <a:t>it must be followed by a noun or  (noun phrase).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xmlns="" id="{12614E38-B27D-4574-9711-77230D6C5BBC}"/>
              </a:ext>
            </a:extLst>
          </p:cNvPr>
          <p:cNvSpPr txBox="1"/>
          <p:nvPr/>
        </p:nvSpPr>
        <p:spPr>
          <a:xfrm>
            <a:off x="5276874" y="4369871"/>
            <a:ext cx="37816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/>
              <a:t>Example : </a:t>
            </a:r>
            <a:r>
              <a:rPr lang="en-US" dirty="0"/>
              <a:t>They went to the mall </a:t>
            </a:r>
            <a:r>
              <a:rPr lang="en-US" b="1" u="sng" dirty="0"/>
              <a:t>because of </a:t>
            </a:r>
            <a:r>
              <a:rPr lang="en-US" dirty="0"/>
              <a:t>the sale.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" grpId="0"/>
      <p:bldP spid="867" grpId="0"/>
      <p:bldP spid="869" grpId="0"/>
      <p:bldP spid="39" grpId="0" animBg="1"/>
      <p:bldP spid="41" grpId="0" animBg="1"/>
      <p:bldP spid="43" grpId="0" animBg="1"/>
    </p:bldLst>
  </p:timing>
</p:sld>
</file>

<file path=ppt/theme/theme1.xml><?xml version="1.0" encoding="utf-8"?>
<a:theme xmlns:a="http://schemas.openxmlformats.org/drawingml/2006/main" name="Smoke Social Media">
  <a:themeElements>
    <a:clrScheme name="Simple Light">
      <a:dk1>
        <a:srgbClr val="000000"/>
      </a:dk1>
      <a:lt1>
        <a:srgbClr val="FFFFFF"/>
      </a:lt1>
      <a:dk2>
        <a:srgbClr val="585858"/>
      </a:dk2>
      <a:lt2>
        <a:srgbClr val="C5C4C4"/>
      </a:lt2>
      <a:accent1>
        <a:srgbClr val="E9DDC5"/>
      </a:accent1>
      <a:accent2>
        <a:srgbClr val="E2C587"/>
      </a:accent2>
      <a:accent3>
        <a:srgbClr val="FFFFFF"/>
      </a:accent3>
      <a:accent4>
        <a:srgbClr val="E2C587"/>
      </a:accent4>
      <a:accent5>
        <a:srgbClr val="585858"/>
      </a:accent5>
      <a:accent6>
        <a:srgbClr val="FCFC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547</Words>
  <Application>Microsoft Office PowerPoint</Application>
  <PresentationFormat>On-screen Show (16:9)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Nova</vt:lpstr>
      <vt:lpstr>Calibri</vt:lpstr>
      <vt:lpstr>Gabriola</vt:lpstr>
      <vt:lpstr>Comfortaa</vt:lpstr>
      <vt:lpstr>Wingdings</vt:lpstr>
      <vt:lpstr>Barlow</vt:lpstr>
      <vt:lpstr>Smoke Social Media</vt:lpstr>
      <vt:lpstr>Unit 5  Do You Really Need It?  Grammar</vt:lpstr>
      <vt:lpstr>Lesson Objectives</vt:lpstr>
      <vt:lpstr>Open </vt:lpstr>
      <vt:lpstr>Adverb Clauses</vt:lpstr>
      <vt:lpstr>PowerPoint Presentation</vt:lpstr>
      <vt:lpstr>PowerPoint Presentation</vt:lpstr>
      <vt:lpstr>PowerPoint Presentation</vt:lpstr>
      <vt:lpstr>Adverbs of …</vt:lpstr>
      <vt:lpstr>Adverbs of …Reason</vt:lpstr>
      <vt:lpstr>Adverbs of …Purpose</vt:lpstr>
      <vt:lpstr>Adverbs of …Condition</vt:lpstr>
      <vt:lpstr>Adverbs of …Place</vt:lpstr>
      <vt:lpstr>Open </vt:lpstr>
      <vt:lpstr>PowerPoint Presentation</vt:lpstr>
      <vt:lpstr>Homework.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 SOCIAL MEDIA</dc:title>
  <dc:creator>ام الوليد</dc:creator>
  <cp:lastModifiedBy>pc</cp:lastModifiedBy>
  <cp:revision>36</cp:revision>
  <dcterms:modified xsi:type="dcterms:W3CDTF">2023-03-14T20:36:44Z</dcterms:modified>
</cp:coreProperties>
</file>