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drive.google.com/file/d/1B6YV46osoZ6w23wWA8BncW7_RW1c5kXQ/view?usp=drivesdk" TargetMode="External"/><Relationship Id="rId6" Type="http://schemas.openxmlformats.org/officeDocument/2006/relationships/image" Target="../media/image4.jpeg"/><Relationship Id="rId7" Type="http://schemas.openxmlformats.org/officeDocument/2006/relationships/hyperlink" Target="https://v-clock.com/timer/#countdown=00:01:00&amp;enabled=0&amp;seconds=0&amp;sound=glow&amp;loop=1" TargetMode="External"/><Relationship Id="rId8" Type="http://schemas.openxmlformats.org/officeDocument/2006/relationships/image" Target="../media/image6.png"/><Relationship Id="rId9" Type="http://schemas.openxmlformats.org/officeDocument/2006/relationships/slide" Target="slide15.xml"/><Relationship Id="rId10" Type="http://schemas.openxmlformats.org/officeDocument/2006/relationships/image" Target="../media/image5.jpe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6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1st-grade/maths" TargetMode="External"/><Relationship Id="rId16" Type="http://schemas.openxmlformats.org/officeDocument/2006/relationships/image" Target="../media/image3.jpe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slide" Target="slide1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" Target="slide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slide" Target="slide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Relationship Id="rId8" Type="http://schemas.openxmlformats.org/officeDocument/2006/relationships/slide" Target="slide1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OFvSemOdorM?playlist=OFvSemOdorM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5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5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5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٥) الأعداد ١٨، ١٩، ٢٠"/>
          <p:cNvSpPr txBox="1"/>
          <p:nvPr/>
        </p:nvSpPr>
        <p:spPr>
          <a:xfrm>
            <a:off x="5131932" y="4806154"/>
            <a:ext cx="10805400" cy="41036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(٥-٥)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الأعداد ١٨، ١٩، ٢٠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5901405" y="8256867"/>
            <a:ext cx="9951355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5963120" y="5491263"/>
            <a:ext cx="9353610" cy="733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5444170" y="5106566"/>
            <a:ext cx="4763163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١٨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١٨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68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68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68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78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68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9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78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9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9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79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1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80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80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0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80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0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180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81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81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12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816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8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15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19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81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18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2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82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21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25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82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24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28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82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827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833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829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832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830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831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834" name="IMG_3751.png" descr="IMG_3751.png"/>
          <p:cNvPicPr>
            <a:picLocks noChangeAspect="1"/>
          </p:cNvPicPr>
          <p:nvPr/>
        </p:nvPicPr>
        <p:blipFill>
          <a:blip r:embed="rId16">
            <a:extLst/>
          </a:blip>
          <a:srcRect l="2565" t="53518" r="5392" b="21077"/>
          <a:stretch>
            <a:fillRect/>
          </a:stretch>
        </p:blipFill>
        <p:spPr>
          <a:xfrm>
            <a:off x="1183337" y="5365520"/>
            <a:ext cx="22862878" cy="4407603"/>
          </a:xfrm>
          <a:prstGeom prst="rect">
            <a:avLst/>
          </a:prstGeom>
          <a:ln w="12700">
            <a:miter lim="400000"/>
          </a:ln>
        </p:spPr>
      </p:pic>
      <p:sp>
        <p:nvSpPr>
          <p:cNvPr id="1835" name="يمرر الطالب قلمه على العدد المنقط ، وينطقه  ثم يستعمل ورقة  العمل (٢) وقطع العد ليمثل العدد"/>
          <p:cNvSpPr txBox="1"/>
          <p:nvPr/>
        </p:nvSpPr>
        <p:spPr>
          <a:xfrm>
            <a:off x="7785558" y="10337410"/>
            <a:ext cx="1431901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على العدد المنقط ، وينطقه  ثم يستعمل ورقة  العمل (٢) وقطع العد ليمثل العدد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6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840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837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838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9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15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841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866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842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3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4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5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6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7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8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9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0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1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2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3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4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5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6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7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8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9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0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1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2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3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4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5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914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871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867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8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9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0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907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872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3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4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5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6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7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8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9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0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1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2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3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4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5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6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7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8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9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0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1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2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3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4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5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6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7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8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9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0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1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2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3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4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5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6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913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908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9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10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11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12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91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191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18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22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1920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21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5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1923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24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28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1926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27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31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1929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930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934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193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33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939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193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93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936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93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940" name="IMG_3753.png" descr="IMG_3753.png"/>
          <p:cNvPicPr>
            <a:picLocks noChangeAspect="1"/>
          </p:cNvPicPr>
          <p:nvPr/>
        </p:nvPicPr>
        <p:blipFill>
          <a:blip r:embed="rId16">
            <a:extLst/>
          </a:blip>
          <a:srcRect l="0" t="788" r="0" b="2980"/>
          <a:stretch>
            <a:fillRect/>
          </a:stretch>
        </p:blipFill>
        <p:spPr>
          <a:xfrm>
            <a:off x="10669438" y="520968"/>
            <a:ext cx="8571252" cy="11808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2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0757" t="0" r="29244" b="42016"/>
          <a:stretch>
            <a:fillRect/>
          </a:stretch>
        </p:blipFill>
        <p:spPr>
          <a:xfrm>
            <a:off x="8591506" y="-566176"/>
            <a:ext cx="7785601" cy="634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943" name="أعد الأشياء ثم اختار العدد المناسب"/>
          <p:cNvSpPr txBox="1"/>
          <p:nvPr/>
        </p:nvSpPr>
        <p:spPr>
          <a:xfrm>
            <a:off x="15863310" y="1382008"/>
            <a:ext cx="4887553" cy="16481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أعد الأشياء ثم اختار العدد المناسب</a:t>
            </a:r>
          </a:p>
        </p:txBody>
      </p:sp>
      <p:grpSp>
        <p:nvGrpSpPr>
          <p:cNvPr id="2023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947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944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945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6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22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948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973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949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0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1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2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3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4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5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6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7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8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9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0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1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2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3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4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5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6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7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8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9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0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1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2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21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978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974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75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76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77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014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979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0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1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2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3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4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5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6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7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8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9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0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1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2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3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4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5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6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7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8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9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0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1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2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3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4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5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6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7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8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09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0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1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2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3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2020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2015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6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7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8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019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2096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2024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9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3221284" y="12524696"/>
            <a:ext cx="1905001" cy="1016001"/>
            <a:chOff x="0" y="0"/>
            <a:chExt cx="1905000" cy="1016000"/>
          </a:xfrm>
        </p:grpSpPr>
        <p:sp>
          <p:nvSpPr>
            <p:cNvPr id="209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098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02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15424503" y="12499177"/>
            <a:ext cx="1905001" cy="1016001"/>
            <a:chOff x="0" y="0"/>
            <a:chExt cx="1905000" cy="1016000"/>
          </a:xfrm>
        </p:grpSpPr>
        <p:sp>
          <p:nvSpPr>
            <p:cNvPr id="2100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01" name="IMG_0291.jpeg" descr="IMG_029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05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6611622" y="12499177"/>
            <a:ext cx="1905001" cy="1016001"/>
            <a:chOff x="0" y="0"/>
            <a:chExt cx="1905000" cy="1016000"/>
          </a:xfrm>
        </p:grpSpPr>
        <p:sp>
          <p:nvSpPr>
            <p:cNvPr id="2103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04" name="IMG_4023.png" descr="IMG_40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08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1018062" y="12277818"/>
            <a:ext cx="1905001" cy="1262879"/>
            <a:chOff x="0" y="0"/>
            <a:chExt cx="1905000" cy="1262878"/>
          </a:xfrm>
        </p:grpSpPr>
        <p:sp>
          <p:nvSpPr>
            <p:cNvPr id="2106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07" name="IMG_4995.jpeg" descr="IMG_4995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11" name="تجميع">
            <a:hlinkClick r:id="rId11" invalidUrl="" action="" tgtFrame="" tooltip="" history="1" highlightClick="0" endSnd="0"/>
          </p:cNvPr>
          <p:cNvGrpSpPr/>
          <p:nvPr/>
        </p:nvGrpSpPr>
        <p:grpSpPr>
          <a:xfrm>
            <a:off x="8814842" y="12499177"/>
            <a:ext cx="1905001" cy="1016001"/>
            <a:chOff x="0" y="0"/>
            <a:chExt cx="1905000" cy="1016000"/>
          </a:xfrm>
        </p:grpSpPr>
        <p:sp>
          <p:nvSpPr>
            <p:cNvPr id="2109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110" name="IMG_4017.jpeg" descr="IMG_4017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12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2113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6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17627722" y="12499177"/>
            <a:ext cx="1905001" cy="1016001"/>
            <a:chOff x="0" y="0"/>
            <a:chExt cx="1905000" cy="1016000"/>
          </a:xfrm>
        </p:grpSpPr>
        <p:sp>
          <p:nvSpPr>
            <p:cNvPr id="21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2115" name="صورة 20" descr="صورة 20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2121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4408401" y="12499177"/>
            <a:ext cx="1905001" cy="1016001"/>
            <a:chOff x="0" y="0"/>
            <a:chExt cx="1905000" cy="1016000"/>
          </a:xfrm>
        </p:grpSpPr>
        <p:sp>
          <p:nvSpPr>
            <p:cNvPr id="211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212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2118" name="IMG_4015.jpeg" descr="IMG_401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11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2132" name="تجميع"/>
          <p:cNvGrpSpPr/>
          <p:nvPr/>
        </p:nvGrpSpPr>
        <p:grpSpPr>
          <a:xfrm>
            <a:off x="10092122" y="1502049"/>
            <a:ext cx="5415296" cy="2856695"/>
            <a:chOff x="0" y="0"/>
            <a:chExt cx="5415294" cy="2856693"/>
          </a:xfrm>
        </p:grpSpPr>
        <p:pic>
          <p:nvPicPr>
            <p:cNvPr id="2122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3927406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3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2992535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4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2022417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5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1105447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6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199639" y="0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7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3927406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8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2833101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9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1849352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0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885939" y="1453637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1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0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3" name="IMG_3732.png" descr="IMG_3732.png"/>
          <p:cNvPicPr>
            <a:picLocks noChangeAspect="1"/>
          </p:cNvPicPr>
          <p:nvPr/>
        </p:nvPicPr>
        <p:blipFill>
          <a:blip r:embed="rId17">
            <a:extLst/>
          </a:blip>
          <a:srcRect l="15602" t="15250" r="40910" b="55756"/>
          <a:stretch>
            <a:fillRect/>
          </a:stretch>
        </p:blipFill>
        <p:spPr>
          <a:xfrm>
            <a:off x="9358164" y="1553568"/>
            <a:ext cx="1361706" cy="1284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2134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5" name="١١"/>
            <p:cNvSpPr txBox="1"/>
            <p:nvPr/>
          </p:nvSpPr>
          <p:spPr>
            <a:xfrm>
              <a:off x="3875242" y="1748792"/>
              <a:ext cx="1963253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grpSp>
        <p:nvGrpSpPr>
          <p:cNvPr id="2139" name="تجميع">
            <a:hlinkClick r:id="rId19" invalidUrl="" action="ppaction://hlinksldjump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2137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8" name="١٢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grpSp>
        <p:nvGrpSpPr>
          <p:cNvPr id="2142" name="تجميع">
            <a:hlinkClick r:id="rId19" invalidUrl="" action="ppaction://hlinksldjump" tgtFrame="" tooltip="" history="1" highlightClick="0" endSnd="0"/>
          </p:cNvPr>
          <p:cNvGrpSpPr/>
          <p:nvPr/>
        </p:nvGrpSpPr>
        <p:grpSpPr>
          <a:xfrm>
            <a:off x="979520" y="6557081"/>
            <a:ext cx="7296640" cy="5202792"/>
            <a:chOff x="0" y="0"/>
            <a:chExt cx="7296639" cy="5202790"/>
          </a:xfrm>
        </p:grpSpPr>
        <p:pic>
          <p:nvPicPr>
            <p:cNvPr id="2140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1" name="١٠"/>
            <p:cNvSpPr txBox="1"/>
            <p:nvPr/>
          </p:nvSpPr>
          <p:spPr>
            <a:xfrm>
              <a:off x="304326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5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2146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149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0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151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154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55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56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57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58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59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60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61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162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216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191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163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4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5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6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7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8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9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0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1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2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3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4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5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6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7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8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9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0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1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2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3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4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5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6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7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8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9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0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15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192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3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4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5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6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7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8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9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0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1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2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3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4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5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6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7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8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9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0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1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2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3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4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220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217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218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243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22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222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22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225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23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228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233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231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236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1214974" y="7683797"/>
            <a:ext cx="1165869" cy="1412241"/>
            <a:chOff x="0" y="0"/>
            <a:chExt cx="1165867" cy="1412239"/>
          </a:xfrm>
        </p:grpSpPr>
        <p:sp>
          <p:nvSpPr>
            <p:cNvPr id="2234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239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1173569" y="6173092"/>
            <a:ext cx="1165869" cy="1412241"/>
            <a:chOff x="0" y="0"/>
            <a:chExt cx="1165867" cy="1412239"/>
          </a:xfrm>
        </p:grpSpPr>
        <p:sp>
          <p:nvSpPr>
            <p:cNvPr id="2237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242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9950762" y="6879213"/>
            <a:ext cx="1222808" cy="1412241"/>
            <a:chOff x="0" y="0"/>
            <a:chExt cx="1222807" cy="1412239"/>
          </a:xfrm>
        </p:grpSpPr>
        <p:sp>
          <p:nvSpPr>
            <p:cNvPr id="2240" name="بيضاوي"/>
            <p:cNvSpPr/>
            <p:nvPr/>
          </p:nvSpPr>
          <p:spPr>
            <a:xfrm>
              <a:off x="-1" y="194802"/>
              <a:ext cx="1222809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٧"/>
            <p:cNvSpPr txBox="1"/>
            <p:nvPr/>
          </p:nvSpPr>
          <p:spPr>
            <a:xfrm>
              <a:off x="250317" y="0"/>
              <a:ext cx="722172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5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2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8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7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1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0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3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6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0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9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1" name="IMG_3748.png" descr="IMG_3748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2510" t="19282" r="0" b="14111"/>
          <a:stretch>
            <a:fillRect/>
          </a:stretch>
        </p:blipFill>
        <p:spPr>
          <a:xfrm>
            <a:off x="5246528" y="7983412"/>
            <a:ext cx="5233217" cy="2497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6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3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4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8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7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4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39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5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49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2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5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8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1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4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6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1" name="IMG_3748.png" descr="IMG_3748.png"/>
          <p:cNvPicPr>
            <a:picLocks noChangeAspect="1"/>
          </p:cNvPicPr>
          <p:nvPr/>
        </p:nvPicPr>
        <p:blipFill>
          <a:blip r:embed="rId16">
            <a:extLst/>
          </a:blip>
          <a:srcRect l="0" t="18581" r="0" b="14286"/>
          <a:stretch>
            <a:fillRect/>
          </a:stretch>
        </p:blipFill>
        <p:spPr>
          <a:xfrm>
            <a:off x="3313906" y="2838964"/>
            <a:ext cx="18372263" cy="8614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6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3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9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4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77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8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0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5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1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7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2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8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8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89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0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1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1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922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923" name="IMG_3749.png" descr="IMG_3749.png"/>
          <p:cNvPicPr>
            <a:picLocks noChangeAspect="1"/>
          </p:cNvPicPr>
          <p:nvPr/>
        </p:nvPicPr>
        <p:blipFill>
          <a:blip r:embed="rId16">
            <a:extLst/>
          </a:blip>
          <a:srcRect l="4652" t="2015" r="7836" b="75815"/>
          <a:stretch>
            <a:fillRect/>
          </a:stretch>
        </p:blipFill>
        <p:spPr>
          <a:xfrm>
            <a:off x="637376" y="5060050"/>
            <a:ext cx="23033151" cy="4075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2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2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2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2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3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4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4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4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2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6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4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5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9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57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8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2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0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1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5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3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4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68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6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7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3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69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2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0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1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074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1075" name="IMG_3749.png" descr="IMG_3749.png"/>
          <p:cNvPicPr>
            <a:picLocks noChangeAspect="1"/>
          </p:cNvPicPr>
          <p:nvPr/>
        </p:nvPicPr>
        <p:blipFill>
          <a:blip r:embed="rId16">
            <a:extLst/>
          </a:blip>
          <a:srcRect l="4729" t="37196" r="8170" b="39458"/>
          <a:stretch>
            <a:fillRect/>
          </a:stretch>
        </p:blipFill>
        <p:spPr>
          <a:xfrm>
            <a:off x="748847" y="5154144"/>
            <a:ext cx="22886357" cy="4284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0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77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8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3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78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1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2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4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79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5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1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86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2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19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0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4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08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0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7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1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09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0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4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2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3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7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15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6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0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18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19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25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2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226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1227" name="IMG_3749.png" descr="IMG_3749.png"/>
          <p:cNvPicPr>
            <a:picLocks noChangeAspect="1"/>
          </p:cNvPicPr>
          <p:nvPr/>
        </p:nvPicPr>
        <p:blipFill>
          <a:blip r:embed="rId16">
            <a:extLst/>
          </a:blip>
          <a:srcRect l="4364" t="67798" r="8124" b="8789"/>
          <a:stretch>
            <a:fillRect/>
          </a:stretch>
        </p:blipFill>
        <p:spPr>
          <a:xfrm>
            <a:off x="675481" y="4748345"/>
            <a:ext cx="23033151" cy="4304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29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5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0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3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6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1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7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3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38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4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4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5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6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9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2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6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6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5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9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6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8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1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7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7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7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7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378" name="يعد الطالب الأشياء ، وينطق العدد ، ثم يستعمل ورقة العمل (٢) وقطع  العد ،  ليمثل  العدد ويكتبه"/>
          <p:cNvSpPr txBox="1"/>
          <p:nvPr/>
        </p:nvSpPr>
        <p:spPr>
          <a:xfrm>
            <a:off x="7204350" y="10222800"/>
            <a:ext cx="14381744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،  ليمثل  العدد ويكتبه </a:t>
            </a:r>
          </a:p>
        </p:txBody>
      </p:sp>
      <p:pic>
        <p:nvPicPr>
          <p:cNvPr id="1379" name="IMG_3750.png" descr="IMG_3750.png"/>
          <p:cNvPicPr>
            <a:picLocks noChangeAspect="1"/>
          </p:cNvPicPr>
          <p:nvPr/>
        </p:nvPicPr>
        <p:blipFill>
          <a:blip r:embed="rId16">
            <a:extLst/>
          </a:blip>
          <a:srcRect l="2142" t="17880" r="4040" b="57847"/>
          <a:stretch>
            <a:fillRect/>
          </a:stretch>
        </p:blipFill>
        <p:spPr>
          <a:xfrm>
            <a:off x="637376" y="5161363"/>
            <a:ext cx="23109355" cy="4176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8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84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1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7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2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85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8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83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9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5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0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6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6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0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49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0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0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5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08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512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51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1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15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51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4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8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51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7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1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51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0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4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52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23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529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52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52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526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52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530" name="يمرر الطالب قلمه على العدد المنقط ، وينطقه  ثم يستعمل ورقة  العمل (٢) وقطع العد ليمثل العدد"/>
          <p:cNvSpPr txBox="1"/>
          <p:nvPr/>
        </p:nvSpPr>
        <p:spPr>
          <a:xfrm>
            <a:off x="7785558" y="10644967"/>
            <a:ext cx="1431901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على العدد المنقط ، وينطقه  ثم يستعمل ورقة  العمل (٢) وقطع العد ليمثل العدد </a:t>
            </a:r>
          </a:p>
        </p:txBody>
      </p:sp>
      <p:pic>
        <p:nvPicPr>
          <p:cNvPr id="1531" name="IMG_3750.png" descr="IMG_3750.png"/>
          <p:cNvPicPr>
            <a:picLocks noChangeAspect="1"/>
          </p:cNvPicPr>
          <p:nvPr/>
        </p:nvPicPr>
        <p:blipFill>
          <a:blip r:embed="rId16">
            <a:extLst/>
          </a:blip>
          <a:srcRect l="2587" t="56309" r="3595" b="19418"/>
          <a:stretch>
            <a:fillRect/>
          </a:stretch>
        </p:blipFill>
        <p:spPr>
          <a:xfrm>
            <a:off x="901855" y="4787900"/>
            <a:ext cx="22909624" cy="4140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536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533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49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634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537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8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0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635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1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7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642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8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58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65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165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6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6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0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66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66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3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6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665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6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0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668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9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3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671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2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674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675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8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67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68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67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7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682" name="IMG_3751.png" descr="IMG_3751.png"/>
          <p:cNvPicPr>
            <a:picLocks noChangeAspect="1"/>
          </p:cNvPicPr>
          <p:nvPr/>
        </p:nvPicPr>
        <p:blipFill>
          <a:blip r:embed="rId16">
            <a:extLst/>
          </a:blip>
          <a:srcRect l="0" t="9728" r="7958" b="65560"/>
          <a:stretch>
            <a:fillRect/>
          </a:stretch>
        </p:blipFill>
        <p:spPr>
          <a:xfrm>
            <a:off x="637376" y="5509780"/>
            <a:ext cx="22862878" cy="4287386"/>
          </a:xfrm>
          <a:prstGeom prst="rect">
            <a:avLst/>
          </a:prstGeom>
          <a:ln w="12700">
            <a:miter lim="400000"/>
          </a:ln>
        </p:spPr>
      </p:pic>
      <p:sp>
        <p:nvSpPr>
          <p:cNvPr id="1683" name="يمرر الطالب قلمه على العدد المنقط ، وينطقه  ثم يستعمل ورقة  العمل (٢) وقطع العد ليمثل العدد"/>
          <p:cNvSpPr txBox="1"/>
          <p:nvPr/>
        </p:nvSpPr>
        <p:spPr>
          <a:xfrm>
            <a:off x="7785558" y="10337410"/>
            <a:ext cx="1431901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على العدد المنقط ، وينطقه  ثم يستعمل ورقة  العمل (٢) وقطع العد ليمثل العدد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