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720" r:id="rId1"/>
  </p:sldMasterIdLst>
  <p:sldIdLst>
    <p:sldId id="256" r:id="rId2"/>
    <p:sldId id="273" r:id="rId3"/>
    <p:sldId id="257" r:id="rId4"/>
    <p:sldId id="412" r:id="rId5"/>
    <p:sldId id="413" r:id="rId6"/>
    <p:sldId id="414" r:id="rId7"/>
    <p:sldId id="415"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 id="461" r:id="rId54"/>
    <p:sldId id="462" r:id="rId55"/>
    <p:sldId id="463" r:id="rId56"/>
    <p:sldId id="464" r:id="rId57"/>
    <p:sldId id="465" r:id="rId58"/>
    <p:sldId id="466" r:id="rId59"/>
    <p:sldId id="467" r:id="rId60"/>
    <p:sldId id="468" r:id="rId61"/>
    <p:sldId id="469" r:id="rId62"/>
    <p:sldId id="470" r:id="rId63"/>
    <p:sldId id="471" r:id="rId64"/>
    <p:sldId id="472" r:id="rId65"/>
    <p:sldId id="473" r:id="rId66"/>
    <p:sldId id="474" r:id="rId67"/>
    <p:sldId id="475" r:id="rId68"/>
    <p:sldId id="476" r:id="rId69"/>
    <p:sldId id="477" r:id="rId70"/>
    <p:sldId id="478" r:id="rId71"/>
    <p:sldId id="479" r:id="rId72"/>
    <p:sldId id="480" r:id="rId73"/>
    <p:sldId id="481" r:id="rId74"/>
    <p:sldId id="482"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 id="506" r:id="rId99"/>
    <p:sldId id="507" r:id="rId100"/>
    <p:sldId id="508" r:id="rId101"/>
    <p:sldId id="509" r:id="rId102"/>
    <p:sldId id="510" r:id="rId103"/>
    <p:sldId id="511"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535" r:id="rId128"/>
    <p:sldId id="536" r:id="rId129"/>
    <p:sldId id="537" r:id="rId130"/>
    <p:sldId id="538" r:id="rId131"/>
    <p:sldId id="539" r:id="rId132"/>
    <p:sldId id="540" r:id="rId133"/>
    <p:sldId id="541" r:id="rId134"/>
    <p:sldId id="542" r:id="rId135"/>
    <p:sldId id="543" r:id="rId136"/>
    <p:sldId id="544" r:id="rId137"/>
    <p:sldId id="545" r:id="rId138"/>
    <p:sldId id="546" r:id="rId139"/>
    <p:sldId id="547" r:id="rId140"/>
    <p:sldId id="548" r:id="rId141"/>
    <p:sldId id="549" r:id="rId142"/>
    <p:sldId id="550" r:id="rId143"/>
    <p:sldId id="551" r:id="rId144"/>
    <p:sldId id="552" r:id="rId145"/>
    <p:sldId id="553" r:id="rId146"/>
    <p:sldId id="554" r:id="rId147"/>
    <p:sldId id="555" r:id="rId148"/>
    <p:sldId id="556" r:id="rId149"/>
    <p:sldId id="557" r:id="rId150"/>
    <p:sldId id="558" r:id="rId151"/>
    <p:sldId id="559" r:id="rId152"/>
    <p:sldId id="560" r:id="rId153"/>
    <p:sldId id="561" r:id="rId154"/>
    <p:sldId id="562" r:id="rId155"/>
    <p:sldId id="563" r:id="rId156"/>
    <p:sldId id="564" r:id="rId157"/>
    <p:sldId id="565" r:id="rId158"/>
    <p:sldId id="566" r:id="rId159"/>
    <p:sldId id="567" r:id="rId160"/>
    <p:sldId id="411" r:id="rId161"/>
  </p:sldIdLst>
  <p:sldSz cx="9144000" cy="6858000" type="screen4x3"/>
  <p:notesSz cx="6858000" cy="9144000"/>
  <p:embeddedFontLst>
    <p:embeddedFont>
      <p:font typeface="Comic Sans MS" pitchFamily="66" charset="0"/>
      <p:regular r:id="rId162"/>
      <p:bold r:id="rId163"/>
      <p:italic r:id="rId164"/>
      <p:boldItalic r:id="rId165"/>
    </p:embeddedFont>
    <p:embeddedFont>
      <p:font typeface="Calibri" pitchFamily="34" charset="0"/>
      <p:regular r:id="rId166"/>
      <p:bold r:id="rId167"/>
      <p:italic r:id="rId168"/>
      <p:boldItalic r:id="rId169"/>
    </p:embeddedFont>
    <p:embeddedFont>
      <p:font typeface="Bahnschrift SemiBold" pitchFamily="34" charset="0"/>
      <p:bold r:id="rId170"/>
    </p:embeddedFont>
    <p:embeddedFont>
      <p:font typeface="Berlin Sans FB Demi" pitchFamily="34" charset="0"/>
      <p:bold r:id="rId171"/>
    </p:embeddedFont>
    <p:embeddedFont>
      <p:font typeface="Arial Rounded MT Bold" pitchFamily="34" charset="0"/>
      <p:regular r:id="rId172"/>
    </p:embeddedFont>
    <p:embeddedFont>
      <p:font typeface="Calibri Light" pitchFamily="34" charset="0"/>
      <p:regular r:id="rId173"/>
      <p:italic r:id="rId174"/>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29" autoAdjust="0"/>
    <p:restoredTop sz="94660"/>
  </p:normalViewPr>
  <p:slideViewPr>
    <p:cSldViewPr snapToGrid="0">
      <p:cViewPr>
        <p:scale>
          <a:sx n="48" d="100"/>
          <a:sy n="48" d="100"/>
        </p:scale>
        <p:origin x="-824" y="1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10.fntdata"/><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3.fntdata"/><Relationship Id="rId169" Type="http://schemas.openxmlformats.org/officeDocument/2006/relationships/font" Target="fonts/font8.fntdata"/><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CA80236-E2BF-4B7C-9795-B77144EBE29F}"/>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xmlns="" id="{1E474E5D-1310-4460-8E85-402407B624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xmlns="" id="{50139392-9E04-4A9D-A65E-A89DC9EFFE00}"/>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9EF6A927-CB4B-4EED-B839-6DA8B2FEF9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A7B9A6E8-D0EC-42EB-9F5E-CA8335A07B7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6332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A853EE3-3B0A-4ECF-9052-371433D0EB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xmlns="" id="{D9524432-3F30-4E47-8E56-66A7037AC99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887E995B-51E8-437A-9CE6-E7A34C746CD6}"/>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1335CB4E-80D5-4F0D-9B86-8D33A88D3E0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80E94F3F-754D-43E6-9F7A-C7A14CD8710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98880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xmlns="" id="{B651B8CB-D592-49C1-B521-9F82477C9956}"/>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xmlns="" id="{251C789B-FCF8-44E5-AC6E-20C55F29D0CF}"/>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7D9ED5EE-F558-49C0-880E-398417243153}"/>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ACFC5D5B-CB67-4782-B592-193E2B8A997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200A96FE-5161-468C-8F92-96621359BF2A}"/>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01014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8106AF13-FB10-4E00-BEA3-28A47655ED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EF9FF948-C95B-46CE-BBD8-49F31685C58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6E296F0B-6EC4-4C46-B9AD-43611E37C9D1}"/>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02C423B9-899B-4682-BCA1-15DCD310BD1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E4D385E3-D4E5-4C65-84C0-D80D0DF4FFDE}"/>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25494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7CA08403-9A42-462A-8E24-51CA9C5999DB}"/>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B5779CEC-05D9-4CF4-82AD-D71CD51F19D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xmlns="" id="{F7F8DC40-DF52-4F42-9682-AD5B8A08B36E}"/>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CA456F1A-62AA-4AEC-8198-165C61A939D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xmlns="" id="{75CC5295-5C03-4732-BC0E-17AB72EFC1E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24148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08696F57-44AA-4EBE-B9DC-45D9012B578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66F1EAAE-AB65-4419-B775-1DA7840A45AD}"/>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xmlns="" id="{AD54D7A0-D529-4D6F-8887-52CA23E301A9}"/>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xmlns="" id="{983F7156-148C-4819-B3C4-F4D89AC76DCB}"/>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6" name="عنصر نائب للتذييل 5">
            <a:extLst>
              <a:ext uri="{FF2B5EF4-FFF2-40B4-BE49-F238E27FC236}">
                <a16:creationId xmlns:a16="http://schemas.microsoft.com/office/drawing/2014/main" xmlns="" id="{4E40388B-8C88-4078-8B4D-521B1D1205C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01058C7D-2FDA-482C-B1BD-FA11AD23C661}"/>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14967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7E864F84-337C-4976-834C-8E299B3BD555}"/>
              </a:ext>
            </a:extLst>
          </p:cNvPr>
          <p:cNvSpPr>
            <a:spLocks noGrp="1"/>
          </p:cNvSpPr>
          <p:nvPr>
            <p:ph type="title"/>
          </p:nvPr>
        </p:nvSpPr>
        <p:spPr>
          <a:xfrm>
            <a:off x="629841" y="365126"/>
            <a:ext cx="78867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5394F3AC-6354-49CF-BE98-E34BE76F50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xmlns="" id="{ED2595F6-8769-4FDD-B80D-0E80478DE61A}"/>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xmlns="" id="{798BD8BF-B4C3-4CAE-867B-2BE0BF0EF6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xmlns="" id="{BCC51A51-58CE-476F-9827-06F4948E88E4}"/>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xmlns="" id="{A5079C31-8181-4915-B778-4BE27131ADAB}"/>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8" name="عنصر نائب للتذييل 7">
            <a:extLst>
              <a:ext uri="{FF2B5EF4-FFF2-40B4-BE49-F238E27FC236}">
                <a16:creationId xmlns:a16="http://schemas.microsoft.com/office/drawing/2014/main" xmlns="" id="{008103DC-74B8-4B07-9324-2DF93BA8407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xmlns="" id="{4FB9D15B-E7E1-4490-B11B-141CD3901F6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47115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470D594-AB71-4C59-8673-4512C7342C4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xmlns="" id="{E775C2C5-5015-43A4-B587-B25E47F73300}"/>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4" name="عنصر نائب للتذييل 3">
            <a:extLst>
              <a:ext uri="{FF2B5EF4-FFF2-40B4-BE49-F238E27FC236}">
                <a16:creationId xmlns:a16="http://schemas.microsoft.com/office/drawing/2014/main" xmlns="" id="{C2DDD4C7-DA00-459C-93BF-62D2D4D0837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xmlns="" id="{BDAFA9BD-42E8-4736-A716-DAB707CADC18}"/>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36303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xmlns="" id="{47743C7D-23AF-48BE-A713-76EFFC3CD3F3}"/>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3" name="عنصر نائب للتذييل 2">
            <a:extLst>
              <a:ext uri="{FF2B5EF4-FFF2-40B4-BE49-F238E27FC236}">
                <a16:creationId xmlns:a16="http://schemas.microsoft.com/office/drawing/2014/main" xmlns="" id="{F4451195-3C6F-48A9-8D41-9ABECC31F8D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xmlns="" id="{9074EDCD-F4DF-447E-93D3-E203FC339813}"/>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49974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A5DF878-0B11-4AC5-95D7-F7B6D72D31D8}"/>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xmlns="" id="{1D33AD72-B9D4-4930-BAB1-3521991CBB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xmlns="" id="{898969FD-AB84-4072-A485-CF9A8E7B0D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A2632444-7116-4E12-ABD5-D43655CB2209}"/>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6" name="عنصر نائب للتذييل 5">
            <a:extLst>
              <a:ext uri="{FF2B5EF4-FFF2-40B4-BE49-F238E27FC236}">
                <a16:creationId xmlns:a16="http://schemas.microsoft.com/office/drawing/2014/main" xmlns="" id="{27FB89FD-9CEC-4A71-B292-4E20E6CB4BB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3A3CB13E-B342-49CC-9474-1EAF96221A1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20729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61C948B6-3A4E-4503-8F36-62F4ECE4FE55}"/>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xmlns="" id="{514F0213-051F-483E-802F-09BA532EB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xmlns="" id="{C3F57263-C882-4582-A9F3-7AC09C17B5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xmlns="" id="{185FD57A-B7CD-4984-B958-621252D2B7BB}"/>
              </a:ext>
            </a:extLst>
          </p:cNvPr>
          <p:cNvSpPr>
            <a:spLocks noGrp="1"/>
          </p:cNvSpPr>
          <p:nvPr>
            <p:ph type="dt" sz="half" idx="10"/>
          </p:nvPr>
        </p:nvSpPr>
        <p:spPr/>
        <p:txBody>
          <a:bodyPr/>
          <a:lstStyle/>
          <a:p>
            <a:fld id="{BBFD14DA-CEF3-4C85-81E1-1CBD26B63B09}" type="datetimeFigureOut">
              <a:rPr lang="ar-SA" smtClean="0"/>
              <a:t>27/08/1444</a:t>
            </a:fld>
            <a:endParaRPr lang="ar-SA"/>
          </a:p>
        </p:txBody>
      </p:sp>
      <p:sp>
        <p:nvSpPr>
          <p:cNvPr id="6" name="عنصر نائب للتذييل 5">
            <a:extLst>
              <a:ext uri="{FF2B5EF4-FFF2-40B4-BE49-F238E27FC236}">
                <a16:creationId xmlns:a16="http://schemas.microsoft.com/office/drawing/2014/main" xmlns="" id="{48D464BD-4717-4323-AC4B-588767997C8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xmlns="" id="{F5F9DE3F-2401-4C3B-8010-CEC4C97ABFE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9743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xmlns="" id="{A6C2E4EC-9591-4397-9A1C-EB66466114EB}"/>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xmlns="" id="{45DBEDE1-D0D8-4800-B1F8-29234280BC9C}"/>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xmlns="" id="{F600C387-20F0-4A23-97A6-7084A7B88429}"/>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BBFD14DA-CEF3-4C85-81E1-1CBD26B63B09}" type="datetimeFigureOut">
              <a:rPr lang="ar-SA" smtClean="0"/>
              <a:t>27/08/1444</a:t>
            </a:fld>
            <a:endParaRPr lang="ar-SA"/>
          </a:p>
        </p:txBody>
      </p:sp>
      <p:sp>
        <p:nvSpPr>
          <p:cNvPr id="5" name="عنصر نائب للتذييل 4">
            <a:extLst>
              <a:ext uri="{FF2B5EF4-FFF2-40B4-BE49-F238E27FC236}">
                <a16:creationId xmlns:a16="http://schemas.microsoft.com/office/drawing/2014/main" xmlns="" id="{663F0B3B-95BA-4BF8-A685-9389EBEB7C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xmlns="" id="{E85A3C8E-62CA-40FF-A880-81496ED47561}"/>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36492A52-44B8-4E49-A9B9-3AB32F9D7739}" type="slidenum">
              <a:rPr lang="ar-SA" smtClean="0"/>
              <a:t>‹#›</a:t>
            </a:fld>
            <a:endParaRPr lang="ar-SA"/>
          </a:p>
        </p:txBody>
      </p:sp>
    </p:spTree>
    <p:extLst>
      <p:ext uri="{BB962C8B-B14F-4D97-AF65-F5344CB8AC3E}">
        <p14:creationId xmlns:p14="http://schemas.microsoft.com/office/powerpoint/2010/main" val="9554992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28.png"/><Relationship Id="rId1" Type="http://schemas.openxmlformats.org/officeDocument/2006/relationships/slideLayout" Target="../slideLayouts/slideLayout2.xml"/><Relationship Id="rId5" Type="http://schemas.microsoft.com/office/2007/relationships/hdphoto" Target="../media/hdphoto111.wdp"/><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41.wdp"/><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EA5E9D7-C477-48E7-9F19-34548C254121}"/>
              </a:ext>
            </a:extLst>
          </p:cNvPr>
          <p:cNvSpPr>
            <a:spLocks noGrp="1"/>
          </p:cNvSpPr>
          <p:nvPr>
            <p:ph type="ctrTitle"/>
          </p:nvPr>
        </p:nvSpPr>
        <p:spPr>
          <a:xfrm>
            <a:off x="478465" y="2339161"/>
            <a:ext cx="8187069" cy="1908467"/>
          </a:xfrm>
        </p:spPr>
        <p:txBody>
          <a:bodyPr>
            <a:normAutofit/>
          </a:bodyPr>
          <a:lstStyle/>
          <a:p>
            <a:pPr rtl="0"/>
            <a:r>
              <a:rPr lang="en-US" sz="11500" dirty="0">
                <a:solidFill>
                  <a:schemeClr val="tx1"/>
                </a:solidFill>
                <a:latin typeface="Bahnschrift SemiBold" panose="020B0502040204020203" pitchFamily="34" charset="0"/>
                <a:cs typeface="Aharoni" panose="02010803020104030203" pitchFamily="2" charset="-79"/>
              </a:rPr>
              <a:t>Mega goal </a:t>
            </a:r>
            <a:r>
              <a:rPr lang="en-US" sz="11500" dirty="0">
                <a:latin typeface="Bahnschrift SemiBold" panose="020B0502040204020203" pitchFamily="34" charset="0"/>
                <a:cs typeface="Aharoni" panose="02010803020104030203" pitchFamily="2" charset="-79"/>
              </a:rPr>
              <a:t>2</a:t>
            </a:r>
            <a:endParaRPr lang="ar-SA" sz="11500" dirty="0">
              <a:solidFill>
                <a:schemeClr val="tx1"/>
              </a:solidFill>
              <a:latin typeface="Bahnschrift SemiBold" panose="020B0502040204020203" pitchFamily="34" charset="0"/>
            </a:endParaRPr>
          </a:p>
        </p:txBody>
      </p:sp>
    </p:spTree>
    <p:extLst>
      <p:ext uri="{BB962C8B-B14F-4D97-AF65-F5344CB8AC3E}">
        <p14:creationId xmlns:p14="http://schemas.microsoft.com/office/powerpoint/2010/main" val="2788235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8DBDFA6-7F2B-44F9-BE58-4F40EE750B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4286" y="928048"/>
            <a:ext cx="8455428" cy="5363570"/>
          </a:xfrm>
          <a:prstGeom prst="rect">
            <a:avLst/>
          </a:prstGeom>
        </p:spPr>
      </p:pic>
      <p:sp>
        <p:nvSpPr>
          <p:cNvPr id="5" name="مربع نص 4">
            <a:extLst>
              <a:ext uri="{FF2B5EF4-FFF2-40B4-BE49-F238E27FC236}">
                <a16:creationId xmlns:a16="http://schemas.microsoft.com/office/drawing/2014/main" xmlns="" id="{C516FB69-30A6-4C54-BC6E-314793C840B7}"/>
              </a:ext>
            </a:extLst>
          </p:cNvPr>
          <p:cNvSpPr txBox="1"/>
          <p:nvPr/>
        </p:nvSpPr>
        <p:spPr>
          <a:xfrm>
            <a:off x="3930555" y="1419365"/>
            <a:ext cx="1692323"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hear</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1742CDB-0A35-4610-B09D-66E45D787059}"/>
              </a:ext>
            </a:extLst>
          </p:cNvPr>
          <p:cNvSpPr txBox="1"/>
          <p:nvPr/>
        </p:nvSpPr>
        <p:spPr>
          <a:xfrm>
            <a:off x="3946475" y="1912963"/>
            <a:ext cx="1692323"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arrives</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D24F4C2E-3F92-4FB7-860D-C131FDB46F08}"/>
              </a:ext>
            </a:extLst>
          </p:cNvPr>
          <p:cNvSpPr txBox="1"/>
          <p:nvPr/>
        </p:nvSpPr>
        <p:spPr>
          <a:xfrm>
            <a:off x="3455156" y="2376985"/>
            <a:ext cx="966719"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get</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68FA6E05-66E9-4A22-882F-787E083E6399}"/>
              </a:ext>
            </a:extLst>
          </p:cNvPr>
          <p:cNvSpPr txBox="1"/>
          <p:nvPr/>
        </p:nvSpPr>
        <p:spPr>
          <a:xfrm>
            <a:off x="2376981" y="2854659"/>
            <a:ext cx="1376154"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take</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00D722CB-5CA9-4C07-BD06-7653828358CD}"/>
              </a:ext>
            </a:extLst>
          </p:cNvPr>
          <p:cNvSpPr txBox="1"/>
          <p:nvPr/>
        </p:nvSpPr>
        <p:spPr>
          <a:xfrm>
            <a:off x="4014716" y="3332331"/>
            <a:ext cx="1050879"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get</a:t>
            </a:r>
            <a:endParaRPr lang="ar-SA" sz="32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E8603BDA-8CB5-49CD-96FD-20AE168B8D47}"/>
              </a:ext>
            </a:extLst>
          </p:cNvPr>
          <p:cNvSpPr txBox="1"/>
          <p:nvPr/>
        </p:nvSpPr>
        <p:spPr>
          <a:xfrm>
            <a:off x="5065595" y="3810003"/>
            <a:ext cx="903026"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go</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4DF2C536-FAB7-4CE8-B06B-768122539A0C}"/>
              </a:ext>
            </a:extLst>
          </p:cNvPr>
          <p:cNvSpPr txBox="1"/>
          <p:nvPr/>
        </p:nvSpPr>
        <p:spPr>
          <a:xfrm>
            <a:off x="5720688" y="4274025"/>
            <a:ext cx="1692323"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start</a:t>
            </a:r>
            <a:endParaRPr lang="ar-SA" sz="32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5E4F4093-1481-48D2-ACD0-069EC8AE9167}"/>
              </a:ext>
            </a:extLst>
          </p:cNvPr>
          <p:cNvSpPr txBox="1"/>
          <p:nvPr/>
        </p:nvSpPr>
        <p:spPr>
          <a:xfrm>
            <a:off x="4137546" y="4778995"/>
            <a:ext cx="2263254"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finishes</a:t>
            </a:r>
            <a:endParaRPr lang="ar-SA" sz="32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xmlns="" id="{1764500C-C39E-4E63-9707-250FBDC87C0D}"/>
              </a:ext>
            </a:extLst>
          </p:cNvPr>
          <p:cNvSpPr txBox="1"/>
          <p:nvPr/>
        </p:nvSpPr>
        <p:spPr>
          <a:xfrm>
            <a:off x="5584212" y="5243018"/>
            <a:ext cx="1173705"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are</a:t>
            </a:r>
            <a:endParaRPr lang="ar-SA" sz="32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xmlns="" id="{6EA024D5-F19B-4375-A9D3-416D2BFEB5DD}"/>
              </a:ext>
            </a:extLst>
          </p:cNvPr>
          <p:cNvSpPr txBox="1"/>
          <p:nvPr/>
        </p:nvSpPr>
        <p:spPr>
          <a:xfrm>
            <a:off x="4178486" y="5747989"/>
            <a:ext cx="214042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graduates</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79745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52A06CC-0023-41AE-8788-D697A99462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0406" y="866053"/>
            <a:ext cx="7083188" cy="5494608"/>
          </a:xfrm>
          <a:prstGeom prst="rect">
            <a:avLst/>
          </a:prstGeom>
          <a:ln>
            <a:solidFill>
              <a:schemeClr val="tx1">
                <a:lumMod val="50000"/>
                <a:lumOff val="50000"/>
              </a:schemeClr>
            </a:solidFill>
          </a:ln>
        </p:spPr>
      </p:pic>
    </p:spTree>
    <p:extLst>
      <p:ext uri="{BB962C8B-B14F-4D97-AF65-F5344CB8AC3E}">
        <p14:creationId xmlns:p14="http://schemas.microsoft.com/office/powerpoint/2010/main" val="1577880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A39164D-1E60-4BF8-897A-6579A0EC53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097" y="1801504"/>
            <a:ext cx="8605595" cy="3411941"/>
          </a:xfrm>
          <a:prstGeom prst="rect">
            <a:avLst/>
          </a:prstGeom>
        </p:spPr>
      </p:pic>
      <p:sp>
        <p:nvSpPr>
          <p:cNvPr id="5" name="مربع نص 4">
            <a:extLst>
              <a:ext uri="{FF2B5EF4-FFF2-40B4-BE49-F238E27FC236}">
                <a16:creationId xmlns:a16="http://schemas.microsoft.com/office/drawing/2014/main" xmlns="" id="{A34E9AC5-75E6-4756-B1C5-28D7D1426E47}"/>
              </a:ext>
            </a:extLst>
          </p:cNvPr>
          <p:cNvSpPr txBox="1"/>
          <p:nvPr/>
        </p:nvSpPr>
        <p:spPr>
          <a:xfrm>
            <a:off x="1187357" y="2101757"/>
            <a:ext cx="656457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more people might visit the park.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A461F5F8-FCC1-4B84-8A75-FC5AF076A7AF}"/>
              </a:ext>
            </a:extLst>
          </p:cNvPr>
          <p:cNvSpPr txBox="1"/>
          <p:nvPr/>
        </p:nvSpPr>
        <p:spPr>
          <a:xfrm>
            <a:off x="279097" y="2666242"/>
            <a:ext cx="8585806"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				          the city will be greener. People will visit the park and appreciate the beauty of nature.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08893016-520B-408E-BE86-C987648F43D9}"/>
              </a:ext>
            </a:extLst>
          </p:cNvPr>
          <p:cNvSpPr txBox="1"/>
          <p:nvPr/>
        </p:nvSpPr>
        <p:spPr>
          <a:xfrm>
            <a:off x="5317406" y="3501033"/>
            <a:ext cx="362189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make the place messy.</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9ABF2A9D-6449-453A-8F1B-F9C50D124E9E}"/>
              </a:ext>
            </a:extLst>
          </p:cNvPr>
          <p:cNvSpPr txBox="1"/>
          <p:nvPr/>
        </p:nvSpPr>
        <p:spPr>
          <a:xfrm>
            <a:off x="3070745" y="4363121"/>
            <a:ext cx="579415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 to have to clean it all the time.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1E4EB78E-0DA7-4929-A502-4CEC51C65D31}"/>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1187794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5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3753616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FDF7FBC-6D39-4020-B8E5-3C94821289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2484" y="914400"/>
            <a:ext cx="8639032" cy="5443293"/>
          </a:xfrm>
          <a:prstGeom prst="rect">
            <a:avLst/>
          </a:prstGeom>
        </p:spPr>
      </p:pic>
      <p:sp>
        <p:nvSpPr>
          <p:cNvPr id="5" name="مربع نص 4">
            <a:extLst>
              <a:ext uri="{FF2B5EF4-FFF2-40B4-BE49-F238E27FC236}">
                <a16:creationId xmlns:a16="http://schemas.microsoft.com/office/drawing/2014/main" xmlns="" id="{9AE2CC31-17B4-42B7-809F-FFECE527D7F0}"/>
              </a:ext>
            </a:extLst>
          </p:cNvPr>
          <p:cNvSpPr txBox="1"/>
          <p:nvPr/>
        </p:nvSpPr>
        <p:spPr>
          <a:xfrm>
            <a:off x="2169995" y="2934269"/>
            <a:ext cx="199257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penicillin</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A944540-63BB-474F-9A2A-F1B7B9AC920E}"/>
              </a:ext>
            </a:extLst>
          </p:cNvPr>
          <p:cNvSpPr txBox="1"/>
          <p:nvPr/>
        </p:nvSpPr>
        <p:spPr>
          <a:xfrm>
            <a:off x="4055663" y="3305035"/>
            <a:ext cx="229054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unemployed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08EF57C5-FFB9-4CB5-9A67-22759B49AF83}"/>
              </a:ext>
            </a:extLst>
          </p:cNvPr>
          <p:cNvSpPr txBox="1"/>
          <p:nvPr/>
        </p:nvSpPr>
        <p:spPr>
          <a:xfrm>
            <a:off x="1533097" y="4781271"/>
            <a:ext cx="199257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regretted</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D45C4187-90DC-496C-9032-BEAC98DD5E67}"/>
              </a:ext>
            </a:extLst>
          </p:cNvPr>
          <p:cNvSpPr txBox="1"/>
          <p:nvPr/>
        </p:nvSpPr>
        <p:spPr>
          <a:xfrm>
            <a:off x="1671849" y="5520527"/>
            <a:ext cx="16855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source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640576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91C119-6462-4B80-BC1D-4C46008313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5848" y="1050877"/>
            <a:ext cx="8632303" cy="5213446"/>
          </a:xfrm>
          <a:prstGeom prst="rect">
            <a:avLst/>
          </a:prstGeom>
        </p:spPr>
      </p:pic>
      <p:sp>
        <p:nvSpPr>
          <p:cNvPr id="5" name="مربع نص 4">
            <a:extLst>
              <a:ext uri="{FF2B5EF4-FFF2-40B4-BE49-F238E27FC236}">
                <a16:creationId xmlns:a16="http://schemas.microsoft.com/office/drawing/2014/main" xmlns="" id="{6AA38789-6ABD-46E8-B642-9C31D6FC7FC1}"/>
              </a:ext>
            </a:extLst>
          </p:cNvPr>
          <p:cNvSpPr txBox="1"/>
          <p:nvPr/>
        </p:nvSpPr>
        <p:spPr>
          <a:xfrm>
            <a:off x="3414216" y="1312459"/>
            <a:ext cx="22905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advantages</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3EF7D808-C7D2-4A42-AEA7-AF294B0BC127}"/>
              </a:ext>
            </a:extLst>
          </p:cNvPr>
          <p:cNvSpPr txBox="1"/>
          <p:nvPr/>
        </p:nvSpPr>
        <p:spPr>
          <a:xfrm>
            <a:off x="973536" y="2952467"/>
            <a:ext cx="149670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drilled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2892D23E-A878-4B1E-B152-2E14D9FB1507}"/>
              </a:ext>
            </a:extLst>
          </p:cNvPr>
          <p:cNvSpPr txBox="1"/>
          <p:nvPr/>
        </p:nvSpPr>
        <p:spPr>
          <a:xfrm>
            <a:off x="812036" y="3364175"/>
            <a:ext cx="149670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heavy</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6F756469-35DC-4BB2-BB84-FD7A215E0BBF}"/>
              </a:ext>
            </a:extLst>
          </p:cNvPr>
          <p:cNvSpPr txBox="1"/>
          <p:nvPr/>
        </p:nvSpPr>
        <p:spPr>
          <a:xfrm>
            <a:off x="636886" y="5795755"/>
            <a:ext cx="2147257"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oil well</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2944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DD2CB15-A0DE-4780-A236-F16D584D94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249" y="914400"/>
            <a:ext cx="8607852" cy="5363570"/>
          </a:xfrm>
          <a:prstGeom prst="rect">
            <a:avLst/>
          </a:prstGeom>
        </p:spPr>
      </p:pic>
      <p:sp>
        <p:nvSpPr>
          <p:cNvPr id="5" name="مربع نص 4">
            <a:extLst>
              <a:ext uri="{FF2B5EF4-FFF2-40B4-BE49-F238E27FC236}">
                <a16:creationId xmlns:a16="http://schemas.microsoft.com/office/drawing/2014/main" xmlns="" id="{50ECE01E-4996-4241-82E8-57765EC9F766}"/>
              </a:ext>
            </a:extLst>
          </p:cNvPr>
          <p:cNvSpPr txBox="1"/>
          <p:nvPr/>
        </p:nvSpPr>
        <p:spPr>
          <a:xfrm>
            <a:off x="4380927" y="2961564"/>
            <a:ext cx="245660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should have been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32BB782-BD04-4386-B1C0-3019D4A519B8}"/>
              </a:ext>
            </a:extLst>
          </p:cNvPr>
          <p:cNvSpPr txBox="1"/>
          <p:nvPr/>
        </p:nvSpPr>
        <p:spPr>
          <a:xfrm>
            <a:off x="3973767" y="3728116"/>
            <a:ext cx="245660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should have told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F8491F96-7CED-44B2-85BC-EA6CEADFD6C6}"/>
              </a:ext>
            </a:extLst>
          </p:cNvPr>
          <p:cNvSpPr txBox="1"/>
          <p:nvPr/>
        </p:nvSpPr>
        <p:spPr>
          <a:xfrm>
            <a:off x="2392899" y="5572840"/>
            <a:ext cx="262947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should have stopped her</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233594C2-55A0-4C8A-B278-BD3E951B1190}"/>
              </a:ext>
            </a:extLst>
          </p:cNvPr>
          <p:cNvSpPr txBox="1"/>
          <p:nvPr/>
        </p:nvSpPr>
        <p:spPr>
          <a:xfrm>
            <a:off x="6243852" y="5588760"/>
            <a:ext cx="2456601"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shouldn’t have panicked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914736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8F57F18-0A51-4F10-A597-0A293C69E2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369" y="1596788"/>
            <a:ext cx="8665262" cy="4285397"/>
          </a:xfrm>
          <a:prstGeom prst="rect">
            <a:avLst/>
          </a:prstGeom>
        </p:spPr>
      </p:pic>
      <p:sp>
        <p:nvSpPr>
          <p:cNvPr id="5" name="مربع نص 4">
            <a:extLst>
              <a:ext uri="{FF2B5EF4-FFF2-40B4-BE49-F238E27FC236}">
                <a16:creationId xmlns:a16="http://schemas.microsoft.com/office/drawing/2014/main" xmlns="" id="{222CAB07-6B37-4050-8FD5-BFAE501A6399}"/>
              </a:ext>
            </a:extLst>
          </p:cNvPr>
          <p:cNvSpPr txBox="1"/>
          <p:nvPr/>
        </p:nvSpPr>
        <p:spPr>
          <a:xfrm>
            <a:off x="2759117" y="1967553"/>
            <a:ext cx="2126783"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should have controlled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5C7F4A5A-554C-4441-8C09-F55C81124840}"/>
              </a:ext>
            </a:extLst>
          </p:cNvPr>
          <p:cNvSpPr txBox="1"/>
          <p:nvPr/>
        </p:nvSpPr>
        <p:spPr>
          <a:xfrm>
            <a:off x="5995915" y="2051713"/>
            <a:ext cx="2772236" cy="461665"/>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shouldn’t have let</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AC15B993-8E7F-4E73-A35A-946D1378578E}"/>
              </a:ext>
            </a:extLst>
          </p:cNvPr>
          <p:cNvSpPr txBox="1"/>
          <p:nvPr/>
        </p:nvSpPr>
        <p:spPr>
          <a:xfrm>
            <a:off x="3937375" y="3093872"/>
            <a:ext cx="2772236"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should have realized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04B957D9-70FA-4A9D-BD69-F90D6B0B2CFD}"/>
              </a:ext>
            </a:extLst>
          </p:cNvPr>
          <p:cNvSpPr txBox="1"/>
          <p:nvPr/>
        </p:nvSpPr>
        <p:spPr>
          <a:xfrm>
            <a:off x="3527941" y="3746313"/>
            <a:ext cx="2504368" cy="461665"/>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should have won</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43257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CF969A1-02C8-4C52-98FF-BE515AADA6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554" y="2142699"/>
            <a:ext cx="8263100" cy="3186752"/>
          </a:xfrm>
          <a:prstGeom prst="rect">
            <a:avLst/>
          </a:prstGeom>
        </p:spPr>
      </p:pic>
      <p:sp>
        <p:nvSpPr>
          <p:cNvPr id="5" name="مربع نص 4">
            <a:extLst>
              <a:ext uri="{FF2B5EF4-FFF2-40B4-BE49-F238E27FC236}">
                <a16:creationId xmlns:a16="http://schemas.microsoft.com/office/drawing/2014/main" xmlns="" id="{9F9C1494-451D-4CE2-9D77-EEA93145D145}"/>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xmlns="" id="{0E7CF774-DC8D-468D-9248-8C2748378A3C}"/>
              </a:ext>
            </a:extLst>
          </p:cNvPr>
          <p:cNvSpPr txBox="1"/>
          <p:nvPr/>
        </p:nvSpPr>
        <p:spPr>
          <a:xfrm>
            <a:off x="1132764" y="3429000"/>
            <a:ext cx="7682682" cy="1815882"/>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 shouldn’t have gone to the mall with Tim. </a:t>
            </a:r>
          </a:p>
          <a:p>
            <a:pPr algn="l" rtl="0"/>
            <a:r>
              <a:rPr lang="en-US" sz="2800" dirty="0">
                <a:solidFill>
                  <a:srgbClr val="0000CC"/>
                </a:solidFill>
                <a:latin typeface="Comic Sans MS" panose="030F0702030302020204" pitchFamily="66" charset="0"/>
              </a:rPr>
              <a:t>I should have studied for the history test. </a:t>
            </a:r>
          </a:p>
          <a:p>
            <a:pPr algn="l" rtl="0"/>
            <a:r>
              <a:rPr lang="en-US" sz="2800" dirty="0">
                <a:solidFill>
                  <a:srgbClr val="FF0000"/>
                </a:solidFill>
                <a:latin typeface="Comic Sans MS" panose="030F0702030302020204" pitchFamily="66" charset="0"/>
              </a:rPr>
              <a:t>I should have apologized to Camilla. </a:t>
            </a:r>
          </a:p>
          <a:p>
            <a:pPr algn="l" rtl="0"/>
            <a:r>
              <a:rPr lang="en-US" sz="2800" dirty="0">
                <a:solidFill>
                  <a:srgbClr val="0000CC"/>
                </a:solidFill>
                <a:latin typeface="Comic Sans MS" panose="030F0702030302020204" pitchFamily="66" charset="0"/>
              </a:rPr>
              <a:t>I shouldn’t have walked to school in the rain.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462106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87338DF-E445-4375-A6C6-79F9D0E6FB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6728" y="941695"/>
            <a:ext cx="8270543" cy="5390866"/>
          </a:xfrm>
          <a:prstGeom prst="rect">
            <a:avLst/>
          </a:prstGeom>
        </p:spPr>
      </p:pic>
      <p:sp>
        <p:nvSpPr>
          <p:cNvPr id="5" name="مربع نص 4">
            <a:extLst>
              <a:ext uri="{FF2B5EF4-FFF2-40B4-BE49-F238E27FC236}">
                <a16:creationId xmlns:a16="http://schemas.microsoft.com/office/drawing/2014/main" xmlns="" id="{75F3B3F7-BB53-410D-944C-0581F5EBE2F8}"/>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xmlns="" id="{6A7402E3-7B9C-4CC9-B8A4-30C8E66B6A88}"/>
              </a:ext>
            </a:extLst>
          </p:cNvPr>
          <p:cNvSpPr txBox="1"/>
          <p:nvPr/>
        </p:nvSpPr>
        <p:spPr>
          <a:xfrm>
            <a:off x="5868537" y="1815152"/>
            <a:ext cx="2565779"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I should have asked for directions. </a:t>
            </a:r>
            <a:endParaRPr lang="ar-SA" sz="2000" dirty="0">
              <a:latin typeface="Comic Sans MS" panose="030F0702030302020204" pitchFamily="66" charset="0"/>
            </a:endParaRPr>
          </a:p>
        </p:txBody>
      </p:sp>
      <p:sp>
        <p:nvSpPr>
          <p:cNvPr id="7" name="مربع نص 6">
            <a:extLst>
              <a:ext uri="{FF2B5EF4-FFF2-40B4-BE49-F238E27FC236}">
                <a16:creationId xmlns:a16="http://schemas.microsoft.com/office/drawing/2014/main" xmlns="" id="{B28F52DF-F534-4F4E-B259-6A5FEDA40F98}"/>
              </a:ext>
            </a:extLst>
          </p:cNvPr>
          <p:cNvSpPr txBox="1"/>
          <p:nvPr/>
        </p:nvSpPr>
        <p:spPr>
          <a:xfrm>
            <a:off x="5666094" y="4069311"/>
            <a:ext cx="2768222"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I should have gone to the football game.</a:t>
            </a:r>
            <a:endParaRPr lang="ar-SA" sz="2000" dirty="0">
              <a:latin typeface="Comic Sans MS" panose="030F0702030302020204" pitchFamily="66" charset="0"/>
            </a:endParaRPr>
          </a:p>
        </p:txBody>
      </p:sp>
    </p:spTree>
    <p:extLst>
      <p:ext uri="{BB962C8B-B14F-4D97-AF65-F5344CB8AC3E}">
        <p14:creationId xmlns:p14="http://schemas.microsoft.com/office/powerpoint/2010/main" val="2150316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fade">
                                      <p:cBhvr>
                                        <p:cTn id="27" dur="500"/>
                                        <p:tgtEl>
                                          <p:spTgt spid="7">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7" grpId="0" build="p"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18AFB57-3DAF-4571-AA0E-3506B1051313}"/>
              </a:ext>
            </a:extLst>
          </p:cNvPr>
          <p:cNvPicPr>
            <a:picLocks noChangeAspect="1"/>
          </p:cNvPicPr>
          <p:nvPr/>
        </p:nvPicPr>
        <p:blipFill>
          <a:blip r:embed="rId2"/>
          <a:stretch>
            <a:fillRect/>
          </a:stretch>
        </p:blipFill>
        <p:spPr>
          <a:xfrm>
            <a:off x="539087" y="887103"/>
            <a:ext cx="8065826" cy="5478197"/>
          </a:xfrm>
          <a:prstGeom prst="rect">
            <a:avLst/>
          </a:prstGeom>
        </p:spPr>
      </p:pic>
      <p:sp>
        <p:nvSpPr>
          <p:cNvPr id="5" name="مربع نص 4">
            <a:extLst>
              <a:ext uri="{FF2B5EF4-FFF2-40B4-BE49-F238E27FC236}">
                <a16:creationId xmlns:a16="http://schemas.microsoft.com/office/drawing/2014/main" xmlns="" id="{03BB571D-45C4-4A76-B44D-768B4BE5CB1E}"/>
              </a:ext>
            </a:extLst>
          </p:cNvPr>
          <p:cNvSpPr txBox="1"/>
          <p:nvPr/>
        </p:nvSpPr>
        <p:spPr>
          <a:xfrm>
            <a:off x="5923128" y="1255594"/>
            <a:ext cx="3098042"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We shouldn’t have brought all these things.</a:t>
            </a:r>
            <a:endParaRPr lang="ar-SA" sz="2000" dirty="0">
              <a:latin typeface="Comic Sans MS" panose="030F0702030302020204" pitchFamily="66" charset="0"/>
            </a:endParaRPr>
          </a:p>
        </p:txBody>
      </p:sp>
      <p:sp>
        <p:nvSpPr>
          <p:cNvPr id="6" name="مربع نص 5">
            <a:extLst>
              <a:ext uri="{FF2B5EF4-FFF2-40B4-BE49-F238E27FC236}">
                <a16:creationId xmlns:a16="http://schemas.microsoft.com/office/drawing/2014/main" xmlns="" id="{50731091-5934-459A-8C6E-C5B8B4A9F9D3}"/>
              </a:ext>
            </a:extLst>
          </p:cNvPr>
          <p:cNvSpPr txBox="1"/>
          <p:nvPr/>
        </p:nvSpPr>
        <p:spPr>
          <a:xfrm>
            <a:off x="3261815" y="4317214"/>
            <a:ext cx="2620370" cy="954107"/>
          </a:xfrm>
          <a:prstGeom prst="rect">
            <a:avLst/>
          </a:prstGeom>
          <a:solidFill>
            <a:srgbClr val="C00000"/>
          </a:solidFill>
        </p:spPr>
        <p:txBody>
          <a:bodyPr wrap="square" rtlCol="1">
            <a:spAutoFit/>
          </a:bodyPr>
          <a:lstStyle/>
          <a:p>
            <a:pPr algn="ctr"/>
            <a:r>
              <a:rPr lang="ar-SA" sz="2800" b="1" dirty="0">
                <a:solidFill>
                  <a:schemeClr val="bg1"/>
                </a:solidFill>
              </a:rPr>
              <a:t>إجابات من قبل الطلاب</a:t>
            </a:r>
          </a:p>
        </p:txBody>
      </p:sp>
    </p:spTree>
    <p:extLst>
      <p:ext uri="{BB962C8B-B14F-4D97-AF65-F5344CB8AC3E}">
        <p14:creationId xmlns:p14="http://schemas.microsoft.com/office/powerpoint/2010/main" val="3517003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D25BA27-A50E-4090-B083-F8ED7C8AF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4487" y="957191"/>
            <a:ext cx="8655026" cy="5429961"/>
          </a:xfrm>
          <a:prstGeom prst="rect">
            <a:avLst/>
          </a:prstGeom>
        </p:spPr>
      </p:pic>
      <p:sp>
        <p:nvSpPr>
          <p:cNvPr id="5" name="مربع نص 4">
            <a:extLst>
              <a:ext uri="{FF2B5EF4-FFF2-40B4-BE49-F238E27FC236}">
                <a16:creationId xmlns:a16="http://schemas.microsoft.com/office/drawing/2014/main" xmlns="" id="{23BA0EDB-21EA-475E-BBE0-15519D0184E1}"/>
              </a:ext>
            </a:extLst>
          </p:cNvPr>
          <p:cNvSpPr txBox="1"/>
          <p:nvPr/>
        </p:nvSpPr>
        <p:spPr>
          <a:xfrm>
            <a:off x="2429301" y="1678673"/>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g</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71045E34-EF34-459E-AFA1-7E9FC5E04F04}"/>
              </a:ext>
            </a:extLst>
          </p:cNvPr>
          <p:cNvSpPr txBox="1"/>
          <p:nvPr/>
        </p:nvSpPr>
        <p:spPr>
          <a:xfrm>
            <a:off x="3100318" y="2267805"/>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f</a:t>
            </a:r>
            <a:endParaRPr lang="ar-SA" sz="32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DBCE4B85-3153-4F96-B742-B28A42D03537}"/>
              </a:ext>
            </a:extLst>
          </p:cNvPr>
          <p:cNvSpPr txBox="1"/>
          <p:nvPr/>
        </p:nvSpPr>
        <p:spPr>
          <a:xfrm>
            <a:off x="3430140" y="2829639"/>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d</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3D234EC9-6B1F-4B90-92D5-A7EB3AD76D80}"/>
              </a:ext>
            </a:extLst>
          </p:cNvPr>
          <p:cNvSpPr txBox="1"/>
          <p:nvPr/>
        </p:nvSpPr>
        <p:spPr>
          <a:xfrm>
            <a:off x="2886501" y="3405121"/>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c</a:t>
            </a:r>
            <a:endParaRPr lang="ar-SA" sz="32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B54050BA-F9F8-46A0-912E-BE8D616D6CFC}"/>
              </a:ext>
            </a:extLst>
          </p:cNvPr>
          <p:cNvSpPr txBox="1"/>
          <p:nvPr/>
        </p:nvSpPr>
        <p:spPr>
          <a:xfrm>
            <a:off x="2779592" y="3994252"/>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a</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48BCE1B5-C950-4835-87F6-CF5B859E037A}"/>
              </a:ext>
            </a:extLst>
          </p:cNvPr>
          <p:cNvSpPr txBox="1"/>
          <p:nvPr/>
        </p:nvSpPr>
        <p:spPr>
          <a:xfrm>
            <a:off x="3095767" y="4569734"/>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e</a:t>
            </a:r>
            <a:endParaRPr lang="ar-SA" sz="32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89A1602D-E2C6-4920-8725-AC77B2B94E34}"/>
              </a:ext>
            </a:extLst>
          </p:cNvPr>
          <p:cNvSpPr txBox="1"/>
          <p:nvPr/>
        </p:nvSpPr>
        <p:spPr>
          <a:xfrm>
            <a:off x="2579424" y="5145216"/>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h</a:t>
            </a:r>
            <a:endParaRPr lang="ar-SA" sz="32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F1C12B0E-2F11-4F1A-9163-B5ABC9F12BEE}"/>
              </a:ext>
            </a:extLst>
          </p:cNvPr>
          <p:cNvSpPr txBox="1"/>
          <p:nvPr/>
        </p:nvSpPr>
        <p:spPr>
          <a:xfrm>
            <a:off x="2417923" y="5707049"/>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b</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4481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A3872BD-CF85-4DA1-A80B-3C2E4B0212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594" y="968991"/>
            <a:ext cx="8476564" cy="5322627"/>
          </a:xfrm>
          <a:prstGeom prst="rect">
            <a:avLst/>
          </a:prstGeom>
        </p:spPr>
      </p:pic>
      <p:sp>
        <p:nvSpPr>
          <p:cNvPr id="5" name="مربع نص 4">
            <a:extLst>
              <a:ext uri="{FF2B5EF4-FFF2-40B4-BE49-F238E27FC236}">
                <a16:creationId xmlns:a16="http://schemas.microsoft.com/office/drawing/2014/main" xmlns="" id="{E415BCFB-B01C-4A49-87B2-1FE70E88B6F4}"/>
              </a:ext>
            </a:extLst>
          </p:cNvPr>
          <p:cNvSpPr txBox="1"/>
          <p:nvPr/>
        </p:nvSpPr>
        <p:spPr>
          <a:xfrm>
            <a:off x="1186055" y="2756850"/>
            <a:ext cx="746663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If I had driven, I would have asked for directions.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AD8E9A7B-D22D-4EFD-87FD-989DC4A974D9}"/>
              </a:ext>
            </a:extLst>
          </p:cNvPr>
          <p:cNvSpPr txBox="1"/>
          <p:nvPr/>
        </p:nvSpPr>
        <p:spPr>
          <a:xfrm>
            <a:off x="1056396" y="3855829"/>
            <a:ext cx="7614481"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If my friends had asked me, I would have gone to the library</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B1D7F6ED-4FCA-49C2-B2CC-E0B6ECF85803}"/>
              </a:ext>
            </a:extLst>
          </p:cNvPr>
          <p:cNvSpPr txBox="1"/>
          <p:nvPr/>
        </p:nvSpPr>
        <p:spPr>
          <a:xfrm>
            <a:off x="1204248" y="5040582"/>
            <a:ext cx="7466630"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If I had packed for the trip, I would have taken shorts and T-shirts.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26499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16810F1-D88F-4BA6-AA6C-BED3DBC3DE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0377" y="845732"/>
            <a:ext cx="8134066" cy="5448300"/>
          </a:xfrm>
          <a:prstGeom prst="rect">
            <a:avLst/>
          </a:prstGeom>
        </p:spPr>
      </p:pic>
      <p:sp>
        <p:nvSpPr>
          <p:cNvPr id="5" name="مربع نص 4">
            <a:extLst>
              <a:ext uri="{FF2B5EF4-FFF2-40B4-BE49-F238E27FC236}">
                <a16:creationId xmlns:a16="http://schemas.microsoft.com/office/drawing/2014/main" xmlns="" id="{5E0C0775-D524-42E0-A748-A35097D01E0C}"/>
              </a:ext>
            </a:extLst>
          </p:cNvPr>
          <p:cNvSpPr txBox="1"/>
          <p:nvPr/>
        </p:nvSpPr>
        <p:spPr>
          <a:xfrm>
            <a:off x="375313" y="3739487"/>
            <a:ext cx="8393374" cy="2554545"/>
          </a:xfrm>
          <a:prstGeom prst="rect">
            <a:avLst/>
          </a:prstGeom>
          <a:solidFill>
            <a:schemeClr val="accent4">
              <a:lumMod val="60000"/>
              <a:lumOff val="40000"/>
            </a:schemeClr>
          </a:solidFill>
        </p:spPr>
        <p:txBody>
          <a:bodyPr wrap="square" rtlCol="1">
            <a:spAutoFit/>
          </a:bodyPr>
          <a:lstStyle/>
          <a:p>
            <a:pPr algn="l" rtl="0"/>
            <a:r>
              <a:rPr lang="en-US" sz="2000" b="1" dirty="0">
                <a:solidFill>
                  <a:srgbClr val="FF0000"/>
                </a:solidFill>
                <a:latin typeface="Comic Sans MS" panose="030F0702030302020204" pitchFamily="66" charset="0"/>
              </a:rPr>
              <a:t>1. </a:t>
            </a:r>
            <a:r>
              <a:rPr lang="en-US" sz="2000" dirty="0">
                <a:solidFill>
                  <a:srgbClr val="FF0000"/>
                </a:solidFill>
                <a:latin typeface="Comic Sans MS" panose="030F0702030302020204" pitchFamily="66" charset="0"/>
              </a:rPr>
              <a:t>If I had grown up in Canada, I could have spoken English and French in school. </a:t>
            </a:r>
          </a:p>
          <a:p>
            <a:pPr algn="l" rtl="0"/>
            <a:r>
              <a:rPr lang="en-US" sz="2000" b="1" dirty="0">
                <a:solidFill>
                  <a:srgbClr val="0000CC"/>
                </a:solidFill>
                <a:latin typeface="Comic Sans MS" panose="030F0702030302020204" pitchFamily="66" charset="0"/>
              </a:rPr>
              <a:t>2. </a:t>
            </a:r>
            <a:r>
              <a:rPr lang="en-US" sz="2000" dirty="0">
                <a:solidFill>
                  <a:srgbClr val="0000CC"/>
                </a:solidFill>
                <a:latin typeface="Comic Sans MS" panose="030F0702030302020204" pitchFamily="66" charset="0"/>
              </a:rPr>
              <a:t>If I had grown up in the United States, I might have liked to watch football. </a:t>
            </a:r>
          </a:p>
          <a:p>
            <a:pPr algn="l" rtl="0"/>
            <a:r>
              <a:rPr lang="en-US" sz="2000" b="1" dirty="0">
                <a:solidFill>
                  <a:srgbClr val="FF0000"/>
                </a:solidFill>
                <a:latin typeface="Comic Sans MS" panose="030F0702030302020204" pitchFamily="66" charset="0"/>
              </a:rPr>
              <a:t>3. </a:t>
            </a:r>
            <a:r>
              <a:rPr lang="en-US" sz="2000" dirty="0">
                <a:solidFill>
                  <a:srgbClr val="FF0000"/>
                </a:solidFill>
                <a:latin typeface="Comic Sans MS" panose="030F0702030302020204" pitchFamily="66" charset="0"/>
              </a:rPr>
              <a:t>If I had listened to my father, I would have bought a new car instead of a used car. </a:t>
            </a:r>
          </a:p>
          <a:p>
            <a:pPr algn="l" rtl="0"/>
            <a:r>
              <a:rPr lang="en-US" sz="2000" b="1" dirty="0">
                <a:solidFill>
                  <a:srgbClr val="0000CC"/>
                </a:solidFill>
                <a:latin typeface="Comic Sans MS" panose="030F0702030302020204" pitchFamily="66" charset="0"/>
              </a:rPr>
              <a:t>4. </a:t>
            </a:r>
            <a:r>
              <a:rPr lang="en-US" sz="2000" dirty="0">
                <a:solidFill>
                  <a:srgbClr val="0000CC"/>
                </a:solidFill>
                <a:latin typeface="Comic Sans MS" panose="030F0702030302020204" pitchFamily="66" charset="0"/>
              </a:rPr>
              <a:t>If Mei had called me earlier, I could have bought her a pizza, too. </a:t>
            </a:r>
          </a:p>
          <a:p>
            <a:pPr algn="l" rtl="0"/>
            <a:r>
              <a:rPr lang="en-US" sz="2000" b="1" dirty="0">
                <a:solidFill>
                  <a:srgbClr val="FF0000"/>
                </a:solidFill>
                <a:latin typeface="Comic Sans MS" panose="030F0702030302020204" pitchFamily="66" charset="0"/>
              </a:rPr>
              <a:t>5. </a:t>
            </a:r>
            <a:r>
              <a:rPr lang="en-US" sz="2000" dirty="0">
                <a:solidFill>
                  <a:srgbClr val="FF0000"/>
                </a:solidFill>
                <a:latin typeface="Comic Sans MS" panose="030F0702030302020204" pitchFamily="66" charset="0"/>
              </a:rPr>
              <a:t>If I had studied more, I might have passed the biology test.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FA1C92E7-62FD-4FD7-98D9-1BB10AAF158E}"/>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176878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BD7B661-937D-4603-A2ED-635C986A1B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8205" y="887104"/>
            <a:ext cx="8307589" cy="5418161"/>
          </a:xfrm>
          <a:prstGeom prst="rect">
            <a:avLst/>
          </a:prstGeom>
        </p:spPr>
      </p:pic>
      <p:sp>
        <p:nvSpPr>
          <p:cNvPr id="5" name="مربع نص 4">
            <a:extLst>
              <a:ext uri="{FF2B5EF4-FFF2-40B4-BE49-F238E27FC236}">
                <a16:creationId xmlns:a16="http://schemas.microsoft.com/office/drawing/2014/main" xmlns="" id="{159BEDDA-57D9-4789-83F2-3DE9948902DB}"/>
              </a:ext>
            </a:extLst>
          </p:cNvPr>
          <p:cNvSpPr txBox="1"/>
          <p:nvPr/>
        </p:nvSpPr>
        <p:spPr>
          <a:xfrm>
            <a:off x="1078173" y="1419367"/>
            <a:ext cx="327546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What is dreaming?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54EA3C98-1DC5-4739-AB01-ECD177A370D7}"/>
              </a:ext>
            </a:extLst>
          </p:cNvPr>
          <p:cNvSpPr txBox="1"/>
          <p:nvPr/>
        </p:nvSpPr>
        <p:spPr>
          <a:xfrm>
            <a:off x="1094093" y="3345979"/>
            <a:ext cx="36826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What causes dreaming?</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391588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3BA2A73-FBA7-427F-8BE0-894DAB8FF1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6158" y="914399"/>
            <a:ext cx="8171683" cy="5390865"/>
          </a:xfrm>
          <a:prstGeom prst="rect">
            <a:avLst/>
          </a:prstGeom>
        </p:spPr>
      </p:pic>
      <p:sp>
        <p:nvSpPr>
          <p:cNvPr id="5" name="مربع نص 4">
            <a:extLst>
              <a:ext uri="{FF2B5EF4-FFF2-40B4-BE49-F238E27FC236}">
                <a16:creationId xmlns:a16="http://schemas.microsoft.com/office/drawing/2014/main" xmlns="" id="{77B641B7-BBAF-4E60-8D17-C331A6991F65}"/>
              </a:ext>
            </a:extLst>
          </p:cNvPr>
          <p:cNvSpPr txBox="1"/>
          <p:nvPr/>
        </p:nvSpPr>
        <p:spPr>
          <a:xfrm>
            <a:off x="887104" y="846159"/>
            <a:ext cx="395785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Do we dream in color?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D3942E3B-9A23-4098-9CF8-B8F27C8EBBFF}"/>
              </a:ext>
            </a:extLst>
          </p:cNvPr>
          <p:cNvSpPr txBox="1"/>
          <p:nvPr/>
        </p:nvSpPr>
        <p:spPr>
          <a:xfrm>
            <a:off x="821138" y="2704531"/>
            <a:ext cx="586626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What does sleep research involve?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942875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98D8AB3-6B8E-43E7-8DFE-DA34DE8574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1" y="876939"/>
            <a:ext cx="8529850" cy="5432318"/>
          </a:xfrm>
          <a:prstGeom prst="rect">
            <a:avLst/>
          </a:prstGeom>
        </p:spPr>
      </p:pic>
    </p:spTree>
    <p:extLst>
      <p:ext uri="{BB962C8B-B14F-4D97-AF65-F5344CB8AC3E}">
        <p14:creationId xmlns:p14="http://schemas.microsoft.com/office/powerpoint/2010/main" val="336708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2E4DBF6-9E2D-4059-8771-3AD0EDC166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1194" y="1815152"/>
            <a:ext cx="8455413" cy="3398293"/>
          </a:xfrm>
          <a:prstGeom prst="rect">
            <a:avLst/>
          </a:prstGeom>
        </p:spPr>
      </p:pic>
      <p:sp>
        <p:nvSpPr>
          <p:cNvPr id="5" name="مربع نص 4">
            <a:extLst>
              <a:ext uri="{FF2B5EF4-FFF2-40B4-BE49-F238E27FC236}">
                <a16:creationId xmlns:a16="http://schemas.microsoft.com/office/drawing/2014/main" xmlns="" id="{6B5D5D20-0FF5-4AD1-8D56-0673CB5205B6}"/>
              </a:ext>
            </a:extLst>
          </p:cNvPr>
          <p:cNvSpPr txBox="1"/>
          <p:nvPr/>
        </p:nvSpPr>
        <p:spPr>
          <a:xfrm>
            <a:off x="341194" y="3002507"/>
            <a:ext cx="8584442"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doing something dangerous / broke my leg </a:t>
            </a:r>
          </a:p>
          <a:p>
            <a:pPr algn="l" rtl="0"/>
            <a:r>
              <a:rPr lang="en-US" sz="2000" dirty="0">
                <a:solidFill>
                  <a:srgbClr val="FF0000"/>
                </a:solidFill>
                <a:latin typeface="Comic Sans MS" panose="030F0702030302020204" pitchFamily="66" charset="0"/>
              </a:rPr>
              <a:t>If I hadn’t done something dangerous, I wouldn’t have broken my leg.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FBC80FEE-0D02-4E44-99B3-45B517BC2078}"/>
              </a:ext>
            </a:extLst>
          </p:cNvPr>
          <p:cNvSpPr txBox="1"/>
          <p:nvPr/>
        </p:nvSpPr>
        <p:spPr>
          <a:xfrm>
            <a:off x="272954" y="3728116"/>
            <a:ext cx="8627658"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being mean to a friend / made me very unpopular </a:t>
            </a:r>
          </a:p>
          <a:p>
            <a:pPr algn="ctr" rtl="0"/>
            <a:r>
              <a:rPr lang="en-US" sz="2000" dirty="0">
                <a:solidFill>
                  <a:srgbClr val="0000CC"/>
                </a:solidFill>
                <a:latin typeface="Comic Sans MS" panose="030F0702030302020204" pitchFamily="66" charset="0"/>
              </a:rPr>
              <a:t>If I hadn’t been mean to a friend I wouldn’t have become so unpopular</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34653B14-ED3C-40E6-9B75-6247F98E342F}"/>
              </a:ext>
            </a:extLst>
          </p:cNvPr>
          <p:cNvSpPr txBox="1"/>
          <p:nvPr/>
        </p:nvSpPr>
        <p:spPr>
          <a:xfrm>
            <a:off x="345740" y="4453724"/>
            <a:ext cx="8584442" cy="1015663"/>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telling someone something I shouldn’t have / hurt his/her Feelings </a:t>
            </a:r>
          </a:p>
          <a:p>
            <a:pPr algn="ctr" rtl="0"/>
            <a:r>
              <a:rPr lang="en-US" sz="2000" dirty="0">
                <a:solidFill>
                  <a:srgbClr val="FF0000"/>
                </a:solidFill>
                <a:latin typeface="Comic Sans MS" panose="030F0702030302020204" pitchFamily="66" charset="0"/>
              </a:rPr>
              <a:t>If I hadn’t told her anything, her feelings wouldn’t have been hurt and she wouldn’t have been upset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31493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A7FA354-4172-479C-B198-961D59C532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4209" y="996286"/>
            <a:ext cx="8315582" cy="5281684"/>
          </a:xfrm>
          <a:prstGeom prst="rect">
            <a:avLst/>
          </a:prstGeom>
        </p:spPr>
      </p:pic>
    </p:spTree>
    <p:extLst>
      <p:ext uri="{BB962C8B-B14F-4D97-AF65-F5344CB8AC3E}">
        <p14:creationId xmlns:p14="http://schemas.microsoft.com/office/powerpoint/2010/main" val="3444547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13A4010-8078-4BAF-B624-6AF0B3E39C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8615" y="943047"/>
            <a:ext cx="8106769" cy="5416810"/>
          </a:xfrm>
          <a:prstGeom prst="rect">
            <a:avLst/>
          </a:prstGeom>
        </p:spPr>
      </p:pic>
      <p:sp>
        <p:nvSpPr>
          <p:cNvPr id="5" name="مربع نص 4">
            <a:extLst>
              <a:ext uri="{FF2B5EF4-FFF2-40B4-BE49-F238E27FC236}">
                <a16:creationId xmlns:a16="http://schemas.microsoft.com/office/drawing/2014/main" xmlns="" id="{701F88C7-84B3-4016-B624-E8B3ED6F04A1}"/>
              </a:ext>
            </a:extLst>
          </p:cNvPr>
          <p:cNvSpPr txBox="1"/>
          <p:nvPr/>
        </p:nvSpPr>
        <p:spPr>
          <a:xfrm>
            <a:off x="1596789" y="1364774"/>
            <a:ext cx="6086902" cy="2062103"/>
          </a:xfrm>
          <a:prstGeom prst="rect">
            <a:avLst/>
          </a:prstGeom>
          <a:solidFill>
            <a:schemeClr val="accent4">
              <a:lumMod val="60000"/>
              <a:lumOff val="40000"/>
            </a:schemeClr>
          </a:solidFill>
        </p:spPr>
        <p:txBody>
          <a:bodyPr wrap="square" rtlCol="1">
            <a:spAutoFit/>
          </a:bodyPr>
          <a:lstStyle/>
          <a:p>
            <a:pPr algn="ctr" rtl="0"/>
            <a:r>
              <a:rPr lang="en-US" sz="3200" dirty="0">
                <a:latin typeface="Comic Sans MS" panose="030F0702030302020204" pitchFamily="66" charset="0"/>
              </a:rPr>
              <a:t>pay, career opportunities, security, housing, education, family, higher standards of living, </a:t>
            </a:r>
            <a:endParaRPr lang="ar-SA" sz="3200" dirty="0">
              <a:latin typeface="Comic Sans MS" panose="030F0702030302020204" pitchFamily="66" charset="0"/>
            </a:endParaRPr>
          </a:p>
        </p:txBody>
      </p:sp>
      <p:sp>
        <p:nvSpPr>
          <p:cNvPr id="6" name="مربع نص 5">
            <a:extLst>
              <a:ext uri="{FF2B5EF4-FFF2-40B4-BE49-F238E27FC236}">
                <a16:creationId xmlns:a16="http://schemas.microsoft.com/office/drawing/2014/main" xmlns="" id="{520E316A-43C9-48ED-B1EA-8BE5289CC4A4}"/>
              </a:ext>
            </a:extLst>
          </p:cNvPr>
          <p:cNvSpPr txBox="1"/>
          <p:nvPr/>
        </p:nvSpPr>
        <p:spPr>
          <a:xfrm>
            <a:off x="3043450" y="3725839"/>
            <a:ext cx="578665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wouldn’t have developed the way it has.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6B41396E-3607-44C9-BE6B-C75A80FFC0E4}"/>
              </a:ext>
            </a:extLst>
          </p:cNvPr>
          <p:cNvSpPr txBox="1"/>
          <p:nvPr/>
        </p:nvSpPr>
        <p:spPr>
          <a:xfrm>
            <a:off x="2977482" y="4601571"/>
            <a:ext cx="578665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automobiles wouldn’t have developed the way they have.</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70C6F603-9C11-4440-9A4F-D4FFAB7070D6}"/>
              </a:ext>
            </a:extLst>
          </p:cNvPr>
          <p:cNvSpPr txBox="1"/>
          <p:nvPr/>
        </p:nvSpPr>
        <p:spPr>
          <a:xfrm>
            <a:off x="2952460" y="5477305"/>
            <a:ext cx="5786651" cy="83099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 number of countries wouldn’t have developed into rich nations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4080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2CF5876-B39F-4DC3-B64F-B5ADD98C8A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501" y="855214"/>
            <a:ext cx="7942997" cy="5488436"/>
          </a:xfrm>
          <a:prstGeom prst="rect">
            <a:avLst/>
          </a:prstGeom>
        </p:spPr>
      </p:pic>
      <p:sp>
        <p:nvSpPr>
          <p:cNvPr id="5" name="مربع نص 4">
            <a:extLst>
              <a:ext uri="{FF2B5EF4-FFF2-40B4-BE49-F238E27FC236}">
                <a16:creationId xmlns:a16="http://schemas.microsoft.com/office/drawing/2014/main" xmlns="" id="{6026A891-7C12-45DA-9CD0-1F3591418CC3}"/>
              </a:ext>
            </a:extLst>
          </p:cNvPr>
          <p:cNvSpPr txBox="1"/>
          <p:nvPr/>
        </p:nvSpPr>
        <p:spPr>
          <a:xfrm>
            <a:off x="1351128" y="1956152"/>
            <a:ext cx="2913796" cy="954107"/>
          </a:xfrm>
          <a:prstGeom prst="rect">
            <a:avLst/>
          </a:prstGeom>
          <a:solidFill>
            <a:srgbClr val="C00000"/>
          </a:solidFill>
        </p:spPr>
        <p:txBody>
          <a:bodyPr wrap="square" rtlCol="1">
            <a:spAutoFit/>
          </a:bodyPr>
          <a:lstStyle/>
          <a:p>
            <a:pPr algn="ctr"/>
            <a:r>
              <a:rPr lang="ar-SA" sz="2800" b="1" dirty="0">
                <a:solidFill>
                  <a:schemeClr val="bg1"/>
                </a:solidFill>
              </a:rPr>
              <a:t>تحدثت عن شيء قمت بفعله ثم ندمت عليه </a:t>
            </a:r>
          </a:p>
        </p:txBody>
      </p:sp>
    </p:spTree>
    <p:extLst>
      <p:ext uri="{BB962C8B-B14F-4D97-AF65-F5344CB8AC3E}">
        <p14:creationId xmlns:p14="http://schemas.microsoft.com/office/powerpoint/2010/main" val="3125629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A66CCAB-5246-4F44-8F6C-27DF7E1174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5212" y="1364776"/>
            <a:ext cx="8593575" cy="4763069"/>
          </a:xfrm>
          <a:prstGeom prst="rect">
            <a:avLst/>
          </a:prstGeom>
        </p:spPr>
      </p:pic>
    </p:spTree>
    <p:extLst>
      <p:ext uri="{BB962C8B-B14F-4D97-AF65-F5344CB8AC3E}">
        <p14:creationId xmlns:p14="http://schemas.microsoft.com/office/powerpoint/2010/main" val="19829186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3E27B68-80C0-4CC2-9D20-92E63E0213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4872" y="871940"/>
            <a:ext cx="7274256" cy="5481372"/>
          </a:xfrm>
          <a:prstGeom prst="rect">
            <a:avLst/>
          </a:prstGeom>
        </p:spPr>
      </p:pic>
    </p:spTree>
    <p:extLst>
      <p:ext uri="{BB962C8B-B14F-4D97-AF65-F5344CB8AC3E}">
        <p14:creationId xmlns:p14="http://schemas.microsoft.com/office/powerpoint/2010/main" val="1112627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8522ABA-277E-4AAE-88B9-3A49023E04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2426" y="1050878"/>
            <a:ext cx="8419148" cy="5117910"/>
          </a:xfrm>
          <a:prstGeom prst="rect">
            <a:avLst/>
          </a:prstGeom>
        </p:spPr>
      </p:pic>
      <p:sp>
        <p:nvSpPr>
          <p:cNvPr id="5" name="مربع نص 4">
            <a:extLst>
              <a:ext uri="{FF2B5EF4-FFF2-40B4-BE49-F238E27FC236}">
                <a16:creationId xmlns:a16="http://schemas.microsoft.com/office/drawing/2014/main" xmlns="" id="{0D94A0E6-520D-484C-A104-B058966EC414}"/>
              </a:ext>
            </a:extLst>
          </p:cNvPr>
          <p:cNvSpPr txBox="1"/>
          <p:nvPr/>
        </p:nvSpPr>
        <p:spPr>
          <a:xfrm>
            <a:off x="3630307" y="2033515"/>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appeared 		appeared</a:t>
            </a:r>
          </a:p>
        </p:txBody>
      </p:sp>
      <p:sp>
        <p:nvSpPr>
          <p:cNvPr id="6" name="مربع نص 5">
            <a:extLst>
              <a:ext uri="{FF2B5EF4-FFF2-40B4-BE49-F238E27FC236}">
                <a16:creationId xmlns:a16="http://schemas.microsoft.com/office/drawing/2014/main" xmlns="" id="{E3239CCF-0E49-48D3-B07A-F588A0854A97}"/>
              </a:ext>
            </a:extLst>
          </p:cNvPr>
          <p:cNvSpPr txBox="1"/>
          <p:nvPr/>
        </p:nvSpPr>
        <p:spPr>
          <a:xfrm>
            <a:off x="971263" y="2295098"/>
            <a:ext cx="761089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be 						been</a:t>
            </a:r>
          </a:p>
        </p:txBody>
      </p:sp>
      <p:sp>
        <p:nvSpPr>
          <p:cNvPr id="7" name="مربع نص 6">
            <a:extLst>
              <a:ext uri="{FF2B5EF4-FFF2-40B4-BE49-F238E27FC236}">
                <a16:creationId xmlns:a16="http://schemas.microsoft.com/office/drawing/2014/main" xmlns="" id="{BBD03C51-9480-4B8B-BFE9-A29EEA3EC74A}"/>
              </a:ext>
            </a:extLst>
          </p:cNvPr>
          <p:cNvSpPr txBox="1"/>
          <p:nvPr/>
        </p:nvSpPr>
        <p:spPr>
          <a:xfrm>
            <a:off x="3757686" y="2583977"/>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became 		became</a:t>
            </a:r>
          </a:p>
        </p:txBody>
      </p:sp>
      <p:sp>
        <p:nvSpPr>
          <p:cNvPr id="8" name="مربع نص 7">
            <a:extLst>
              <a:ext uri="{FF2B5EF4-FFF2-40B4-BE49-F238E27FC236}">
                <a16:creationId xmlns:a16="http://schemas.microsoft.com/office/drawing/2014/main" xmlns="" id="{4132EAB3-BC4D-439A-8D65-1879859EDB37}"/>
              </a:ext>
            </a:extLst>
          </p:cNvPr>
          <p:cNvSpPr txBox="1"/>
          <p:nvPr/>
        </p:nvSpPr>
        <p:spPr>
          <a:xfrm>
            <a:off x="3759958" y="2872857"/>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built 			built</a:t>
            </a:r>
          </a:p>
        </p:txBody>
      </p:sp>
      <p:sp>
        <p:nvSpPr>
          <p:cNvPr id="9" name="مربع نص 8">
            <a:extLst>
              <a:ext uri="{FF2B5EF4-FFF2-40B4-BE49-F238E27FC236}">
                <a16:creationId xmlns:a16="http://schemas.microsoft.com/office/drawing/2014/main" xmlns="" id="{643A96BD-CE59-43A7-BBF3-48DC1794BE23}"/>
              </a:ext>
            </a:extLst>
          </p:cNvPr>
          <p:cNvSpPr txBox="1"/>
          <p:nvPr/>
        </p:nvSpPr>
        <p:spPr>
          <a:xfrm>
            <a:off x="3803174" y="3161737"/>
            <a:ext cx="4694828"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cooled 			cooled</a:t>
            </a:r>
          </a:p>
        </p:txBody>
      </p:sp>
      <p:sp>
        <p:nvSpPr>
          <p:cNvPr id="10" name="مربع نص 9">
            <a:extLst>
              <a:ext uri="{FF2B5EF4-FFF2-40B4-BE49-F238E27FC236}">
                <a16:creationId xmlns:a16="http://schemas.microsoft.com/office/drawing/2014/main" xmlns="" id="{82C5F89A-B04F-4A9B-9BCB-0CE043BD927E}"/>
              </a:ext>
            </a:extLst>
          </p:cNvPr>
          <p:cNvSpPr txBox="1"/>
          <p:nvPr/>
        </p:nvSpPr>
        <p:spPr>
          <a:xfrm>
            <a:off x="3791798" y="3450617"/>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discovered 		discovered</a:t>
            </a:r>
          </a:p>
        </p:txBody>
      </p:sp>
      <p:sp>
        <p:nvSpPr>
          <p:cNvPr id="11" name="مربع نص 10">
            <a:extLst>
              <a:ext uri="{FF2B5EF4-FFF2-40B4-BE49-F238E27FC236}">
                <a16:creationId xmlns:a16="http://schemas.microsoft.com/office/drawing/2014/main" xmlns="" id="{3CDC8CED-9975-4559-8668-61A65FA8E36A}"/>
              </a:ext>
            </a:extLst>
          </p:cNvPr>
          <p:cNvSpPr txBox="1"/>
          <p:nvPr/>
        </p:nvSpPr>
        <p:spPr>
          <a:xfrm>
            <a:off x="996275" y="3739497"/>
            <a:ext cx="761088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do 						done</a:t>
            </a:r>
          </a:p>
        </p:txBody>
      </p:sp>
      <p:sp>
        <p:nvSpPr>
          <p:cNvPr id="12" name="مربع نص 11">
            <a:extLst>
              <a:ext uri="{FF2B5EF4-FFF2-40B4-BE49-F238E27FC236}">
                <a16:creationId xmlns:a16="http://schemas.microsoft.com/office/drawing/2014/main" xmlns="" id="{EEE6D76B-D3C7-4AA4-86E1-7A21CBE800BB}"/>
              </a:ext>
            </a:extLst>
          </p:cNvPr>
          <p:cNvSpPr txBox="1"/>
          <p:nvPr/>
        </p:nvSpPr>
        <p:spPr>
          <a:xfrm>
            <a:off x="1012195" y="4014729"/>
            <a:ext cx="512929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import 			imported</a:t>
            </a:r>
          </a:p>
        </p:txBody>
      </p:sp>
      <p:sp>
        <p:nvSpPr>
          <p:cNvPr id="13" name="مربع نص 12">
            <a:extLst>
              <a:ext uri="{FF2B5EF4-FFF2-40B4-BE49-F238E27FC236}">
                <a16:creationId xmlns:a16="http://schemas.microsoft.com/office/drawing/2014/main" xmlns="" id="{2FAD0D72-1008-4616-B8F0-5C9A16299BB8}"/>
              </a:ext>
            </a:extLst>
          </p:cNvPr>
          <p:cNvSpPr txBox="1"/>
          <p:nvPr/>
        </p:nvSpPr>
        <p:spPr>
          <a:xfrm>
            <a:off x="1014467" y="4276313"/>
            <a:ext cx="7567685"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invent 						invented</a:t>
            </a:r>
          </a:p>
        </p:txBody>
      </p:sp>
      <p:sp>
        <p:nvSpPr>
          <p:cNvPr id="14" name="مربع نص 13">
            <a:extLst>
              <a:ext uri="{FF2B5EF4-FFF2-40B4-BE49-F238E27FC236}">
                <a16:creationId xmlns:a16="http://schemas.microsoft.com/office/drawing/2014/main" xmlns="" id="{BB6E850D-80ED-439B-9B64-6EEC34FF288F}"/>
              </a:ext>
            </a:extLst>
          </p:cNvPr>
          <p:cNvSpPr txBox="1"/>
          <p:nvPr/>
        </p:nvSpPr>
        <p:spPr>
          <a:xfrm>
            <a:off x="3732653" y="4565193"/>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kept 			kept</a:t>
            </a:r>
          </a:p>
        </p:txBody>
      </p:sp>
      <p:sp>
        <p:nvSpPr>
          <p:cNvPr id="15" name="مربع نص 14">
            <a:extLst>
              <a:ext uri="{FF2B5EF4-FFF2-40B4-BE49-F238E27FC236}">
                <a16:creationId xmlns:a16="http://schemas.microsoft.com/office/drawing/2014/main" xmlns="" id="{E9486B47-00B5-4E90-B66C-005AC3EA30EE}"/>
              </a:ext>
            </a:extLst>
          </p:cNvPr>
          <p:cNvSpPr txBox="1"/>
          <p:nvPr/>
        </p:nvSpPr>
        <p:spPr>
          <a:xfrm>
            <a:off x="1059958" y="4867721"/>
            <a:ext cx="7438043"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make 						made</a:t>
            </a:r>
          </a:p>
        </p:txBody>
      </p:sp>
      <p:sp>
        <p:nvSpPr>
          <p:cNvPr id="16" name="مربع نص 15">
            <a:extLst>
              <a:ext uri="{FF2B5EF4-FFF2-40B4-BE49-F238E27FC236}">
                <a16:creationId xmlns:a16="http://schemas.microsoft.com/office/drawing/2014/main" xmlns="" id="{DF1AB362-3415-402E-ADE8-39DFBD15A690}"/>
              </a:ext>
            </a:extLst>
          </p:cNvPr>
          <p:cNvSpPr txBox="1"/>
          <p:nvPr/>
        </p:nvSpPr>
        <p:spPr>
          <a:xfrm>
            <a:off x="3887325" y="5156601"/>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preserved 		preserved</a:t>
            </a:r>
          </a:p>
        </p:txBody>
      </p:sp>
      <p:sp>
        <p:nvSpPr>
          <p:cNvPr id="17" name="مربع نص 16">
            <a:extLst>
              <a:ext uri="{FF2B5EF4-FFF2-40B4-BE49-F238E27FC236}">
                <a16:creationId xmlns:a16="http://schemas.microsoft.com/office/drawing/2014/main" xmlns="" id="{8F695F23-ED29-4978-AA65-AAD3ACFCD122}"/>
              </a:ext>
            </a:extLst>
          </p:cNvPr>
          <p:cNvSpPr txBox="1"/>
          <p:nvPr/>
        </p:nvSpPr>
        <p:spPr>
          <a:xfrm>
            <a:off x="1132747" y="5431832"/>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put 			put</a:t>
            </a:r>
          </a:p>
        </p:txBody>
      </p:sp>
      <p:sp>
        <p:nvSpPr>
          <p:cNvPr id="18" name="مربع نص 17">
            <a:extLst>
              <a:ext uri="{FF2B5EF4-FFF2-40B4-BE49-F238E27FC236}">
                <a16:creationId xmlns:a16="http://schemas.microsoft.com/office/drawing/2014/main" xmlns="" id="{602DBDF5-6A9A-4CAC-B033-79B5FB11C9D6}"/>
              </a:ext>
            </a:extLst>
          </p:cNvPr>
          <p:cNvSpPr txBox="1"/>
          <p:nvPr/>
        </p:nvSpPr>
        <p:spPr>
          <a:xfrm>
            <a:off x="3850928" y="5720712"/>
            <a:ext cx="4694828"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used 			used</a:t>
            </a:r>
          </a:p>
        </p:txBody>
      </p:sp>
    </p:spTree>
    <p:extLst>
      <p:ext uri="{BB962C8B-B14F-4D97-AF65-F5344CB8AC3E}">
        <p14:creationId xmlns:p14="http://schemas.microsoft.com/office/powerpoint/2010/main" val="3325318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75D6C11-044F-405D-916E-A04568B9E7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905" y="912420"/>
            <a:ext cx="8284190" cy="5404055"/>
          </a:xfrm>
          <a:prstGeom prst="rect">
            <a:avLst/>
          </a:prstGeom>
        </p:spPr>
      </p:pic>
      <p:sp>
        <p:nvSpPr>
          <p:cNvPr id="5" name="مربع نص 4">
            <a:extLst>
              <a:ext uri="{FF2B5EF4-FFF2-40B4-BE49-F238E27FC236}">
                <a16:creationId xmlns:a16="http://schemas.microsoft.com/office/drawing/2014/main" xmlns="" id="{31B43DC4-4379-442F-AC7C-9F618B98742A}"/>
              </a:ext>
            </a:extLst>
          </p:cNvPr>
          <p:cNvSpPr txBox="1"/>
          <p:nvPr/>
        </p:nvSpPr>
        <p:spPr>
          <a:xfrm>
            <a:off x="1555844" y="2415653"/>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 tried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F4C44DA9-BDFF-4E7A-843C-EC929BE49418}"/>
              </a:ext>
            </a:extLst>
          </p:cNvPr>
          <p:cNvSpPr txBox="1"/>
          <p:nvPr/>
        </p:nvSpPr>
        <p:spPr>
          <a:xfrm>
            <a:off x="1790132" y="3100317"/>
            <a:ext cx="16923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invented</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9636F1B3-9756-47D3-8A8F-39A7AE8EFE6C}"/>
              </a:ext>
            </a:extLst>
          </p:cNvPr>
          <p:cNvSpPr txBox="1"/>
          <p:nvPr/>
        </p:nvSpPr>
        <p:spPr>
          <a:xfrm>
            <a:off x="3593914" y="3443789"/>
            <a:ext cx="94397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kept</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47426B2F-219D-43F6-85CE-80FA0EF9AB6E}"/>
              </a:ext>
            </a:extLst>
          </p:cNvPr>
          <p:cNvSpPr txBox="1"/>
          <p:nvPr/>
        </p:nvSpPr>
        <p:spPr>
          <a:xfrm>
            <a:off x="4387759" y="3787261"/>
            <a:ext cx="16923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imported</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9BDC4C92-3439-4198-BB1D-FBB5A9541EBA}"/>
              </a:ext>
            </a:extLst>
          </p:cNvPr>
          <p:cNvSpPr txBox="1"/>
          <p:nvPr/>
        </p:nvSpPr>
        <p:spPr>
          <a:xfrm>
            <a:off x="896201" y="4117084"/>
            <a:ext cx="91213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put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A52CBAD5-07F5-4565-A0E8-AF8C48E204EE}"/>
              </a:ext>
            </a:extLst>
          </p:cNvPr>
          <p:cNvSpPr txBox="1"/>
          <p:nvPr/>
        </p:nvSpPr>
        <p:spPr>
          <a:xfrm>
            <a:off x="1949356" y="4474203"/>
            <a:ext cx="91213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built</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73739B3C-8CA0-497A-B8CD-874335863E8D}"/>
              </a:ext>
            </a:extLst>
          </p:cNvPr>
          <p:cNvSpPr txBox="1"/>
          <p:nvPr/>
        </p:nvSpPr>
        <p:spPr>
          <a:xfrm>
            <a:off x="887101" y="4804027"/>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appeared</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74D49B45-A66A-4CAC-8BD8-A20CAAE2450F}"/>
              </a:ext>
            </a:extLst>
          </p:cNvPr>
          <p:cNvSpPr txBox="1"/>
          <p:nvPr/>
        </p:nvSpPr>
        <p:spPr>
          <a:xfrm>
            <a:off x="5816227" y="4806299"/>
            <a:ext cx="182651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preserved</a:t>
            </a:r>
            <a:endParaRPr lang="ar-SA" sz="2400"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xmlns="" id="{8408F9CC-0F96-47E1-A5C2-74D0794E8D87}"/>
              </a:ext>
            </a:extLst>
          </p:cNvPr>
          <p:cNvSpPr txBox="1"/>
          <p:nvPr/>
        </p:nvSpPr>
        <p:spPr>
          <a:xfrm>
            <a:off x="6419005" y="5136122"/>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became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xmlns="" id="{96D1E97F-76CF-464B-AA78-91E1B8F111B0}"/>
              </a:ext>
            </a:extLst>
          </p:cNvPr>
          <p:cNvSpPr txBox="1"/>
          <p:nvPr/>
        </p:nvSpPr>
        <p:spPr>
          <a:xfrm>
            <a:off x="3923733" y="5465946"/>
            <a:ext cx="194480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 cooled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36709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29534D2-4FF1-44D1-A72B-1CB9E93D71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317" y="1337481"/>
            <a:ext cx="8805365" cy="4490113"/>
          </a:xfrm>
          <a:prstGeom prst="rect">
            <a:avLst/>
          </a:prstGeom>
        </p:spPr>
      </p:pic>
      <p:sp>
        <p:nvSpPr>
          <p:cNvPr id="5" name="مربع نص 4">
            <a:extLst>
              <a:ext uri="{FF2B5EF4-FFF2-40B4-BE49-F238E27FC236}">
                <a16:creationId xmlns:a16="http://schemas.microsoft.com/office/drawing/2014/main" xmlns="" id="{2B764720-7B6B-4DC1-847F-69F8838A1905}"/>
              </a:ext>
            </a:extLst>
          </p:cNvPr>
          <p:cNvSpPr txBox="1"/>
          <p:nvPr/>
        </p:nvSpPr>
        <p:spPr>
          <a:xfrm>
            <a:off x="5609232" y="219598"/>
            <a:ext cx="3050273"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بعباراته </a:t>
            </a:r>
          </a:p>
        </p:txBody>
      </p:sp>
    </p:spTree>
    <p:extLst>
      <p:ext uri="{BB962C8B-B14F-4D97-AF65-F5344CB8AC3E}">
        <p14:creationId xmlns:p14="http://schemas.microsoft.com/office/powerpoint/2010/main" val="1577109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F9195D5-5862-4A09-A5DD-5963901AC0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6452" y="1491515"/>
            <a:ext cx="7571096" cy="3874970"/>
          </a:xfrm>
          <a:prstGeom prst="rect">
            <a:avLst/>
          </a:prstGeom>
        </p:spPr>
      </p:pic>
    </p:spTree>
    <p:extLst>
      <p:ext uri="{BB962C8B-B14F-4D97-AF65-F5344CB8AC3E}">
        <p14:creationId xmlns:p14="http://schemas.microsoft.com/office/powerpoint/2010/main" val="4280282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C30E471-BDC4-4BEF-B120-3AA05205DE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715" y="1064524"/>
            <a:ext cx="8504570" cy="5213445"/>
          </a:xfrm>
          <a:prstGeom prst="rect">
            <a:avLst/>
          </a:prstGeom>
        </p:spPr>
      </p:pic>
      <p:sp>
        <p:nvSpPr>
          <p:cNvPr id="5" name="مربع نص 4">
            <a:extLst>
              <a:ext uri="{FF2B5EF4-FFF2-40B4-BE49-F238E27FC236}">
                <a16:creationId xmlns:a16="http://schemas.microsoft.com/office/drawing/2014/main" xmlns="" id="{700D7450-A08F-41D3-AB2F-13FDCC698930}"/>
              </a:ext>
            </a:extLst>
          </p:cNvPr>
          <p:cNvSpPr txBox="1"/>
          <p:nvPr/>
        </p:nvSpPr>
        <p:spPr>
          <a:xfrm>
            <a:off x="6987655" y="2838734"/>
            <a:ext cx="178785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been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947D9CF2-99D1-4429-983E-6007BCBBB630}"/>
              </a:ext>
            </a:extLst>
          </p:cNvPr>
          <p:cNvSpPr txBox="1"/>
          <p:nvPr/>
        </p:nvSpPr>
        <p:spPr>
          <a:xfrm>
            <a:off x="752885" y="3550694"/>
            <a:ext cx="264540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weren’t able to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1FA15575-5CE1-4904-98C5-D6DC14D8F06D}"/>
              </a:ext>
            </a:extLst>
          </p:cNvPr>
          <p:cNvSpPr txBox="1"/>
          <p:nvPr/>
        </p:nvSpPr>
        <p:spPr>
          <a:xfrm>
            <a:off x="1287425" y="4385483"/>
            <a:ext cx="289560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 been able to </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9344D5FC-B8E8-4A00-8ED5-AA78F80A3663}"/>
              </a:ext>
            </a:extLst>
          </p:cNvPr>
          <p:cNvSpPr txBox="1"/>
          <p:nvPr/>
        </p:nvSpPr>
        <p:spPr>
          <a:xfrm>
            <a:off x="4633410" y="5397698"/>
            <a:ext cx="178785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are able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39442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6</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2213017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007ABB6-B372-4F1B-BB81-8B149D472F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4233" y="948661"/>
            <a:ext cx="8155533" cy="5397547"/>
          </a:xfrm>
          <a:prstGeom prst="rect">
            <a:avLst/>
          </a:prstGeom>
        </p:spPr>
      </p:pic>
      <p:sp>
        <p:nvSpPr>
          <p:cNvPr id="5" name="مربع نص 4">
            <a:extLst>
              <a:ext uri="{FF2B5EF4-FFF2-40B4-BE49-F238E27FC236}">
                <a16:creationId xmlns:a16="http://schemas.microsoft.com/office/drawing/2014/main" xmlns="" id="{8815C1C4-C696-477F-B872-C192B71AC75B}"/>
              </a:ext>
            </a:extLst>
          </p:cNvPr>
          <p:cNvSpPr txBox="1"/>
          <p:nvPr/>
        </p:nvSpPr>
        <p:spPr>
          <a:xfrm>
            <a:off x="2661317" y="3971496"/>
            <a:ext cx="156949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power</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230B6425-5693-4356-A8B7-A69296192C58}"/>
              </a:ext>
            </a:extLst>
          </p:cNvPr>
          <p:cNvSpPr txBox="1"/>
          <p:nvPr/>
        </p:nvSpPr>
        <p:spPr>
          <a:xfrm>
            <a:off x="2772773" y="5584210"/>
            <a:ext cx="1569492"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had bothered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19584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5D9C7A5F-BAD4-4701-8B99-BDB0FCA08278}"/>
              </a:ext>
            </a:extLst>
          </p:cNvPr>
          <p:cNvPicPr>
            <a:picLocks noChangeAspect="1"/>
          </p:cNvPicPr>
          <p:nvPr/>
        </p:nvPicPr>
        <p:blipFill>
          <a:blip r:embed="rId2"/>
          <a:stretch>
            <a:fillRect/>
          </a:stretch>
        </p:blipFill>
        <p:spPr>
          <a:xfrm>
            <a:off x="428844" y="1187355"/>
            <a:ext cx="8350348" cy="4449170"/>
          </a:xfrm>
          <a:prstGeom prst="rect">
            <a:avLst/>
          </a:prstGeom>
        </p:spPr>
      </p:pic>
      <p:sp>
        <p:nvSpPr>
          <p:cNvPr id="5" name="مربع نص 4">
            <a:extLst>
              <a:ext uri="{FF2B5EF4-FFF2-40B4-BE49-F238E27FC236}">
                <a16:creationId xmlns:a16="http://schemas.microsoft.com/office/drawing/2014/main" xmlns="" id="{D281CF70-BE0C-4159-B88E-FBD27184CC8D}"/>
              </a:ext>
            </a:extLst>
          </p:cNvPr>
          <p:cNvSpPr txBox="1"/>
          <p:nvPr/>
        </p:nvSpPr>
        <p:spPr>
          <a:xfrm>
            <a:off x="5063322" y="2647663"/>
            <a:ext cx="2115399"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had knocked down</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780389C1-DA64-4925-811C-CE5409D33517}"/>
              </a:ext>
            </a:extLst>
          </p:cNvPr>
          <p:cNvSpPr txBox="1"/>
          <p:nvPr/>
        </p:nvSpPr>
        <p:spPr>
          <a:xfrm>
            <a:off x="2800062" y="4792639"/>
            <a:ext cx="2115399" cy="461665"/>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had raised</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47615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9299C1-064E-4007-99D2-18BD61C4F4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8961" y="982639"/>
            <a:ext cx="8366078" cy="5377218"/>
          </a:xfrm>
          <a:prstGeom prst="rect">
            <a:avLst/>
          </a:prstGeom>
        </p:spPr>
      </p:pic>
      <p:sp>
        <p:nvSpPr>
          <p:cNvPr id="5" name="مربع نص 4">
            <a:extLst>
              <a:ext uri="{FF2B5EF4-FFF2-40B4-BE49-F238E27FC236}">
                <a16:creationId xmlns:a16="http://schemas.microsoft.com/office/drawing/2014/main" xmlns="" id="{F65FAB37-351B-4C20-B7DB-FE6590C1BF1E}"/>
              </a:ext>
            </a:extLst>
          </p:cNvPr>
          <p:cNvSpPr txBox="1"/>
          <p:nvPr/>
        </p:nvSpPr>
        <p:spPr>
          <a:xfrm>
            <a:off x="5308980" y="4080680"/>
            <a:ext cx="28114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to pick it up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4FE96BB-D675-43BC-A81B-9BF9FF92D752}"/>
              </a:ext>
            </a:extLst>
          </p:cNvPr>
          <p:cNvSpPr txBox="1"/>
          <p:nvPr/>
        </p:nvSpPr>
        <p:spPr>
          <a:xfrm>
            <a:off x="3018426" y="4587923"/>
            <a:ext cx="5443186" cy="369332"/>
          </a:xfrm>
          <a:prstGeom prst="rect">
            <a:avLst/>
          </a:prstGeom>
          <a:solidFill>
            <a:schemeClr val="accent4">
              <a:lumMod val="40000"/>
              <a:lumOff val="60000"/>
            </a:schemeClr>
          </a:solidFill>
        </p:spPr>
        <p:txBody>
          <a:bodyPr wrap="square" rtlCol="1">
            <a:spAutoFit/>
          </a:bodyPr>
          <a:lstStyle/>
          <a:p>
            <a:pPr algn="l" rtl="0"/>
            <a:r>
              <a:rPr lang="en-US" dirty="0">
                <a:solidFill>
                  <a:srgbClr val="0000CC"/>
                </a:solidFill>
                <a:latin typeface="Comic Sans MS" panose="030F0702030302020204" pitchFamily="66" charset="0"/>
              </a:rPr>
              <a:t>wanted to talk to you about publishing an article</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86914E68-44B5-452A-B438-6A59901AF473}"/>
              </a:ext>
            </a:extLst>
          </p:cNvPr>
          <p:cNvSpPr txBox="1"/>
          <p:nvPr/>
        </p:nvSpPr>
        <p:spPr>
          <a:xfrm>
            <a:off x="2215478" y="4972339"/>
            <a:ext cx="5618337" cy="369332"/>
          </a:xfrm>
          <a:prstGeom prst="rect">
            <a:avLst/>
          </a:prstGeom>
          <a:solidFill>
            <a:schemeClr val="accent3">
              <a:lumMod val="40000"/>
              <a:lumOff val="60000"/>
            </a:schemeClr>
          </a:solidFill>
        </p:spPr>
        <p:txBody>
          <a:bodyPr wrap="square" rtlCol="1">
            <a:spAutoFit/>
          </a:bodyPr>
          <a:lstStyle/>
          <a:p>
            <a:pPr algn="l" rtl="0"/>
            <a:r>
              <a:rPr lang="en-US" dirty="0">
                <a:solidFill>
                  <a:srgbClr val="FF0000"/>
                </a:solidFill>
                <a:latin typeface="Comic Sans MS" panose="030F0702030302020204" pitchFamily="66" charset="0"/>
              </a:rPr>
              <a:t>wanted to talk to you about publishing an article</a:t>
            </a:r>
            <a:endParaRPr lang="ar-SA"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E0AFA021-F434-4018-9E7B-C47804A8820D}"/>
              </a:ext>
            </a:extLst>
          </p:cNvPr>
          <p:cNvSpPr txBox="1"/>
          <p:nvPr/>
        </p:nvSpPr>
        <p:spPr>
          <a:xfrm>
            <a:off x="4478738" y="5229368"/>
            <a:ext cx="4119352"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he had not been free last week</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76AAF061-9F77-44E8-A8CE-79BB865C06B9}"/>
              </a:ext>
            </a:extLst>
          </p:cNvPr>
          <p:cNvSpPr txBox="1"/>
          <p:nvPr/>
        </p:nvSpPr>
        <p:spPr>
          <a:xfrm>
            <a:off x="3948747" y="5709320"/>
            <a:ext cx="391236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wanted to meet you for dinner</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18449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fade">
                                      <p:cBhvr>
                                        <p:cTn id="27" dur="500"/>
                                        <p:tgtEl>
                                          <p:spTgt spid="7">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animBg="1"/>
      <p:bldP spid="7" grpId="0" build="p" animBg="1"/>
      <p:bldP spid="8" grpId="0"/>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5F79C8E-2836-4D3D-A0C2-4F6EA81E5F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6728" y="887103"/>
            <a:ext cx="8270543" cy="5448313"/>
          </a:xfrm>
          <a:prstGeom prst="rect">
            <a:avLst/>
          </a:prstGeom>
        </p:spPr>
      </p:pic>
      <p:sp>
        <p:nvSpPr>
          <p:cNvPr id="5" name="مربع نص 4">
            <a:extLst>
              <a:ext uri="{FF2B5EF4-FFF2-40B4-BE49-F238E27FC236}">
                <a16:creationId xmlns:a16="http://schemas.microsoft.com/office/drawing/2014/main" xmlns="" id="{4438E271-9B88-46CE-A865-3FD88BDA3C94}"/>
              </a:ext>
            </a:extLst>
          </p:cNvPr>
          <p:cNvSpPr txBox="1"/>
          <p:nvPr/>
        </p:nvSpPr>
        <p:spPr>
          <a:xfrm>
            <a:off x="177421" y="3207222"/>
            <a:ext cx="8830101" cy="646331"/>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told him that he would do all of the homework for Mr. Wilson’s class.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A0E0A570-ADE6-452B-8620-D51245FC58EC}"/>
              </a:ext>
            </a:extLst>
          </p:cNvPr>
          <p:cNvSpPr txBox="1"/>
          <p:nvPr/>
        </p:nvSpPr>
        <p:spPr>
          <a:xfrm>
            <a:off x="1107746" y="3946479"/>
            <a:ext cx="7435758"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Jason said that Mr. Wilson could give less homework to the class</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317EB9E5-1FB4-4D1B-9DC7-338616AD09D0}"/>
              </a:ext>
            </a:extLst>
          </p:cNvPr>
          <p:cNvSpPr txBox="1"/>
          <p:nvPr/>
        </p:nvSpPr>
        <p:spPr>
          <a:xfrm>
            <a:off x="1110013" y="4603849"/>
            <a:ext cx="6191537" cy="369332"/>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explained that he wouldn’t play football.</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AEC80BA-D6D8-4AC8-AEC3-41E3E877E90E}"/>
              </a:ext>
            </a:extLst>
          </p:cNvPr>
          <p:cNvSpPr txBox="1"/>
          <p:nvPr/>
        </p:nvSpPr>
        <p:spPr>
          <a:xfrm>
            <a:off x="1139591" y="5274865"/>
            <a:ext cx="6953540"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Jason assured his mom that he would finish all the homework</a:t>
            </a:r>
            <a:endParaRPr lang="ar-SA"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87800BC1-4E6F-4D42-B6A4-96CFF87CA07C}"/>
              </a:ext>
            </a:extLst>
          </p:cNvPr>
          <p:cNvSpPr txBox="1"/>
          <p:nvPr/>
        </p:nvSpPr>
        <p:spPr>
          <a:xfrm>
            <a:off x="486766" y="5932235"/>
            <a:ext cx="8425232" cy="369332"/>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agreed that Mr. Wilson just might be right from time to time!</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4488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12FDF00-CA20-4FF1-89CE-D8884FA639FE}"/>
              </a:ext>
            </a:extLst>
          </p:cNvPr>
          <p:cNvPicPr>
            <a:picLocks noChangeAspect="1"/>
          </p:cNvPicPr>
          <p:nvPr/>
        </p:nvPicPr>
        <p:blipFill>
          <a:blip r:embed="rId2"/>
          <a:stretch>
            <a:fillRect/>
          </a:stretch>
        </p:blipFill>
        <p:spPr>
          <a:xfrm>
            <a:off x="316179" y="1358237"/>
            <a:ext cx="8511641" cy="4734726"/>
          </a:xfrm>
          <a:prstGeom prst="rect">
            <a:avLst/>
          </a:prstGeom>
        </p:spPr>
      </p:pic>
      <p:sp>
        <p:nvSpPr>
          <p:cNvPr id="5" name="مربع نص 4">
            <a:extLst>
              <a:ext uri="{FF2B5EF4-FFF2-40B4-BE49-F238E27FC236}">
                <a16:creationId xmlns:a16="http://schemas.microsoft.com/office/drawing/2014/main" xmlns="" id="{86F2D520-8AA8-4032-A109-8C05EFEAC035}"/>
              </a:ext>
            </a:extLst>
          </p:cNvPr>
          <p:cNvSpPr txBox="1"/>
          <p:nvPr/>
        </p:nvSpPr>
        <p:spPr>
          <a:xfrm>
            <a:off x="832514" y="1965275"/>
            <a:ext cx="791571" cy="4154984"/>
          </a:xfrm>
          <a:prstGeom prst="rect">
            <a:avLst/>
          </a:prstGeom>
          <a:noFill/>
        </p:spPr>
        <p:txBody>
          <a:bodyPr wrap="square" rtlCol="1">
            <a:spAutoFit/>
          </a:bodyPr>
          <a:lstStyle/>
          <a:p>
            <a:pPr algn="l" rtl="0"/>
            <a:r>
              <a:rPr lang="en-US" sz="4400" dirty="0">
                <a:solidFill>
                  <a:srgbClr val="FF0000"/>
                </a:solidFill>
              </a:rPr>
              <a:t>F</a:t>
            </a:r>
            <a:r>
              <a:rPr lang="en-US" sz="4400" dirty="0"/>
              <a:t> </a:t>
            </a:r>
          </a:p>
          <a:p>
            <a:pPr algn="l" rtl="0"/>
            <a:r>
              <a:rPr lang="en-US" sz="4400" dirty="0">
                <a:solidFill>
                  <a:srgbClr val="0000CC"/>
                </a:solidFill>
              </a:rPr>
              <a:t>T</a:t>
            </a:r>
            <a:r>
              <a:rPr lang="en-US" sz="4400" dirty="0"/>
              <a:t> </a:t>
            </a:r>
          </a:p>
          <a:p>
            <a:pPr algn="l" rtl="0"/>
            <a:r>
              <a:rPr lang="en-US" sz="4400" dirty="0">
                <a:solidFill>
                  <a:srgbClr val="FF0000"/>
                </a:solidFill>
              </a:rPr>
              <a:t>F</a:t>
            </a:r>
            <a:r>
              <a:rPr lang="en-US" sz="4400" dirty="0"/>
              <a:t> </a:t>
            </a:r>
          </a:p>
          <a:p>
            <a:pPr algn="l" rtl="0"/>
            <a:r>
              <a:rPr lang="en-US" sz="4400" dirty="0">
                <a:solidFill>
                  <a:srgbClr val="FF0000"/>
                </a:solidFill>
              </a:rPr>
              <a:t>F</a:t>
            </a:r>
            <a:r>
              <a:rPr lang="en-US" sz="4400" dirty="0"/>
              <a:t> </a:t>
            </a:r>
          </a:p>
          <a:p>
            <a:pPr algn="l" rtl="0"/>
            <a:r>
              <a:rPr lang="en-US" sz="4400" dirty="0">
                <a:solidFill>
                  <a:srgbClr val="0000CC"/>
                </a:solidFill>
              </a:rPr>
              <a:t>T </a:t>
            </a:r>
          </a:p>
          <a:p>
            <a:pPr algn="l" rtl="0"/>
            <a:r>
              <a:rPr lang="en-US" sz="4400" dirty="0">
                <a:solidFill>
                  <a:srgbClr val="0000CC"/>
                </a:solidFill>
              </a:rPr>
              <a:t>T</a:t>
            </a:r>
            <a:r>
              <a:rPr lang="en-US" sz="4400" dirty="0"/>
              <a:t> </a:t>
            </a:r>
            <a:endParaRPr lang="ar-SA" sz="4400" dirty="0"/>
          </a:p>
        </p:txBody>
      </p:sp>
    </p:spTree>
    <p:extLst>
      <p:ext uri="{BB962C8B-B14F-4D97-AF65-F5344CB8AC3E}">
        <p14:creationId xmlns:p14="http://schemas.microsoft.com/office/powerpoint/2010/main" val="2456790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5F23946-0DEC-49F6-BBA8-C589E79AD6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2261" y="885824"/>
            <a:ext cx="7919478" cy="5512723"/>
          </a:xfrm>
          <a:prstGeom prst="rect">
            <a:avLst/>
          </a:prstGeom>
        </p:spPr>
      </p:pic>
    </p:spTree>
    <p:extLst>
      <p:ext uri="{BB962C8B-B14F-4D97-AF65-F5344CB8AC3E}">
        <p14:creationId xmlns:p14="http://schemas.microsoft.com/office/powerpoint/2010/main" val="1325041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F6AC336-765D-4B09-ABBF-BC01F06D69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6520" y="900752"/>
            <a:ext cx="7950959" cy="5295332"/>
          </a:xfrm>
          <a:prstGeom prst="rect">
            <a:avLst/>
          </a:prstGeom>
        </p:spPr>
      </p:pic>
      <p:sp>
        <p:nvSpPr>
          <p:cNvPr id="5" name="مربع نص 4">
            <a:extLst>
              <a:ext uri="{FF2B5EF4-FFF2-40B4-BE49-F238E27FC236}">
                <a16:creationId xmlns:a16="http://schemas.microsoft.com/office/drawing/2014/main" xmlns="" id="{D4A30295-02D5-499E-A526-225B62F063E0}"/>
              </a:ext>
            </a:extLst>
          </p:cNvPr>
          <p:cNvSpPr txBox="1"/>
          <p:nvPr/>
        </p:nvSpPr>
        <p:spPr>
          <a:xfrm>
            <a:off x="3616657" y="3429000"/>
            <a:ext cx="4681182" cy="2122761"/>
          </a:xfrm>
          <a:prstGeom prst="rect">
            <a:avLst/>
          </a:prstGeom>
          <a:noFill/>
        </p:spPr>
        <p:txBody>
          <a:bodyPr wrap="square" rtlCol="1">
            <a:spAutoFit/>
          </a:bodyPr>
          <a:lstStyle/>
          <a:p>
            <a:pPr algn="l" rtl="0">
              <a:lnSpc>
                <a:spcPct val="150000"/>
              </a:lnSpc>
            </a:pPr>
            <a:r>
              <a:rPr lang="en-US" dirty="0">
                <a:solidFill>
                  <a:srgbClr val="FF0000"/>
                </a:solidFill>
                <a:latin typeface="Comic Sans MS" panose="030F0702030302020204" pitchFamily="66" charset="0"/>
              </a:rPr>
              <a:t>who had made the plans for the park </a:t>
            </a:r>
          </a:p>
          <a:p>
            <a:pPr algn="l" rtl="0">
              <a:lnSpc>
                <a:spcPct val="150000"/>
              </a:lnSpc>
            </a:pPr>
            <a:r>
              <a:rPr lang="en-US" dirty="0">
                <a:solidFill>
                  <a:srgbClr val="0000CC"/>
                </a:solidFill>
                <a:latin typeface="Comic Sans MS" panose="030F0702030302020204" pitchFamily="66" charset="0"/>
              </a:rPr>
              <a:t>why they hadn’t asked for his ideas </a:t>
            </a:r>
          </a:p>
          <a:p>
            <a:pPr algn="l" rtl="0">
              <a:lnSpc>
                <a:spcPct val="150000"/>
              </a:lnSpc>
            </a:pPr>
            <a:r>
              <a:rPr lang="en-US" dirty="0">
                <a:solidFill>
                  <a:srgbClr val="FF0000"/>
                </a:solidFill>
                <a:latin typeface="Comic Sans MS" panose="030F0702030302020204" pitchFamily="66" charset="0"/>
              </a:rPr>
              <a:t>if they had planned an area for bicycles </a:t>
            </a:r>
          </a:p>
          <a:p>
            <a:pPr algn="l" rtl="0">
              <a:lnSpc>
                <a:spcPct val="150000"/>
              </a:lnSpc>
            </a:pPr>
            <a:r>
              <a:rPr lang="en-US" dirty="0">
                <a:solidFill>
                  <a:srgbClr val="0000CC"/>
                </a:solidFill>
                <a:latin typeface="Comic Sans MS" panose="030F0702030302020204" pitchFamily="66" charset="0"/>
              </a:rPr>
              <a:t>if there was a path where people can jog </a:t>
            </a:r>
          </a:p>
          <a:p>
            <a:pPr algn="l" rtl="0">
              <a:lnSpc>
                <a:spcPct val="150000"/>
              </a:lnSpc>
            </a:pPr>
            <a:r>
              <a:rPr lang="en-US" dirty="0">
                <a:solidFill>
                  <a:srgbClr val="FF0000"/>
                </a:solidFill>
                <a:latin typeface="Comic Sans MS" panose="030F0702030302020204" pitchFamily="66" charset="0"/>
              </a:rPr>
              <a:t>if there would be lots of benches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50728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AA7506A-7F43-4E87-9F6A-882E461E43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61705" y="853128"/>
            <a:ext cx="7493546" cy="5585074"/>
          </a:xfrm>
          <a:prstGeom prst="rect">
            <a:avLst/>
          </a:prstGeom>
        </p:spPr>
      </p:pic>
      <p:sp>
        <p:nvSpPr>
          <p:cNvPr id="5" name="مربع نص 4">
            <a:extLst>
              <a:ext uri="{FF2B5EF4-FFF2-40B4-BE49-F238E27FC236}">
                <a16:creationId xmlns:a16="http://schemas.microsoft.com/office/drawing/2014/main" xmlns="" id="{D03BC226-7B19-4DB7-A491-9DE340D549DE}"/>
              </a:ext>
            </a:extLst>
          </p:cNvPr>
          <p:cNvSpPr txBox="1"/>
          <p:nvPr/>
        </p:nvSpPr>
        <p:spPr>
          <a:xfrm>
            <a:off x="3630304" y="1719620"/>
            <a:ext cx="455199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where the football field would be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539AB255-9EB1-4DF4-85A9-5200AD0509EA}"/>
              </a:ext>
            </a:extLst>
          </p:cNvPr>
          <p:cNvSpPr txBox="1"/>
          <p:nvPr/>
        </p:nvSpPr>
        <p:spPr>
          <a:xfrm>
            <a:off x="930314" y="2390635"/>
            <a:ext cx="497916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how many tennis courts there would be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63D14409-E336-415F-932A-628F9A976370}"/>
              </a:ext>
            </a:extLst>
          </p:cNvPr>
          <p:cNvSpPr txBox="1"/>
          <p:nvPr/>
        </p:nvSpPr>
        <p:spPr>
          <a:xfrm>
            <a:off x="3935105" y="2993414"/>
            <a:ext cx="350292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when the park would open</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7CB9D387-00C6-413E-9154-0585F29C93A4}"/>
              </a:ext>
            </a:extLst>
          </p:cNvPr>
          <p:cNvSpPr txBox="1"/>
          <p:nvPr/>
        </p:nvSpPr>
        <p:spPr>
          <a:xfrm>
            <a:off x="3459701" y="3309586"/>
            <a:ext cx="547957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 the plans included some basketball courts</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9B540B99-556E-45C1-ADAF-A172A0A78165}"/>
              </a:ext>
            </a:extLst>
          </p:cNvPr>
          <p:cNvSpPr txBox="1"/>
          <p:nvPr/>
        </p:nvSpPr>
        <p:spPr>
          <a:xfrm>
            <a:off x="1564935" y="4321802"/>
            <a:ext cx="614605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why they didn’t include a place for family picnics</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9B94BF79-80DF-4A9E-BF00-81F20621DD62}"/>
              </a:ext>
            </a:extLst>
          </p:cNvPr>
          <p:cNvSpPr txBox="1"/>
          <p:nvPr/>
        </p:nvSpPr>
        <p:spPr>
          <a:xfrm>
            <a:off x="4269471" y="5197537"/>
            <a:ext cx="455199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how they could do all these things</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32470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D65EAE5-FD61-4CC8-9798-D55935807B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3828" y="957943"/>
            <a:ext cx="8476343" cy="5181600"/>
          </a:xfrm>
          <a:prstGeom prst="rect">
            <a:avLst/>
          </a:prstGeom>
        </p:spPr>
      </p:pic>
    </p:spTree>
    <p:extLst>
      <p:ext uri="{BB962C8B-B14F-4D97-AF65-F5344CB8AC3E}">
        <p14:creationId xmlns:p14="http://schemas.microsoft.com/office/powerpoint/2010/main" val="661592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5DA4DE52-2AF5-4EC0-8E7A-0BEE0B84F5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4249" y="1001485"/>
            <a:ext cx="8055501" cy="5355771"/>
          </a:xfrm>
          <a:prstGeom prst="rect">
            <a:avLst/>
          </a:prstGeom>
        </p:spPr>
      </p:pic>
      <p:pic>
        <p:nvPicPr>
          <p:cNvPr id="5" name="صورة 4">
            <a:extLst>
              <a:ext uri="{FF2B5EF4-FFF2-40B4-BE49-F238E27FC236}">
                <a16:creationId xmlns:a16="http://schemas.microsoft.com/office/drawing/2014/main" xmlns="" id="{18E85FD7-8963-4141-AB1B-757BA65E6FB5}"/>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4250" y="1001485"/>
            <a:ext cx="8055500" cy="5486624"/>
          </a:xfrm>
          <a:prstGeom prst="rect">
            <a:avLst/>
          </a:prstGeom>
        </p:spPr>
      </p:pic>
    </p:spTree>
    <p:extLst>
      <p:ext uri="{BB962C8B-B14F-4D97-AF65-F5344CB8AC3E}">
        <p14:creationId xmlns:p14="http://schemas.microsoft.com/office/powerpoint/2010/main" val="1479209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B8D4B8F-BF19-4678-82C8-D55337CDD8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4743" y="869237"/>
            <a:ext cx="7707085" cy="5557416"/>
          </a:xfrm>
          <a:prstGeom prst="rect">
            <a:avLst/>
          </a:prstGeom>
        </p:spPr>
      </p:pic>
    </p:spTree>
    <p:extLst>
      <p:ext uri="{BB962C8B-B14F-4D97-AF65-F5344CB8AC3E}">
        <p14:creationId xmlns:p14="http://schemas.microsoft.com/office/powerpoint/2010/main" val="2261108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B6193D2-C725-4D5B-9574-CF37A4A71E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2753" y="1324426"/>
            <a:ext cx="7818493" cy="4441371"/>
          </a:xfrm>
          <a:prstGeom prst="rect">
            <a:avLst/>
          </a:prstGeom>
        </p:spPr>
      </p:pic>
      <p:sp>
        <p:nvSpPr>
          <p:cNvPr id="5" name="مربع نص 4">
            <a:extLst>
              <a:ext uri="{FF2B5EF4-FFF2-40B4-BE49-F238E27FC236}">
                <a16:creationId xmlns:a16="http://schemas.microsoft.com/office/drawing/2014/main" xmlns="" id="{21D4FE4F-9065-4530-B050-F4C564B5048E}"/>
              </a:ext>
            </a:extLst>
          </p:cNvPr>
          <p:cNvSpPr txBox="1"/>
          <p:nvPr/>
        </p:nvSpPr>
        <p:spPr>
          <a:xfrm>
            <a:off x="1204686" y="1988457"/>
            <a:ext cx="928914" cy="3785652"/>
          </a:xfrm>
          <a:prstGeom prst="rect">
            <a:avLst/>
          </a:prstGeom>
          <a:noFill/>
        </p:spPr>
        <p:txBody>
          <a:bodyPr wrap="square" rtlCol="1">
            <a:spAutoFit/>
          </a:bodyPr>
          <a:lstStyle/>
          <a:p>
            <a:pPr algn="l" rtl="0"/>
            <a:r>
              <a:rPr lang="en-US" sz="4800" dirty="0">
                <a:solidFill>
                  <a:srgbClr val="FF0000"/>
                </a:solidFill>
              </a:rPr>
              <a:t>T </a:t>
            </a:r>
          </a:p>
          <a:p>
            <a:pPr algn="l" rtl="0"/>
            <a:r>
              <a:rPr lang="en-US" sz="4800" dirty="0">
                <a:solidFill>
                  <a:srgbClr val="0000CC"/>
                </a:solidFill>
              </a:rPr>
              <a:t>F</a:t>
            </a:r>
            <a:r>
              <a:rPr lang="en-US" sz="4800" dirty="0"/>
              <a:t> </a:t>
            </a:r>
          </a:p>
          <a:p>
            <a:pPr algn="l" rtl="0"/>
            <a:r>
              <a:rPr lang="en-US" sz="4800" dirty="0">
                <a:solidFill>
                  <a:srgbClr val="FF0000"/>
                </a:solidFill>
              </a:rPr>
              <a:t>T</a:t>
            </a:r>
            <a:r>
              <a:rPr lang="en-US" sz="4800" dirty="0"/>
              <a:t> </a:t>
            </a:r>
          </a:p>
          <a:p>
            <a:pPr algn="l" rtl="0"/>
            <a:r>
              <a:rPr lang="en-US" sz="4800" dirty="0">
                <a:solidFill>
                  <a:srgbClr val="0000CC"/>
                </a:solidFill>
              </a:rPr>
              <a:t>F</a:t>
            </a:r>
            <a:r>
              <a:rPr lang="en-US" sz="4800" dirty="0"/>
              <a:t> </a:t>
            </a:r>
          </a:p>
          <a:p>
            <a:pPr algn="l" rtl="0"/>
            <a:r>
              <a:rPr lang="en-US" sz="4800" dirty="0">
                <a:solidFill>
                  <a:srgbClr val="FF0000"/>
                </a:solidFill>
              </a:rPr>
              <a:t>F</a:t>
            </a:r>
            <a:r>
              <a:rPr lang="en-US" sz="4800" dirty="0"/>
              <a:t> </a:t>
            </a:r>
            <a:endParaRPr lang="ar-SA" sz="4800" dirty="0"/>
          </a:p>
        </p:txBody>
      </p:sp>
    </p:spTree>
    <p:extLst>
      <p:ext uri="{BB962C8B-B14F-4D97-AF65-F5344CB8AC3E}">
        <p14:creationId xmlns:p14="http://schemas.microsoft.com/office/powerpoint/2010/main" val="2540558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91F1366-7E09-46FC-8ED4-8FD3A84811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457" y="1117600"/>
            <a:ext cx="8185250" cy="5123543"/>
          </a:xfrm>
          <a:prstGeom prst="rect">
            <a:avLst/>
          </a:prstGeom>
        </p:spPr>
      </p:pic>
      <p:sp>
        <p:nvSpPr>
          <p:cNvPr id="5" name="مربع نص 4">
            <a:extLst>
              <a:ext uri="{FF2B5EF4-FFF2-40B4-BE49-F238E27FC236}">
                <a16:creationId xmlns:a16="http://schemas.microsoft.com/office/drawing/2014/main" xmlns="" id="{5A78034F-A1E4-4946-B20D-8DE293498C92}"/>
              </a:ext>
            </a:extLst>
          </p:cNvPr>
          <p:cNvSpPr txBox="1"/>
          <p:nvPr/>
        </p:nvSpPr>
        <p:spPr>
          <a:xfrm>
            <a:off x="3396343" y="4158343"/>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بكتابة محادثة بين شخصين حول موضوع ما</a:t>
            </a:r>
          </a:p>
        </p:txBody>
      </p:sp>
    </p:spTree>
    <p:extLst>
      <p:ext uri="{BB962C8B-B14F-4D97-AF65-F5344CB8AC3E}">
        <p14:creationId xmlns:p14="http://schemas.microsoft.com/office/powerpoint/2010/main" val="31575294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1EF8CCD-CA97-4BFF-B03F-1349CF9EFC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2899" y="891494"/>
            <a:ext cx="8458201" cy="5480277"/>
          </a:xfrm>
          <a:prstGeom prst="rect">
            <a:avLst/>
          </a:prstGeom>
        </p:spPr>
      </p:pic>
      <p:sp>
        <p:nvSpPr>
          <p:cNvPr id="5" name="مربع نص 4">
            <a:extLst>
              <a:ext uri="{FF2B5EF4-FFF2-40B4-BE49-F238E27FC236}">
                <a16:creationId xmlns:a16="http://schemas.microsoft.com/office/drawing/2014/main" xmlns="" id="{C8D106C8-61F9-4F3B-9D30-9188E4F1993A}"/>
              </a:ext>
            </a:extLst>
          </p:cNvPr>
          <p:cNvSpPr txBox="1"/>
          <p:nvPr/>
        </p:nvSpPr>
        <p:spPr>
          <a:xfrm>
            <a:off x="624114" y="1959429"/>
            <a:ext cx="8302172"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The teacher greeted us/said good morning. Then she said that she hoped we had everything we needed, pens, pencils, extra paper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7C4B99F-7345-4A9D-A05F-9C27AC6C3A85}"/>
              </a:ext>
            </a:extLst>
          </p:cNvPr>
          <p:cNvSpPr txBox="1"/>
          <p:nvPr/>
        </p:nvSpPr>
        <p:spPr>
          <a:xfrm>
            <a:off x="515255" y="2823029"/>
            <a:ext cx="8302172"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She asked us to keep our test booklets closed and just write our name on the front page.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FFCEE9AF-FB26-40A8-A8ED-7B32E26E8A9A}"/>
              </a:ext>
            </a:extLst>
          </p:cNvPr>
          <p:cNvSpPr txBox="1"/>
          <p:nvPr/>
        </p:nvSpPr>
        <p:spPr>
          <a:xfrm>
            <a:off x="351969" y="3759202"/>
            <a:ext cx="8458201" cy="1015663"/>
          </a:xfrm>
          <a:prstGeom prst="rect">
            <a:avLst/>
          </a:prstGeom>
          <a:solidFill>
            <a:schemeClr val="accent4">
              <a:lumMod val="20000"/>
              <a:lumOff val="80000"/>
            </a:schemeClr>
          </a:solidFill>
        </p:spPr>
        <p:txBody>
          <a:bodyPr wrap="square" rtlCol="1">
            <a:spAutoFit/>
          </a:bodyPr>
          <a:lstStyle/>
          <a:p>
            <a:pPr algn="ctr" rtl="0"/>
            <a:r>
              <a:rPr lang="en-US" sz="2000" dirty="0">
                <a:solidFill>
                  <a:srgbClr val="0000CC"/>
                </a:solidFill>
                <a:latin typeface="Comic Sans MS" panose="030F0702030302020204" pitchFamily="66" charset="0"/>
              </a:rPr>
              <a:t>Then she said the time was ten minutes past eight and told us/informed us that we had to complete the test by ten minutes past ten. She added that we had 2 hours.</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0B358A92-78FF-4A19-8000-8C25E192F5D4}"/>
              </a:ext>
            </a:extLst>
          </p:cNvPr>
          <p:cNvSpPr txBox="1"/>
          <p:nvPr/>
        </p:nvSpPr>
        <p:spPr>
          <a:xfrm>
            <a:off x="388256" y="5087259"/>
            <a:ext cx="8458201" cy="1323439"/>
          </a:xfrm>
          <a:prstGeom prst="rect">
            <a:avLst/>
          </a:prstGeom>
          <a:solidFill>
            <a:schemeClr val="accent4">
              <a:lumMod val="20000"/>
              <a:lumOff val="80000"/>
            </a:schemeClr>
          </a:solidFill>
        </p:spPr>
        <p:txBody>
          <a:bodyPr wrap="square" rtlCol="1">
            <a:spAutoFit/>
          </a:bodyPr>
          <a:lstStyle/>
          <a:p>
            <a:pPr algn="ctr" rtl="0"/>
            <a:r>
              <a:rPr lang="en-US" sz="2000" dirty="0">
                <a:solidFill>
                  <a:srgbClr val="FF0000"/>
                </a:solidFill>
                <a:latin typeface="Comic Sans MS" panose="030F0702030302020204" pitchFamily="66" charset="0"/>
              </a:rPr>
              <a:t>She told us to open/she suggested that we open our test booklets and start writing. She asked us to keep our eyes on our paper and not speak to each other. She told us to raise our hand if we needed anything.</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310609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fade">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fade">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animBg="1"/>
      <p:bldP spid="8"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DDEA43-B482-444D-97D4-6C1C10CA3A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0309" y="972457"/>
            <a:ext cx="7783381" cy="5413828"/>
          </a:xfrm>
          <a:prstGeom prst="rect">
            <a:avLst/>
          </a:prstGeom>
        </p:spPr>
      </p:pic>
    </p:spTree>
    <p:extLst>
      <p:ext uri="{BB962C8B-B14F-4D97-AF65-F5344CB8AC3E}">
        <p14:creationId xmlns:p14="http://schemas.microsoft.com/office/powerpoint/2010/main" val="2611291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8B6E242-4BAA-4150-9D22-4181054D9F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157" y="1378424"/>
            <a:ext cx="8475686" cy="4696879"/>
          </a:xfrm>
          <a:prstGeom prst="rect">
            <a:avLst/>
          </a:prstGeom>
        </p:spPr>
      </p:pic>
      <p:sp>
        <p:nvSpPr>
          <p:cNvPr id="5" name="مربع نص 4">
            <a:extLst>
              <a:ext uri="{FF2B5EF4-FFF2-40B4-BE49-F238E27FC236}">
                <a16:creationId xmlns:a16="http://schemas.microsoft.com/office/drawing/2014/main" xmlns="" id="{124F4184-384F-40B2-89E2-A9EEBC6A9F94}"/>
              </a:ext>
            </a:extLst>
          </p:cNvPr>
          <p:cNvSpPr txBox="1"/>
          <p:nvPr/>
        </p:nvSpPr>
        <p:spPr>
          <a:xfrm>
            <a:off x="6264323" y="259477"/>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780A15E4-4EDB-4CC5-8B3D-16EC97404986}"/>
              </a:ext>
            </a:extLst>
          </p:cNvPr>
          <p:cNvSpPr txBox="1"/>
          <p:nvPr/>
        </p:nvSpPr>
        <p:spPr>
          <a:xfrm>
            <a:off x="497933" y="1951629"/>
            <a:ext cx="8475686" cy="4096378"/>
          </a:xfrm>
          <a:prstGeom prst="rect">
            <a:avLst/>
          </a:prstGeom>
          <a:noFill/>
        </p:spPr>
        <p:txBody>
          <a:bodyPr wrap="square" rtlCol="1">
            <a:spAutoFit/>
          </a:bodyPr>
          <a:lstStyle/>
          <a:p>
            <a:pPr algn="l" rtl="0">
              <a:lnSpc>
                <a:spcPct val="300000"/>
              </a:lnSpc>
            </a:pPr>
            <a:r>
              <a:rPr lang="en-US" dirty="0">
                <a:solidFill>
                  <a:srgbClr val="0000CC"/>
                </a:solidFill>
                <a:latin typeface="Comic Sans MS" panose="030F0702030302020204" pitchFamily="66" charset="0"/>
              </a:rPr>
              <a:t>My favorite form of communication is emailing because it is reliable and fast. </a:t>
            </a:r>
          </a:p>
          <a:p>
            <a:pPr algn="l" rtl="0">
              <a:lnSpc>
                <a:spcPct val="300000"/>
              </a:lnSpc>
            </a:pPr>
            <a:r>
              <a:rPr lang="en-US" dirty="0">
                <a:solidFill>
                  <a:srgbClr val="FF0000"/>
                </a:solidFill>
                <a:latin typeface="Comic Sans MS" panose="030F0702030302020204" pitchFamily="66" charset="0"/>
              </a:rPr>
              <a:t>	Yes, I do. I have to communicate fast for professional reasons. </a:t>
            </a:r>
          </a:p>
          <a:p>
            <a:pPr algn="l" rtl="0">
              <a:lnSpc>
                <a:spcPct val="300000"/>
              </a:lnSpc>
            </a:pPr>
            <a:r>
              <a:rPr lang="en-US" dirty="0">
                <a:solidFill>
                  <a:srgbClr val="0000CC"/>
                </a:solidFill>
                <a:latin typeface="Comic Sans MS" panose="030F0702030302020204" pitchFamily="66" charset="0"/>
              </a:rPr>
              <a:t>	I write letters once or twice a month to people who don’t have email. </a:t>
            </a:r>
          </a:p>
          <a:p>
            <a:pPr algn="l" rtl="0">
              <a:lnSpc>
                <a:spcPct val="300000"/>
              </a:lnSpc>
            </a:pPr>
            <a:r>
              <a:rPr lang="en-US" dirty="0">
                <a:solidFill>
                  <a:srgbClr val="FF0000"/>
                </a:solidFill>
                <a:latin typeface="Comic Sans MS" panose="030F0702030302020204" pitchFamily="66" charset="0"/>
              </a:rPr>
              <a:t>	I usually call family members or arrange to see them. </a:t>
            </a:r>
          </a:p>
          <a:p>
            <a:pPr algn="l" rtl="0">
              <a:lnSpc>
                <a:spcPct val="300000"/>
              </a:lnSpc>
            </a:pPr>
            <a:r>
              <a:rPr lang="en-US" dirty="0">
                <a:solidFill>
                  <a:srgbClr val="0000CC"/>
                </a:solidFill>
                <a:latin typeface="Comic Sans MS" panose="030F0702030302020204" pitchFamily="66" charset="0"/>
              </a:rPr>
              <a:t>	I call, text message, email or communicate Face-to-face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74493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56E0C3F-055D-4E02-942D-24FF842AB5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6181" y="1045029"/>
            <a:ext cx="8171638" cy="4760685"/>
          </a:xfrm>
          <a:prstGeom prst="rect">
            <a:avLst/>
          </a:prstGeom>
        </p:spPr>
      </p:pic>
      <p:sp>
        <p:nvSpPr>
          <p:cNvPr id="5" name="مربع نص 4">
            <a:extLst>
              <a:ext uri="{FF2B5EF4-FFF2-40B4-BE49-F238E27FC236}">
                <a16:creationId xmlns:a16="http://schemas.microsoft.com/office/drawing/2014/main" xmlns="" id="{143A7665-E710-4A47-82DD-CA1699B34390}"/>
              </a:ext>
            </a:extLst>
          </p:cNvPr>
          <p:cNvSpPr txBox="1"/>
          <p:nvPr/>
        </p:nvSpPr>
        <p:spPr>
          <a:xfrm>
            <a:off x="1117600" y="1683654"/>
            <a:ext cx="73297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Sports</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Celebration</a:t>
            </a:r>
            <a:r>
              <a:rPr lang="en-US" sz="2400" dirty="0">
                <a:latin typeface="Comic Sans MS" panose="030F0702030302020204" pitchFamily="66" charset="0"/>
              </a:rPr>
              <a:t>   </a:t>
            </a:r>
            <a:r>
              <a:rPr lang="en-US" sz="2400" dirty="0">
                <a:solidFill>
                  <a:srgbClr val="0000CC"/>
                </a:solidFill>
                <a:latin typeface="Comic Sans MS" panose="030F0702030302020204" pitchFamily="66" charset="0"/>
              </a:rPr>
              <a:t>Environment</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Education</a:t>
            </a:r>
            <a:r>
              <a:rPr lang="en-US" sz="2400" dirty="0">
                <a:latin typeface="Comic Sans MS" panose="030F0702030302020204" pitchFamily="66" charset="0"/>
              </a:rPr>
              <a:t> </a:t>
            </a:r>
            <a:endParaRPr lang="ar-SA" sz="2400" dirty="0">
              <a:latin typeface="Comic Sans MS" panose="030F0702030302020204" pitchFamily="66" charset="0"/>
            </a:endParaRPr>
          </a:p>
        </p:txBody>
      </p:sp>
      <p:sp>
        <p:nvSpPr>
          <p:cNvPr id="6" name="مربع نص 5">
            <a:extLst>
              <a:ext uri="{FF2B5EF4-FFF2-40B4-BE49-F238E27FC236}">
                <a16:creationId xmlns:a16="http://schemas.microsoft.com/office/drawing/2014/main" xmlns="" id="{D57FBDA3-85B4-410C-A55B-4A5A358E68B7}"/>
              </a:ext>
            </a:extLst>
          </p:cNvPr>
          <p:cNvSpPr txBox="1"/>
          <p:nvPr/>
        </p:nvSpPr>
        <p:spPr>
          <a:xfrm>
            <a:off x="2249714" y="2859315"/>
            <a:ext cx="6647543"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Sports</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Our National Team are on their way back with the trophy! </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EE88A416-A7A1-4147-88EA-576AD4BADC8B}"/>
              </a:ext>
            </a:extLst>
          </p:cNvPr>
          <p:cNvSpPr txBox="1"/>
          <p:nvPr/>
        </p:nvSpPr>
        <p:spPr>
          <a:xfrm>
            <a:off x="2213429" y="3577771"/>
            <a:ext cx="6647543"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Celebration</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The National Day is celebrated all over KSA.</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859EF280-8915-4F8D-B67C-17A925B9E13E}"/>
              </a:ext>
            </a:extLst>
          </p:cNvPr>
          <p:cNvSpPr txBox="1"/>
          <p:nvPr/>
        </p:nvSpPr>
        <p:spPr>
          <a:xfrm>
            <a:off x="2032001" y="4325257"/>
            <a:ext cx="6995886"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Environment</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Our government promote a new program for protecting wild life </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D453ADD1-B01F-4BC4-BA41-1F114F4A114E}"/>
              </a:ext>
            </a:extLst>
          </p:cNvPr>
          <p:cNvSpPr txBox="1"/>
          <p:nvPr/>
        </p:nvSpPr>
        <p:spPr>
          <a:xfrm>
            <a:off x="2227943" y="5029198"/>
            <a:ext cx="6647543" cy="923330"/>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Education</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A new, state of the art, elementary school has just been</a:t>
            </a:r>
          </a:p>
          <a:p>
            <a:pPr algn="ctr" rtl="0"/>
            <a:r>
              <a:rPr lang="en-US" dirty="0">
                <a:solidFill>
                  <a:srgbClr val="0000CC"/>
                </a:solidFill>
                <a:latin typeface="Comic Sans MS" panose="030F0702030302020204" pitchFamily="66" charset="0"/>
              </a:rPr>
              <a:t>opened in Jeddah.</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932562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P spid="9"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17E2782-9240-46EB-8797-F8878C2BEC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6057" y="892551"/>
            <a:ext cx="8157029" cy="5580820"/>
          </a:xfrm>
          <a:prstGeom prst="rect">
            <a:avLst/>
          </a:prstGeom>
        </p:spPr>
      </p:pic>
      <p:sp>
        <p:nvSpPr>
          <p:cNvPr id="5" name="مربع نص 4">
            <a:extLst>
              <a:ext uri="{FF2B5EF4-FFF2-40B4-BE49-F238E27FC236}">
                <a16:creationId xmlns:a16="http://schemas.microsoft.com/office/drawing/2014/main" xmlns="" id="{E5A3674B-B945-46EA-ABF7-40047B394C9E}"/>
              </a:ext>
            </a:extLst>
          </p:cNvPr>
          <p:cNvSpPr txBox="1"/>
          <p:nvPr/>
        </p:nvSpPr>
        <p:spPr>
          <a:xfrm>
            <a:off x="3077029" y="4158343"/>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بنقل محادثة حصلت بينك وبين صديقك</a:t>
            </a:r>
          </a:p>
        </p:txBody>
      </p:sp>
    </p:spTree>
    <p:extLst>
      <p:ext uri="{BB962C8B-B14F-4D97-AF65-F5344CB8AC3E}">
        <p14:creationId xmlns:p14="http://schemas.microsoft.com/office/powerpoint/2010/main" val="418785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B937781-5847-4C1D-8234-81DC511992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694" y="928913"/>
            <a:ext cx="8352611" cy="5268687"/>
          </a:xfrm>
          <a:prstGeom prst="rect">
            <a:avLst/>
          </a:prstGeom>
        </p:spPr>
      </p:pic>
    </p:spTree>
    <p:extLst>
      <p:ext uri="{BB962C8B-B14F-4D97-AF65-F5344CB8AC3E}">
        <p14:creationId xmlns:p14="http://schemas.microsoft.com/office/powerpoint/2010/main" val="1318175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C19C077-880B-465B-AA5A-96973CE4B4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4041" y="952009"/>
            <a:ext cx="8395918" cy="5492333"/>
          </a:xfrm>
          <a:prstGeom prst="rect">
            <a:avLst/>
          </a:prstGeom>
        </p:spPr>
      </p:pic>
      <p:sp>
        <p:nvSpPr>
          <p:cNvPr id="5" name="مربع نص 4">
            <a:extLst>
              <a:ext uri="{FF2B5EF4-FFF2-40B4-BE49-F238E27FC236}">
                <a16:creationId xmlns:a16="http://schemas.microsoft.com/office/drawing/2014/main" xmlns="" id="{1953DA3D-41CD-4D1E-8BCD-0A1CF06F4715}"/>
              </a:ext>
            </a:extLst>
          </p:cNvPr>
          <p:cNvSpPr txBox="1"/>
          <p:nvPr/>
        </p:nvSpPr>
        <p:spPr>
          <a:xfrm>
            <a:off x="6734628" y="1465943"/>
            <a:ext cx="2006302" cy="1938992"/>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countryside</a:t>
            </a:r>
            <a:r>
              <a:rPr lang="en-US" sz="2400" dirty="0">
                <a:latin typeface="Comic Sans MS" panose="030F0702030302020204" pitchFamily="66" charset="0"/>
              </a:rPr>
              <a:t> </a:t>
            </a:r>
          </a:p>
          <a:p>
            <a:pPr algn="ctr" rtl="0"/>
            <a:r>
              <a:rPr lang="en-US" sz="2400" dirty="0">
                <a:solidFill>
                  <a:srgbClr val="0000CC"/>
                </a:solidFill>
                <a:latin typeface="Comic Sans MS" panose="030F0702030302020204" pitchFamily="66" charset="0"/>
              </a:rPr>
              <a:t>city</a:t>
            </a:r>
            <a:r>
              <a:rPr lang="en-US" sz="2400" dirty="0">
                <a:latin typeface="Comic Sans MS" panose="030F0702030302020204" pitchFamily="66" charset="0"/>
              </a:rPr>
              <a:t> </a:t>
            </a:r>
          </a:p>
          <a:p>
            <a:pPr algn="ctr" rtl="0"/>
            <a:r>
              <a:rPr lang="en-US" sz="2400" dirty="0">
                <a:solidFill>
                  <a:srgbClr val="FF0000"/>
                </a:solidFill>
                <a:latin typeface="Comic Sans MS" panose="030F0702030302020204" pitchFamily="66" charset="0"/>
              </a:rPr>
              <a:t>harm</a:t>
            </a:r>
            <a:r>
              <a:rPr lang="en-US" sz="2400" dirty="0">
                <a:latin typeface="Comic Sans MS" panose="030F0702030302020204" pitchFamily="66" charset="0"/>
              </a:rPr>
              <a:t> </a:t>
            </a:r>
          </a:p>
          <a:p>
            <a:pPr algn="ctr" rtl="0"/>
            <a:r>
              <a:rPr lang="en-US" sz="2400" dirty="0">
                <a:solidFill>
                  <a:srgbClr val="0000CC"/>
                </a:solidFill>
                <a:latin typeface="Comic Sans MS" panose="030F0702030302020204" pitchFamily="66" charset="0"/>
              </a:rPr>
              <a:t>news</a:t>
            </a:r>
            <a:r>
              <a:rPr lang="en-US" sz="2400" dirty="0">
                <a:latin typeface="Comic Sans MS" panose="030F0702030302020204" pitchFamily="66" charset="0"/>
              </a:rPr>
              <a:t> </a:t>
            </a:r>
          </a:p>
          <a:p>
            <a:pPr algn="ctr" rtl="0"/>
            <a:r>
              <a:rPr lang="en-US" sz="2400" dirty="0">
                <a:solidFill>
                  <a:srgbClr val="FF0000"/>
                </a:solidFill>
                <a:latin typeface="Comic Sans MS" panose="030F0702030302020204" pitchFamily="66" charset="0"/>
              </a:rPr>
              <a:t>hit</a:t>
            </a:r>
            <a:r>
              <a:rPr lang="en-US" sz="2400" dirty="0">
                <a:latin typeface="Comic Sans MS" panose="030F0702030302020204" pitchFamily="66" charset="0"/>
              </a:rPr>
              <a:t> </a:t>
            </a:r>
            <a:endParaRPr lang="ar-SA" sz="2400" dirty="0">
              <a:latin typeface="Comic Sans MS" panose="030F0702030302020204" pitchFamily="66" charset="0"/>
            </a:endParaRPr>
          </a:p>
        </p:txBody>
      </p:sp>
    </p:spTree>
    <p:extLst>
      <p:ext uri="{BB962C8B-B14F-4D97-AF65-F5344CB8AC3E}">
        <p14:creationId xmlns:p14="http://schemas.microsoft.com/office/powerpoint/2010/main" val="2108108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F4AFE4F-D841-499F-9DCD-5465D4A160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8342" y="985383"/>
            <a:ext cx="8447315" cy="5340861"/>
          </a:xfrm>
          <a:prstGeom prst="rect">
            <a:avLst/>
          </a:prstGeom>
        </p:spPr>
      </p:pic>
      <p:sp>
        <p:nvSpPr>
          <p:cNvPr id="5" name="مربع نص 4">
            <a:extLst>
              <a:ext uri="{FF2B5EF4-FFF2-40B4-BE49-F238E27FC236}">
                <a16:creationId xmlns:a16="http://schemas.microsoft.com/office/drawing/2014/main" xmlns="" id="{A5921EF5-6A4D-4820-8ADC-ADEE6BC1E7E2}"/>
              </a:ext>
            </a:extLst>
          </p:cNvPr>
          <p:cNvSpPr txBox="1"/>
          <p:nvPr/>
        </p:nvSpPr>
        <p:spPr>
          <a:xfrm>
            <a:off x="1132114" y="3004458"/>
            <a:ext cx="550091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Haven’t you brought your computer?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E2BDCC65-2461-4A35-818A-08070570E1CD}"/>
              </a:ext>
            </a:extLst>
          </p:cNvPr>
          <p:cNvSpPr txBox="1"/>
          <p:nvPr/>
        </p:nvSpPr>
        <p:spPr>
          <a:xfrm>
            <a:off x="1124859" y="3897086"/>
            <a:ext cx="344714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Haven’t you left yet?</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564A73FD-5EEC-4493-8013-B22F73B2FE23}"/>
              </a:ext>
            </a:extLst>
          </p:cNvPr>
          <p:cNvSpPr txBox="1"/>
          <p:nvPr/>
        </p:nvSpPr>
        <p:spPr>
          <a:xfrm>
            <a:off x="1132115" y="4818742"/>
            <a:ext cx="51670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Don’t you like what I’ve ordered?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37ADBD19-E5C6-4B20-8A2D-F0EE6C025D2C}"/>
              </a:ext>
            </a:extLst>
          </p:cNvPr>
          <p:cNvSpPr txBox="1"/>
          <p:nvPr/>
        </p:nvSpPr>
        <p:spPr>
          <a:xfrm>
            <a:off x="1124859" y="5725882"/>
            <a:ext cx="505822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Haven’t you watched the news?</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84301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1C74146-A5B3-4A91-98B8-9E5A7767AD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5016" y="1175657"/>
            <a:ext cx="8453967" cy="4963886"/>
          </a:xfrm>
          <a:prstGeom prst="rect">
            <a:avLst/>
          </a:prstGeom>
        </p:spPr>
      </p:pic>
    </p:spTree>
    <p:extLst>
      <p:ext uri="{BB962C8B-B14F-4D97-AF65-F5344CB8AC3E}">
        <p14:creationId xmlns:p14="http://schemas.microsoft.com/office/powerpoint/2010/main" val="1217059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5F18B2D1-8D19-4877-9BA8-E2E103C4F8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7371" y="885371"/>
            <a:ext cx="8389257" cy="5500915"/>
          </a:xfrm>
          <a:prstGeom prst="rect">
            <a:avLst/>
          </a:prstGeom>
        </p:spPr>
      </p:pic>
      <p:sp>
        <p:nvSpPr>
          <p:cNvPr id="5" name="مربع نص 4">
            <a:extLst>
              <a:ext uri="{FF2B5EF4-FFF2-40B4-BE49-F238E27FC236}">
                <a16:creationId xmlns:a16="http://schemas.microsoft.com/office/drawing/2014/main" xmlns="" id="{9AFB9181-6AA5-499E-817A-D3004F973B00}"/>
              </a:ext>
            </a:extLst>
          </p:cNvPr>
          <p:cNvSpPr txBox="1"/>
          <p:nvPr/>
        </p:nvSpPr>
        <p:spPr>
          <a:xfrm>
            <a:off x="928914" y="1451430"/>
            <a:ext cx="772160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They live in forests in southwestern China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78D8BF1F-77C1-4AE5-AF4F-144C2153A28D}"/>
              </a:ext>
            </a:extLst>
          </p:cNvPr>
          <p:cNvSpPr txBox="1"/>
          <p:nvPr/>
        </p:nvSpPr>
        <p:spPr>
          <a:xfrm>
            <a:off x="1124857" y="2213427"/>
            <a:ext cx="5188858"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many wild pandas are there?</a:t>
            </a:r>
          </a:p>
          <a:p>
            <a:pPr algn="l" rtl="0"/>
            <a:r>
              <a:rPr lang="en-US" sz="2400" dirty="0">
                <a:solidFill>
                  <a:srgbClr val="0000CC"/>
                </a:solidFill>
                <a:latin typeface="Comic Sans MS" panose="030F0702030302020204" pitchFamily="66" charset="0"/>
              </a:rPr>
              <a:t>About 1,600.</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FA72246C-CF78-4EB1-92B8-F73D97518719}"/>
              </a:ext>
            </a:extLst>
          </p:cNvPr>
          <p:cNvSpPr txBox="1"/>
          <p:nvPr/>
        </p:nvSpPr>
        <p:spPr>
          <a:xfrm>
            <a:off x="769257" y="3309255"/>
            <a:ext cx="8113485"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Who is working to protect the pandas ?</a:t>
            </a:r>
          </a:p>
          <a:p>
            <a:pPr algn="l" rtl="0"/>
            <a:r>
              <a:rPr lang="en-US" sz="2400" dirty="0">
                <a:solidFill>
                  <a:srgbClr val="0000CC"/>
                </a:solidFill>
                <a:latin typeface="Comic Sans MS" panose="030F0702030302020204" pitchFamily="66" charset="0"/>
              </a:rPr>
              <a:t>The Chinese government and conservation organizations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BB1C4F3C-F02C-4CCF-B191-98A3A65BF0FD}"/>
              </a:ext>
            </a:extLst>
          </p:cNvPr>
          <p:cNvSpPr txBox="1"/>
          <p:nvPr/>
        </p:nvSpPr>
        <p:spPr>
          <a:xfrm>
            <a:off x="921657" y="4419597"/>
            <a:ext cx="7721600"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much does a panda eat?</a:t>
            </a:r>
          </a:p>
          <a:p>
            <a:pPr algn="l" rtl="0"/>
            <a:r>
              <a:rPr lang="en-US" sz="2400" dirty="0">
                <a:solidFill>
                  <a:srgbClr val="0000CC"/>
                </a:solidFill>
                <a:latin typeface="Comic Sans MS" panose="030F0702030302020204" pitchFamily="66" charset="0"/>
              </a:rPr>
              <a:t>panda eats up to 95 pounds (45 kg) of bamboo a day.</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8C90BDC8-6FD8-472E-ADAB-54E138240413}"/>
              </a:ext>
            </a:extLst>
          </p:cNvPr>
          <p:cNvSpPr txBox="1"/>
          <p:nvPr/>
        </p:nvSpPr>
        <p:spPr>
          <a:xfrm>
            <a:off x="1030512" y="5558969"/>
            <a:ext cx="6154057"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long does a panda eat for each day?</a:t>
            </a:r>
          </a:p>
          <a:p>
            <a:pPr algn="l" rtl="0"/>
            <a:r>
              <a:rPr lang="en-US" sz="2400" dirty="0">
                <a:solidFill>
                  <a:srgbClr val="0000CC"/>
                </a:solidFill>
                <a:latin typeface="Comic Sans MS" panose="030F0702030302020204" pitchFamily="66" charset="0"/>
              </a:rPr>
              <a:t>For about 16 hours.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33873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P spid="9"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A48E8618-41C7-48C4-AA35-1159040BF0D6}"/>
              </a:ext>
            </a:extLst>
          </p:cNvPr>
          <p:cNvSpPr txBox="1">
            <a:spLocks/>
          </p:cNvSpPr>
          <p:nvPr/>
        </p:nvSpPr>
        <p:spPr>
          <a:xfrm>
            <a:off x="384628" y="2401963"/>
            <a:ext cx="8374743"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8800" dirty="0">
                <a:latin typeface="Berlin Sans FB Demi" panose="020E0802020502020306" pitchFamily="34" charset="0"/>
              </a:rPr>
              <a:t>Expansion 4 – 6</a:t>
            </a:r>
            <a:endParaRPr lang="ar-SA" sz="8800" dirty="0">
              <a:latin typeface="Berlin Sans FB Demi" panose="020E0802020502020306" pitchFamily="34" charset="0"/>
            </a:endParaRPr>
          </a:p>
        </p:txBody>
      </p:sp>
    </p:spTree>
    <p:extLst>
      <p:ext uri="{BB962C8B-B14F-4D97-AF65-F5344CB8AC3E}">
        <p14:creationId xmlns:p14="http://schemas.microsoft.com/office/powerpoint/2010/main" val="913247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20499E0-6728-4D91-B738-9F0EFB162C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4933" y="1190171"/>
            <a:ext cx="8554134" cy="4847772"/>
          </a:xfrm>
          <a:prstGeom prst="rect">
            <a:avLst/>
          </a:prstGeom>
        </p:spPr>
      </p:pic>
      <p:sp>
        <p:nvSpPr>
          <p:cNvPr id="5" name="مربع نص 4">
            <a:extLst>
              <a:ext uri="{FF2B5EF4-FFF2-40B4-BE49-F238E27FC236}">
                <a16:creationId xmlns:a16="http://schemas.microsoft.com/office/drawing/2014/main" xmlns="" id="{B67999AC-6BF3-4375-86B1-E9B86074F3AA}"/>
              </a:ext>
            </a:extLst>
          </p:cNvPr>
          <p:cNvSpPr txBox="1"/>
          <p:nvPr/>
        </p:nvSpPr>
        <p:spPr>
          <a:xfrm>
            <a:off x="5254172" y="1886856"/>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watched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D288A6B2-28AB-47C6-A5BD-CC0F361337EF}"/>
              </a:ext>
            </a:extLst>
          </p:cNvPr>
          <p:cNvSpPr txBox="1"/>
          <p:nvPr/>
        </p:nvSpPr>
        <p:spPr>
          <a:xfrm>
            <a:off x="4927601" y="2779484"/>
            <a:ext cx="20465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left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11FED540-DFF7-4543-8E58-2E2D659A0C30}"/>
              </a:ext>
            </a:extLst>
          </p:cNvPr>
          <p:cNvSpPr txBox="1"/>
          <p:nvPr/>
        </p:nvSpPr>
        <p:spPr>
          <a:xfrm>
            <a:off x="1045027" y="3715654"/>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decided </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0DFE8494-22BF-4F19-9AF5-068E323F34FC}"/>
              </a:ext>
            </a:extLst>
          </p:cNvPr>
          <p:cNvSpPr txBox="1"/>
          <p:nvPr/>
        </p:nvSpPr>
        <p:spPr>
          <a:xfrm>
            <a:off x="3534226" y="4187369"/>
            <a:ext cx="20465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failed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2BA12044-1002-41AE-916E-E90B095156E9}"/>
              </a:ext>
            </a:extLst>
          </p:cNvPr>
          <p:cNvSpPr txBox="1"/>
          <p:nvPr/>
        </p:nvSpPr>
        <p:spPr>
          <a:xfrm>
            <a:off x="3686626" y="4688111"/>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received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B5991DF2-3DA2-491F-A46D-DD166901E54F}"/>
              </a:ext>
            </a:extLst>
          </p:cNvPr>
          <p:cNvSpPr txBox="1"/>
          <p:nvPr/>
        </p:nvSpPr>
        <p:spPr>
          <a:xfrm>
            <a:off x="1124852" y="5188853"/>
            <a:ext cx="405674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taken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9075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779FA6-7FC1-4B6D-A42F-AF0370886A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457" y="919162"/>
            <a:ext cx="8244114" cy="5409067"/>
          </a:xfrm>
          <a:prstGeom prst="rect">
            <a:avLst/>
          </a:prstGeom>
        </p:spPr>
      </p:pic>
      <p:sp>
        <p:nvSpPr>
          <p:cNvPr id="5" name="مربع نص 4">
            <a:extLst>
              <a:ext uri="{FF2B5EF4-FFF2-40B4-BE49-F238E27FC236}">
                <a16:creationId xmlns:a16="http://schemas.microsoft.com/office/drawing/2014/main" xmlns="" id="{86D0ACE4-62D7-401E-BE09-6AA6F0B8B50E}"/>
              </a:ext>
            </a:extLst>
          </p:cNvPr>
          <p:cNvSpPr txBox="1"/>
          <p:nvPr/>
        </p:nvSpPr>
        <p:spPr>
          <a:xfrm>
            <a:off x="1146629" y="2249716"/>
            <a:ext cx="6487885" cy="424731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Greg couldn’t have been at home. </a:t>
            </a:r>
          </a:p>
          <a:p>
            <a:pPr algn="l" rtl="0"/>
            <a:endParaRPr lang="en-US" sz="1600" b="1" dirty="0">
              <a:latin typeface="Comic Sans MS" panose="030F0702030302020204" pitchFamily="66" charset="0"/>
            </a:endParaRPr>
          </a:p>
          <a:p>
            <a:pPr algn="l" rtl="0"/>
            <a:r>
              <a:rPr lang="en-US" sz="2400" dirty="0">
                <a:solidFill>
                  <a:srgbClr val="FF0000"/>
                </a:solidFill>
                <a:latin typeface="Comic Sans MS" panose="030F0702030302020204" pitchFamily="66" charset="0"/>
              </a:rPr>
              <a:t>Adel may be in a cast for six weeks. </a:t>
            </a:r>
          </a:p>
          <a:p>
            <a:pPr algn="l" rtl="0"/>
            <a:endParaRPr lang="en-US" sz="1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Stephanie may pass her test tomorrow.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They must be excited about their vacation.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The car might have been on sale.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Daniel must be sick.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It might have been Michael.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07851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8B6A25F-9027-49E9-BC43-548EA5F2F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246" y="999272"/>
            <a:ext cx="8585508" cy="5142222"/>
          </a:xfrm>
          <a:prstGeom prst="rect">
            <a:avLst/>
          </a:prstGeom>
        </p:spPr>
      </p:pic>
      <p:sp>
        <p:nvSpPr>
          <p:cNvPr id="5" name="مربع نص 4">
            <a:extLst>
              <a:ext uri="{FF2B5EF4-FFF2-40B4-BE49-F238E27FC236}">
                <a16:creationId xmlns:a16="http://schemas.microsoft.com/office/drawing/2014/main" xmlns="" id="{AFC0DC3C-2258-4978-97B7-94C1B3876A22}"/>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1F638145-3993-46CE-9312-9D5D11EC0E38}"/>
              </a:ext>
            </a:extLst>
          </p:cNvPr>
          <p:cNvSpPr txBox="1"/>
          <p:nvPr/>
        </p:nvSpPr>
        <p:spPr>
          <a:xfrm>
            <a:off x="968994" y="2538478"/>
            <a:ext cx="7929348" cy="3630609"/>
          </a:xfrm>
          <a:prstGeom prst="rect">
            <a:avLst/>
          </a:prstGeom>
          <a:noFill/>
        </p:spPr>
        <p:txBody>
          <a:bodyPr wrap="square" rtlCol="1">
            <a:spAutoFit/>
          </a:bodyPr>
          <a:lstStyle/>
          <a:p>
            <a:pPr algn="l" rtl="0">
              <a:lnSpc>
                <a:spcPct val="250000"/>
              </a:lnSpc>
            </a:pPr>
            <a:r>
              <a:rPr lang="en-US" sz="2400" dirty="0">
                <a:solidFill>
                  <a:srgbClr val="0000CC"/>
                </a:solidFill>
                <a:latin typeface="Comic Sans MS" panose="030F0702030302020204" pitchFamily="66" charset="0"/>
              </a:rPr>
              <a:t>I would call and if he didn’t answer I would text him. </a:t>
            </a:r>
          </a:p>
          <a:p>
            <a:pPr algn="l" rtl="0">
              <a:lnSpc>
                <a:spcPct val="250000"/>
              </a:lnSpc>
            </a:pPr>
            <a:r>
              <a:rPr lang="en-US" sz="2400" dirty="0">
                <a:solidFill>
                  <a:srgbClr val="FF0000"/>
                </a:solidFill>
                <a:latin typeface="Comic Sans MS" panose="030F0702030302020204" pitchFamily="66" charset="0"/>
              </a:rPr>
              <a:t>He could text message or email. </a:t>
            </a:r>
          </a:p>
          <a:p>
            <a:pPr algn="l" rtl="0">
              <a:lnSpc>
                <a:spcPct val="250000"/>
              </a:lnSpc>
            </a:pPr>
            <a:r>
              <a:rPr lang="en-US" sz="2400" dirty="0">
                <a:solidFill>
                  <a:srgbClr val="0000CC"/>
                </a:solidFill>
                <a:latin typeface="Comic Sans MS" panose="030F0702030302020204" pitchFamily="66" charset="0"/>
              </a:rPr>
              <a:t>I would send a telegram </a:t>
            </a:r>
          </a:p>
          <a:p>
            <a:pPr algn="l" rtl="0">
              <a:lnSpc>
                <a:spcPct val="250000"/>
              </a:lnSpc>
            </a:pPr>
            <a:r>
              <a:rPr lang="en-US" sz="2400" dirty="0">
                <a:solidFill>
                  <a:srgbClr val="FF0000"/>
                </a:solidFill>
                <a:latin typeface="Comic Sans MS" panose="030F0702030302020204" pitchFamily="66" charset="0"/>
              </a:rPr>
              <a:t>I would prefer to talk to him Face-to-face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62611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AC78CEC-DCEF-4109-8C1F-8395458973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9466" y="1132114"/>
            <a:ext cx="8365067" cy="4984121"/>
          </a:xfrm>
          <a:prstGeom prst="rect">
            <a:avLst/>
          </a:prstGeom>
        </p:spPr>
      </p:pic>
      <p:sp>
        <p:nvSpPr>
          <p:cNvPr id="5" name="مربع نص 4">
            <a:extLst>
              <a:ext uri="{FF2B5EF4-FFF2-40B4-BE49-F238E27FC236}">
                <a16:creationId xmlns:a16="http://schemas.microsoft.com/office/drawing/2014/main" xmlns="" id="{2EAD441A-4045-4C7D-BD55-D54E7838E543}"/>
              </a:ext>
            </a:extLst>
          </p:cNvPr>
          <p:cNvSpPr txBox="1"/>
          <p:nvPr/>
        </p:nvSpPr>
        <p:spPr>
          <a:xfrm>
            <a:off x="1320801" y="1654629"/>
            <a:ext cx="7184571" cy="4461606"/>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I shouldn’t have eaten so much food. </a:t>
            </a:r>
          </a:p>
          <a:p>
            <a:pPr algn="l" rtl="0">
              <a:lnSpc>
                <a:spcPct val="150000"/>
              </a:lnSpc>
            </a:pPr>
            <a:r>
              <a:rPr lang="en-US" sz="2400" dirty="0">
                <a:solidFill>
                  <a:srgbClr val="0000CC"/>
                </a:solidFill>
                <a:latin typeface="Comic Sans MS" panose="030F0702030302020204" pitchFamily="66" charset="0"/>
              </a:rPr>
              <a:t>I should have been more careful. </a:t>
            </a:r>
          </a:p>
          <a:p>
            <a:pPr algn="l" rtl="0">
              <a:lnSpc>
                <a:spcPct val="150000"/>
              </a:lnSpc>
            </a:pPr>
            <a:r>
              <a:rPr lang="en-US" sz="2400" dirty="0">
                <a:solidFill>
                  <a:srgbClr val="FF0000"/>
                </a:solidFill>
                <a:latin typeface="Comic Sans MS" panose="030F0702030302020204" pitchFamily="66" charset="0"/>
              </a:rPr>
              <a:t>Hanan should have studied with Karen. </a:t>
            </a:r>
          </a:p>
          <a:p>
            <a:pPr algn="l" rtl="0">
              <a:lnSpc>
                <a:spcPct val="150000"/>
              </a:lnSpc>
            </a:pPr>
            <a:r>
              <a:rPr lang="en-US" sz="2400" dirty="0">
                <a:solidFill>
                  <a:srgbClr val="0000CC"/>
                </a:solidFill>
                <a:latin typeface="Comic Sans MS" panose="030F0702030302020204" pitchFamily="66" charset="0"/>
              </a:rPr>
              <a:t>Fahad should have warmed up more. </a:t>
            </a:r>
          </a:p>
          <a:p>
            <a:pPr algn="l" rtl="0">
              <a:lnSpc>
                <a:spcPct val="150000"/>
              </a:lnSpc>
            </a:pPr>
            <a:r>
              <a:rPr lang="en-US" sz="2400" dirty="0">
                <a:solidFill>
                  <a:srgbClr val="FF0000"/>
                </a:solidFill>
                <a:latin typeface="Comic Sans MS" panose="030F0702030302020204" pitchFamily="66" charset="0"/>
              </a:rPr>
              <a:t>I shouldn’t have had that much coffee at dinner. </a:t>
            </a:r>
          </a:p>
          <a:p>
            <a:pPr algn="l" rtl="0">
              <a:lnSpc>
                <a:spcPct val="150000"/>
              </a:lnSpc>
            </a:pPr>
            <a:r>
              <a:rPr lang="en-US" sz="2400" dirty="0">
                <a:solidFill>
                  <a:srgbClr val="0000CC"/>
                </a:solidFill>
                <a:latin typeface="Comic Sans MS" panose="030F0702030302020204" pitchFamily="66" charset="0"/>
              </a:rPr>
              <a:t>I should have brought a sweater. </a:t>
            </a:r>
          </a:p>
          <a:p>
            <a:pPr algn="l" rtl="0">
              <a:lnSpc>
                <a:spcPct val="150000"/>
              </a:lnSpc>
            </a:pPr>
            <a:r>
              <a:rPr lang="en-US" sz="2400" dirty="0">
                <a:solidFill>
                  <a:srgbClr val="FF0000"/>
                </a:solidFill>
                <a:latin typeface="Comic Sans MS" panose="030F0702030302020204" pitchFamily="66" charset="0"/>
              </a:rPr>
              <a:t>I shouldn’t have bought the book. </a:t>
            </a:r>
          </a:p>
          <a:p>
            <a:pPr algn="l" rtl="0">
              <a:lnSpc>
                <a:spcPct val="150000"/>
              </a:lnSpc>
            </a:pPr>
            <a:r>
              <a:rPr lang="en-US" sz="2400" dirty="0">
                <a:solidFill>
                  <a:srgbClr val="0000CC"/>
                </a:solidFill>
                <a:latin typeface="Comic Sans MS" panose="030F0702030302020204" pitchFamily="66" charset="0"/>
              </a:rPr>
              <a:t>I should have paid more attention.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68576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DB8E327-D11D-4F7E-AD36-88169D8B1D0F}"/>
              </a:ext>
            </a:extLst>
          </p:cNvPr>
          <p:cNvPicPr>
            <a:picLocks noChangeAspect="1"/>
          </p:cNvPicPr>
          <p:nvPr/>
        </p:nvPicPr>
        <p:blipFill>
          <a:blip r:embed="rId2"/>
          <a:stretch>
            <a:fillRect/>
          </a:stretch>
        </p:blipFill>
        <p:spPr>
          <a:xfrm>
            <a:off x="349004" y="841829"/>
            <a:ext cx="8445992" cy="5535569"/>
          </a:xfrm>
          <a:prstGeom prst="rect">
            <a:avLst/>
          </a:prstGeom>
        </p:spPr>
      </p:pic>
      <p:sp>
        <p:nvSpPr>
          <p:cNvPr id="5" name="مربع نص 4">
            <a:extLst>
              <a:ext uri="{FF2B5EF4-FFF2-40B4-BE49-F238E27FC236}">
                <a16:creationId xmlns:a16="http://schemas.microsoft.com/office/drawing/2014/main" xmlns="" id="{7A92A8BE-82D4-4DE8-8B98-3BC3CA58D2BD}"/>
              </a:ext>
            </a:extLst>
          </p:cNvPr>
          <p:cNvSpPr txBox="1"/>
          <p:nvPr/>
        </p:nvSpPr>
        <p:spPr>
          <a:xfrm>
            <a:off x="349004" y="2598056"/>
            <a:ext cx="8562767" cy="4031873"/>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If Mark had gone to bed early, he wouldn’t have been tired. </a:t>
            </a:r>
          </a:p>
          <a:p>
            <a:pPr algn="ctr" rtl="0"/>
            <a:endParaRPr lang="en-US" sz="16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Ibrahim hadn’t lived in Paris for three years, he wouldn’t have learned to speak French. </a:t>
            </a:r>
          </a:p>
          <a:p>
            <a:pPr algn="ctr" rtl="0"/>
            <a:endParaRPr lang="en-US" sz="9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If I hadn’t bought a new computer, I would have gone on vacation with my friends. </a:t>
            </a:r>
          </a:p>
          <a:p>
            <a:pPr algn="ctr" rtl="0"/>
            <a:endParaRPr lang="en-US" sz="7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it hadn’t rained all day, I wouldn’t have taken a nap. </a:t>
            </a:r>
          </a:p>
          <a:p>
            <a:pPr algn="ctr" rtl="0"/>
            <a:endParaRPr lang="en-US" sz="24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If Sarah hadn’t been sick, she would have been at school today. </a:t>
            </a:r>
          </a:p>
          <a:p>
            <a:pPr algn="ctr" rtl="0"/>
            <a:endParaRPr lang="en-US" sz="20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my brother had learned how to swim, he would have learned how to water-ski.</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44146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E14F1E6-F2C0-4A19-BEC7-AC8CAC5B11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01487" y="812800"/>
            <a:ext cx="7184570" cy="5675086"/>
          </a:xfrm>
          <a:prstGeom prst="rect">
            <a:avLst/>
          </a:prstGeom>
        </p:spPr>
      </p:pic>
    </p:spTree>
    <p:extLst>
      <p:ext uri="{BB962C8B-B14F-4D97-AF65-F5344CB8AC3E}">
        <p14:creationId xmlns:p14="http://schemas.microsoft.com/office/powerpoint/2010/main" val="3560347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6329298-82A5-4E2C-977E-A9584F36FC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5662" y="1219201"/>
            <a:ext cx="7744281" cy="4526455"/>
          </a:xfrm>
          <a:prstGeom prst="rect">
            <a:avLst/>
          </a:prstGeom>
        </p:spPr>
      </p:pic>
      <p:sp>
        <p:nvSpPr>
          <p:cNvPr id="5" name="مربع نص 4">
            <a:extLst>
              <a:ext uri="{FF2B5EF4-FFF2-40B4-BE49-F238E27FC236}">
                <a16:creationId xmlns:a16="http://schemas.microsoft.com/office/drawing/2014/main" xmlns="" id="{397F54FE-1E96-4AEE-9B62-147A15E14476}"/>
              </a:ext>
            </a:extLst>
          </p:cNvPr>
          <p:cNvSpPr txBox="1"/>
          <p:nvPr/>
        </p:nvSpPr>
        <p:spPr>
          <a:xfrm>
            <a:off x="3077028" y="1219201"/>
            <a:ext cx="5617029" cy="4461606"/>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he had seen that little red sports car </a:t>
            </a:r>
          </a:p>
          <a:p>
            <a:pPr algn="l" rtl="0">
              <a:lnSpc>
                <a:spcPct val="150000"/>
              </a:lnSpc>
            </a:pPr>
            <a:r>
              <a:rPr lang="en-US" sz="2400" dirty="0">
                <a:solidFill>
                  <a:srgbClr val="0000CC"/>
                </a:solidFill>
                <a:latin typeface="Comic Sans MS" panose="030F0702030302020204" pitchFamily="66" charset="0"/>
              </a:rPr>
              <a:t>he hadn’t seen it </a:t>
            </a:r>
          </a:p>
          <a:p>
            <a:pPr algn="l" rtl="0">
              <a:lnSpc>
                <a:spcPct val="150000"/>
              </a:lnSpc>
            </a:pPr>
            <a:r>
              <a:rPr lang="en-US" sz="2400" dirty="0">
                <a:solidFill>
                  <a:srgbClr val="FF0000"/>
                </a:solidFill>
                <a:latin typeface="Comic Sans MS" panose="030F0702030302020204" pitchFamily="66" charset="0"/>
              </a:rPr>
              <a:t>Qassim would get a car like that </a:t>
            </a:r>
          </a:p>
          <a:p>
            <a:pPr algn="l" rtl="0">
              <a:lnSpc>
                <a:spcPct val="150000"/>
              </a:lnSpc>
            </a:pPr>
            <a:r>
              <a:rPr lang="en-US" sz="2400" dirty="0">
                <a:solidFill>
                  <a:srgbClr val="0000CC"/>
                </a:solidFill>
                <a:latin typeface="Comic Sans MS" panose="030F0702030302020204" pitchFamily="66" charset="0"/>
              </a:rPr>
              <a:t>was probably his father’s car </a:t>
            </a:r>
          </a:p>
          <a:p>
            <a:pPr algn="l" rtl="0">
              <a:lnSpc>
                <a:spcPct val="150000"/>
              </a:lnSpc>
            </a:pPr>
            <a:r>
              <a:rPr lang="en-US" sz="2400" dirty="0">
                <a:solidFill>
                  <a:srgbClr val="FF0000"/>
                </a:solidFill>
                <a:latin typeface="Comic Sans MS" panose="030F0702030302020204" pitchFamily="66" charset="0"/>
              </a:rPr>
              <a:t>was usually so quiet and shy </a:t>
            </a:r>
          </a:p>
          <a:p>
            <a:pPr algn="l" rtl="0">
              <a:lnSpc>
                <a:spcPct val="150000"/>
              </a:lnSpc>
            </a:pPr>
            <a:r>
              <a:rPr lang="en-US" sz="2400" dirty="0">
                <a:solidFill>
                  <a:srgbClr val="0000CC"/>
                </a:solidFill>
                <a:latin typeface="Comic Sans MS" panose="030F0702030302020204" pitchFamily="66" charset="0"/>
              </a:rPr>
              <a:t>maybe he had changed </a:t>
            </a:r>
          </a:p>
          <a:p>
            <a:pPr algn="l" rtl="0">
              <a:lnSpc>
                <a:spcPct val="150000"/>
              </a:lnSpc>
            </a:pPr>
            <a:r>
              <a:rPr lang="en-US" sz="2400" dirty="0">
                <a:solidFill>
                  <a:srgbClr val="FF0000"/>
                </a:solidFill>
                <a:latin typeface="Comic Sans MS" panose="030F0702030302020204" pitchFamily="66" charset="0"/>
              </a:rPr>
              <a:t>that he was going to call Qassim </a:t>
            </a:r>
          </a:p>
          <a:p>
            <a:pPr algn="l" rtl="0">
              <a:lnSpc>
                <a:spcPct val="150000"/>
              </a:lnSpc>
            </a:pPr>
            <a:r>
              <a:rPr lang="en-US" sz="2400" dirty="0">
                <a:solidFill>
                  <a:srgbClr val="0000CC"/>
                </a:solidFill>
                <a:latin typeface="Comic Sans MS" panose="030F0702030302020204" pitchFamily="66" charset="0"/>
              </a:rPr>
              <a:t>he was going to do that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45684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EBD230A-FA09-4613-862E-7287F2ADD2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544" y="1262743"/>
            <a:ext cx="7307943" cy="4661725"/>
          </a:xfrm>
          <a:prstGeom prst="rect">
            <a:avLst/>
          </a:prstGeom>
        </p:spPr>
      </p:pic>
      <p:sp>
        <p:nvSpPr>
          <p:cNvPr id="5" name="مربع نص 4">
            <a:extLst>
              <a:ext uri="{FF2B5EF4-FFF2-40B4-BE49-F238E27FC236}">
                <a16:creationId xmlns:a16="http://schemas.microsoft.com/office/drawing/2014/main" xmlns="" id="{96574843-CC2A-43A0-988C-641CA2C5BAEB}"/>
              </a:ext>
            </a:extLst>
          </p:cNvPr>
          <p:cNvSpPr txBox="1"/>
          <p:nvPr/>
        </p:nvSpPr>
        <p:spPr>
          <a:xfrm>
            <a:off x="2220687" y="4601030"/>
            <a:ext cx="6691086" cy="1323439"/>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said that he had tried to stop </a:t>
            </a:r>
          </a:p>
          <a:p>
            <a:pPr algn="l" rtl="0"/>
            <a:r>
              <a:rPr lang="en-US" sz="2000" dirty="0">
                <a:solidFill>
                  <a:srgbClr val="FF0000"/>
                </a:solidFill>
                <a:latin typeface="Comic Sans MS" panose="030F0702030302020204" pitchFamily="66" charset="0"/>
              </a:rPr>
              <a:t>said that the other driver was talking on his cell phone </a:t>
            </a:r>
          </a:p>
          <a:p>
            <a:pPr algn="l" rtl="0"/>
            <a:r>
              <a:rPr lang="en-US" sz="2000" dirty="0">
                <a:solidFill>
                  <a:srgbClr val="0000CC"/>
                </a:solidFill>
                <a:latin typeface="Comic Sans MS" panose="030F0702030302020204" pitchFamily="66" charset="0"/>
              </a:rPr>
              <a:t>said that he saw the driver on his cell phone </a:t>
            </a:r>
          </a:p>
          <a:p>
            <a:pPr algn="l" rtl="0"/>
            <a:r>
              <a:rPr lang="en-US" sz="2000" dirty="0">
                <a:solidFill>
                  <a:srgbClr val="FF0000"/>
                </a:solidFill>
                <a:latin typeface="Comic Sans MS" panose="030F0702030302020204" pitchFamily="66" charset="0"/>
              </a:rPr>
              <a:t>said that was not true at all </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862716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6AB306F-BFC3-4735-9AD8-B407530926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347" y="1204686"/>
            <a:ext cx="8295306" cy="4731658"/>
          </a:xfrm>
          <a:prstGeom prst="rect">
            <a:avLst/>
          </a:prstGeom>
        </p:spPr>
      </p:pic>
      <p:sp>
        <p:nvSpPr>
          <p:cNvPr id="5" name="مربع نص 4">
            <a:extLst>
              <a:ext uri="{FF2B5EF4-FFF2-40B4-BE49-F238E27FC236}">
                <a16:creationId xmlns:a16="http://schemas.microsoft.com/office/drawing/2014/main" xmlns="" id="{44D9D23F-E1B8-441C-BE21-453AAD31C577}"/>
              </a:ext>
            </a:extLst>
          </p:cNvPr>
          <p:cNvSpPr txBox="1"/>
          <p:nvPr/>
        </p:nvSpPr>
        <p:spPr>
          <a:xfrm>
            <a:off x="2162629" y="4268319"/>
            <a:ext cx="3535963" cy="1384995"/>
          </a:xfrm>
          <a:prstGeom prst="rect">
            <a:avLst/>
          </a:prstGeom>
          <a:solidFill>
            <a:srgbClr val="C00000"/>
          </a:solidFill>
        </p:spPr>
        <p:txBody>
          <a:bodyPr wrap="square" rtlCol="1">
            <a:spAutoFit/>
          </a:bodyPr>
          <a:lstStyle/>
          <a:p>
            <a:pPr algn="ctr"/>
            <a:r>
              <a:rPr lang="ar-SA" sz="2800" b="1" dirty="0">
                <a:solidFill>
                  <a:schemeClr val="bg1"/>
                </a:solidFill>
              </a:rPr>
              <a:t>تحدث عن حوادث السيارات </a:t>
            </a:r>
            <a:br>
              <a:rPr lang="ar-SA" sz="2800" b="1" dirty="0">
                <a:solidFill>
                  <a:schemeClr val="bg1"/>
                </a:solidFill>
              </a:rPr>
            </a:br>
            <a:r>
              <a:rPr lang="ar-SA" sz="2800" b="1" dirty="0">
                <a:solidFill>
                  <a:schemeClr val="bg1"/>
                </a:solidFill>
              </a:rPr>
              <a:t>ما الذي يحدث قبل وبعد الحادث</a:t>
            </a:r>
          </a:p>
        </p:txBody>
      </p:sp>
    </p:spTree>
    <p:extLst>
      <p:ext uri="{BB962C8B-B14F-4D97-AF65-F5344CB8AC3E}">
        <p14:creationId xmlns:p14="http://schemas.microsoft.com/office/powerpoint/2010/main" val="2680112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12570E5-9928-4A84-A4D3-20A8CE308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2686" y="972457"/>
            <a:ext cx="8258627" cy="5355504"/>
          </a:xfrm>
          <a:prstGeom prst="rect">
            <a:avLst/>
          </a:prstGeom>
        </p:spPr>
      </p:pic>
    </p:spTree>
    <p:extLst>
      <p:ext uri="{BB962C8B-B14F-4D97-AF65-F5344CB8AC3E}">
        <p14:creationId xmlns:p14="http://schemas.microsoft.com/office/powerpoint/2010/main" val="3552011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6F68585-0328-47F0-BB81-86D672A35A2D}"/>
              </a:ext>
            </a:extLst>
          </p:cNvPr>
          <p:cNvPicPr>
            <a:picLocks noChangeAspect="1"/>
          </p:cNvPicPr>
          <p:nvPr/>
        </p:nvPicPr>
        <p:blipFill>
          <a:blip r:embed="rId2"/>
          <a:stretch>
            <a:fillRect/>
          </a:stretch>
        </p:blipFill>
        <p:spPr>
          <a:xfrm>
            <a:off x="448519" y="928914"/>
            <a:ext cx="8246961" cy="5413829"/>
          </a:xfrm>
          <a:prstGeom prst="rect">
            <a:avLst/>
          </a:prstGeom>
        </p:spPr>
      </p:pic>
      <p:sp>
        <p:nvSpPr>
          <p:cNvPr id="5" name="مربع نص 4">
            <a:extLst>
              <a:ext uri="{FF2B5EF4-FFF2-40B4-BE49-F238E27FC236}">
                <a16:creationId xmlns:a16="http://schemas.microsoft.com/office/drawing/2014/main" xmlns="" id="{BBED1D39-7403-4045-8654-E73AEA5A1E1D}"/>
              </a:ext>
            </a:extLst>
          </p:cNvPr>
          <p:cNvSpPr txBox="1"/>
          <p:nvPr/>
        </p:nvSpPr>
        <p:spPr>
          <a:xfrm>
            <a:off x="1030514" y="1146631"/>
            <a:ext cx="2278743" cy="2224712"/>
          </a:xfrm>
          <a:prstGeom prst="rect">
            <a:avLst/>
          </a:prstGeom>
          <a:noFill/>
        </p:spPr>
        <p:txBody>
          <a:bodyPr wrap="square" rtlCol="1">
            <a:spAutoFit/>
          </a:bodyPr>
          <a:lstStyle/>
          <a:p>
            <a:pPr algn="l" rtl="0">
              <a:lnSpc>
                <a:spcPct val="150000"/>
              </a:lnSpc>
            </a:pPr>
            <a:r>
              <a:rPr lang="en-US" sz="3200" dirty="0">
                <a:solidFill>
                  <a:srgbClr val="FF0000"/>
                </a:solidFill>
                <a:latin typeface="Comic Sans MS" panose="030F0702030302020204" pitchFamily="66" charset="0"/>
              </a:rPr>
              <a:t>mosque</a:t>
            </a:r>
          </a:p>
          <a:p>
            <a:pPr algn="l" rtl="0">
              <a:lnSpc>
                <a:spcPct val="150000"/>
              </a:lnSpc>
            </a:pPr>
            <a:r>
              <a:rPr lang="en-US" sz="3200" dirty="0">
                <a:solidFill>
                  <a:srgbClr val="FF0000"/>
                </a:solidFill>
                <a:latin typeface="Comic Sans MS" panose="030F0702030302020204" pitchFamily="66" charset="0"/>
              </a:rPr>
              <a:t>monument</a:t>
            </a:r>
          </a:p>
          <a:p>
            <a:pPr algn="l" rtl="0">
              <a:lnSpc>
                <a:spcPct val="150000"/>
              </a:lnSpc>
            </a:pPr>
            <a:r>
              <a:rPr lang="en-US" sz="3200" dirty="0">
                <a:solidFill>
                  <a:srgbClr val="FF0000"/>
                </a:solidFill>
                <a:latin typeface="Comic Sans MS" panose="030F0702030302020204" pitchFamily="66" charset="0"/>
              </a:rPr>
              <a:t>tower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06556E3-A554-4313-A3EB-611BFF264074}"/>
              </a:ext>
            </a:extLst>
          </p:cNvPr>
          <p:cNvSpPr txBox="1"/>
          <p:nvPr/>
        </p:nvSpPr>
        <p:spPr>
          <a:xfrm>
            <a:off x="3868058" y="1124861"/>
            <a:ext cx="2278743" cy="2224712"/>
          </a:xfrm>
          <a:prstGeom prst="rect">
            <a:avLst/>
          </a:prstGeom>
          <a:noFill/>
        </p:spPr>
        <p:txBody>
          <a:bodyPr wrap="square" rtlCol="1">
            <a:spAutoFit/>
          </a:bodyPr>
          <a:lstStyle/>
          <a:p>
            <a:pPr algn="l" rtl="0">
              <a:lnSpc>
                <a:spcPct val="150000"/>
              </a:lnSpc>
            </a:pPr>
            <a:r>
              <a:rPr lang="en-US" sz="3200" dirty="0">
                <a:solidFill>
                  <a:srgbClr val="0000CC"/>
                </a:solidFill>
                <a:latin typeface="Comic Sans MS" panose="030F0702030302020204" pitchFamily="66" charset="0"/>
              </a:rPr>
              <a:t>design </a:t>
            </a:r>
          </a:p>
          <a:p>
            <a:pPr algn="l" rtl="0">
              <a:lnSpc>
                <a:spcPct val="150000"/>
              </a:lnSpc>
            </a:pPr>
            <a:r>
              <a:rPr lang="en-US" sz="3200" dirty="0">
                <a:solidFill>
                  <a:srgbClr val="0000CC"/>
                </a:solidFill>
                <a:latin typeface="Comic Sans MS" panose="030F0702030302020204" pitchFamily="66" charset="0"/>
              </a:rPr>
              <a:t>build</a:t>
            </a:r>
          </a:p>
          <a:p>
            <a:pPr algn="l" rtl="0">
              <a:lnSpc>
                <a:spcPct val="150000"/>
              </a:lnSpc>
            </a:pPr>
            <a:r>
              <a:rPr lang="en-US" sz="3200" dirty="0">
                <a:solidFill>
                  <a:srgbClr val="0000CC"/>
                </a:solidFill>
                <a:latin typeface="Comic Sans MS" panose="030F0702030302020204" pitchFamily="66" charset="0"/>
              </a:rPr>
              <a:t>construct</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C3FFCC40-51EC-4F91-BBEF-C34BE5A911F6}"/>
              </a:ext>
            </a:extLst>
          </p:cNvPr>
          <p:cNvSpPr txBox="1"/>
          <p:nvPr/>
        </p:nvSpPr>
        <p:spPr>
          <a:xfrm>
            <a:off x="6212114" y="1132118"/>
            <a:ext cx="2278743" cy="2224712"/>
          </a:xfrm>
          <a:prstGeom prst="rect">
            <a:avLst/>
          </a:prstGeom>
          <a:noFill/>
        </p:spPr>
        <p:txBody>
          <a:bodyPr wrap="square" rtlCol="1">
            <a:spAutoFit/>
          </a:bodyPr>
          <a:lstStyle/>
          <a:p>
            <a:pPr algn="l" rtl="0">
              <a:lnSpc>
                <a:spcPct val="150000"/>
              </a:lnSpc>
            </a:pPr>
            <a:r>
              <a:rPr lang="en-US" sz="3200" dirty="0">
                <a:solidFill>
                  <a:srgbClr val="006600"/>
                </a:solidFill>
                <a:latin typeface="Comic Sans MS" panose="030F0702030302020204" pitchFamily="66" charset="0"/>
              </a:rPr>
              <a:t>beautiful</a:t>
            </a:r>
          </a:p>
          <a:p>
            <a:pPr algn="l" rtl="0">
              <a:lnSpc>
                <a:spcPct val="150000"/>
              </a:lnSpc>
            </a:pPr>
            <a:r>
              <a:rPr lang="en-US" sz="3200" dirty="0">
                <a:solidFill>
                  <a:srgbClr val="006600"/>
                </a:solidFill>
                <a:latin typeface="Comic Sans MS" panose="030F0702030302020204" pitchFamily="66" charset="0"/>
              </a:rPr>
              <a:t>elegant</a:t>
            </a:r>
          </a:p>
          <a:p>
            <a:pPr algn="l" rtl="0">
              <a:lnSpc>
                <a:spcPct val="150000"/>
              </a:lnSpc>
            </a:pPr>
            <a:r>
              <a:rPr lang="en-US" sz="3200" dirty="0">
                <a:solidFill>
                  <a:srgbClr val="006600"/>
                </a:solidFill>
                <a:latin typeface="Comic Sans MS" panose="030F0702030302020204" pitchFamily="66" charset="0"/>
              </a:rPr>
              <a:t>expensive</a:t>
            </a:r>
            <a:endParaRPr lang="ar-SA" sz="32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8C627F4C-A426-4CF0-99F1-6886B364341D}"/>
              </a:ext>
            </a:extLst>
          </p:cNvPr>
          <p:cNvSpPr txBox="1"/>
          <p:nvPr/>
        </p:nvSpPr>
        <p:spPr>
          <a:xfrm>
            <a:off x="769257" y="3643086"/>
            <a:ext cx="7926223" cy="2600712"/>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Mosque of the Prophet in Madinah is one of the most beautiful mosques in the world. </a:t>
            </a:r>
          </a:p>
          <a:p>
            <a:pPr algn="l" rtl="0"/>
            <a:endParaRPr lang="en-US" sz="1100" dirty="0">
              <a:latin typeface="Comic Sans MS" panose="030F0702030302020204" pitchFamily="66" charset="0"/>
            </a:endParaRPr>
          </a:p>
          <a:p>
            <a:pPr algn="l" rtl="0"/>
            <a:r>
              <a:rPr lang="en-US" sz="2400" dirty="0">
                <a:solidFill>
                  <a:srgbClr val="006600"/>
                </a:solidFill>
                <a:latin typeface="Comic Sans MS" panose="030F0702030302020204" pitchFamily="66" charset="0"/>
              </a:rPr>
              <a:t>The construction took years to complete. </a:t>
            </a:r>
          </a:p>
          <a:p>
            <a:pPr algn="l" rtl="0"/>
            <a:endParaRPr lang="en-US" sz="32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Thousands of workers, artisans and craftsmen were employed to do the work.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52649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fade">
                                      <p:cBhvr>
                                        <p:cTn id="6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782CCF3-E0C1-4414-8B8C-E3CE4AA156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8800" y="876453"/>
            <a:ext cx="8026400" cy="5509647"/>
          </a:xfrm>
          <a:prstGeom prst="rect">
            <a:avLst/>
          </a:prstGeom>
        </p:spPr>
      </p:pic>
      <p:sp>
        <p:nvSpPr>
          <p:cNvPr id="5" name="مربع نص 4">
            <a:extLst>
              <a:ext uri="{FF2B5EF4-FFF2-40B4-BE49-F238E27FC236}">
                <a16:creationId xmlns:a16="http://schemas.microsoft.com/office/drawing/2014/main" xmlns="" id="{54D74DCA-4643-4329-A102-3984B0FC58A0}"/>
              </a:ext>
            </a:extLst>
          </p:cNvPr>
          <p:cNvSpPr txBox="1"/>
          <p:nvPr/>
        </p:nvSpPr>
        <p:spPr>
          <a:xfrm>
            <a:off x="2804018" y="3992548"/>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بالكتابة عن حادث شاهدته أو سمعت عنه</a:t>
            </a:r>
          </a:p>
        </p:txBody>
      </p:sp>
    </p:spTree>
    <p:extLst>
      <p:ext uri="{BB962C8B-B14F-4D97-AF65-F5344CB8AC3E}">
        <p14:creationId xmlns:p14="http://schemas.microsoft.com/office/powerpoint/2010/main" val="1864710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7BC2B93-96C8-4DB8-A5DA-4BCD302F4D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6370" y="972456"/>
            <a:ext cx="8371259" cy="5312230"/>
          </a:xfrm>
          <a:prstGeom prst="rect">
            <a:avLst/>
          </a:prstGeom>
        </p:spPr>
      </p:pic>
    </p:spTree>
    <p:extLst>
      <p:ext uri="{BB962C8B-B14F-4D97-AF65-F5344CB8AC3E}">
        <p14:creationId xmlns:p14="http://schemas.microsoft.com/office/powerpoint/2010/main" val="2900824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0FB6B15-B362-4319-9DB8-CF10E6F544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779" y="888384"/>
            <a:ext cx="8584441" cy="5502008"/>
          </a:xfrm>
          <a:prstGeom prst="rect">
            <a:avLst/>
          </a:prstGeom>
        </p:spPr>
      </p:pic>
      <p:sp>
        <p:nvSpPr>
          <p:cNvPr id="5" name="مربع نص 4">
            <a:extLst>
              <a:ext uri="{FF2B5EF4-FFF2-40B4-BE49-F238E27FC236}">
                <a16:creationId xmlns:a16="http://schemas.microsoft.com/office/drawing/2014/main" xmlns="" id="{6B2163AE-18DE-4303-B69B-F1CCE7E1B48C}"/>
              </a:ext>
            </a:extLst>
          </p:cNvPr>
          <p:cNvSpPr txBox="1"/>
          <p:nvPr/>
        </p:nvSpPr>
        <p:spPr>
          <a:xfrm>
            <a:off x="6045959" y="2251881"/>
            <a:ext cx="2388359" cy="3970318"/>
          </a:xfrm>
          <a:prstGeom prst="rect">
            <a:avLst/>
          </a:prstGeom>
          <a:noFill/>
        </p:spPr>
        <p:txBody>
          <a:bodyPr wrap="square" rtlCol="1">
            <a:spAutoFit/>
          </a:bodyPr>
          <a:lstStyle/>
          <a:p>
            <a:pPr algn="ctr" rtl="0"/>
            <a:r>
              <a:rPr lang="en-US" sz="3600" dirty="0">
                <a:solidFill>
                  <a:srgbClr val="FF0000"/>
                </a:solidFill>
                <a:latin typeface="Comic Sans MS" panose="030F0702030302020204" pitchFamily="66" charset="0"/>
              </a:rPr>
              <a:t>monitor</a:t>
            </a:r>
          </a:p>
          <a:p>
            <a:pPr algn="ctr" rtl="0"/>
            <a:r>
              <a:rPr lang="en-US" sz="3600" dirty="0">
                <a:solidFill>
                  <a:srgbClr val="0000CC"/>
                </a:solidFill>
                <a:latin typeface="Comic Sans MS" panose="030F0702030302020204" pitchFamily="66" charset="0"/>
              </a:rPr>
              <a:t>Watch </a:t>
            </a:r>
          </a:p>
          <a:p>
            <a:pPr algn="ctr" rtl="0"/>
            <a:r>
              <a:rPr lang="en-US" sz="3600" dirty="0">
                <a:solidFill>
                  <a:srgbClr val="FF0000"/>
                </a:solidFill>
                <a:latin typeface="Comic Sans MS" panose="030F0702030302020204" pitchFamily="66" charset="0"/>
              </a:rPr>
              <a:t>Call</a:t>
            </a:r>
            <a:r>
              <a:rPr lang="en-US" sz="3600" dirty="0">
                <a:latin typeface="Comic Sans MS" panose="030F0702030302020204" pitchFamily="66" charset="0"/>
              </a:rPr>
              <a:t> </a:t>
            </a:r>
          </a:p>
          <a:p>
            <a:pPr algn="ctr" rtl="0"/>
            <a:r>
              <a:rPr lang="en-US" sz="3600" dirty="0">
                <a:solidFill>
                  <a:srgbClr val="0000CC"/>
                </a:solidFill>
                <a:latin typeface="Comic Sans MS" panose="030F0702030302020204" pitchFamily="66" charset="0"/>
              </a:rPr>
              <a:t>Notify</a:t>
            </a:r>
            <a:r>
              <a:rPr lang="en-US" sz="3600" dirty="0">
                <a:latin typeface="Comic Sans MS" panose="030F0702030302020204" pitchFamily="66" charset="0"/>
              </a:rPr>
              <a:t> </a:t>
            </a:r>
          </a:p>
          <a:p>
            <a:pPr algn="ctr" rtl="0"/>
            <a:r>
              <a:rPr lang="en-US" sz="3600" dirty="0">
                <a:solidFill>
                  <a:srgbClr val="FF0000"/>
                </a:solidFill>
                <a:latin typeface="Comic Sans MS" panose="030F0702030302020204" pitchFamily="66" charset="0"/>
              </a:rPr>
              <a:t>Warn</a:t>
            </a:r>
            <a:r>
              <a:rPr lang="en-US" sz="3600" dirty="0">
                <a:latin typeface="Comic Sans MS" panose="030F0702030302020204" pitchFamily="66" charset="0"/>
              </a:rPr>
              <a:t> </a:t>
            </a:r>
          </a:p>
          <a:p>
            <a:pPr algn="ctr" rtl="0"/>
            <a:r>
              <a:rPr lang="en-US" sz="3600" dirty="0">
                <a:solidFill>
                  <a:srgbClr val="0000CC"/>
                </a:solidFill>
                <a:latin typeface="Comic Sans MS" panose="030F0702030302020204" pitchFamily="66" charset="0"/>
              </a:rPr>
              <a:t>Alert</a:t>
            </a:r>
            <a:r>
              <a:rPr lang="en-US" sz="3600" dirty="0">
                <a:latin typeface="Comic Sans MS" panose="030F0702030302020204" pitchFamily="66" charset="0"/>
              </a:rPr>
              <a:t> </a:t>
            </a:r>
          </a:p>
          <a:p>
            <a:pPr algn="ctr" rtl="0"/>
            <a:r>
              <a:rPr lang="en-US" sz="3600" dirty="0">
                <a:solidFill>
                  <a:srgbClr val="FF0000"/>
                </a:solidFill>
                <a:latin typeface="Comic Sans MS" panose="030F0702030302020204" pitchFamily="66" charset="0"/>
              </a:rPr>
              <a:t>Protect</a:t>
            </a:r>
            <a:r>
              <a:rPr lang="en-US" sz="3600" dirty="0">
                <a:latin typeface="Comic Sans MS" panose="030F0702030302020204" pitchFamily="66" charset="0"/>
              </a:rPr>
              <a:t> </a:t>
            </a:r>
            <a:endParaRPr lang="ar-SA" sz="3600" dirty="0">
              <a:latin typeface="Comic Sans MS" panose="030F0702030302020204" pitchFamily="66" charset="0"/>
            </a:endParaRPr>
          </a:p>
        </p:txBody>
      </p:sp>
      <p:sp>
        <p:nvSpPr>
          <p:cNvPr id="6" name="مربع نص 5">
            <a:extLst>
              <a:ext uri="{FF2B5EF4-FFF2-40B4-BE49-F238E27FC236}">
                <a16:creationId xmlns:a16="http://schemas.microsoft.com/office/drawing/2014/main" xmlns="" id="{60586BB6-D55D-4C36-A668-2B24C0F30173}"/>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174112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xmlns="" id="{C5DF954B-7635-4BF8-A704-F23CA9B32995}"/>
              </a:ext>
            </a:extLst>
          </p:cNvPr>
          <p:cNvSpPr>
            <a:spLocks noGrp="1"/>
          </p:cNvSpPr>
          <p:nvPr>
            <p:ph idx="1"/>
          </p:nvPr>
        </p:nvSpPr>
        <p:spPr>
          <a:xfrm>
            <a:off x="685800" y="1451344"/>
            <a:ext cx="7772399" cy="3955312"/>
          </a:xfrm>
        </p:spPr>
        <p:txBody>
          <a:bodyPr>
            <a:noAutofit/>
          </a:bodyPr>
          <a:lstStyle/>
          <a:p>
            <a:pPr algn="ctr" rtl="0">
              <a:buNone/>
            </a:pPr>
            <a:r>
              <a:rPr lang="en-US" sz="72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54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54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48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7AFAFE6-B407-42B8-BFF8-0959448A47CC}"/>
              </a:ext>
            </a:extLst>
          </p:cNvPr>
          <p:cNvPicPr>
            <a:picLocks noChangeAspect="1"/>
          </p:cNvPicPr>
          <p:nvPr/>
        </p:nvPicPr>
        <p:blipFill>
          <a:blip r:embed="rId2"/>
          <a:stretch>
            <a:fillRect/>
          </a:stretch>
        </p:blipFill>
        <p:spPr>
          <a:xfrm>
            <a:off x="301352" y="1730565"/>
            <a:ext cx="8541296" cy="3250868"/>
          </a:xfrm>
          <a:prstGeom prst="rect">
            <a:avLst/>
          </a:prstGeom>
        </p:spPr>
      </p:pic>
      <p:sp>
        <p:nvSpPr>
          <p:cNvPr id="5" name="مربع نص 4">
            <a:extLst>
              <a:ext uri="{FF2B5EF4-FFF2-40B4-BE49-F238E27FC236}">
                <a16:creationId xmlns:a16="http://schemas.microsoft.com/office/drawing/2014/main" xmlns="" id="{BFBB0E61-959D-4563-A24B-84AF7014523E}"/>
              </a:ext>
            </a:extLst>
          </p:cNvPr>
          <p:cNvSpPr txBox="1"/>
          <p:nvPr/>
        </p:nvSpPr>
        <p:spPr>
          <a:xfrm>
            <a:off x="900752" y="1730565"/>
            <a:ext cx="7941896" cy="954107"/>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Weather changes are monitored closely so that damage by storms can be prevented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F365065-A9A4-4D6F-94CF-D7FEC48F91E5}"/>
              </a:ext>
            </a:extLst>
          </p:cNvPr>
          <p:cNvSpPr txBox="1"/>
          <p:nvPr/>
        </p:nvSpPr>
        <p:spPr>
          <a:xfrm>
            <a:off x="971264" y="2756426"/>
            <a:ext cx="7941896" cy="954107"/>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controller watches the screen very carefully so that accidents can be avoided</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87C7BE33-CA47-40BD-99C9-2AB56DA81B4B}"/>
              </a:ext>
            </a:extLst>
          </p:cNvPr>
          <p:cNvSpPr txBox="1"/>
          <p:nvPr/>
        </p:nvSpPr>
        <p:spPr>
          <a:xfrm>
            <a:off x="905298" y="3891466"/>
            <a:ext cx="7941896" cy="954107"/>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Large screens are used so that conditions can be shown clearly over a broad area</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45006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01AB4FE-D238-4DF1-9BA5-4553C0DCBA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93383" y="1022587"/>
            <a:ext cx="7557234" cy="5422846"/>
          </a:xfrm>
          <a:prstGeom prst="rect">
            <a:avLst/>
          </a:prstGeom>
        </p:spPr>
      </p:pic>
      <p:sp>
        <p:nvSpPr>
          <p:cNvPr id="5" name="مربع نص 4">
            <a:extLst>
              <a:ext uri="{FF2B5EF4-FFF2-40B4-BE49-F238E27FC236}">
                <a16:creationId xmlns:a16="http://schemas.microsoft.com/office/drawing/2014/main" xmlns="" id="{BAADE38B-BFAF-41E3-841F-AE13734A1897}"/>
              </a:ext>
            </a:extLst>
          </p:cNvPr>
          <p:cNvSpPr txBox="1"/>
          <p:nvPr/>
        </p:nvSpPr>
        <p:spPr>
          <a:xfrm>
            <a:off x="3575713" y="3606575"/>
            <a:ext cx="2374710" cy="1384995"/>
          </a:xfrm>
          <a:prstGeom prst="rect">
            <a:avLst/>
          </a:prstGeom>
          <a:solidFill>
            <a:srgbClr val="C00000"/>
          </a:solidFill>
        </p:spPr>
        <p:txBody>
          <a:bodyPr wrap="square" rtlCol="1">
            <a:spAutoFit/>
          </a:bodyPr>
          <a:lstStyle/>
          <a:p>
            <a:pPr algn="ctr"/>
            <a:r>
              <a:rPr lang="ar-SA" sz="2800" b="1" dirty="0">
                <a:solidFill>
                  <a:schemeClr val="bg1"/>
                </a:solidFill>
              </a:rPr>
              <a:t>أكمل الجدول حول الأشخاص الذين تتواصل معهم</a:t>
            </a:r>
          </a:p>
        </p:txBody>
      </p:sp>
    </p:spTree>
    <p:extLst>
      <p:ext uri="{BB962C8B-B14F-4D97-AF65-F5344CB8AC3E}">
        <p14:creationId xmlns:p14="http://schemas.microsoft.com/office/powerpoint/2010/main" val="33381901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343B373-9816-4A7D-92F1-2027941A5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1783" y="1050878"/>
            <a:ext cx="8420434" cy="5145206"/>
          </a:xfrm>
          <a:prstGeom prst="rect">
            <a:avLst/>
          </a:prstGeom>
        </p:spPr>
      </p:pic>
    </p:spTree>
    <p:extLst>
      <p:ext uri="{BB962C8B-B14F-4D97-AF65-F5344CB8AC3E}">
        <p14:creationId xmlns:p14="http://schemas.microsoft.com/office/powerpoint/2010/main" val="2455870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1 </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1791007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5E6737B-93F3-4355-89B7-D744E7F74B54}"/>
              </a:ext>
            </a:extLst>
          </p:cNvPr>
          <p:cNvPicPr>
            <a:picLocks noChangeAspect="1"/>
          </p:cNvPicPr>
          <p:nvPr/>
        </p:nvPicPr>
        <p:blipFill>
          <a:blip r:embed="rId2"/>
          <a:stretch>
            <a:fillRect/>
          </a:stretch>
        </p:blipFill>
        <p:spPr>
          <a:xfrm>
            <a:off x="351074" y="1495922"/>
            <a:ext cx="8441851" cy="4154251"/>
          </a:xfrm>
          <a:prstGeom prst="rect">
            <a:avLst/>
          </a:prstGeom>
        </p:spPr>
      </p:pic>
    </p:spTree>
    <p:extLst>
      <p:ext uri="{BB962C8B-B14F-4D97-AF65-F5344CB8AC3E}">
        <p14:creationId xmlns:p14="http://schemas.microsoft.com/office/powerpoint/2010/main" val="2369953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A921AE3-F7B4-4552-920A-70C8C95627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7172" y="1401668"/>
            <a:ext cx="8569656" cy="4548756"/>
          </a:xfrm>
          <a:prstGeom prst="rect">
            <a:avLst/>
          </a:prstGeom>
        </p:spPr>
      </p:pic>
      <p:sp>
        <p:nvSpPr>
          <p:cNvPr id="5" name="مربع نص 4">
            <a:extLst>
              <a:ext uri="{FF2B5EF4-FFF2-40B4-BE49-F238E27FC236}">
                <a16:creationId xmlns:a16="http://schemas.microsoft.com/office/drawing/2014/main" xmlns="" id="{B391C528-6055-4410-AB48-A35B3C89AEEE}"/>
              </a:ext>
            </a:extLst>
          </p:cNvPr>
          <p:cNvSpPr txBox="1"/>
          <p:nvPr/>
        </p:nvSpPr>
        <p:spPr>
          <a:xfrm>
            <a:off x="5145205" y="1337482"/>
            <a:ext cx="222458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used to send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ABAA949-9FFA-46D7-9C7B-C814A26ACBAA}"/>
              </a:ext>
            </a:extLst>
          </p:cNvPr>
          <p:cNvSpPr txBox="1"/>
          <p:nvPr/>
        </p:nvSpPr>
        <p:spPr>
          <a:xfrm>
            <a:off x="3523394" y="2063089"/>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have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D5EED069-5B31-451A-9C93-4BE4D1BEFAC3}"/>
              </a:ext>
            </a:extLst>
          </p:cNvPr>
          <p:cNvSpPr txBox="1"/>
          <p:nvPr/>
        </p:nvSpPr>
        <p:spPr>
          <a:xfrm>
            <a:off x="3102586" y="2638570"/>
            <a:ext cx="268348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use to have</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6DF6DABE-7BA1-4E5D-8EE7-3C047D2B93C6}"/>
              </a:ext>
            </a:extLst>
          </p:cNvPr>
          <p:cNvSpPr txBox="1"/>
          <p:nvPr/>
        </p:nvSpPr>
        <p:spPr>
          <a:xfrm>
            <a:off x="2204108" y="3200407"/>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use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A56E4C5-4352-44F4-93C6-2411E7AD01E1}"/>
              </a:ext>
            </a:extLst>
          </p:cNvPr>
          <p:cNvSpPr txBox="1"/>
          <p:nvPr/>
        </p:nvSpPr>
        <p:spPr>
          <a:xfrm>
            <a:off x="2356508" y="3612116"/>
            <a:ext cx="222458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used to carry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57EF0D10-C176-4289-970F-9BF47C00B8B2}"/>
              </a:ext>
            </a:extLst>
          </p:cNvPr>
          <p:cNvSpPr txBox="1"/>
          <p:nvPr/>
        </p:nvSpPr>
        <p:spPr>
          <a:xfrm>
            <a:off x="3573436" y="4337725"/>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write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14335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F9775D3-44A4-4521-A517-BEA6FFE300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475" y="1191548"/>
            <a:ext cx="8696793" cy="4786171"/>
          </a:xfrm>
          <a:prstGeom prst="rect">
            <a:avLst/>
          </a:prstGeom>
        </p:spPr>
      </p:pic>
      <p:sp>
        <p:nvSpPr>
          <p:cNvPr id="5" name="مربع نص 4">
            <a:extLst>
              <a:ext uri="{FF2B5EF4-FFF2-40B4-BE49-F238E27FC236}">
                <a16:creationId xmlns:a16="http://schemas.microsoft.com/office/drawing/2014/main" xmlns="" id="{59AEEBC1-9953-4BC4-9274-5A171A663E3C}"/>
              </a:ext>
            </a:extLst>
          </p:cNvPr>
          <p:cNvSpPr txBox="1"/>
          <p:nvPr/>
        </p:nvSpPr>
        <p:spPr>
          <a:xfrm>
            <a:off x="1419367" y="2688608"/>
            <a:ext cx="7533563" cy="2739211"/>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  Did Fahd use to check his email all the time? </a:t>
            </a:r>
          </a:p>
          <a:p>
            <a:pPr algn="l" rtl="0"/>
            <a:endParaRPr lang="en-US" sz="2800" dirty="0">
              <a:latin typeface="Comic Sans MS" panose="030F0702030302020204" pitchFamily="66" charset="0"/>
            </a:endParaRPr>
          </a:p>
          <a:p>
            <a:pPr algn="l" rtl="0"/>
            <a:r>
              <a:rPr lang="en-US" dirty="0">
                <a:solidFill>
                  <a:srgbClr val="0000CC"/>
                </a:solidFill>
                <a:latin typeface="Comic Sans MS" panose="030F0702030302020204" pitchFamily="66" charset="0"/>
              </a:rPr>
              <a:t>Did people use to leave messages on telephone answering machines? </a:t>
            </a:r>
          </a:p>
          <a:p>
            <a:pPr algn="l" rtl="0"/>
            <a:endParaRPr lang="en-US" sz="1400" dirty="0">
              <a:latin typeface="Comic Sans MS" panose="030F0702030302020204" pitchFamily="66" charset="0"/>
            </a:endParaRPr>
          </a:p>
          <a:p>
            <a:pPr algn="l" rtl="0"/>
            <a:endParaRPr lang="en-US" dirty="0">
              <a:latin typeface="Comic Sans MS" panose="030F0702030302020204" pitchFamily="66" charset="0"/>
            </a:endParaRPr>
          </a:p>
          <a:p>
            <a:pPr algn="l" rtl="0"/>
            <a:r>
              <a:rPr lang="en-US" sz="2000" dirty="0">
                <a:solidFill>
                  <a:srgbClr val="FF0000"/>
                </a:solidFill>
                <a:latin typeface="Comic Sans MS" panose="030F0702030302020204" pitchFamily="66" charset="0"/>
              </a:rPr>
              <a:t>  Did students use to write on paper/in books/on tablets? </a:t>
            </a:r>
          </a:p>
          <a:p>
            <a:pPr algn="l" rtl="0"/>
            <a:endParaRPr lang="en-US" sz="1400" dirty="0">
              <a:latin typeface="Comic Sans MS" panose="030F0702030302020204" pitchFamily="66" charset="0"/>
            </a:endParaRPr>
          </a:p>
          <a:p>
            <a:pPr algn="l" rtl="0"/>
            <a:endParaRPr lang="en-US" sz="12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  Did you use to go to bed early?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22148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28FD7DF-D4C0-4F6C-B495-07208A9C17B1}"/>
              </a:ext>
            </a:extLst>
          </p:cNvPr>
          <p:cNvPicPr>
            <a:picLocks noChangeAspect="1"/>
          </p:cNvPicPr>
          <p:nvPr/>
        </p:nvPicPr>
        <p:blipFill>
          <a:blip r:embed="rId2"/>
          <a:stretch>
            <a:fillRect/>
          </a:stretch>
        </p:blipFill>
        <p:spPr>
          <a:xfrm>
            <a:off x="864606" y="883408"/>
            <a:ext cx="7414787" cy="5476449"/>
          </a:xfrm>
          <a:prstGeom prst="rect">
            <a:avLst/>
          </a:prstGeom>
        </p:spPr>
      </p:pic>
      <p:sp>
        <p:nvSpPr>
          <p:cNvPr id="5" name="مربع نص 4">
            <a:extLst>
              <a:ext uri="{FF2B5EF4-FFF2-40B4-BE49-F238E27FC236}">
                <a16:creationId xmlns:a16="http://schemas.microsoft.com/office/drawing/2014/main" xmlns="" id="{5B253474-F587-4F09-B2B7-CD6A0F9F9872}"/>
              </a:ext>
            </a:extLst>
          </p:cNvPr>
          <p:cNvSpPr txBox="1"/>
          <p:nvPr/>
        </p:nvSpPr>
        <p:spPr>
          <a:xfrm>
            <a:off x="1719619" y="1433015"/>
            <a:ext cx="1555845" cy="2554545"/>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There are </a:t>
            </a:r>
          </a:p>
          <a:p>
            <a:pPr algn="l" rtl="0"/>
            <a:r>
              <a:rPr lang="en-US" sz="2000" dirty="0">
                <a:solidFill>
                  <a:srgbClr val="0000CC"/>
                </a:solidFill>
                <a:latin typeface="Comic Sans MS" panose="030F0702030302020204" pitchFamily="66" charset="0"/>
              </a:rPr>
              <a:t>There is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is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are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is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19063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ABB2D99-5BC7-4359-8712-78493DF0C3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780" y="1602329"/>
            <a:ext cx="8500440" cy="4252557"/>
          </a:xfrm>
          <a:prstGeom prst="rect">
            <a:avLst/>
          </a:prstGeom>
        </p:spPr>
      </p:pic>
      <p:sp>
        <p:nvSpPr>
          <p:cNvPr id="5" name="مربع نص 4">
            <a:extLst>
              <a:ext uri="{FF2B5EF4-FFF2-40B4-BE49-F238E27FC236}">
                <a16:creationId xmlns:a16="http://schemas.microsoft.com/office/drawing/2014/main" xmlns="" id="{970E3956-DDB7-4E35-BE14-50DBBF7C16AE}"/>
              </a:ext>
            </a:extLst>
          </p:cNvPr>
          <p:cNvSpPr txBox="1"/>
          <p:nvPr/>
        </p:nvSpPr>
        <p:spPr>
          <a:xfrm>
            <a:off x="2647664" y="2934269"/>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1A7F4A02-111A-4279-B8B3-698ADF9EBAF9}"/>
              </a:ext>
            </a:extLst>
          </p:cNvPr>
          <p:cNvSpPr txBox="1"/>
          <p:nvPr/>
        </p:nvSpPr>
        <p:spPr>
          <a:xfrm>
            <a:off x="2527106" y="3482458"/>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F41F7B51-602B-4131-872F-5461BDB0338B}"/>
              </a:ext>
            </a:extLst>
          </p:cNvPr>
          <p:cNvSpPr txBox="1"/>
          <p:nvPr/>
        </p:nvSpPr>
        <p:spPr>
          <a:xfrm>
            <a:off x="1191898" y="4562911"/>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16FFD2E-DE93-47E2-AB80-0A9D589C4A32}"/>
              </a:ext>
            </a:extLst>
          </p:cNvPr>
          <p:cNvSpPr txBox="1"/>
          <p:nvPr/>
        </p:nvSpPr>
        <p:spPr>
          <a:xfrm>
            <a:off x="5220270" y="4578831"/>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DCDA60C7-567D-4FE7-B558-E14E0E031918}"/>
              </a:ext>
            </a:extLst>
          </p:cNvPr>
          <p:cNvSpPr txBox="1"/>
          <p:nvPr/>
        </p:nvSpPr>
        <p:spPr>
          <a:xfrm>
            <a:off x="6230210" y="5124747"/>
            <a:ext cx="81203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a:t>
            </a:r>
            <a:r>
              <a:rPr lang="en-US" sz="2800" dirty="0">
                <a:solidFill>
                  <a:srgbClr val="FF0000"/>
                </a:solidFill>
                <a:latin typeface="Comic Sans MS" panose="030F0702030302020204" pitchFamily="66" charset="0"/>
              </a:rPr>
              <a:t> </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98C0E872-AF32-48A3-BCF0-DBDAE45592B7}"/>
              </a:ext>
            </a:extLst>
          </p:cNvPr>
          <p:cNvSpPr txBox="1"/>
          <p:nvPr/>
        </p:nvSpPr>
        <p:spPr>
          <a:xfrm>
            <a:off x="5479577" y="3295938"/>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4B5FD68E-4AA3-4B23-AAF0-FF554BA9C516}"/>
              </a:ext>
            </a:extLst>
          </p:cNvPr>
          <p:cNvSpPr txBox="1"/>
          <p:nvPr/>
        </p:nvSpPr>
        <p:spPr>
          <a:xfrm>
            <a:off x="1646821" y="3898715"/>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7D6E80A0-0477-47E8-8CA9-3B6751418F73}"/>
              </a:ext>
            </a:extLst>
          </p:cNvPr>
          <p:cNvSpPr txBox="1"/>
          <p:nvPr/>
        </p:nvSpPr>
        <p:spPr>
          <a:xfrm>
            <a:off x="3778150" y="3873692"/>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xmlns="" id="{6796010C-22DC-4B3B-BD23-B7C04E3F7BEC}"/>
              </a:ext>
            </a:extLst>
          </p:cNvPr>
          <p:cNvSpPr txBox="1"/>
          <p:nvPr/>
        </p:nvSpPr>
        <p:spPr>
          <a:xfrm>
            <a:off x="7151430" y="3875964"/>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2544372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2</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2548144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46722B7-077E-4C29-9376-BE9D306A89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1627" y="1614131"/>
            <a:ext cx="8580746" cy="3776735"/>
          </a:xfrm>
          <a:prstGeom prst="rect">
            <a:avLst/>
          </a:prstGeom>
        </p:spPr>
      </p:pic>
      <p:sp>
        <p:nvSpPr>
          <p:cNvPr id="5" name="مربع نص 4">
            <a:extLst>
              <a:ext uri="{FF2B5EF4-FFF2-40B4-BE49-F238E27FC236}">
                <a16:creationId xmlns:a16="http://schemas.microsoft.com/office/drawing/2014/main" xmlns="" id="{E0E25EBC-288D-4DB6-83FA-78E328FCE9C7}"/>
              </a:ext>
            </a:extLst>
          </p:cNvPr>
          <p:cNvSpPr txBox="1"/>
          <p:nvPr/>
        </p:nvSpPr>
        <p:spPr>
          <a:xfrm>
            <a:off x="1296539" y="2347415"/>
            <a:ext cx="2388359" cy="2799613"/>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leader </a:t>
            </a:r>
          </a:p>
          <a:p>
            <a:pPr algn="l" rtl="0">
              <a:lnSpc>
                <a:spcPct val="150000"/>
              </a:lnSpc>
            </a:pPr>
            <a:r>
              <a:rPr lang="en-US" sz="2400" dirty="0">
                <a:solidFill>
                  <a:srgbClr val="0000CC"/>
                </a:solidFill>
                <a:latin typeface="Comic Sans MS" panose="030F0702030302020204" pitchFamily="66" charset="0"/>
              </a:rPr>
              <a:t>technology </a:t>
            </a:r>
          </a:p>
          <a:p>
            <a:pPr algn="l" rtl="0">
              <a:lnSpc>
                <a:spcPct val="150000"/>
              </a:lnSpc>
            </a:pPr>
            <a:r>
              <a:rPr lang="en-US" sz="2400" dirty="0">
                <a:solidFill>
                  <a:srgbClr val="FF0000"/>
                </a:solidFill>
                <a:latin typeface="Comic Sans MS" panose="030F0702030302020204" pitchFamily="66" charset="0"/>
              </a:rPr>
              <a:t>empire </a:t>
            </a:r>
          </a:p>
          <a:p>
            <a:pPr algn="l" rtl="0">
              <a:lnSpc>
                <a:spcPct val="150000"/>
              </a:lnSpc>
            </a:pPr>
            <a:r>
              <a:rPr lang="en-US" sz="2400" dirty="0">
                <a:solidFill>
                  <a:srgbClr val="0000CC"/>
                </a:solidFill>
                <a:latin typeface="Comic Sans MS" panose="030F0702030302020204" pitchFamily="66" charset="0"/>
              </a:rPr>
              <a:t>prize </a:t>
            </a:r>
          </a:p>
          <a:p>
            <a:pPr algn="l" rtl="0">
              <a:lnSpc>
                <a:spcPct val="150000"/>
              </a:lnSpc>
            </a:pPr>
            <a:r>
              <a:rPr lang="en-US" sz="2400" dirty="0">
                <a:solidFill>
                  <a:srgbClr val="FF0000"/>
                </a:solidFill>
                <a:latin typeface="Comic Sans MS" panose="030F0702030302020204" pitchFamily="66" charset="0"/>
              </a:rPr>
              <a:t>desert island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771408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5656E053-0736-43C0-B2B0-531C2E9BA2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687" y="914400"/>
            <a:ext cx="8810625" cy="5595582"/>
          </a:xfrm>
          <a:prstGeom prst="rect">
            <a:avLst/>
          </a:prstGeom>
        </p:spPr>
      </p:pic>
      <p:sp>
        <p:nvSpPr>
          <p:cNvPr id="6" name="مربع نص 5">
            <a:extLst>
              <a:ext uri="{FF2B5EF4-FFF2-40B4-BE49-F238E27FC236}">
                <a16:creationId xmlns:a16="http://schemas.microsoft.com/office/drawing/2014/main" xmlns="" id="{CFCD6177-D1AC-4833-AF08-DA7A01AED45A}"/>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7" name="مربع نص 6">
            <a:extLst>
              <a:ext uri="{FF2B5EF4-FFF2-40B4-BE49-F238E27FC236}">
                <a16:creationId xmlns:a16="http://schemas.microsoft.com/office/drawing/2014/main" xmlns="" id="{0C636C39-72C0-4893-8DA0-67D0C246AB18}"/>
              </a:ext>
            </a:extLst>
          </p:cNvPr>
          <p:cNvSpPr txBox="1"/>
          <p:nvPr/>
        </p:nvSpPr>
        <p:spPr>
          <a:xfrm>
            <a:off x="614148" y="1869743"/>
            <a:ext cx="5227092"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Scientists use technology like satellites to study the universe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169517B7-0904-4E7F-92BB-620A6557A5E5}"/>
              </a:ext>
            </a:extLst>
          </p:cNvPr>
          <p:cNvSpPr txBox="1"/>
          <p:nvPr/>
        </p:nvSpPr>
        <p:spPr>
          <a:xfrm>
            <a:off x="657364" y="3086669"/>
            <a:ext cx="5227092"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He wishes that he was on a desert island. He wouldn’t be lonely there</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E85896D8-510D-4BD6-8BB8-892F15B663A6}"/>
              </a:ext>
            </a:extLst>
          </p:cNvPr>
          <p:cNvSpPr txBox="1"/>
          <p:nvPr/>
        </p:nvSpPr>
        <p:spPr>
          <a:xfrm>
            <a:off x="659636" y="4303599"/>
            <a:ext cx="5227092"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man participated in a game show on television, and he won a very large prize</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0D6EDFD0-CBDE-42E1-A1FF-2C9C3B29C098}"/>
              </a:ext>
            </a:extLst>
          </p:cNvPr>
          <p:cNvSpPr txBox="1"/>
          <p:nvPr/>
        </p:nvSpPr>
        <p:spPr>
          <a:xfrm>
            <a:off x="661909" y="5493235"/>
            <a:ext cx="633939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King Abdul Aziz Al Saud was a historical leader. He was responsible for the unification of Saudi Arabia</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9793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04E323B-2A0F-4723-8FB1-7FC070F10B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2131" y="1087982"/>
            <a:ext cx="8579737" cy="5203636"/>
          </a:xfrm>
          <a:prstGeom prst="rect">
            <a:avLst/>
          </a:prstGeom>
        </p:spPr>
      </p:pic>
      <p:sp>
        <p:nvSpPr>
          <p:cNvPr id="5" name="مربع نص 4">
            <a:extLst>
              <a:ext uri="{FF2B5EF4-FFF2-40B4-BE49-F238E27FC236}">
                <a16:creationId xmlns:a16="http://schemas.microsoft.com/office/drawing/2014/main" xmlns="" id="{B0F9E0C6-B123-4A0D-AB2D-21F633BAC69E}"/>
              </a:ext>
            </a:extLst>
          </p:cNvPr>
          <p:cNvSpPr txBox="1"/>
          <p:nvPr/>
        </p:nvSpPr>
        <p:spPr>
          <a:xfrm>
            <a:off x="2674963" y="1733265"/>
            <a:ext cx="181515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weren’t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7E150C9E-9BC0-4271-B60D-2B050C920DBA}"/>
              </a:ext>
            </a:extLst>
          </p:cNvPr>
          <p:cNvSpPr txBox="1"/>
          <p:nvPr/>
        </p:nvSpPr>
        <p:spPr>
          <a:xfrm>
            <a:off x="1298812" y="2158621"/>
            <a:ext cx="181515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be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AA49EBFB-05CC-46E3-B091-D7F5F6047A30}"/>
              </a:ext>
            </a:extLst>
          </p:cNvPr>
          <p:cNvSpPr txBox="1"/>
          <p:nvPr/>
        </p:nvSpPr>
        <p:spPr>
          <a:xfrm>
            <a:off x="1942533" y="2583979"/>
            <a:ext cx="127913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asked</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8F19ED33-C288-4A5F-8E1A-01F66E90951D}"/>
              </a:ext>
            </a:extLst>
          </p:cNvPr>
          <p:cNvSpPr txBox="1"/>
          <p:nvPr/>
        </p:nvSpPr>
        <p:spPr>
          <a:xfrm>
            <a:off x="2777322" y="3063926"/>
            <a:ext cx="240882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wouldn’t answer</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FAEBE52-078A-4277-AFF7-D9B546ECF800}"/>
              </a:ext>
            </a:extLst>
          </p:cNvPr>
          <p:cNvSpPr txBox="1"/>
          <p:nvPr/>
        </p:nvSpPr>
        <p:spPr>
          <a:xfrm>
            <a:off x="1835623" y="4401409"/>
            <a:ext cx="192206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have</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B7A5B4CB-CE3E-4149-AC10-262B60337D50}"/>
              </a:ext>
            </a:extLst>
          </p:cNvPr>
          <p:cNvSpPr txBox="1"/>
          <p:nvPr/>
        </p:nvSpPr>
        <p:spPr>
          <a:xfrm>
            <a:off x="1401168" y="4840414"/>
            <a:ext cx="192206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help</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59C474E4-69DC-4EE5-941C-1832A439DD3A}"/>
              </a:ext>
            </a:extLst>
          </p:cNvPr>
          <p:cNvSpPr txBox="1"/>
          <p:nvPr/>
        </p:nvSpPr>
        <p:spPr>
          <a:xfrm>
            <a:off x="4622045" y="4840416"/>
            <a:ext cx="225642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believe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AEEDD2B6-85BD-4D31-9474-1571F5EC8C45}"/>
              </a:ext>
            </a:extLst>
          </p:cNvPr>
          <p:cNvSpPr txBox="1"/>
          <p:nvPr/>
        </p:nvSpPr>
        <p:spPr>
          <a:xfrm>
            <a:off x="2438401" y="5263495"/>
            <a:ext cx="192206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say</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1207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CF8302F7-777F-4509-BBAB-5132E7FE73B8}"/>
              </a:ext>
            </a:extLst>
          </p:cNvPr>
          <p:cNvPicPr>
            <a:picLocks noChangeAspect="1"/>
          </p:cNvPicPr>
          <p:nvPr/>
        </p:nvPicPr>
        <p:blipFill>
          <a:blip r:embed="rId2"/>
          <a:stretch>
            <a:fillRect/>
          </a:stretch>
        </p:blipFill>
        <p:spPr>
          <a:xfrm>
            <a:off x="254082" y="933450"/>
            <a:ext cx="8635835" cy="5440054"/>
          </a:xfrm>
          <a:prstGeom prst="rect">
            <a:avLst/>
          </a:prstGeom>
        </p:spPr>
      </p:pic>
      <p:sp>
        <p:nvSpPr>
          <p:cNvPr id="5" name="مربع نص 4">
            <a:extLst>
              <a:ext uri="{FF2B5EF4-FFF2-40B4-BE49-F238E27FC236}">
                <a16:creationId xmlns:a16="http://schemas.microsoft.com/office/drawing/2014/main" xmlns="" id="{CA99E9D5-F586-43D0-AACC-184FCAB0473F}"/>
              </a:ext>
            </a:extLst>
          </p:cNvPr>
          <p:cNvSpPr txBox="1"/>
          <p:nvPr/>
        </p:nvSpPr>
        <p:spPr>
          <a:xfrm>
            <a:off x="254082" y="2879678"/>
            <a:ext cx="5996593"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If I had the cash right now, I would buy a cell phone.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A2247518-0727-44B1-8F1A-D3B410A1956C}"/>
              </a:ext>
            </a:extLst>
          </p:cNvPr>
          <p:cNvSpPr txBox="1"/>
          <p:nvPr/>
        </p:nvSpPr>
        <p:spPr>
          <a:xfrm>
            <a:off x="624847" y="3632582"/>
            <a:ext cx="8000542"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If Larry wanted a summer job, he would apply for the job at the library.</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A3C7DE34-8591-48DC-B4BC-5269405E7956}"/>
              </a:ext>
            </a:extLst>
          </p:cNvPr>
          <p:cNvSpPr txBox="1"/>
          <p:nvPr/>
        </p:nvSpPr>
        <p:spPr>
          <a:xfrm>
            <a:off x="172194" y="4412781"/>
            <a:ext cx="8753440"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If Ahmed didn’t have an English test next Sunday, they’d go on vacation with us.</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4801D981-24DD-47DC-8677-B1813FAE3760}"/>
              </a:ext>
            </a:extLst>
          </p:cNvPr>
          <p:cNvSpPr txBox="1"/>
          <p:nvPr/>
        </p:nvSpPr>
        <p:spPr>
          <a:xfrm>
            <a:off x="1418695" y="5204348"/>
            <a:ext cx="638782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 my shirt had holes in it, I’d buy a new one.</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47CE5E77-905A-475A-9597-6A783DFCD1DC}"/>
              </a:ext>
            </a:extLst>
          </p:cNvPr>
          <p:cNvSpPr txBox="1"/>
          <p:nvPr/>
        </p:nvSpPr>
        <p:spPr>
          <a:xfrm>
            <a:off x="1393672" y="5970901"/>
            <a:ext cx="6387829"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If I liked baseball, I’d go to the game with you.</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20959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xmlns="" id="{48EE97DB-09E6-4A90-AB10-EDA7033BE21D}"/>
              </a:ext>
            </a:extLst>
          </p:cNvPr>
          <p:cNvPicPr>
            <a:picLocks noChangeAspect="1"/>
          </p:cNvPicPr>
          <p:nvPr/>
        </p:nvPicPr>
        <p:blipFill>
          <a:blip r:embed="rId2"/>
          <a:stretch>
            <a:fillRect/>
          </a:stretch>
        </p:blipFill>
        <p:spPr>
          <a:xfrm>
            <a:off x="300251" y="935511"/>
            <a:ext cx="8543498" cy="5424346"/>
          </a:xfrm>
          <a:prstGeom prst="rect">
            <a:avLst/>
          </a:prstGeom>
        </p:spPr>
      </p:pic>
      <p:sp>
        <p:nvSpPr>
          <p:cNvPr id="4" name="مربع نص 3">
            <a:extLst>
              <a:ext uri="{FF2B5EF4-FFF2-40B4-BE49-F238E27FC236}">
                <a16:creationId xmlns:a16="http://schemas.microsoft.com/office/drawing/2014/main" xmlns="" id="{7961A389-212B-4FD9-8CE6-B7FF78DBE6DB}"/>
              </a:ext>
            </a:extLst>
          </p:cNvPr>
          <p:cNvSpPr txBox="1"/>
          <p:nvPr/>
        </p:nvSpPr>
        <p:spPr>
          <a:xfrm>
            <a:off x="4790363" y="3166279"/>
            <a:ext cx="3603009"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wonder if he is mad at me.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C5CB97B2-8960-47AF-A224-EC75F341763E}"/>
              </a:ext>
            </a:extLst>
          </p:cNvPr>
          <p:cNvSpPr txBox="1"/>
          <p:nvPr/>
        </p:nvSpPr>
        <p:spPr>
          <a:xfrm>
            <a:off x="4806283" y="5734335"/>
            <a:ext cx="3603009"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I need to call him and apologize for my last email.</a:t>
            </a:r>
            <a:endParaRPr lang="ar-SA" sz="20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8AD4C918-91FD-4E6C-BD47-23B8C9726DA4}"/>
              </a:ext>
            </a:extLst>
          </p:cNvPr>
          <p:cNvSpPr txBox="1"/>
          <p:nvPr/>
        </p:nvSpPr>
        <p:spPr>
          <a:xfrm>
            <a:off x="468558" y="5763903"/>
            <a:ext cx="360300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It thought they were spam!</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4162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37B9F15-440C-41A3-A50F-BEC0830FE0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842" y="972616"/>
            <a:ext cx="8579964" cy="5360480"/>
          </a:xfrm>
          <a:prstGeom prst="rect">
            <a:avLst/>
          </a:prstGeom>
        </p:spPr>
      </p:pic>
      <p:sp>
        <p:nvSpPr>
          <p:cNvPr id="5" name="مربع نص 4">
            <a:extLst>
              <a:ext uri="{FF2B5EF4-FFF2-40B4-BE49-F238E27FC236}">
                <a16:creationId xmlns:a16="http://schemas.microsoft.com/office/drawing/2014/main" xmlns="" id="{BC155DFA-978B-425E-9A0F-389B2312A24A}"/>
              </a:ext>
            </a:extLst>
          </p:cNvPr>
          <p:cNvSpPr txBox="1"/>
          <p:nvPr/>
        </p:nvSpPr>
        <p:spPr>
          <a:xfrm>
            <a:off x="341194" y="1719618"/>
            <a:ext cx="8579964" cy="470898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If I could be the leader of my country, I’d work to improve the environment.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If I won a large cash prize on TV, I could travel to every country in the world.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lived on a desert island, I could surf and swim all the time.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met an extraterrestrial, I might ask about life on other planets.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had more time, I could watch more TV.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worked for a charity, I might build houses for homeless people.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found 5,000 riyals on the street, I might try to find who lost it.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lived in a foreign country, I could teach English.</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080515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EC80F3A-9FE4-4257-A9AA-E642802C9314}"/>
              </a:ext>
            </a:extLst>
          </p:cNvPr>
          <p:cNvPicPr>
            <a:picLocks noChangeAspect="1"/>
          </p:cNvPicPr>
          <p:nvPr/>
        </p:nvPicPr>
        <p:blipFill>
          <a:blip r:embed="rId2"/>
          <a:stretch>
            <a:fillRect/>
          </a:stretch>
        </p:blipFill>
        <p:spPr>
          <a:xfrm>
            <a:off x="225401" y="915537"/>
            <a:ext cx="8693197" cy="5457968"/>
          </a:xfrm>
          <a:prstGeom prst="rect">
            <a:avLst/>
          </a:prstGeom>
        </p:spPr>
      </p:pic>
      <p:sp>
        <p:nvSpPr>
          <p:cNvPr id="5" name="مربع نص 4">
            <a:extLst>
              <a:ext uri="{FF2B5EF4-FFF2-40B4-BE49-F238E27FC236}">
                <a16:creationId xmlns:a16="http://schemas.microsoft.com/office/drawing/2014/main" xmlns="" id="{B4E0EAC5-9878-450A-ADC6-CB1BAB20E224}"/>
              </a:ext>
            </a:extLst>
          </p:cNvPr>
          <p:cNvSpPr txBox="1"/>
          <p:nvPr/>
        </p:nvSpPr>
        <p:spPr>
          <a:xfrm>
            <a:off x="225401" y="2552131"/>
            <a:ext cx="6448354" cy="3893374"/>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Tommy wishes that he didn’t have to pay the municipal fees on his house. </a:t>
            </a:r>
          </a:p>
          <a:p>
            <a:pPr algn="ctr" rtl="0"/>
            <a:endParaRPr lang="en-US" sz="1100" dirty="0">
              <a:latin typeface="Comic Sans MS" panose="030F0702030302020204" pitchFamily="66" charset="0"/>
            </a:endParaRPr>
          </a:p>
          <a:p>
            <a:pPr algn="ctr" rtl="0"/>
            <a:r>
              <a:rPr lang="en-US" dirty="0">
                <a:solidFill>
                  <a:srgbClr val="FF0000"/>
                </a:solidFill>
                <a:latin typeface="Comic Sans MS" panose="030F0702030302020204" pitchFamily="66" charset="0"/>
              </a:rPr>
              <a:t>Charles wishes that he was good enough to play professional basketball. </a:t>
            </a:r>
          </a:p>
          <a:p>
            <a:pPr algn="ctr" rtl="0"/>
            <a:endParaRPr lang="en-US" sz="1100" dirty="0">
              <a:latin typeface="Comic Sans MS" panose="030F0702030302020204" pitchFamily="66" charset="0"/>
            </a:endParaRPr>
          </a:p>
          <a:p>
            <a:pPr algn="ctr" rtl="0"/>
            <a:r>
              <a:rPr lang="en-US" dirty="0">
                <a:solidFill>
                  <a:srgbClr val="0000CC"/>
                </a:solidFill>
                <a:latin typeface="Comic Sans MS" panose="030F0702030302020204" pitchFamily="66" charset="0"/>
              </a:rPr>
              <a:t>Kevin wishes that his friend would listen to him. </a:t>
            </a:r>
          </a:p>
          <a:p>
            <a:pPr algn="ctr" rtl="0"/>
            <a:endParaRPr lang="en-US" sz="2400" dirty="0">
              <a:latin typeface="Comic Sans MS" panose="030F0702030302020204" pitchFamily="66" charset="0"/>
            </a:endParaRPr>
          </a:p>
          <a:p>
            <a:pPr algn="ctr" rtl="0"/>
            <a:r>
              <a:rPr lang="en-US" dirty="0">
                <a:solidFill>
                  <a:srgbClr val="FF0000"/>
                </a:solidFill>
                <a:latin typeface="Comic Sans MS" panose="030F0702030302020204" pitchFamily="66" charset="0"/>
              </a:rPr>
              <a:t>David wishes that he didn’t have to do homework every night. </a:t>
            </a:r>
          </a:p>
          <a:p>
            <a:pPr algn="ctr" rtl="0"/>
            <a:endParaRPr lang="en-US" sz="1100" dirty="0">
              <a:latin typeface="Comic Sans MS" panose="030F0702030302020204" pitchFamily="66" charset="0"/>
            </a:endParaRPr>
          </a:p>
          <a:p>
            <a:pPr algn="ctr" rtl="0"/>
            <a:r>
              <a:rPr lang="en-US" dirty="0">
                <a:solidFill>
                  <a:srgbClr val="0000CC"/>
                </a:solidFill>
                <a:latin typeface="Comic Sans MS" panose="030F0702030302020204" pitchFamily="66" charset="0"/>
              </a:rPr>
              <a:t>Joanna wishes that she could see her parents this year. </a:t>
            </a:r>
          </a:p>
          <a:p>
            <a:pPr algn="ctr" rtl="0"/>
            <a:endParaRPr lang="en-US" sz="2400" dirty="0">
              <a:latin typeface="Comic Sans MS" panose="030F0702030302020204" pitchFamily="66" charset="0"/>
            </a:endParaRPr>
          </a:p>
          <a:p>
            <a:pPr algn="ctr" rtl="0"/>
            <a:r>
              <a:rPr lang="en-US" dirty="0">
                <a:solidFill>
                  <a:srgbClr val="FF0000"/>
                </a:solidFill>
                <a:latin typeface="Comic Sans MS" panose="030F0702030302020204" pitchFamily="66" charset="0"/>
              </a:rPr>
              <a:t>Maria wishes that there wasn’t so much traffic in the city.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25125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A250882-6AC1-4994-BE8D-C327EAE7B4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1921" y="915181"/>
            <a:ext cx="8540157" cy="5459197"/>
          </a:xfrm>
          <a:prstGeom prst="rect">
            <a:avLst/>
          </a:prstGeom>
        </p:spPr>
      </p:pic>
      <p:sp>
        <p:nvSpPr>
          <p:cNvPr id="5" name="مربع نص 4">
            <a:extLst>
              <a:ext uri="{FF2B5EF4-FFF2-40B4-BE49-F238E27FC236}">
                <a16:creationId xmlns:a16="http://schemas.microsoft.com/office/drawing/2014/main" xmlns="" id="{9AEFFE33-104E-4633-AE5C-F4BEFD3F95FD}"/>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1B33F1E7-D9A1-498D-ACF2-9ABE72BA96D0}"/>
              </a:ext>
            </a:extLst>
          </p:cNvPr>
          <p:cNvSpPr txBox="1"/>
          <p:nvPr/>
        </p:nvSpPr>
        <p:spPr>
          <a:xfrm>
            <a:off x="2347415" y="5036024"/>
            <a:ext cx="4517410"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traffic wasn’t so bad </a:t>
            </a:r>
          </a:p>
          <a:p>
            <a:pPr algn="l" rtl="0"/>
            <a:r>
              <a:rPr lang="en-US" sz="2000" dirty="0">
                <a:solidFill>
                  <a:srgbClr val="0000CC"/>
                </a:solidFill>
                <a:latin typeface="Comic Sans MS" panose="030F0702030302020204" pitchFamily="66" charset="0"/>
              </a:rPr>
              <a:t>it wasn’t so noisy at the restaurant </a:t>
            </a:r>
          </a:p>
          <a:p>
            <a:pPr algn="l" rtl="0"/>
            <a:r>
              <a:rPr lang="en-US" sz="2000" dirty="0">
                <a:solidFill>
                  <a:srgbClr val="FF0000"/>
                </a:solidFill>
                <a:latin typeface="Comic Sans MS" panose="030F0702030302020204" pitchFamily="66" charset="0"/>
              </a:rPr>
              <a:t>he didn’t have a lot of homework </a:t>
            </a:r>
          </a:p>
          <a:p>
            <a:pPr algn="l" rtl="0"/>
            <a:r>
              <a:rPr lang="en-US" sz="2000" dirty="0">
                <a:solidFill>
                  <a:srgbClr val="0000CC"/>
                </a:solidFill>
                <a:latin typeface="Comic Sans MS" panose="030F0702030302020204" pitchFamily="66" charset="0"/>
              </a:rPr>
              <a:t>he was 18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816644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xmlns="" id="{67582F32-3F2B-4CA4-B95C-3F892ADB9CD8}"/>
              </a:ext>
            </a:extLst>
          </p:cNvPr>
          <p:cNvPicPr>
            <a:picLocks noChangeAspect="1"/>
          </p:cNvPicPr>
          <p:nvPr/>
        </p:nvPicPr>
        <p:blipFill>
          <a:blip r:embed="rId2"/>
          <a:stretch>
            <a:fillRect/>
          </a:stretch>
        </p:blipFill>
        <p:spPr>
          <a:xfrm>
            <a:off x="117568" y="858385"/>
            <a:ext cx="8616998" cy="5528009"/>
          </a:xfrm>
          <a:prstGeom prst="rect">
            <a:avLst/>
          </a:prstGeom>
        </p:spPr>
      </p:pic>
      <p:sp>
        <p:nvSpPr>
          <p:cNvPr id="5" name="مربع نص 4">
            <a:extLst>
              <a:ext uri="{FF2B5EF4-FFF2-40B4-BE49-F238E27FC236}">
                <a16:creationId xmlns:a16="http://schemas.microsoft.com/office/drawing/2014/main" xmlns="" id="{9AEFFE33-104E-4633-AE5C-F4BEFD3F95FD}"/>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1B33F1E7-D9A1-498D-ACF2-9ABE72BA96D0}"/>
              </a:ext>
            </a:extLst>
          </p:cNvPr>
          <p:cNvSpPr txBox="1"/>
          <p:nvPr/>
        </p:nvSpPr>
        <p:spPr>
          <a:xfrm>
            <a:off x="1937980" y="5036024"/>
            <a:ext cx="5459104"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her computer wasn’t so slow</a:t>
            </a:r>
          </a:p>
          <a:p>
            <a:pPr algn="l" rtl="0"/>
            <a:r>
              <a:rPr lang="en-US" sz="2000" dirty="0">
                <a:solidFill>
                  <a:srgbClr val="0000CC"/>
                </a:solidFill>
                <a:latin typeface="Comic Sans MS" panose="030F0702030302020204" pitchFamily="66" charset="0"/>
              </a:rPr>
              <a:t>it wasn’t so hot today</a:t>
            </a:r>
          </a:p>
          <a:p>
            <a:pPr algn="l" rtl="0"/>
            <a:r>
              <a:rPr lang="en-US" sz="2000" dirty="0">
                <a:solidFill>
                  <a:srgbClr val="FF0000"/>
                </a:solidFill>
                <a:latin typeface="Comic Sans MS" panose="030F0702030302020204" pitchFamily="66" charset="0"/>
              </a:rPr>
              <a:t>there was something good on TV tonight</a:t>
            </a:r>
          </a:p>
          <a:p>
            <a:pPr algn="l" rtl="0"/>
            <a:r>
              <a:rPr lang="en-US" sz="2000" dirty="0">
                <a:solidFill>
                  <a:srgbClr val="0000CC"/>
                </a:solidFill>
                <a:latin typeface="Comic Sans MS" panose="030F0702030302020204" pitchFamily="66" charset="0"/>
              </a:rPr>
              <a:t>she didn’t have a fever</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6926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47C8973-FF21-4EF9-AD3E-6AF52A81B7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0838" y="971336"/>
            <a:ext cx="8462323" cy="5457362"/>
          </a:xfrm>
          <a:prstGeom prst="rect">
            <a:avLst/>
          </a:prstGeom>
        </p:spPr>
      </p:pic>
    </p:spTree>
    <p:extLst>
      <p:ext uri="{BB962C8B-B14F-4D97-AF65-F5344CB8AC3E}">
        <p14:creationId xmlns:p14="http://schemas.microsoft.com/office/powerpoint/2010/main" val="7771567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1095D32-50DC-4A4D-BCED-D38A3A7671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8615" y="982639"/>
            <a:ext cx="8106770" cy="5200570"/>
          </a:xfrm>
          <a:prstGeom prst="rect">
            <a:avLst/>
          </a:prstGeom>
        </p:spPr>
      </p:pic>
      <p:sp>
        <p:nvSpPr>
          <p:cNvPr id="5" name="شكل بيضاوي 4">
            <a:extLst>
              <a:ext uri="{FF2B5EF4-FFF2-40B4-BE49-F238E27FC236}">
                <a16:creationId xmlns:a16="http://schemas.microsoft.com/office/drawing/2014/main" xmlns="" id="{E52C3FF2-1F2F-40C8-9138-0CB11FF07A38}"/>
              </a:ext>
            </a:extLst>
          </p:cNvPr>
          <p:cNvSpPr/>
          <p:nvPr/>
        </p:nvSpPr>
        <p:spPr>
          <a:xfrm>
            <a:off x="6496334" y="2756848"/>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xmlns="" id="{C5587847-5041-4E11-BD2A-378DA88D2E53}"/>
              </a:ext>
            </a:extLst>
          </p:cNvPr>
          <p:cNvSpPr/>
          <p:nvPr/>
        </p:nvSpPr>
        <p:spPr>
          <a:xfrm>
            <a:off x="6512255" y="3345978"/>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xmlns="" id="{6134B474-03C8-4DA1-8AC9-FAA237DBF4F1}"/>
              </a:ext>
            </a:extLst>
          </p:cNvPr>
          <p:cNvSpPr/>
          <p:nvPr/>
        </p:nvSpPr>
        <p:spPr>
          <a:xfrm>
            <a:off x="6500880" y="3948756"/>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xmlns="" id="{43EA4320-D7AC-41A5-A829-51991B9A6F49}"/>
              </a:ext>
            </a:extLst>
          </p:cNvPr>
          <p:cNvSpPr/>
          <p:nvPr/>
        </p:nvSpPr>
        <p:spPr>
          <a:xfrm>
            <a:off x="7308375" y="4524237"/>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xmlns="" id="{C712E9D4-653B-4C21-AE33-7F1007713B41}"/>
              </a:ext>
            </a:extLst>
          </p:cNvPr>
          <p:cNvSpPr/>
          <p:nvPr/>
        </p:nvSpPr>
        <p:spPr>
          <a:xfrm>
            <a:off x="8156812" y="5154312"/>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xmlns="" id="{6BBB1D0E-3E3F-408F-8E2C-BAE8E5B80CE1}"/>
              </a:ext>
            </a:extLst>
          </p:cNvPr>
          <p:cNvSpPr/>
          <p:nvPr/>
        </p:nvSpPr>
        <p:spPr>
          <a:xfrm>
            <a:off x="8159085" y="5757089"/>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0703849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3809D00-A883-41EA-805B-3D911010D8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2324" y="989889"/>
            <a:ext cx="8559351" cy="5342672"/>
          </a:xfrm>
          <a:prstGeom prst="rect">
            <a:avLst/>
          </a:prstGeom>
        </p:spPr>
      </p:pic>
      <p:sp>
        <p:nvSpPr>
          <p:cNvPr id="5" name="مربع نص 4">
            <a:extLst>
              <a:ext uri="{FF2B5EF4-FFF2-40B4-BE49-F238E27FC236}">
                <a16:creationId xmlns:a16="http://schemas.microsoft.com/office/drawing/2014/main" xmlns="" id="{E6632549-7FD8-45A8-AB91-9CEECB31EF93}"/>
              </a:ext>
            </a:extLst>
          </p:cNvPr>
          <p:cNvSpPr txBox="1"/>
          <p:nvPr/>
        </p:nvSpPr>
        <p:spPr>
          <a:xfrm>
            <a:off x="5377218" y="216618"/>
            <a:ext cx="335734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قصته </a:t>
            </a:r>
          </a:p>
        </p:txBody>
      </p:sp>
    </p:spTree>
    <p:extLst>
      <p:ext uri="{BB962C8B-B14F-4D97-AF65-F5344CB8AC3E}">
        <p14:creationId xmlns:p14="http://schemas.microsoft.com/office/powerpoint/2010/main" val="1126577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A839812-D4BF-429D-96A5-3A0FBECC8765}"/>
              </a:ext>
            </a:extLst>
          </p:cNvPr>
          <p:cNvPicPr>
            <a:picLocks noChangeAspect="1"/>
          </p:cNvPicPr>
          <p:nvPr/>
        </p:nvPicPr>
        <p:blipFill>
          <a:blip r:embed="rId2"/>
          <a:stretch>
            <a:fillRect/>
          </a:stretch>
        </p:blipFill>
        <p:spPr>
          <a:xfrm>
            <a:off x="313329" y="932241"/>
            <a:ext cx="8517341" cy="5487999"/>
          </a:xfrm>
          <a:prstGeom prst="rect">
            <a:avLst/>
          </a:prstGeom>
        </p:spPr>
      </p:pic>
      <p:sp>
        <p:nvSpPr>
          <p:cNvPr id="5" name="مربع نص 4">
            <a:extLst>
              <a:ext uri="{FF2B5EF4-FFF2-40B4-BE49-F238E27FC236}">
                <a16:creationId xmlns:a16="http://schemas.microsoft.com/office/drawing/2014/main" xmlns="" id="{100642BB-7870-4053-BDA3-92F2D0A19FF2}"/>
              </a:ext>
            </a:extLst>
          </p:cNvPr>
          <p:cNvSpPr txBox="1"/>
          <p:nvPr/>
        </p:nvSpPr>
        <p:spPr>
          <a:xfrm>
            <a:off x="791570" y="2715904"/>
            <a:ext cx="8243248" cy="4031873"/>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If she didn’t have a toothache she wouldn’t need to see the dentist. </a:t>
            </a:r>
          </a:p>
          <a:p>
            <a:pPr algn="ctr" rtl="0"/>
            <a:endParaRPr lang="en-US" dirty="0">
              <a:latin typeface="Comic Sans MS" panose="030F0702030302020204" pitchFamily="66" charset="0"/>
            </a:endParaRPr>
          </a:p>
          <a:p>
            <a:pPr algn="ctr" rtl="0"/>
            <a:endParaRPr lang="en-US" sz="1400" dirty="0">
              <a:latin typeface="Comic Sans MS" panose="030F0702030302020204" pitchFamily="66" charset="0"/>
            </a:endParaRPr>
          </a:p>
          <a:p>
            <a:pPr algn="ctr" rtl="0"/>
            <a:r>
              <a:rPr lang="en-US" dirty="0">
                <a:solidFill>
                  <a:srgbClr val="FF0000"/>
                </a:solidFill>
                <a:latin typeface="Comic Sans MS" panose="030F0702030302020204" pitchFamily="66" charset="0"/>
              </a:rPr>
              <a:t>Asma wouldn’t do so well at school if she missed classes. </a:t>
            </a:r>
          </a:p>
          <a:p>
            <a:pPr algn="ctr" rtl="0"/>
            <a:endParaRPr lang="en-US" dirty="0">
              <a:latin typeface="Comic Sans MS" panose="030F0702030302020204" pitchFamily="66" charset="0"/>
            </a:endParaRPr>
          </a:p>
          <a:p>
            <a:pPr algn="ctr" rtl="0"/>
            <a:endParaRPr lang="en-US" dirty="0">
              <a:latin typeface="Comic Sans MS" panose="030F0702030302020204" pitchFamily="66" charset="0"/>
            </a:endParaRPr>
          </a:p>
          <a:p>
            <a:pPr algn="ctr" rtl="0"/>
            <a:endParaRPr lang="en-US" sz="1400" dirty="0">
              <a:latin typeface="Comic Sans MS" panose="030F0702030302020204" pitchFamily="66" charset="0"/>
            </a:endParaRPr>
          </a:p>
          <a:p>
            <a:pPr algn="ctr" rtl="0"/>
            <a:r>
              <a:rPr lang="en-US" dirty="0">
                <a:solidFill>
                  <a:srgbClr val="0000CC"/>
                </a:solidFill>
                <a:latin typeface="Comic Sans MS" panose="030F0702030302020204" pitchFamily="66" charset="0"/>
              </a:rPr>
              <a:t>Adel would go to a picnic with his friends if he hadn’t to study over the weekend for his test. </a:t>
            </a:r>
          </a:p>
          <a:p>
            <a:pPr algn="ctr" rtl="0"/>
            <a:endParaRPr lang="en-US" sz="1200" dirty="0">
              <a:latin typeface="Comic Sans MS" panose="030F0702030302020204" pitchFamily="66" charset="0"/>
            </a:endParaRPr>
          </a:p>
          <a:p>
            <a:pPr algn="ctr" rtl="0"/>
            <a:r>
              <a:rPr lang="en-US" dirty="0">
                <a:solidFill>
                  <a:srgbClr val="FF0000"/>
                </a:solidFill>
                <a:latin typeface="Comic Sans MS" panose="030F0702030302020204" pitchFamily="66" charset="0"/>
              </a:rPr>
              <a:t>They would go to their house in the country more often if they didn’t need to work so hard. </a:t>
            </a:r>
          </a:p>
          <a:p>
            <a:pPr algn="ctr" rtl="0"/>
            <a:endParaRPr lang="en-US" sz="1200" dirty="0">
              <a:latin typeface="Comic Sans MS" panose="030F0702030302020204" pitchFamily="66" charset="0"/>
            </a:endParaRPr>
          </a:p>
          <a:p>
            <a:pPr algn="ctr" rtl="0"/>
            <a:r>
              <a:rPr lang="en-US" dirty="0">
                <a:solidFill>
                  <a:srgbClr val="0000CC"/>
                </a:solidFill>
                <a:latin typeface="Comic Sans MS" panose="030F0702030302020204" pitchFamily="66" charset="0"/>
              </a:rPr>
              <a:t>If there wasn’t such a huge range of models I would know which laptop to choose.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67962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C187407F-197F-425E-A8C7-F1491A33F364}"/>
              </a:ext>
            </a:extLst>
          </p:cNvPr>
          <p:cNvPicPr>
            <a:picLocks noChangeAspect="1"/>
          </p:cNvPicPr>
          <p:nvPr/>
        </p:nvPicPr>
        <p:blipFill>
          <a:blip r:embed="rId2"/>
          <a:stretch>
            <a:fillRect/>
          </a:stretch>
        </p:blipFill>
        <p:spPr>
          <a:xfrm>
            <a:off x="725961" y="948092"/>
            <a:ext cx="7692077" cy="5316229"/>
          </a:xfrm>
          <a:prstGeom prst="rect">
            <a:avLst/>
          </a:prstGeom>
        </p:spPr>
      </p:pic>
    </p:spTree>
    <p:extLst>
      <p:ext uri="{BB962C8B-B14F-4D97-AF65-F5344CB8AC3E}">
        <p14:creationId xmlns:p14="http://schemas.microsoft.com/office/powerpoint/2010/main" val="33808087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E046D19-EA33-424A-A457-FC244427F51A}"/>
              </a:ext>
            </a:extLst>
          </p:cNvPr>
          <p:cNvPicPr>
            <a:picLocks noChangeAspect="1"/>
          </p:cNvPicPr>
          <p:nvPr/>
        </p:nvPicPr>
        <p:blipFill>
          <a:blip r:embed="rId2"/>
          <a:stretch>
            <a:fillRect/>
          </a:stretch>
        </p:blipFill>
        <p:spPr>
          <a:xfrm>
            <a:off x="398308" y="1816149"/>
            <a:ext cx="8347384" cy="3779435"/>
          </a:xfrm>
          <a:prstGeom prst="rect">
            <a:avLst/>
          </a:prstGeom>
        </p:spPr>
      </p:pic>
      <p:sp>
        <p:nvSpPr>
          <p:cNvPr id="5" name="مربع نص 4">
            <a:extLst>
              <a:ext uri="{FF2B5EF4-FFF2-40B4-BE49-F238E27FC236}">
                <a16:creationId xmlns:a16="http://schemas.microsoft.com/office/drawing/2014/main" xmlns="" id="{D58F398C-AF10-4BA9-8A7C-65EB80BD3F89}"/>
              </a:ext>
            </a:extLst>
          </p:cNvPr>
          <p:cNvSpPr txBox="1"/>
          <p:nvPr/>
        </p:nvSpPr>
        <p:spPr>
          <a:xfrm>
            <a:off x="6359856" y="216617"/>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02E17D70-D656-43E8-B4D4-89C23FC235FA}"/>
              </a:ext>
            </a:extLst>
          </p:cNvPr>
          <p:cNvSpPr txBox="1"/>
          <p:nvPr/>
        </p:nvSpPr>
        <p:spPr>
          <a:xfrm>
            <a:off x="1378424" y="1720613"/>
            <a:ext cx="7367268" cy="3293209"/>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some time off I’d go on a trip. </a:t>
            </a:r>
          </a:p>
          <a:p>
            <a:pPr algn="l" rtl="0"/>
            <a:endParaRPr lang="en-US" sz="3200" dirty="0">
              <a:latin typeface="Comic Sans MS" panose="030F0702030302020204" pitchFamily="66" charset="0"/>
            </a:endParaRPr>
          </a:p>
          <a:p>
            <a:pPr algn="ctr" rtl="0"/>
            <a:r>
              <a:rPr lang="en-US" sz="2800" dirty="0">
                <a:solidFill>
                  <a:srgbClr val="0000CC"/>
                </a:solidFill>
                <a:latin typeface="Comic Sans MS" panose="030F0702030302020204" pitchFamily="66" charset="0"/>
              </a:rPr>
              <a:t>had enough money I’d invite my friend to come along. </a:t>
            </a:r>
          </a:p>
          <a:p>
            <a:pPr algn="l" rtl="0"/>
            <a:r>
              <a:rPr lang="en-US" sz="2800" dirty="0">
                <a:solidFill>
                  <a:srgbClr val="FF0000"/>
                </a:solidFill>
                <a:latin typeface="Comic Sans MS" panose="030F0702030302020204" pitchFamily="66" charset="0"/>
              </a:rPr>
              <a:t>  I had the time and the money to do it. </a:t>
            </a:r>
          </a:p>
          <a:p>
            <a:pPr algn="l" rtl="0"/>
            <a:endParaRPr lang="en-US" sz="3600" dirty="0">
              <a:latin typeface="Comic Sans MS" panose="030F0702030302020204" pitchFamily="66" charset="0"/>
            </a:endParaRPr>
          </a:p>
          <a:p>
            <a:pPr algn="l" rtl="0"/>
            <a:r>
              <a:rPr lang="en-US" sz="2800" dirty="0">
                <a:solidFill>
                  <a:srgbClr val="0000CC"/>
                </a:solidFill>
                <a:latin typeface="Comic Sans MS" panose="030F0702030302020204" pitchFamily="66" charset="0"/>
              </a:rPr>
              <a:t>my friend could accompany me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881093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504E9AD-8BD0-4E67-BD1B-5D4F4DFF1E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5423" y="900752"/>
            <a:ext cx="8621973" cy="5472752"/>
          </a:xfrm>
          <a:prstGeom prst="rect">
            <a:avLst/>
          </a:prstGeom>
        </p:spPr>
      </p:pic>
      <p:sp>
        <p:nvSpPr>
          <p:cNvPr id="5" name="مربع نص 4">
            <a:extLst>
              <a:ext uri="{FF2B5EF4-FFF2-40B4-BE49-F238E27FC236}">
                <a16:creationId xmlns:a16="http://schemas.microsoft.com/office/drawing/2014/main" xmlns="" id="{DFA215E4-4951-4BF6-A533-CE29F274E8D1}"/>
              </a:ext>
            </a:extLst>
          </p:cNvPr>
          <p:cNvSpPr txBox="1"/>
          <p:nvPr/>
        </p:nvSpPr>
        <p:spPr>
          <a:xfrm>
            <a:off x="928047" y="1392069"/>
            <a:ext cx="368490" cy="1938992"/>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a:t>
            </a:r>
          </a:p>
          <a:p>
            <a:pPr algn="l" rtl="0"/>
            <a:r>
              <a:rPr lang="en-US" sz="2400" dirty="0">
                <a:solidFill>
                  <a:srgbClr val="0000CC"/>
                </a:solidFill>
                <a:latin typeface="Comic Sans MS" panose="030F0702030302020204" pitchFamily="66" charset="0"/>
              </a:rPr>
              <a:t>e</a:t>
            </a:r>
          </a:p>
          <a:p>
            <a:pPr algn="l" rtl="0"/>
            <a:r>
              <a:rPr lang="en-US" sz="2400" dirty="0">
                <a:solidFill>
                  <a:srgbClr val="FF0000"/>
                </a:solidFill>
                <a:latin typeface="Comic Sans MS" panose="030F0702030302020204" pitchFamily="66" charset="0"/>
              </a:rPr>
              <a:t>b</a:t>
            </a:r>
          </a:p>
          <a:p>
            <a:pPr algn="l" rtl="0"/>
            <a:r>
              <a:rPr lang="en-US" sz="2400" dirty="0">
                <a:solidFill>
                  <a:srgbClr val="0000CC"/>
                </a:solidFill>
                <a:latin typeface="Comic Sans MS" panose="030F0702030302020204" pitchFamily="66" charset="0"/>
              </a:rPr>
              <a:t>d</a:t>
            </a:r>
          </a:p>
          <a:p>
            <a:pPr algn="l" rtl="0"/>
            <a:r>
              <a:rPr lang="en-US" sz="2400" dirty="0">
                <a:solidFill>
                  <a:srgbClr val="FF0000"/>
                </a:solidFill>
                <a:latin typeface="Comic Sans MS" panose="030F0702030302020204" pitchFamily="66" charset="0"/>
              </a:rPr>
              <a:t>a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E9DF3AC3-2185-4275-AE05-5E2F0436A136}"/>
              </a:ext>
            </a:extLst>
          </p:cNvPr>
          <p:cNvSpPr txBox="1"/>
          <p:nvPr/>
        </p:nvSpPr>
        <p:spPr>
          <a:xfrm>
            <a:off x="750624" y="3916906"/>
            <a:ext cx="3616659"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 don’t have access to my email </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3D5D63DF-98B4-41F0-ACCB-8A8E0D4CDBEA}"/>
              </a:ext>
            </a:extLst>
          </p:cNvPr>
          <p:cNvSpPr txBox="1"/>
          <p:nvPr/>
        </p:nvSpPr>
        <p:spPr>
          <a:xfrm>
            <a:off x="2950191" y="4410503"/>
            <a:ext cx="372356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 think about you all the time</a:t>
            </a:r>
            <a:endParaRPr lang="ar-SA"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F1AAA19A-5DB2-4451-B663-042EAA9F7184}"/>
              </a:ext>
            </a:extLst>
          </p:cNvPr>
          <p:cNvSpPr txBox="1"/>
          <p:nvPr/>
        </p:nvSpPr>
        <p:spPr>
          <a:xfrm>
            <a:off x="5627433" y="4753974"/>
            <a:ext cx="2984304"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 really needed to relax</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C704C0E-53ED-49EA-96DB-61C4CDDBCDC8}"/>
              </a:ext>
            </a:extLst>
          </p:cNvPr>
          <p:cNvSpPr txBox="1"/>
          <p:nvPr/>
        </p:nvSpPr>
        <p:spPr>
          <a:xfrm>
            <a:off x="823411" y="5436361"/>
            <a:ext cx="3370998"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 could put me up?</a:t>
            </a:r>
            <a:endParaRPr lang="ar-SA"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BD43E269-00C7-478B-9E29-EEBC80FE6E93}"/>
              </a:ext>
            </a:extLst>
          </p:cNvPr>
          <p:cNvSpPr txBox="1"/>
          <p:nvPr/>
        </p:nvSpPr>
        <p:spPr>
          <a:xfrm>
            <a:off x="2392905" y="5791203"/>
            <a:ext cx="3625758"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my vacation in New York City</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951389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97C9EDE-11F2-46C3-9D15-C4D16C759E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6297" y="916602"/>
            <a:ext cx="7991405" cy="5361368"/>
          </a:xfrm>
          <a:prstGeom prst="rect">
            <a:avLst/>
          </a:prstGeom>
        </p:spPr>
      </p:pic>
      <p:sp>
        <p:nvSpPr>
          <p:cNvPr id="5" name="مربع نص 4">
            <a:extLst>
              <a:ext uri="{FF2B5EF4-FFF2-40B4-BE49-F238E27FC236}">
                <a16:creationId xmlns:a16="http://schemas.microsoft.com/office/drawing/2014/main" xmlns="" id="{4CFB3DE0-C9A5-45EF-BEC7-82C42D47A97F}"/>
              </a:ext>
            </a:extLst>
          </p:cNvPr>
          <p:cNvSpPr txBox="1"/>
          <p:nvPr/>
        </p:nvSpPr>
        <p:spPr>
          <a:xfrm>
            <a:off x="4776716" y="3429000"/>
            <a:ext cx="2374710" cy="1384995"/>
          </a:xfrm>
          <a:prstGeom prst="rect">
            <a:avLst/>
          </a:prstGeom>
          <a:solidFill>
            <a:srgbClr val="C00000"/>
          </a:solidFill>
        </p:spPr>
        <p:txBody>
          <a:bodyPr wrap="square" rtlCol="1">
            <a:spAutoFit/>
          </a:bodyPr>
          <a:lstStyle/>
          <a:p>
            <a:pPr algn="ctr"/>
            <a:r>
              <a:rPr lang="ar-SA" sz="2800" b="1" dirty="0">
                <a:solidFill>
                  <a:schemeClr val="bg1"/>
                </a:solidFill>
              </a:rPr>
              <a:t>اكتب قصة عن أمنية تحققت لصاحبها </a:t>
            </a:r>
          </a:p>
        </p:txBody>
      </p:sp>
    </p:spTree>
    <p:extLst>
      <p:ext uri="{BB962C8B-B14F-4D97-AF65-F5344CB8AC3E}">
        <p14:creationId xmlns:p14="http://schemas.microsoft.com/office/powerpoint/2010/main" val="1012552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05B62ED-044A-48CF-AEC2-E00E6E816A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9287" y="1320278"/>
            <a:ext cx="8431757" cy="4725679"/>
          </a:xfrm>
          <a:prstGeom prst="rect">
            <a:avLst/>
          </a:prstGeom>
        </p:spPr>
      </p:pic>
    </p:spTree>
    <p:extLst>
      <p:ext uri="{BB962C8B-B14F-4D97-AF65-F5344CB8AC3E}">
        <p14:creationId xmlns:p14="http://schemas.microsoft.com/office/powerpoint/2010/main" val="4018062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A9FDE84-36A9-432E-BE4D-5E51C7C3FC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930" y="959963"/>
            <a:ext cx="8500140" cy="5372882"/>
          </a:xfrm>
          <a:prstGeom prst="rect">
            <a:avLst/>
          </a:prstGeom>
        </p:spPr>
      </p:pic>
      <p:sp>
        <p:nvSpPr>
          <p:cNvPr id="5" name="مربع نص 4">
            <a:extLst>
              <a:ext uri="{FF2B5EF4-FFF2-40B4-BE49-F238E27FC236}">
                <a16:creationId xmlns:a16="http://schemas.microsoft.com/office/drawing/2014/main" xmlns="" id="{A94966A5-82E2-4851-900F-2DDE33D796AF}"/>
              </a:ext>
            </a:extLst>
          </p:cNvPr>
          <p:cNvSpPr txBox="1"/>
          <p:nvPr/>
        </p:nvSpPr>
        <p:spPr>
          <a:xfrm>
            <a:off x="1119118" y="1528548"/>
            <a:ext cx="559558" cy="1938992"/>
          </a:xfrm>
          <a:prstGeom prst="rect">
            <a:avLst/>
          </a:prstGeom>
          <a:noFill/>
        </p:spPr>
        <p:txBody>
          <a:bodyPr wrap="square" rtlCol="1">
            <a:spAutoFit/>
          </a:bodyPr>
          <a:lstStyle/>
          <a:p>
            <a:pPr algn="l" rtl="0"/>
            <a:r>
              <a:rPr lang="en-US" sz="2400" b="1" dirty="0">
                <a:solidFill>
                  <a:srgbClr val="0000CC"/>
                </a:solidFill>
              </a:rPr>
              <a:t>C</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C</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N</a:t>
            </a:r>
            <a:r>
              <a:rPr lang="en-US" sz="2400" b="1" dirty="0"/>
              <a:t> </a:t>
            </a:r>
            <a:endParaRPr lang="ar-SA" sz="2400" b="1" dirty="0"/>
          </a:p>
        </p:txBody>
      </p:sp>
      <p:sp>
        <p:nvSpPr>
          <p:cNvPr id="6" name="مربع نص 5">
            <a:extLst>
              <a:ext uri="{FF2B5EF4-FFF2-40B4-BE49-F238E27FC236}">
                <a16:creationId xmlns:a16="http://schemas.microsoft.com/office/drawing/2014/main" xmlns="" id="{9C7D97C0-B726-4A14-B58E-EBC3AA750122}"/>
              </a:ext>
            </a:extLst>
          </p:cNvPr>
          <p:cNvSpPr txBox="1"/>
          <p:nvPr/>
        </p:nvSpPr>
        <p:spPr>
          <a:xfrm>
            <a:off x="3782710" y="1435287"/>
            <a:ext cx="559558" cy="1938992"/>
          </a:xfrm>
          <a:prstGeom prst="rect">
            <a:avLst/>
          </a:prstGeom>
          <a:noFill/>
        </p:spPr>
        <p:txBody>
          <a:bodyPr wrap="square" rtlCol="1">
            <a:spAutoFit/>
          </a:bodyPr>
          <a:lstStyle/>
          <a:p>
            <a:pPr algn="l" rtl="0"/>
            <a:r>
              <a:rPr lang="en-US" sz="2400" b="1" dirty="0">
                <a:solidFill>
                  <a:srgbClr val="0000CC"/>
                </a:solidFill>
              </a:rPr>
              <a:t>N </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C</a:t>
            </a:r>
            <a:r>
              <a:rPr lang="en-US" sz="2400" b="1" dirty="0"/>
              <a:t> </a:t>
            </a:r>
          </a:p>
          <a:p>
            <a:pPr algn="l" rtl="0"/>
            <a:r>
              <a:rPr lang="en-US" sz="2400" b="1" dirty="0">
                <a:solidFill>
                  <a:srgbClr val="FF0000"/>
                </a:solidFill>
              </a:rPr>
              <a:t>N </a:t>
            </a:r>
            <a:r>
              <a:rPr lang="en-US" sz="2400" b="1" dirty="0"/>
              <a:t> </a:t>
            </a:r>
          </a:p>
          <a:p>
            <a:pPr algn="l" rtl="0"/>
            <a:r>
              <a:rPr lang="en-US" sz="2400" b="1" dirty="0">
                <a:solidFill>
                  <a:srgbClr val="0000CC"/>
                </a:solidFill>
              </a:rPr>
              <a:t>N</a:t>
            </a:r>
            <a:r>
              <a:rPr lang="en-US" sz="2400" b="1" dirty="0"/>
              <a:t> </a:t>
            </a:r>
            <a:endParaRPr lang="ar-SA" sz="2400" b="1" dirty="0"/>
          </a:p>
        </p:txBody>
      </p:sp>
    </p:spTree>
    <p:extLst>
      <p:ext uri="{BB962C8B-B14F-4D97-AF65-F5344CB8AC3E}">
        <p14:creationId xmlns:p14="http://schemas.microsoft.com/office/powerpoint/2010/main" val="511087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1FA3661-B421-4B87-861C-149C6AA26D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279" y="1239174"/>
            <a:ext cx="8379441" cy="4888670"/>
          </a:xfrm>
          <a:prstGeom prst="rect">
            <a:avLst/>
          </a:prstGeom>
        </p:spPr>
      </p:pic>
      <p:sp>
        <p:nvSpPr>
          <p:cNvPr id="5" name="مربع نص 4">
            <a:extLst>
              <a:ext uri="{FF2B5EF4-FFF2-40B4-BE49-F238E27FC236}">
                <a16:creationId xmlns:a16="http://schemas.microsoft.com/office/drawing/2014/main" xmlns="" id="{537D3DA5-1971-4748-9ADC-742F27A4C4CF}"/>
              </a:ext>
            </a:extLst>
          </p:cNvPr>
          <p:cNvSpPr txBox="1"/>
          <p:nvPr/>
        </p:nvSpPr>
        <p:spPr>
          <a:xfrm>
            <a:off x="7260609" y="1992574"/>
            <a:ext cx="131018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some</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0584D680-DA17-4DDD-9506-178E68ECBF50}"/>
              </a:ext>
            </a:extLst>
          </p:cNvPr>
          <p:cNvSpPr txBox="1"/>
          <p:nvPr/>
        </p:nvSpPr>
        <p:spPr>
          <a:xfrm>
            <a:off x="3127602" y="3004787"/>
            <a:ext cx="131018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any</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F357E656-F654-4BFD-9C43-1939780CBE36}"/>
              </a:ext>
            </a:extLst>
          </p:cNvPr>
          <p:cNvSpPr txBox="1"/>
          <p:nvPr/>
        </p:nvSpPr>
        <p:spPr>
          <a:xfrm>
            <a:off x="1476222" y="4055662"/>
            <a:ext cx="54364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D27F4DF-B7A8-463C-9577-910E49CE0D2B}"/>
              </a:ext>
            </a:extLst>
          </p:cNvPr>
          <p:cNvSpPr txBox="1"/>
          <p:nvPr/>
        </p:nvSpPr>
        <p:spPr>
          <a:xfrm>
            <a:off x="1587677" y="4590203"/>
            <a:ext cx="131018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many</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341267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D4F3354-B0DC-412D-B8C7-D52D5835FD7E}"/>
              </a:ext>
            </a:extLst>
          </p:cNvPr>
          <p:cNvPicPr>
            <a:picLocks noChangeAspect="1"/>
          </p:cNvPicPr>
          <p:nvPr/>
        </p:nvPicPr>
        <p:blipFill>
          <a:blip r:embed="rId2"/>
          <a:stretch>
            <a:fillRect/>
          </a:stretch>
        </p:blipFill>
        <p:spPr>
          <a:xfrm>
            <a:off x="381710" y="909922"/>
            <a:ext cx="8380579" cy="5471968"/>
          </a:xfrm>
          <a:prstGeom prst="rect">
            <a:avLst/>
          </a:prstGeom>
        </p:spPr>
      </p:pic>
      <p:sp>
        <p:nvSpPr>
          <p:cNvPr id="5" name="مربع نص 4">
            <a:extLst>
              <a:ext uri="{FF2B5EF4-FFF2-40B4-BE49-F238E27FC236}">
                <a16:creationId xmlns:a16="http://schemas.microsoft.com/office/drawing/2014/main" xmlns="" id="{50AB44B4-28D2-439C-8A38-06812F704B6E}"/>
              </a:ext>
            </a:extLst>
          </p:cNvPr>
          <p:cNvSpPr txBox="1"/>
          <p:nvPr/>
        </p:nvSpPr>
        <p:spPr>
          <a:xfrm>
            <a:off x="2715905" y="2770498"/>
            <a:ext cx="219728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shop online</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B4DF9ED-4706-49BE-8121-27E39C710EC3}"/>
              </a:ext>
            </a:extLst>
          </p:cNvPr>
          <p:cNvSpPr txBox="1"/>
          <p:nvPr/>
        </p:nvSpPr>
        <p:spPr>
          <a:xfrm>
            <a:off x="2035788" y="4369560"/>
            <a:ext cx="252256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make payments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076B40E5-155E-4C5A-B374-31172E513F97}"/>
              </a:ext>
            </a:extLst>
          </p:cNvPr>
          <p:cNvSpPr txBox="1"/>
          <p:nvPr/>
        </p:nvSpPr>
        <p:spPr>
          <a:xfrm>
            <a:off x="3348250" y="4808564"/>
            <a:ext cx="85526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buy</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153AFBAB-DF1F-4DBA-B232-081A59254072}"/>
              </a:ext>
            </a:extLst>
          </p:cNvPr>
          <p:cNvSpPr txBox="1"/>
          <p:nvPr/>
        </p:nvSpPr>
        <p:spPr>
          <a:xfrm>
            <a:off x="4740329" y="5067874"/>
            <a:ext cx="185154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expensive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D37CB68E-657B-48D5-AC09-F0A37E2E8F39}"/>
              </a:ext>
            </a:extLst>
          </p:cNvPr>
          <p:cNvSpPr txBox="1"/>
          <p:nvPr/>
        </p:nvSpPr>
        <p:spPr>
          <a:xfrm>
            <a:off x="4060212" y="5506879"/>
            <a:ext cx="127606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spend</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366E493C-0228-4574-9F78-A5EE6E0CB9E4}"/>
              </a:ext>
            </a:extLst>
          </p:cNvPr>
          <p:cNvSpPr txBox="1"/>
          <p:nvPr/>
        </p:nvSpPr>
        <p:spPr>
          <a:xfrm>
            <a:off x="2777323" y="5766185"/>
            <a:ext cx="142618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money</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42636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FF7FCD6-D61E-4F95-AD8E-37777A4B0324}"/>
              </a:ext>
            </a:extLst>
          </p:cNvPr>
          <p:cNvPicPr>
            <a:picLocks noChangeAspect="1"/>
          </p:cNvPicPr>
          <p:nvPr/>
        </p:nvPicPr>
        <p:blipFill>
          <a:blip r:embed="rId2"/>
          <a:stretch>
            <a:fillRect/>
          </a:stretch>
        </p:blipFill>
        <p:spPr>
          <a:xfrm>
            <a:off x="849146" y="1483625"/>
            <a:ext cx="7445707" cy="4396513"/>
          </a:xfrm>
          <a:prstGeom prst="rect">
            <a:avLst/>
          </a:prstGeom>
        </p:spPr>
      </p:pic>
      <p:sp>
        <p:nvSpPr>
          <p:cNvPr id="5" name="مربع نص 4">
            <a:extLst>
              <a:ext uri="{FF2B5EF4-FFF2-40B4-BE49-F238E27FC236}">
                <a16:creationId xmlns:a16="http://schemas.microsoft.com/office/drawing/2014/main" xmlns="" id="{C006ED76-FAA2-424E-937C-6A6054591160}"/>
              </a:ext>
            </a:extLst>
          </p:cNvPr>
          <p:cNvSpPr txBox="1"/>
          <p:nvPr/>
        </p:nvSpPr>
        <p:spPr>
          <a:xfrm>
            <a:off x="5622878" y="216617"/>
            <a:ext cx="311168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 </a:t>
            </a:r>
          </a:p>
        </p:txBody>
      </p:sp>
    </p:spTree>
    <p:extLst>
      <p:ext uri="{BB962C8B-B14F-4D97-AF65-F5344CB8AC3E}">
        <p14:creationId xmlns:p14="http://schemas.microsoft.com/office/powerpoint/2010/main" val="2032254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3</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4210011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9E9C421-733C-4990-9C97-4567B2F6D5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0454" y="977555"/>
            <a:ext cx="8583091" cy="5341358"/>
          </a:xfrm>
          <a:prstGeom prst="rect">
            <a:avLst/>
          </a:prstGeom>
        </p:spPr>
      </p:pic>
      <p:sp>
        <p:nvSpPr>
          <p:cNvPr id="5" name="مربع نص 4">
            <a:extLst>
              <a:ext uri="{FF2B5EF4-FFF2-40B4-BE49-F238E27FC236}">
                <a16:creationId xmlns:a16="http://schemas.microsoft.com/office/drawing/2014/main" xmlns="" id="{823B77E5-F450-4583-9E9D-7ECC64E09ADE}"/>
              </a:ext>
            </a:extLst>
          </p:cNvPr>
          <p:cNvSpPr txBox="1"/>
          <p:nvPr/>
        </p:nvSpPr>
        <p:spPr>
          <a:xfrm>
            <a:off x="750627" y="2470246"/>
            <a:ext cx="8243248"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The computer crashed </a:t>
            </a:r>
            <a:r>
              <a:rPr lang="en-US" dirty="0">
                <a:latin typeface="Comic Sans MS" panose="030F0702030302020204" pitchFamily="66" charset="0"/>
              </a:rPr>
              <a:t>	   </a:t>
            </a:r>
            <a:r>
              <a:rPr lang="en-US" dirty="0">
                <a:solidFill>
                  <a:srgbClr val="FF0000"/>
                </a:solidFill>
                <a:latin typeface="Comic Sans MS" panose="030F0702030302020204" pitchFamily="66" charset="0"/>
              </a:rPr>
              <a:t>The battery is dead </a:t>
            </a:r>
            <a:r>
              <a:rPr lang="en-US" dirty="0">
                <a:latin typeface="Comic Sans MS" panose="030F0702030302020204" pitchFamily="66" charset="0"/>
              </a:rPr>
              <a:t>	  </a:t>
            </a:r>
            <a:r>
              <a:rPr lang="en-US" dirty="0">
                <a:solidFill>
                  <a:srgbClr val="0000CC"/>
                </a:solidFill>
                <a:latin typeface="Comic Sans MS" panose="030F0702030302020204" pitchFamily="66" charset="0"/>
              </a:rPr>
              <a:t>The carpet is stained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E09236C8-4625-49EE-8608-D9C685F15FC3}"/>
              </a:ext>
            </a:extLst>
          </p:cNvPr>
          <p:cNvSpPr txBox="1"/>
          <p:nvPr/>
        </p:nvSpPr>
        <p:spPr>
          <a:xfrm>
            <a:off x="657364" y="4123904"/>
            <a:ext cx="824324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The wall needs to be </a:t>
            </a:r>
            <a:r>
              <a:rPr lang="en-US" dirty="0">
                <a:latin typeface="Comic Sans MS" panose="030F0702030302020204" pitchFamily="66" charset="0"/>
              </a:rPr>
              <a:t>	 </a:t>
            </a:r>
            <a:r>
              <a:rPr lang="en-US" dirty="0">
                <a:solidFill>
                  <a:srgbClr val="0000CC"/>
                </a:solidFill>
                <a:latin typeface="Comic Sans MS" panose="030F0702030302020204" pitchFamily="66" charset="0"/>
              </a:rPr>
              <a:t>The car has a flat tire</a:t>
            </a:r>
            <a:r>
              <a:rPr lang="en-US" dirty="0">
                <a:latin typeface="Comic Sans MS" panose="030F0702030302020204" pitchFamily="66" charset="0"/>
              </a:rPr>
              <a:t>	  </a:t>
            </a:r>
            <a:r>
              <a:rPr lang="en-US" dirty="0">
                <a:solidFill>
                  <a:srgbClr val="FF0000"/>
                </a:solidFill>
                <a:latin typeface="Comic Sans MS" panose="030F0702030302020204" pitchFamily="66" charset="0"/>
              </a:rPr>
              <a:t>The faucet is dripping</a:t>
            </a:r>
          </a:p>
          <a:p>
            <a:pPr algn="l" rtl="0"/>
            <a:r>
              <a:rPr lang="en-US" dirty="0">
                <a:solidFill>
                  <a:srgbClr val="0000CC"/>
                </a:solidFill>
                <a:latin typeface="Comic Sans MS" panose="030F0702030302020204" pitchFamily="66" charset="0"/>
              </a:rPr>
              <a:t>         </a:t>
            </a:r>
            <a:r>
              <a:rPr lang="en-US" dirty="0">
                <a:solidFill>
                  <a:srgbClr val="FF0000"/>
                </a:solidFill>
                <a:latin typeface="Comic Sans MS" panose="030F0702030302020204" pitchFamily="66" charset="0"/>
              </a:rPr>
              <a:t>painted</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4EA13ECD-C7FC-443A-8481-0CE85686896D}"/>
              </a:ext>
            </a:extLst>
          </p:cNvPr>
          <p:cNvSpPr txBox="1"/>
          <p:nvPr/>
        </p:nvSpPr>
        <p:spPr>
          <a:xfrm>
            <a:off x="3359628" y="5829877"/>
            <a:ext cx="3423315"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The windshield is cracked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123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B0E45AD-7D8D-4DD4-B291-7809BE1A6D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4628" y="1897039"/>
            <a:ext cx="8414743" cy="3127752"/>
          </a:xfrm>
          <a:prstGeom prst="rect">
            <a:avLst/>
          </a:prstGeom>
        </p:spPr>
      </p:pic>
      <p:sp>
        <p:nvSpPr>
          <p:cNvPr id="5" name="مربع نص 4">
            <a:extLst>
              <a:ext uri="{FF2B5EF4-FFF2-40B4-BE49-F238E27FC236}">
                <a16:creationId xmlns:a16="http://schemas.microsoft.com/office/drawing/2014/main" xmlns="" id="{92265B1F-AF69-4EF2-A242-B78088E63A56}"/>
              </a:ext>
            </a:extLst>
          </p:cNvPr>
          <p:cNvSpPr txBox="1"/>
          <p:nvPr/>
        </p:nvSpPr>
        <p:spPr>
          <a:xfrm>
            <a:off x="2483895" y="2470245"/>
            <a:ext cx="2374710" cy="255454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broken</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sewn</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damaged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scratched</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stained</a:t>
            </a:r>
            <a:r>
              <a:rPr lang="en-US" sz="3200" dirty="0">
                <a:latin typeface="Comic Sans MS" panose="030F0702030302020204" pitchFamily="66" charset="0"/>
              </a:rPr>
              <a:t> </a:t>
            </a:r>
          </a:p>
        </p:txBody>
      </p:sp>
      <p:sp>
        <p:nvSpPr>
          <p:cNvPr id="6" name="مربع نص 5">
            <a:extLst>
              <a:ext uri="{FF2B5EF4-FFF2-40B4-BE49-F238E27FC236}">
                <a16:creationId xmlns:a16="http://schemas.microsoft.com/office/drawing/2014/main" xmlns="" id="{8EEEF3F6-6C9C-4D64-82CE-CC32A37B2EBB}"/>
              </a:ext>
            </a:extLst>
          </p:cNvPr>
          <p:cNvSpPr txBox="1"/>
          <p:nvPr/>
        </p:nvSpPr>
        <p:spPr>
          <a:xfrm>
            <a:off x="6525914" y="2458869"/>
            <a:ext cx="2374710" cy="255454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torn</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repaired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painted</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cleaned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fixed</a:t>
            </a:r>
            <a:r>
              <a:rPr lang="en-US" sz="3200" dirty="0">
                <a:latin typeface="Comic Sans MS" panose="030F0702030302020204" pitchFamily="66" charset="0"/>
              </a:rPr>
              <a:t> </a:t>
            </a:r>
          </a:p>
        </p:txBody>
      </p:sp>
    </p:spTree>
    <p:extLst>
      <p:ext uri="{BB962C8B-B14F-4D97-AF65-F5344CB8AC3E}">
        <p14:creationId xmlns:p14="http://schemas.microsoft.com/office/powerpoint/2010/main" val="3093086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A050E62-E95C-49F6-8DF1-1318DE6D0B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955" y="851483"/>
            <a:ext cx="8639033" cy="5535669"/>
          </a:xfrm>
          <a:prstGeom prst="rect">
            <a:avLst/>
          </a:prstGeom>
        </p:spPr>
      </p:pic>
      <p:sp>
        <p:nvSpPr>
          <p:cNvPr id="5" name="مربع نص 4">
            <a:extLst>
              <a:ext uri="{FF2B5EF4-FFF2-40B4-BE49-F238E27FC236}">
                <a16:creationId xmlns:a16="http://schemas.microsoft.com/office/drawing/2014/main" xmlns="" id="{46951867-A69A-4B54-B5FC-DBC8321B6926}"/>
              </a:ext>
            </a:extLst>
          </p:cNvPr>
          <p:cNvSpPr txBox="1"/>
          <p:nvPr/>
        </p:nvSpPr>
        <p:spPr>
          <a:xfrm>
            <a:off x="2552136" y="2320117"/>
            <a:ext cx="3330053" cy="2246769"/>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needs to be dry-cleaned </a:t>
            </a:r>
          </a:p>
          <a:p>
            <a:pPr algn="l" rtl="0"/>
            <a:r>
              <a:rPr lang="en-US" sz="2000" dirty="0">
                <a:solidFill>
                  <a:srgbClr val="FF0000"/>
                </a:solidFill>
                <a:latin typeface="Comic Sans MS" panose="030F0702030302020204" pitchFamily="66" charset="0"/>
              </a:rPr>
              <a:t>need to be sharpened </a:t>
            </a:r>
          </a:p>
          <a:p>
            <a:pPr algn="l" rtl="0"/>
            <a:r>
              <a:rPr lang="en-US" sz="2000" dirty="0">
                <a:solidFill>
                  <a:srgbClr val="0000CC"/>
                </a:solidFill>
                <a:latin typeface="Comic Sans MS" panose="030F0702030302020204" pitchFamily="66" charset="0"/>
              </a:rPr>
              <a:t>need to be dried </a:t>
            </a:r>
          </a:p>
          <a:p>
            <a:pPr algn="l" rtl="0"/>
            <a:r>
              <a:rPr lang="en-US" sz="2000" dirty="0">
                <a:solidFill>
                  <a:srgbClr val="FF0000"/>
                </a:solidFill>
                <a:latin typeface="Comic Sans MS" panose="030F0702030302020204" pitchFamily="66" charset="0"/>
              </a:rPr>
              <a:t>needs to be cut </a:t>
            </a:r>
          </a:p>
          <a:p>
            <a:pPr algn="l" rtl="0"/>
            <a:r>
              <a:rPr lang="en-US" sz="2000" dirty="0">
                <a:solidFill>
                  <a:srgbClr val="0000CC"/>
                </a:solidFill>
                <a:latin typeface="Comic Sans MS" panose="030F0702030302020204" pitchFamily="66" charset="0"/>
              </a:rPr>
              <a:t>needs to be repainted </a:t>
            </a:r>
          </a:p>
          <a:p>
            <a:pPr algn="l" rtl="0"/>
            <a:r>
              <a:rPr lang="en-US" sz="2000" dirty="0">
                <a:solidFill>
                  <a:srgbClr val="FF0000"/>
                </a:solidFill>
                <a:latin typeface="Comic Sans MS" panose="030F0702030302020204" pitchFamily="66" charset="0"/>
              </a:rPr>
              <a:t>need to be washed </a:t>
            </a:r>
          </a:p>
          <a:p>
            <a:pPr algn="l" rtl="0"/>
            <a:r>
              <a:rPr lang="en-US" sz="2000" dirty="0">
                <a:solidFill>
                  <a:srgbClr val="0000CC"/>
                </a:solidFill>
                <a:latin typeface="Comic Sans MS" panose="030F0702030302020204" pitchFamily="66" charset="0"/>
              </a:rPr>
              <a:t>needs to be repaired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76410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1DE2238-F38A-45D1-BF91-86E6093A03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566" y="1488032"/>
            <a:ext cx="8488867" cy="4325915"/>
          </a:xfrm>
          <a:prstGeom prst="rect">
            <a:avLst/>
          </a:prstGeom>
        </p:spPr>
      </p:pic>
      <p:sp>
        <p:nvSpPr>
          <p:cNvPr id="5" name="مربع نص 4">
            <a:extLst>
              <a:ext uri="{FF2B5EF4-FFF2-40B4-BE49-F238E27FC236}">
                <a16:creationId xmlns:a16="http://schemas.microsoft.com/office/drawing/2014/main" xmlns="" id="{24D64018-1819-40F7-8927-F5E038F7643A}"/>
              </a:ext>
            </a:extLst>
          </p:cNvPr>
          <p:cNvSpPr txBox="1"/>
          <p:nvPr/>
        </p:nvSpPr>
        <p:spPr>
          <a:xfrm>
            <a:off x="2729552" y="2047163"/>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of</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4E13197-9B41-4469-AAE6-B2642DAD3A69}"/>
              </a:ext>
            </a:extLst>
          </p:cNvPr>
          <p:cNvSpPr txBox="1"/>
          <p:nvPr/>
        </p:nvSpPr>
        <p:spPr>
          <a:xfrm>
            <a:off x="2458870" y="2527112"/>
            <a:ext cx="84388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for</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E7CC882F-73D3-46C6-8B06-C4A126C4E88A}"/>
              </a:ext>
            </a:extLst>
          </p:cNvPr>
          <p:cNvSpPr txBox="1"/>
          <p:nvPr/>
        </p:nvSpPr>
        <p:spPr>
          <a:xfrm>
            <a:off x="2079004" y="3020707"/>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D37C34D4-40E0-4CDF-AA7F-16FE49260C2D}"/>
              </a:ext>
            </a:extLst>
          </p:cNvPr>
          <p:cNvSpPr txBox="1"/>
          <p:nvPr/>
        </p:nvSpPr>
        <p:spPr>
          <a:xfrm>
            <a:off x="1862913" y="3500654"/>
            <a:ext cx="69603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1F436E1-9F71-4C17-9CCC-233E89A9C6BC}"/>
              </a:ext>
            </a:extLst>
          </p:cNvPr>
          <p:cNvSpPr txBox="1"/>
          <p:nvPr/>
        </p:nvSpPr>
        <p:spPr>
          <a:xfrm>
            <a:off x="2015313" y="4362739"/>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of</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92EA2B87-B876-48D3-B906-4A88DFD434EB}"/>
              </a:ext>
            </a:extLst>
          </p:cNvPr>
          <p:cNvSpPr txBox="1"/>
          <p:nvPr/>
        </p:nvSpPr>
        <p:spPr>
          <a:xfrm>
            <a:off x="2167713" y="4842687"/>
            <a:ext cx="69603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in</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12234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667C5EC-BAAB-4CE8-8B1F-334E35AD73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383" y="887104"/>
            <a:ext cx="8556310" cy="5568287"/>
          </a:xfrm>
          <a:prstGeom prst="rect">
            <a:avLst/>
          </a:prstGeom>
        </p:spPr>
      </p:pic>
      <p:sp>
        <p:nvSpPr>
          <p:cNvPr id="5" name="مربع نص 4">
            <a:extLst>
              <a:ext uri="{FF2B5EF4-FFF2-40B4-BE49-F238E27FC236}">
                <a16:creationId xmlns:a16="http://schemas.microsoft.com/office/drawing/2014/main" xmlns="" id="{75A9D5E4-074A-4C6F-82BC-F8AEE4FCFC26}"/>
              </a:ext>
            </a:extLst>
          </p:cNvPr>
          <p:cNvSpPr txBox="1"/>
          <p:nvPr/>
        </p:nvSpPr>
        <p:spPr>
          <a:xfrm>
            <a:off x="1119119" y="4694830"/>
            <a:ext cx="529533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kitchen needs to be cleaned. </a:t>
            </a:r>
          </a:p>
          <a:p>
            <a:pPr algn="l" rtl="0"/>
            <a:r>
              <a:rPr lang="en-US" sz="2000" dirty="0">
                <a:solidFill>
                  <a:srgbClr val="0000CC"/>
                </a:solidFill>
                <a:latin typeface="Comic Sans MS" panose="030F0702030302020204" pitchFamily="66" charset="0"/>
              </a:rPr>
              <a:t>She’s going to have the kitchen cleaned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6522C31C-E414-43B3-8378-D13862E5EF2A}"/>
              </a:ext>
            </a:extLst>
          </p:cNvPr>
          <p:cNvSpPr txBox="1"/>
          <p:nvPr/>
        </p:nvSpPr>
        <p:spPr>
          <a:xfrm>
            <a:off x="984917" y="5666098"/>
            <a:ext cx="5661543"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living room needs to be decorated.</a:t>
            </a:r>
          </a:p>
          <a:p>
            <a:pPr algn="l" rtl="0"/>
            <a:r>
              <a:rPr lang="en-US" sz="2000" dirty="0">
                <a:solidFill>
                  <a:srgbClr val="0000CC"/>
                </a:solidFill>
                <a:latin typeface="Comic Sans MS" panose="030F0702030302020204" pitchFamily="66" charset="0"/>
              </a:rPr>
              <a:t>She’s going to have the living room decorated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845929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A2D1288-4A16-4A5B-B5E5-C77FAF200A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450" y="1105467"/>
            <a:ext cx="8347100" cy="5043156"/>
          </a:xfrm>
          <a:prstGeom prst="rect">
            <a:avLst/>
          </a:prstGeom>
        </p:spPr>
      </p:pic>
      <p:sp>
        <p:nvSpPr>
          <p:cNvPr id="5" name="مربع نص 4">
            <a:extLst>
              <a:ext uri="{FF2B5EF4-FFF2-40B4-BE49-F238E27FC236}">
                <a16:creationId xmlns:a16="http://schemas.microsoft.com/office/drawing/2014/main" xmlns="" id="{5E7A21E9-23C6-4F63-A708-5E119F1101CA}"/>
              </a:ext>
            </a:extLst>
          </p:cNvPr>
          <p:cNvSpPr txBox="1"/>
          <p:nvPr/>
        </p:nvSpPr>
        <p:spPr>
          <a:xfrm>
            <a:off x="2579427" y="4531055"/>
            <a:ext cx="5813946" cy="163121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cabinet door needs to be repaired. </a:t>
            </a:r>
          </a:p>
          <a:p>
            <a:pPr algn="l" rtl="0"/>
            <a:r>
              <a:rPr lang="en-US" sz="2000" dirty="0">
                <a:solidFill>
                  <a:srgbClr val="FF0000"/>
                </a:solidFill>
                <a:latin typeface="Comic Sans MS" panose="030F0702030302020204" pitchFamily="66" charset="0"/>
              </a:rPr>
              <a:t>The clothes need to be washed. </a:t>
            </a:r>
          </a:p>
          <a:p>
            <a:pPr algn="l" rtl="0"/>
            <a:r>
              <a:rPr lang="en-US" sz="2000" dirty="0">
                <a:solidFill>
                  <a:srgbClr val="0000CC"/>
                </a:solidFill>
                <a:latin typeface="Comic Sans MS" panose="030F0702030302020204" pitchFamily="66" charset="0"/>
              </a:rPr>
              <a:t>The delivery man needs to be paid. </a:t>
            </a:r>
          </a:p>
          <a:p>
            <a:pPr algn="l" rtl="0"/>
            <a:r>
              <a:rPr lang="en-US" sz="2000" dirty="0">
                <a:solidFill>
                  <a:srgbClr val="FF0000"/>
                </a:solidFill>
                <a:latin typeface="Comic Sans MS" panose="030F0702030302020204" pitchFamily="66" charset="0"/>
              </a:rPr>
              <a:t>The cat needs to be fed. </a:t>
            </a:r>
          </a:p>
          <a:p>
            <a:pPr algn="l" rtl="0"/>
            <a:r>
              <a:rPr lang="en-US" sz="2000" dirty="0">
                <a:solidFill>
                  <a:srgbClr val="0000CC"/>
                </a:solidFill>
                <a:latin typeface="Comic Sans MS" panose="030F0702030302020204" pitchFamily="66" charset="0"/>
              </a:rPr>
              <a:t>The pizza needs to be eaten.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35488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0842CC7-FB32-4865-A9D9-2034D3A881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1094" y="1501251"/>
            <a:ext cx="8621812" cy="4584974"/>
          </a:xfrm>
          <a:prstGeom prst="rect">
            <a:avLst/>
          </a:prstGeom>
        </p:spPr>
      </p:pic>
      <p:sp>
        <p:nvSpPr>
          <p:cNvPr id="5" name="مربع نص 4">
            <a:extLst>
              <a:ext uri="{FF2B5EF4-FFF2-40B4-BE49-F238E27FC236}">
                <a16:creationId xmlns:a16="http://schemas.microsoft.com/office/drawing/2014/main" xmlns="" id="{D65FBEE5-7C39-4F38-ADAF-48BCD974CA34}"/>
              </a:ext>
            </a:extLst>
          </p:cNvPr>
          <p:cNvSpPr txBox="1"/>
          <p:nvPr/>
        </p:nvSpPr>
        <p:spPr>
          <a:xfrm>
            <a:off x="1310185" y="4885896"/>
            <a:ext cx="7301552"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 having the garage door repaired. </a:t>
            </a:r>
          </a:p>
          <a:p>
            <a:pPr algn="l" rtl="0"/>
            <a:r>
              <a:rPr lang="en-US" sz="2400" dirty="0">
                <a:solidFill>
                  <a:srgbClr val="0000CC"/>
                </a:solidFill>
                <a:latin typeface="Comic Sans MS" panose="030F0702030302020204" pitchFamily="66" charset="0"/>
              </a:rPr>
              <a:t>Why are you having the garage door repaired? </a:t>
            </a:r>
          </a:p>
          <a:p>
            <a:pPr algn="l" rtl="0"/>
            <a:r>
              <a:rPr lang="en-US" sz="2400" dirty="0">
                <a:solidFill>
                  <a:srgbClr val="FF0000"/>
                </a:solidFill>
                <a:latin typeface="Comic Sans MS" panose="030F0702030302020204" pitchFamily="66" charset="0"/>
              </a:rPr>
              <a:t>The garage door is broken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15798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4E5C7C0-C002-4D60-A043-F195915BCC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0125" y="866488"/>
            <a:ext cx="7583750" cy="5657141"/>
          </a:xfrm>
          <a:prstGeom prst="rect">
            <a:avLst/>
          </a:prstGeom>
        </p:spPr>
      </p:pic>
      <p:sp>
        <p:nvSpPr>
          <p:cNvPr id="5" name="مربع نص 4">
            <a:extLst>
              <a:ext uri="{FF2B5EF4-FFF2-40B4-BE49-F238E27FC236}">
                <a16:creationId xmlns:a16="http://schemas.microsoft.com/office/drawing/2014/main" xmlns="" id="{E3B56A57-6CCB-41A5-8A60-E06AC4D23128}"/>
              </a:ext>
            </a:extLst>
          </p:cNvPr>
          <p:cNvSpPr txBox="1"/>
          <p:nvPr/>
        </p:nvSpPr>
        <p:spPr>
          <a:xfrm>
            <a:off x="1555846" y="996286"/>
            <a:ext cx="6903565" cy="5632311"/>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We’re getting the sidewalk fixed. </a:t>
            </a:r>
          </a:p>
          <a:p>
            <a:pPr algn="l" rtl="0"/>
            <a:r>
              <a:rPr lang="en-US" sz="2400" dirty="0">
                <a:solidFill>
                  <a:srgbClr val="FF0000"/>
                </a:solidFill>
                <a:latin typeface="Comic Sans MS" panose="030F0702030302020204" pitchFamily="66" charset="0"/>
              </a:rPr>
              <a:t>Why are you getting the sidewalk fixed? </a:t>
            </a:r>
          </a:p>
          <a:p>
            <a:pPr algn="l" rtl="0"/>
            <a:r>
              <a:rPr lang="en-US" sz="2400" dirty="0">
                <a:solidFill>
                  <a:srgbClr val="0000CC"/>
                </a:solidFill>
                <a:latin typeface="Comic Sans MS" panose="030F0702030302020204" pitchFamily="66" charset="0"/>
              </a:rPr>
              <a:t>The sidewalk is cracked. </a:t>
            </a:r>
          </a:p>
          <a:p>
            <a:pPr algn="l" rtl="0"/>
            <a:endParaRPr lang="en-US" sz="2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We’re having the roof replaced. </a:t>
            </a:r>
          </a:p>
          <a:p>
            <a:pPr algn="l" rtl="0"/>
            <a:r>
              <a:rPr lang="en-US" sz="2400" dirty="0">
                <a:solidFill>
                  <a:srgbClr val="0000CC"/>
                </a:solidFill>
                <a:latin typeface="Comic Sans MS" panose="030F0702030302020204" pitchFamily="66" charset="0"/>
              </a:rPr>
              <a:t>Why are you having the roof replaced? </a:t>
            </a:r>
          </a:p>
          <a:p>
            <a:pPr algn="l" rtl="0"/>
            <a:r>
              <a:rPr lang="en-US" sz="2400" dirty="0">
                <a:solidFill>
                  <a:srgbClr val="FF0000"/>
                </a:solidFill>
                <a:latin typeface="Comic Sans MS" panose="030F0702030302020204" pitchFamily="66" charset="0"/>
              </a:rPr>
              <a:t>The roof is damaged. </a:t>
            </a:r>
          </a:p>
          <a:p>
            <a:pPr algn="l" rtl="0"/>
            <a:endParaRPr lang="en-US" sz="2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We’re having the doorknob checked. </a:t>
            </a:r>
          </a:p>
          <a:p>
            <a:pPr algn="l" rtl="0"/>
            <a:r>
              <a:rPr lang="en-US" sz="2400" dirty="0">
                <a:solidFill>
                  <a:srgbClr val="FF0000"/>
                </a:solidFill>
                <a:latin typeface="Comic Sans MS" panose="030F0702030302020204" pitchFamily="66" charset="0"/>
              </a:rPr>
              <a:t>Why are you having the doorknob checked? </a:t>
            </a:r>
          </a:p>
          <a:p>
            <a:pPr algn="l" rtl="0"/>
            <a:r>
              <a:rPr lang="en-US" sz="2400" dirty="0">
                <a:solidFill>
                  <a:srgbClr val="0000CC"/>
                </a:solidFill>
                <a:latin typeface="Comic Sans MS" panose="030F0702030302020204" pitchFamily="66" charset="0"/>
              </a:rPr>
              <a:t>The doorknob is broken. </a:t>
            </a:r>
          </a:p>
          <a:p>
            <a:pPr algn="l" rtl="0"/>
            <a:endParaRPr lang="en-US"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We’re getting the window fixed. </a:t>
            </a:r>
          </a:p>
          <a:p>
            <a:pPr algn="l" rtl="0"/>
            <a:r>
              <a:rPr lang="en-US" sz="2400" dirty="0">
                <a:solidFill>
                  <a:srgbClr val="0000CC"/>
                </a:solidFill>
                <a:latin typeface="Comic Sans MS" panose="030F0702030302020204" pitchFamily="66" charset="0"/>
              </a:rPr>
              <a:t>Why are you getting the window fixed? </a:t>
            </a:r>
          </a:p>
          <a:p>
            <a:pPr algn="l" rtl="0"/>
            <a:r>
              <a:rPr lang="en-US" sz="2400" dirty="0">
                <a:solidFill>
                  <a:srgbClr val="FF0000"/>
                </a:solidFill>
                <a:latin typeface="Comic Sans MS" panose="030F0702030302020204" pitchFamily="66" charset="0"/>
              </a:rPr>
              <a:t>The window is broken.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34693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fade">
                                      <p:cBhvr>
                                        <p:cTn id="57" dur="500"/>
                                        <p:tgtEl>
                                          <p:spTgt spid="5">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3" end="13"/>
                                            </p:txEl>
                                          </p:spTgt>
                                        </p:tgtEl>
                                        <p:attrNameLst>
                                          <p:attrName>style.visibility</p:attrName>
                                        </p:attrNameLst>
                                      </p:cBhvr>
                                      <p:to>
                                        <p:strVal val="visible"/>
                                      </p:to>
                                    </p:set>
                                    <p:animEffect transition="in" filter="fade">
                                      <p:cBhvr>
                                        <p:cTn id="62" dur="500"/>
                                        <p:tgtEl>
                                          <p:spTgt spid="5">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4" end="14"/>
                                            </p:txEl>
                                          </p:spTgt>
                                        </p:tgtEl>
                                        <p:attrNameLst>
                                          <p:attrName>style.visibility</p:attrName>
                                        </p:attrNameLst>
                                      </p:cBhvr>
                                      <p:to>
                                        <p:strVal val="visible"/>
                                      </p:to>
                                    </p:set>
                                    <p:animEffect transition="in" filter="fade">
                                      <p:cBhvr>
                                        <p:cTn id="6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70882C9-8C34-4DC2-9209-9E8BD7FF17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7096" y="893146"/>
            <a:ext cx="8289807" cy="5419728"/>
          </a:xfrm>
          <a:prstGeom prst="rect">
            <a:avLst/>
          </a:prstGeom>
        </p:spPr>
      </p:pic>
    </p:spTree>
    <p:extLst>
      <p:ext uri="{BB962C8B-B14F-4D97-AF65-F5344CB8AC3E}">
        <p14:creationId xmlns:p14="http://schemas.microsoft.com/office/powerpoint/2010/main" val="2185003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5EB6448-4746-430E-9061-4C32C3A1C1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7" y="959394"/>
            <a:ext cx="8379725" cy="5371318"/>
          </a:xfrm>
          <a:prstGeom prst="rect">
            <a:avLst/>
          </a:prstGeom>
        </p:spPr>
      </p:pic>
      <p:sp>
        <p:nvSpPr>
          <p:cNvPr id="5" name="مربع نص 4">
            <a:extLst>
              <a:ext uri="{FF2B5EF4-FFF2-40B4-BE49-F238E27FC236}">
                <a16:creationId xmlns:a16="http://schemas.microsoft.com/office/drawing/2014/main" xmlns="" id="{27354313-D3B1-437B-BF00-90CFDBEA85DD}"/>
              </a:ext>
            </a:extLst>
          </p:cNvPr>
          <p:cNvSpPr txBox="1"/>
          <p:nvPr/>
        </p:nvSpPr>
        <p:spPr>
          <a:xfrm>
            <a:off x="723331" y="1801504"/>
            <a:ext cx="507696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You need to know a few things. </a:t>
            </a:r>
            <a:endParaRPr lang="en-US"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6477DCEA-0B62-466B-8AF4-83C260DCB7F6}"/>
              </a:ext>
            </a:extLst>
          </p:cNvPr>
          <p:cNvSpPr txBox="1"/>
          <p:nvPr/>
        </p:nvSpPr>
        <p:spPr>
          <a:xfrm>
            <a:off x="166043" y="2568054"/>
            <a:ext cx="8814183" cy="461858"/>
          </a:xfrm>
          <a:prstGeom prst="rect">
            <a:avLst/>
          </a:prstGeom>
          <a:noFill/>
        </p:spPr>
        <p:txBody>
          <a:bodyPr wrap="square" rtlCol="1">
            <a:spAutoFit/>
          </a:bodyPr>
          <a:lstStyle/>
          <a:p>
            <a:pPr algn="l" rtl="0">
              <a:lnSpc>
                <a:spcPct val="150000"/>
              </a:lnSpc>
            </a:pPr>
            <a:r>
              <a:rPr lang="en-US" dirty="0">
                <a:solidFill>
                  <a:srgbClr val="0000CC"/>
                </a:solidFill>
                <a:latin typeface="Comic Sans MS" panose="030F0702030302020204" pitchFamily="66" charset="0"/>
              </a:rPr>
              <a:t>You need to check the price of the car and how much oil is in the car right now</a:t>
            </a:r>
          </a:p>
        </p:txBody>
      </p:sp>
      <p:sp>
        <p:nvSpPr>
          <p:cNvPr id="7" name="مربع نص 6">
            <a:extLst>
              <a:ext uri="{FF2B5EF4-FFF2-40B4-BE49-F238E27FC236}">
                <a16:creationId xmlns:a16="http://schemas.microsoft.com/office/drawing/2014/main" xmlns="" id="{7B1E880D-9521-4D94-8DC5-755D6565CDF2}"/>
              </a:ext>
            </a:extLst>
          </p:cNvPr>
          <p:cNvSpPr txBox="1"/>
          <p:nvPr/>
        </p:nvSpPr>
        <p:spPr>
          <a:xfrm>
            <a:off x="645993" y="3266365"/>
            <a:ext cx="7979396" cy="585097"/>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The most important thing is to take the car for a ride</a:t>
            </a:r>
          </a:p>
        </p:txBody>
      </p:sp>
      <p:sp>
        <p:nvSpPr>
          <p:cNvPr id="8" name="مربع نص 7">
            <a:extLst>
              <a:ext uri="{FF2B5EF4-FFF2-40B4-BE49-F238E27FC236}">
                <a16:creationId xmlns:a16="http://schemas.microsoft.com/office/drawing/2014/main" xmlns="" id="{441B3765-0B0A-4B23-914F-0D1CA9A201FD}"/>
              </a:ext>
            </a:extLst>
          </p:cNvPr>
          <p:cNvSpPr txBox="1"/>
          <p:nvPr/>
        </p:nvSpPr>
        <p:spPr>
          <a:xfrm>
            <a:off x="771095" y="4142099"/>
            <a:ext cx="7979396" cy="502958"/>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You need to test drive the car on city streets and on the highway</a:t>
            </a:r>
          </a:p>
        </p:txBody>
      </p:sp>
      <p:sp>
        <p:nvSpPr>
          <p:cNvPr id="9" name="مربع نص 8">
            <a:extLst>
              <a:ext uri="{FF2B5EF4-FFF2-40B4-BE49-F238E27FC236}">
                <a16:creationId xmlns:a16="http://schemas.microsoft.com/office/drawing/2014/main" xmlns="" id="{4DF2B1FF-FF37-457A-B0B1-45E9958F2B58}"/>
              </a:ext>
            </a:extLst>
          </p:cNvPr>
          <p:cNvSpPr txBox="1"/>
          <p:nvPr/>
        </p:nvSpPr>
        <p:spPr>
          <a:xfrm>
            <a:off x="800664" y="4949595"/>
            <a:ext cx="7647302" cy="502958"/>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You should have a mechanic look at the car before you buy it.</a:t>
            </a:r>
          </a:p>
        </p:txBody>
      </p:sp>
      <p:sp>
        <p:nvSpPr>
          <p:cNvPr id="10" name="مربع نص 9">
            <a:extLst>
              <a:ext uri="{FF2B5EF4-FFF2-40B4-BE49-F238E27FC236}">
                <a16:creationId xmlns:a16="http://schemas.microsoft.com/office/drawing/2014/main" xmlns="" id="{4E13641B-2BAB-44E8-8306-6D5594DB0B74}"/>
              </a:ext>
            </a:extLst>
          </p:cNvPr>
          <p:cNvSpPr txBox="1"/>
          <p:nvPr/>
        </p:nvSpPr>
        <p:spPr>
          <a:xfrm>
            <a:off x="761993" y="5675202"/>
            <a:ext cx="7647302" cy="585097"/>
          </a:xfrm>
          <a:prstGeom prst="rect">
            <a:avLst/>
          </a:prstGeom>
          <a:noFill/>
        </p:spPr>
        <p:txBody>
          <a:bodyPr wrap="square" rtlCol="1">
            <a:spAutoFit/>
          </a:bodyPr>
          <a:lstStyle/>
          <a:p>
            <a:pPr algn="l" rtl="0">
              <a:lnSpc>
                <a:spcPct val="150000"/>
              </a:lnSpc>
            </a:pPr>
            <a:r>
              <a:rPr lang="en-US" sz="2400" dirty="0">
                <a:solidFill>
                  <a:srgbClr val="0000CC"/>
                </a:solidFill>
                <a:latin typeface="Comic Sans MS" panose="030F0702030302020204" pitchFamily="66" charset="0"/>
              </a:rPr>
              <a:t>You need to keep copies of everything you sign.</a:t>
            </a:r>
          </a:p>
        </p:txBody>
      </p:sp>
    </p:spTree>
    <p:extLst>
      <p:ext uri="{BB962C8B-B14F-4D97-AF65-F5344CB8AC3E}">
        <p14:creationId xmlns:p14="http://schemas.microsoft.com/office/powerpoint/2010/main" val="126978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5D8881A-AEBA-4AA8-BA23-3ADD37E8C0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724" y="1091821"/>
            <a:ext cx="8576552" cy="5008728"/>
          </a:xfrm>
          <a:prstGeom prst="rect">
            <a:avLst/>
          </a:prstGeom>
        </p:spPr>
      </p:pic>
      <p:sp>
        <p:nvSpPr>
          <p:cNvPr id="5" name="مربع نص 4">
            <a:extLst>
              <a:ext uri="{FF2B5EF4-FFF2-40B4-BE49-F238E27FC236}">
                <a16:creationId xmlns:a16="http://schemas.microsoft.com/office/drawing/2014/main" xmlns="" id="{C94E3849-2DA3-4CB2-AF5E-34610D0D2D76}"/>
              </a:ext>
            </a:extLst>
          </p:cNvPr>
          <p:cNvSpPr txBox="1"/>
          <p:nvPr/>
        </p:nvSpPr>
        <p:spPr>
          <a:xfrm>
            <a:off x="2429306" y="2238233"/>
            <a:ext cx="6608393" cy="3733394"/>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	The pants are too long. </a:t>
            </a:r>
          </a:p>
          <a:p>
            <a:pPr algn="l" rtl="0">
              <a:lnSpc>
                <a:spcPct val="150000"/>
              </a:lnSpc>
            </a:pPr>
            <a:r>
              <a:rPr lang="en-US" sz="2000" dirty="0">
                <a:solidFill>
                  <a:srgbClr val="FF0000"/>
                </a:solidFill>
                <a:latin typeface="Comic Sans MS" panose="030F0702030302020204" pitchFamily="66" charset="0"/>
              </a:rPr>
              <a:t>	The memory stick doesn’t work </a:t>
            </a:r>
          </a:p>
          <a:p>
            <a:pPr algn="l" rtl="0">
              <a:lnSpc>
                <a:spcPct val="150000"/>
              </a:lnSpc>
            </a:pPr>
            <a:r>
              <a:rPr lang="en-US" sz="2000" dirty="0">
                <a:solidFill>
                  <a:srgbClr val="0000CC"/>
                </a:solidFill>
                <a:latin typeface="Comic Sans MS" panose="030F0702030302020204" pitchFamily="66" charset="0"/>
              </a:rPr>
              <a:t>	The TV is faulty. </a:t>
            </a:r>
          </a:p>
          <a:p>
            <a:pPr algn="l" rtl="0">
              <a:lnSpc>
                <a:spcPct val="150000"/>
              </a:lnSpc>
            </a:pPr>
            <a:r>
              <a:rPr lang="en-US" sz="2000" dirty="0">
                <a:solidFill>
                  <a:srgbClr val="FF0000"/>
                </a:solidFill>
                <a:latin typeface="Comic Sans MS" panose="030F0702030302020204" pitchFamily="66" charset="0"/>
              </a:rPr>
              <a:t>	There are two buttons missing from the shirt. </a:t>
            </a:r>
          </a:p>
          <a:p>
            <a:pPr algn="l" rtl="0">
              <a:lnSpc>
                <a:spcPct val="150000"/>
              </a:lnSpc>
            </a:pPr>
            <a:r>
              <a:rPr lang="en-US" sz="2000" dirty="0">
                <a:solidFill>
                  <a:srgbClr val="0000CC"/>
                </a:solidFill>
                <a:latin typeface="Comic Sans MS" panose="030F0702030302020204" pitchFamily="66" charset="0"/>
              </a:rPr>
              <a:t>	The sunglasses are too small. </a:t>
            </a:r>
          </a:p>
          <a:p>
            <a:pPr algn="l" rtl="0">
              <a:lnSpc>
                <a:spcPct val="150000"/>
              </a:lnSpc>
            </a:pPr>
            <a:r>
              <a:rPr lang="en-US" sz="2000" dirty="0">
                <a:solidFill>
                  <a:srgbClr val="FF0000"/>
                </a:solidFill>
                <a:latin typeface="Comic Sans MS" panose="030F0702030302020204" pitchFamily="66" charset="0"/>
              </a:rPr>
              <a:t>	The jacket is torn at the back. </a:t>
            </a:r>
          </a:p>
          <a:p>
            <a:pPr algn="l" rtl="0">
              <a:lnSpc>
                <a:spcPct val="150000"/>
              </a:lnSpc>
            </a:pPr>
            <a:r>
              <a:rPr lang="en-US" sz="2000" dirty="0">
                <a:solidFill>
                  <a:srgbClr val="0000CC"/>
                </a:solidFill>
                <a:latin typeface="Comic Sans MS" panose="030F0702030302020204" pitchFamily="66" charset="0"/>
              </a:rPr>
              <a:t>	The hair dryer has a loose cable </a:t>
            </a:r>
          </a:p>
          <a:p>
            <a:pPr algn="l" rtl="0">
              <a:lnSpc>
                <a:spcPct val="150000"/>
              </a:lnSpc>
            </a:pPr>
            <a:r>
              <a:rPr lang="en-US" sz="2000" dirty="0">
                <a:solidFill>
                  <a:srgbClr val="FF0000"/>
                </a:solidFill>
                <a:latin typeface="Comic Sans MS" panose="030F0702030302020204" pitchFamily="66" charset="0"/>
              </a:rPr>
              <a:t>There are 15 pages missing from the end of the novel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FCDF820-4447-49C5-8947-466BBB39A4C1}"/>
              </a:ext>
            </a:extLst>
          </p:cNvPr>
          <p:cNvSpPr txBox="1"/>
          <p:nvPr/>
        </p:nvSpPr>
        <p:spPr>
          <a:xfrm>
            <a:off x="6196084" y="216617"/>
            <a:ext cx="2538482"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767850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1E1B5BE-F381-44E4-995B-63F385C7CC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037" y="852060"/>
            <a:ext cx="8519316" cy="430830"/>
          </a:xfrm>
          <a:prstGeom prst="rect">
            <a:avLst/>
          </a:prstGeom>
        </p:spPr>
      </p:pic>
      <p:pic>
        <p:nvPicPr>
          <p:cNvPr id="6" name="صورة 5">
            <a:extLst>
              <a:ext uri="{FF2B5EF4-FFF2-40B4-BE49-F238E27FC236}">
                <a16:creationId xmlns:a16="http://schemas.microsoft.com/office/drawing/2014/main" xmlns="" id="{F139916F-898C-4A46-BCC3-B9521BB2A129}"/>
              </a:ext>
            </a:extLst>
          </p:cNvPr>
          <p:cNvPicPr>
            <a:picLocks noChangeAspect="1"/>
          </p:cNvPicPr>
          <p:nvPr/>
        </p:nvPicPr>
        <p:blipFill>
          <a:blip r:embed="rId4"/>
          <a:stretch>
            <a:fillRect/>
          </a:stretch>
        </p:blipFill>
        <p:spPr>
          <a:xfrm>
            <a:off x="124037" y="2353453"/>
            <a:ext cx="4447963" cy="2839125"/>
          </a:xfrm>
          <a:prstGeom prst="rect">
            <a:avLst/>
          </a:prstGeom>
        </p:spPr>
      </p:pic>
      <p:sp>
        <p:nvSpPr>
          <p:cNvPr id="7" name="مربع نص 6">
            <a:extLst>
              <a:ext uri="{FF2B5EF4-FFF2-40B4-BE49-F238E27FC236}">
                <a16:creationId xmlns:a16="http://schemas.microsoft.com/office/drawing/2014/main" xmlns="" id="{9DE7732B-6DB1-40E9-AC60-18F69BBB7516}"/>
              </a:ext>
            </a:extLst>
          </p:cNvPr>
          <p:cNvSpPr txBox="1"/>
          <p:nvPr/>
        </p:nvSpPr>
        <p:spPr>
          <a:xfrm>
            <a:off x="4735773" y="1787857"/>
            <a:ext cx="4284190" cy="3970318"/>
          </a:xfrm>
          <a:prstGeom prst="rect">
            <a:avLst/>
          </a:prstGeom>
          <a:solidFill>
            <a:schemeClr val="bg2">
              <a:lumMod val="90000"/>
            </a:schemeClr>
          </a:solidFill>
        </p:spPr>
        <p:txBody>
          <a:bodyPr wrap="square" rtlCol="1">
            <a:spAutoFit/>
          </a:bodyPr>
          <a:lstStyle/>
          <a:p>
            <a:pPr algn="l" rtl="0"/>
            <a:r>
              <a:rPr lang="en-US" sz="2800" dirty="0">
                <a:solidFill>
                  <a:srgbClr val="FF0000"/>
                </a:solidFill>
                <a:latin typeface="Comic Sans MS" panose="030F0702030302020204" pitchFamily="66" charset="0"/>
              </a:rPr>
              <a:t>Hi, </a:t>
            </a:r>
          </a:p>
          <a:p>
            <a:pPr algn="l" rtl="0"/>
            <a:r>
              <a:rPr lang="en-US" sz="2800" dirty="0">
                <a:solidFill>
                  <a:srgbClr val="FF0000"/>
                </a:solidFill>
                <a:latin typeface="Comic Sans MS" panose="030F0702030302020204" pitchFamily="66" charset="0"/>
              </a:rPr>
              <a:t>I’m sorry to hear your laptop has crashed. You need to have it checked by a technician or better still you need to have it replaced. I’ll be over in ten minutes to help.  </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987408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1E1B5BE-F381-44E4-995B-63F385C7CC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037" y="852060"/>
            <a:ext cx="8519316" cy="430830"/>
          </a:xfrm>
          <a:prstGeom prst="rect">
            <a:avLst/>
          </a:prstGeom>
        </p:spPr>
      </p:pic>
      <p:sp>
        <p:nvSpPr>
          <p:cNvPr id="7" name="مربع نص 6">
            <a:extLst>
              <a:ext uri="{FF2B5EF4-FFF2-40B4-BE49-F238E27FC236}">
                <a16:creationId xmlns:a16="http://schemas.microsoft.com/office/drawing/2014/main" xmlns="" id="{9DE7732B-6DB1-40E9-AC60-18F69BBB7516}"/>
              </a:ext>
            </a:extLst>
          </p:cNvPr>
          <p:cNvSpPr txBox="1"/>
          <p:nvPr/>
        </p:nvSpPr>
        <p:spPr>
          <a:xfrm>
            <a:off x="4735773" y="1787857"/>
            <a:ext cx="4284190" cy="3539430"/>
          </a:xfrm>
          <a:prstGeom prst="rect">
            <a:avLst/>
          </a:prstGeom>
          <a:solidFill>
            <a:schemeClr val="bg2">
              <a:lumMod val="90000"/>
            </a:schemeClr>
          </a:solidFill>
        </p:spPr>
        <p:txBody>
          <a:bodyPr wrap="square" rtlCol="1">
            <a:spAutoFit/>
          </a:bodyPr>
          <a:lstStyle/>
          <a:p>
            <a:pPr algn="l" rtl="0"/>
            <a:r>
              <a:rPr lang="en-US" sz="2800" dirty="0">
                <a:solidFill>
                  <a:srgbClr val="0000CC"/>
                </a:solidFill>
                <a:latin typeface="Comic Sans MS" panose="030F0702030302020204" pitchFamily="66" charset="0"/>
              </a:rPr>
              <a:t>Hi, </a:t>
            </a:r>
          </a:p>
          <a:p>
            <a:pPr algn="l" rtl="0"/>
            <a:r>
              <a:rPr lang="en-US" sz="2800" dirty="0">
                <a:solidFill>
                  <a:srgbClr val="0000CC"/>
                </a:solidFill>
                <a:latin typeface="Comic Sans MS" panose="030F0702030302020204" pitchFamily="66" charset="0"/>
              </a:rPr>
              <a:t>No, I’m afraid there are no open stores at this time but you can have it fixed very quickly. I’ll give you a ring as soon as I get the address and tell you where to go.</a:t>
            </a:r>
            <a:endParaRPr lang="ar-SA" sz="2800" dirty="0">
              <a:solidFill>
                <a:srgbClr val="0000CC"/>
              </a:solidFill>
              <a:latin typeface="Comic Sans MS" panose="030F0702030302020204" pitchFamily="66" charset="0"/>
            </a:endParaRPr>
          </a:p>
        </p:txBody>
      </p:sp>
      <p:pic>
        <p:nvPicPr>
          <p:cNvPr id="2" name="صورة 1">
            <a:extLst>
              <a:ext uri="{FF2B5EF4-FFF2-40B4-BE49-F238E27FC236}">
                <a16:creationId xmlns:a16="http://schemas.microsoft.com/office/drawing/2014/main" xmlns="" id="{4B6A6511-F034-4466-AC2F-5871A42646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037" y="2153573"/>
            <a:ext cx="4447963" cy="2807998"/>
          </a:xfrm>
          <a:prstGeom prst="rect">
            <a:avLst/>
          </a:prstGeom>
        </p:spPr>
      </p:pic>
    </p:spTree>
    <p:extLst>
      <p:ext uri="{BB962C8B-B14F-4D97-AF65-F5344CB8AC3E}">
        <p14:creationId xmlns:p14="http://schemas.microsoft.com/office/powerpoint/2010/main" val="3096230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879A2B-4920-4AA6-B328-3AA3F130A5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5580" y="977450"/>
            <a:ext cx="8092839" cy="5472171"/>
          </a:xfrm>
          <a:prstGeom prst="rect">
            <a:avLst/>
          </a:prstGeom>
        </p:spPr>
      </p:pic>
    </p:spTree>
    <p:extLst>
      <p:ext uri="{BB962C8B-B14F-4D97-AF65-F5344CB8AC3E}">
        <p14:creationId xmlns:p14="http://schemas.microsoft.com/office/powerpoint/2010/main" val="2834986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1623EF18-C1C7-4BA8-8785-6261B37D8F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4091" y="1791552"/>
            <a:ext cx="8335818" cy="4022393"/>
          </a:xfrm>
          <a:prstGeom prst="rect">
            <a:avLst/>
          </a:prstGeom>
        </p:spPr>
      </p:pic>
      <p:sp>
        <p:nvSpPr>
          <p:cNvPr id="6" name="مربع نص 5">
            <a:extLst>
              <a:ext uri="{FF2B5EF4-FFF2-40B4-BE49-F238E27FC236}">
                <a16:creationId xmlns:a16="http://schemas.microsoft.com/office/drawing/2014/main" xmlns="" id="{AC97679A-F019-424A-A5ED-8DEB2A87D24F}"/>
              </a:ext>
            </a:extLst>
          </p:cNvPr>
          <p:cNvSpPr txBox="1"/>
          <p:nvPr/>
        </p:nvSpPr>
        <p:spPr>
          <a:xfrm>
            <a:off x="2452041" y="1750608"/>
            <a:ext cx="136933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about</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5795BC03-9F57-4282-8814-1ADDA2C9BF9A}"/>
              </a:ext>
            </a:extLst>
          </p:cNvPr>
          <p:cNvSpPr txBox="1"/>
          <p:nvPr/>
        </p:nvSpPr>
        <p:spPr>
          <a:xfrm>
            <a:off x="1935697" y="2339738"/>
            <a:ext cx="88939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on</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A3938EDE-62F1-42A3-8AA7-13E874FFC3AD}"/>
              </a:ext>
            </a:extLst>
          </p:cNvPr>
          <p:cNvSpPr txBox="1"/>
          <p:nvPr/>
        </p:nvSpPr>
        <p:spPr>
          <a:xfrm>
            <a:off x="3384641" y="2901573"/>
            <a:ext cx="76428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091F4352-1FF8-4B23-9278-2608A8C8EA4E}"/>
              </a:ext>
            </a:extLst>
          </p:cNvPr>
          <p:cNvSpPr txBox="1"/>
          <p:nvPr/>
        </p:nvSpPr>
        <p:spPr>
          <a:xfrm>
            <a:off x="4997353" y="2917493"/>
            <a:ext cx="9530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for</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C5B5CCC7-CEC7-45A2-83C3-657721424243}"/>
              </a:ext>
            </a:extLst>
          </p:cNvPr>
          <p:cNvSpPr txBox="1"/>
          <p:nvPr/>
        </p:nvSpPr>
        <p:spPr>
          <a:xfrm>
            <a:off x="2144967" y="3954727"/>
            <a:ext cx="8166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to</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270D5906-AB55-4266-8FA2-E999AEF2B6C0}"/>
              </a:ext>
            </a:extLst>
          </p:cNvPr>
          <p:cNvSpPr txBox="1"/>
          <p:nvPr/>
        </p:nvSpPr>
        <p:spPr>
          <a:xfrm>
            <a:off x="1585405" y="4514286"/>
            <a:ext cx="152173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against</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CA2FFD1D-08AD-42A2-B07D-ACC8A29F3959}"/>
              </a:ext>
            </a:extLst>
          </p:cNvPr>
          <p:cNvSpPr txBox="1"/>
          <p:nvPr/>
        </p:nvSpPr>
        <p:spPr>
          <a:xfrm>
            <a:off x="1819693" y="5089768"/>
            <a:ext cx="136933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about</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89096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9771429-7CC8-4EF8-B762-0DA475A0DF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1354" y="1514901"/>
            <a:ext cx="7941292" cy="4271750"/>
          </a:xfrm>
          <a:prstGeom prst="rect">
            <a:avLst/>
          </a:prstGeom>
        </p:spPr>
      </p:pic>
      <p:sp>
        <p:nvSpPr>
          <p:cNvPr id="5" name="مربع نص 4">
            <a:extLst>
              <a:ext uri="{FF2B5EF4-FFF2-40B4-BE49-F238E27FC236}">
                <a16:creationId xmlns:a16="http://schemas.microsoft.com/office/drawing/2014/main" xmlns="" id="{F29032FC-CEE3-4998-828E-AD18051EC57D}"/>
              </a:ext>
            </a:extLst>
          </p:cNvPr>
          <p:cNvSpPr txBox="1"/>
          <p:nvPr/>
        </p:nvSpPr>
        <p:spPr>
          <a:xfrm>
            <a:off x="1827944" y="365826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This is the fifth time you have been two hours late this month </a:t>
            </a:r>
          </a:p>
          <a:p>
            <a:pPr algn="l" rtl="0"/>
            <a:r>
              <a:rPr lang="en-US" dirty="0">
                <a:solidFill>
                  <a:srgbClr val="0000CC"/>
                </a:solidFill>
                <a:latin typeface="Comic Sans MS" panose="030F0702030302020204" pitchFamily="66" charset="0"/>
              </a:rPr>
              <a:t>I am sorry but I come by bus and it is not very reliable.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BC634853-3A28-43CC-B8AC-83217054D379}"/>
              </a:ext>
            </a:extLst>
          </p:cNvPr>
          <p:cNvSpPr txBox="1"/>
          <p:nvPr/>
        </p:nvSpPr>
        <p:spPr>
          <a:xfrm>
            <a:off x="1802921" y="437022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You’ve said that before and I told you to take a Taxi </a:t>
            </a:r>
          </a:p>
          <a:p>
            <a:pPr algn="l" rtl="0"/>
            <a:r>
              <a:rPr lang="en-US" dirty="0">
                <a:solidFill>
                  <a:srgbClr val="0000CC"/>
                </a:solidFill>
                <a:latin typeface="Comic Sans MS" panose="030F0702030302020204" pitchFamily="66" charset="0"/>
              </a:rPr>
              <a:t>Please give me one more chance to prove that I can be reliable</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4FDD971D-E818-4ACD-B443-16DF470CEDF3}"/>
              </a:ext>
            </a:extLst>
          </p:cNvPr>
          <p:cNvSpPr txBox="1"/>
          <p:nvPr/>
        </p:nvSpPr>
        <p:spPr>
          <a:xfrm>
            <a:off x="1832489" y="509583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 have not been reliable about anything in the last two months</a:t>
            </a:r>
          </a:p>
          <a:p>
            <a:pPr algn="l" rtl="0"/>
            <a:r>
              <a:rPr lang="en-US" dirty="0">
                <a:solidFill>
                  <a:srgbClr val="0000CC"/>
                </a:solidFill>
                <a:latin typeface="Comic Sans MS" panose="030F0702030302020204" pitchFamily="66" charset="0"/>
              </a:rPr>
              <a:t>I am sorry I’ll get a bike, that way I won’t be late.</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2E0B76BB-BB2A-43F3-8EEC-45104CC06B49}"/>
              </a:ext>
            </a:extLst>
          </p:cNvPr>
          <p:cNvSpPr txBox="1"/>
          <p:nvPr/>
        </p:nvSpPr>
        <p:spPr>
          <a:xfrm>
            <a:off x="6196084" y="216617"/>
            <a:ext cx="2538482"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421080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9B32AAC-07B2-42E1-B37A-2612C54173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7736" y="985198"/>
            <a:ext cx="8288527" cy="5382536"/>
          </a:xfrm>
          <a:prstGeom prst="rect">
            <a:avLst/>
          </a:prstGeom>
        </p:spPr>
      </p:pic>
      <p:sp>
        <p:nvSpPr>
          <p:cNvPr id="5" name="مربع نص 4">
            <a:extLst>
              <a:ext uri="{FF2B5EF4-FFF2-40B4-BE49-F238E27FC236}">
                <a16:creationId xmlns:a16="http://schemas.microsoft.com/office/drawing/2014/main" xmlns="" id="{82B38AE1-892E-45D0-9DF6-103881F3CB10}"/>
              </a:ext>
            </a:extLst>
          </p:cNvPr>
          <p:cNvSpPr txBox="1"/>
          <p:nvPr/>
        </p:nvSpPr>
        <p:spPr>
          <a:xfrm>
            <a:off x="4026090" y="4386948"/>
            <a:ext cx="3548417" cy="584775"/>
          </a:xfrm>
          <a:prstGeom prst="rect">
            <a:avLst/>
          </a:prstGeom>
          <a:solidFill>
            <a:srgbClr val="FF0000"/>
          </a:solidFill>
        </p:spPr>
        <p:txBody>
          <a:bodyPr wrap="square" rtlCol="1">
            <a:spAutoFit/>
          </a:bodyPr>
          <a:lstStyle/>
          <a:p>
            <a:pPr algn="ctr"/>
            <a:r>
              <a:rPr lang="ar-SA" sz="3200" b="1" dirty="0">
                <a:solidFill>
                  <a:schemeClr val="bg1"/>
                </a:solidFill>
              </a:rPr>
              <a:t>قم بكتابة رسالة اعتذار </a:t>
            </a:r>
          </a:p>
        </p:txBody>
      </p:sp>
    </p:spTree>
    <p:extLst>
      <p:ext uri="{BB962C8B-B14F-4D97-AF65-F5344CB8AC3E}">
        <p14:creationId xmlns:p14="http://schemas.microsoft.com/office/powerpoint/2010/main" val="4145587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2499940-CEC7-4C38-BF65-3749C3F457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297" y="1201003"/>
            <a:ext cx="8687406" cy="4852425"/>
          </a:xfrm>
          <a:prstGeom prst="rect">
            <a:avLst/>
          </a:prstGeom>
        </p:spPr>
      </p:pic>
    </p:spTree>
    <p:extLst>
      <p:ext uri="{BB962C8B-B14F-4D97-AF65-F5344CB8AC3E}">
        <p14:creationId xmlns:p14="http://schemas.microsoft.com/office/powerpoint/2010/main" val="1958990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C7CEF0A-F290-4D2A-A1F9-6DFD4BC58A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810" y="897269"/>
            <a:ext cx="8172379" cy="5464027"/>
          </a:xfrm>
          <a:prstGeom prst="rect">
            <a:avLst/>
          </a:prstGeom>
        </p:spPr>
      </p:pic>
      <p:sp>
        <p:nvSpPr>
          <p:cNvPr id="5" name="مربع نص 4">
            <a:extLst>
              <a:ext uri="{FF2B5EF4-FFF2-40B4-BE49-F238E27FC236}">
                <a16:creationId xmlns:a16="http://schemas.microsoft.com/office/drawing/2014/main" xmlns="" id="{378F44FE-20A4-4848-A5A3-745EC87EDEB9}"/>
              </a:ext>
            </a:extLst>
          </p:cNvPr>
          <p:cNvSpPr txBox="1"/>
          <p:nvPr/>
        </p:nvSpPr>
        <p:spPr>
          <a:xfrm>
            <a:off x="1828800" y="1364775"/>
            <a:ext cx="76427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yet</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4681736E-5CFE-45CC-A485-D3E87491B3CF}"/>
              </a:ext>
            </a:extLst>
          </p:cNvPr>
          <p:cNvSpPr txBox="1"/>
          <p:nvPr/>
        </p:nvSpPr>
        <p:spPr>
          <a:xfrm>
            <a:off x="2854660" y="1680950"/>
            <a:ext cx="148532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already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C083DACF-8965-4B5E-83A2-F8F0D72C29FB}"/>
              </a:ext>
            </a:extLst>
          </p:cNvPr>
          <p:cNvSpPr txBox="1"/>
          <p:nvPr/>
        </p:nvSpPr>
        <p:spPr>
          <a:xfrm>
            <a:off x="1956178" y="2556684"/>
            <a:ext cx="898482" cy="461665"/>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just</a:t>
            </a:r>
            <a:endParaRPr lang="ar-SA" sz="24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B46E431-00A6-456B-B6AD-865EF7102908}"/>
              </a:ext>
            </a:extLst>
          </p:cNvPr>
          <p:cNvSpPr txBox="1"/>
          <p:nvPr/>
        </p:nvSpPr>
        <p:spPr>
          <a:xfrm>
            <a:off x="5929958" y="5657008"/>
            <a:ext cx="89848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yet</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62CBDDD2-21BC-424D-85F4-256067CB80A9}"/>
              </a:ext>
            </a:extLst>
          </p:cNvPr>
          <p:cNvSpPr txBox="1"/>
          <p:nvPr/>
        </p:nvSpPr>
        <p:spPr>
          <a:xfrm>
            <a:off x="3869141" y="5943610"/>
            <a:ext cx="133065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already</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22614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ECAEA2E-6946-4A02-88FD-A9F083548D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8578" y="955486"/>
            <a:ext cx="7666844" cy="5438388"/>
          </a:xfrm>
          <a:prstGeom prst="rect">
            <a:avLst/>
          </a:prstGeom>
        </p:spPr>
      </p:pic>
      <p:sp>
        <p:nvSpPr>
          <p:cNvPr id="5" name="مربع نص 4">
            <a:extLst>
              <a:ext uri="{FF2B5EF4-FFF2-40B4-BE49-F238E27FC236}">
                <a16:creationId xmlns:a16="http://schemas.microsoft.com/office/drawing/2014/main" xmlns="" id="{5453A5BD-1596-4BD5-882E-B2510B6A79BA}"/>
              </a:ext>
            </a:extLst>
          </p:cNvPr>
          <p:cNvSpPr txBox="1"/>
          <p:nvPr/>
        </p:nvSpPr>
        <p:spPr>
          <a:xfrm>
            <a:off x="5554639" y="216617"/>
            <a:ext cx="3179927"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 </a:t>
            </a:r>
          </a:p>
        </p:txBody>
      </p:sp>
    </p:spTree>
    <p:extLst>
      <p:ext uri="{BB962C8B-B14F-4D97-AF65-F5344CB8AC3E}">
        <p14:creationId xmlns:p14="http://schemas.microsoft.com/office/powerpoint/2010/main" val="35309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5CE7B22A-2636-4977-BB8F-754A6A753C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441" y="1244574"/>
            <a:ext cx="8607118" cy="4678553"/>
          </a:xfrm>
          <a:prstGeom prst="rect">
            <a:avLst/>
          </a:prstGeom>
        </p:spPr>
      </p:pic>
      <p:sp>
        <p:nvSpPr>
          <p:cNvPr id="6" name="مربع نص 5">
            <a:extLst>
              <a:ext uri="{FF2B5EF4-FFF2-40B4-BE49-F238E27FC236}">
                <a16:creationId xmlns:a16="http://schemas.microsoft.com/office/drawing/2014/main" xmlns="" id="{D22BCBB8-4366-451C-966F-71B88F9AE341}"/>
              </a:ext>
            </a:extLst>
          </p:cNvPr>
          <p:cNvSpPr txBox="1"/>
          <p:nvPr/>
        </p:nvSpPr>
        <p:spPr>
          <a:xfrm>
            <a:off x="6757920" y="2885447"/>
            <a:ext cx="122602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them</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6FD04329-3A0E-44F4-B133-A37FBEFB905D}"/>
              </a:ext>
            </a:extLst>
          </p:cNvPr>
          <p:cNvSpPr txBox="1"/>
          <p:nvPr/>
        </p:nvSpPr>
        <p:spPr>
          <a:xfrm>
            <a:off x="4863153" y="3529168"/>
            <a:ext cx="148532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them</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9B212E8-77B6-42D8-8604-C762D0DD2083}"/>
              </a:ext>
            </a:extLst>
          </p:cNvPr>
          <p:cNvSpPr txBox="1"/>
          <p:nvPr/>
        </p:nvSpPr>
        <p:spPr>
          <a:xfrm>
            <a:off x="5015553" y="4131947"/>
            <a:ext cx="7847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us</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B74EF0D-BDF5-4C79-B031-3D966651A73C}"/>
              </a:ext>
            </a:extLst>
          </p:cNvPr>
          <p:cNvSpPr txBox="1"/>
          <p:nvPr/>
        </p:nvSpPr>
        <p:spPr>
          <a:xfrm>
            <a:off x="4633414" y="4705150"/>
            <a:ext cx="78474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me</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F070AFB4-C7A2-4F98-ABDC-F97E5B83D4D5}"/>
              </a:ext>
            </a:extLst>
          </p:cNvPr>
          <p:cNvSpPr txBox="1"/>
          <p:nvPr/>
        </p:nvSpPr>
        <p:spPr>
          <a:xfrm>
            <a:off x="4278569" y="5319302"/>
            <a:ext cx="101676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you</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FE5402B8-2EDF-4B2C-9DA0-1FE9CB54829F}"/>
              </a:ext>
            </a:extLst>
          </p:cNvPr>
          <p:cNvSpPr txBox="1"/>
          <p:nvPr/>
        </p:nvSpPr>
        <p:spPr>
          <a:xfrm>
            <a:off x="7128686" y="2300864"/>
            <a:ext cx="122602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them</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8886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C02EAAD3-0CB9-4433-8D45-E4C0245CD3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2" y="900751"/>
            <a:ext cx="8679976" cy="5486400"/>
          </a:xfrm>
          <a:prstGeom prst="rect">
            <a:avLst/>
          </a:prstGeom>
        </p:spPr>
      </p:pic>
      <p:sp>
        <p:nvSpPr>
          <p:cNvPr id="5" name="مربع نص 4">
            <a:extLst>
              <a:ext uri="{FF2B5EF4-FFF2-40B4-BE49-F238E27FC236}">
                <a16:creationId xmlns:a16="http://schemas.microsoft.com/office/drawing/2014/main" xmlns="" id="{CB6BDC93-31E3-49A6-94EF-E756E44DF45C}"/>
              </a:ext>
            </a:extLst>
          </p:cNvPr>
          <p:cNvSpPr txBox="1"/>
          <p:nvPr/>
        </p:nvSpPr>
        <p:spPr>
          <a:xfrm>
            <a:off x="859814" y="1501254"/>
            <a:ext cx="7779224" cy="4154984"/>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need to call my friends.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Ali often complains about the cost of running his car. </a:t>
            </a:r>
          </a:p>
          <a:p>
            <a:pPr algn="l" rtl="0"/>
            <a:endParaRPr lang="en-US" sz="1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What snacks do you need to buy? </a:t>
            </a:r>
          </a:p>
          <a:p>
            <a:pPr algn="l" rtl="0"/>
            <a:endParaRPr lang="en-US" dirty="0">
              <a:latin typeface="Comic Sans MS" panose="030F0702030302020204" pitchFamily="66" charset="0"/>
            </a:endParaRPr>
          </a:p>
          <a:p>
            <a:pPr algn="l" rtl="0"/>
            <a:r>
              <a:rPr lang="en-US" sz="2400" dirty="0">
                <a:solidFill>
                  <a:srgbClr val="0000CC"/>
                </a:solidFill>
                <a:latin typeface="Comic Sans MS" panose="030F0702030302020204" pitchFamily="66" charset="0"/>
              </a:rPr>
              <a:t>He doesn’t like to share his laptop.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 don’t need to send an invitation. </a:t>
            </a:r>
          </a:p>
          <a:p>
            <a:pPr algn="l" rtl="0"/>
            <a:endParaRPr lang="en-US" sz="32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Faris asked him to hold the </a:t>
            </a:r>
          </a:p>
          <a:p>
            <a:pPr algn="l" rtl="0"/>
            <a:r>
              <a:rPr lang="en-US" sz="2400" dirty="0">
                <a:solidFill>
                  <a:srgbClr val="0000CC"/>
                </a:solidFill>
                <a:latin typeface="Comic Sans MS" panose="030F0702030302020204" pitchFamily="66" charset="0"/>
              </a:rPr>
              <a:t>elevator door open.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51624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94F6DEDB-6327-45DD-BB71-0044590FCF3C}"/>
              </a:ext>
            </a:extLst>
          </p:cNvPr>
          <p:cNvSpPr txBox="1">
            <a:spLocks/>
          </p:cNvSpPr>
          <p:nvPr/>
        </p:nvSpPr>
        <p:spPr>
          <a:xfrm>
            <a:off x="259307" y="2300363"/>
            <a:ext cx="859809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9600" dirty="0">
                <a:latin typeface="Berlin Sans FB Demi" panose="020E0802020502020306" pitchFamily="34" charset="0"/>
              </a:rPr>
              <a:t>Expansion 1- 3</a:t>
            </a:r>
            <a:endParaRPr lang="ar-SA" sz="9600" dirty="0">
              <a:latin typeface="Berlin Sans FB Demi" panose="020E0802020502020306" pitchFamily="34" charset="0"/>
            </a:endParaRPr>
          </a:p>
        </p:txBody>
      </p:sp>
    </p:spTree>
    <p:extLst>
      <p:ext uri="{BB962C8B-B14F-4D97-AF65-F5344CB8AC3E}">
        <p14:creationId xmlns:p14="http://schemas.microsoft.com/office/powerpoint/2010/main" val="4028697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9E33D45-D3C0-4279-A07A-C1EA836A92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0238" y="997841"/>
            <a:ext cx="8523524" cy="5239185"/>
          </a:xfrm>
          <a:prstGeom prst="rect">
            <a:avLst/>
          </a:prstGeom>
        </p:spPr>
      </p:pic>
      <p:sp>
        <p:nvSpPr>
          <p:cNvPr id="5" name="مربع نص 4">
            <a:extLst>
              <a:ext uri="{FF2B5EF4-FFF2-40B4-BE49-F238E27FC236}">
                <a16:creationId xmlns:a16="http://schemas.microsoft.com/office/drawing/2014/main" xmlns="" id="{F614BD4E-09EA-433B-AD2A-CB0870AB5A24}"/>
              </a:ext>
            </a:extLst>
          </p:cNvPr>
          <p:cNvSpPr txBox="1"/>
          <p:nvPr/>
        </p:nvSpPr>
        <p:spPr>
          <a:xfrm>
            <a:off x="3166281" y="1651380"/>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6CC115A4-D6CD-404B-9A40-B7370CC6D3AF}"/>
              </a:ext>
            </a:extLst>
          </p:cNvPr>
          <p:cNvSpPr txBox="1"/>
          <p:nvPr/>
        </p:nvSpPr>
        <p:spPr>
          <a:xfrm>
            <a:off x="1107742" y="2213213"/>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AA97F688-E196-4781-8087-6FB6071B2E60}"/>
              </a:ext>
            </a:extLst>
          </p:cNvPr>
          <p:cNvSpPr txBox="1"/>
          <p:nvPr/>
        </p:nvSpPr>
        <p:spPr>
          <a:xfrm>
            <a:off x="2936544" y="5611515"/>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7079CA09-FD1A-4245-A8FA-F89C7E370856}"/>
              </a:ext>
            </a:extLst>
          </p:cNvPr>
          <p:cNvSpPr txBox="1"/>
          <p:nvPr/>
        </p:nvSpPr>
        <p:spPr>
          <a:xfrm>
            <a:off x="1162334" y="2759130"/>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749710AD-0B20-4D6E-A7B3-32BCEF77D8B5}"/>
              </a:ext>
            </a:extLst>
          </p:cNvPr>
          <p:cNvSpPr txBox="1"/>
          <p:nvPr/>
        </p:nvSpPr>
        <p:spPr>
          <a:xfrm>
            <a:off x="3252718" y="3907820"/>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6FF67322-619F-4CAF-AFE0-F591AF2A2C66}"/>
              </a:ext>
            </a:extLst>
          </p:cNvPr>
          <p:cNvSpPr txBox="1"/>
          <p:nvPr/>
        </p:nvSpPr>
        <p:spPr>
          <a:xfrm>
            <a:off x="3719018" y="4483302"/>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0A8A0CFE-372C-42D2-ACDA-91FB871F0C3E}"/>
              </a:ext>
            </a:extLst>
          </p:cNvPr>
          <p:cNvSpPr txBox="1"/>
          <p:nvPr/>
        </p:nvSpPr>
        <p:spPr>
          <a:xfrm>
            <a:off x="2245058" y="3336887"/>
            <a:ext cx="2681788" cy="584775"/>
          </a:xfrm>
          <a:prstGeom prst="rect">
            <a:avLst/>
          </a:prstGeom>
          <a:noFill/>
        </p:spPr>
        <p:txBody>
          <a:bodyPr wrap="square" rtlCol="1">
            <a:spAutoFit/>
          </a:bodyPr>
          <a:lstStyle/>
          <a:p>
            <a:pPr algn="l" rtl="0"/>
            <a:r>
              <a:rPr lang="en-US" sz="3200" dirty="0">
                <a:solidFill>
                  <a:srgbClr val="006600"/>
                </a:solidFill>
                <a:latin typeface="Comic Sans MS" panose="030F0702030302020204" pitchFamily="66" charset="0"/>
              </a:rPr>
              <a:t>as soon as </a:t>
            </a:r>
            <a:endParaRPr lang="ar-SA" sz="3200" dirty="0">
              <a:solidFill>
                <a:srgbClr val="0066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7DC0ACE3-B9DC-4AA7-AFCF-48D34C145056}"/>
              </a:ext>
            </a:extLst>
          </p:cNvPr>
          <p:cNvSpPr txBox="1"/>
          <p:nvPr/>
        </p:nvSpPr>
        <p:spPr>
          <a:xfrm>
            <a:off x="4499216" y="5045135"/>
            <a:ext cx="2681788" cy="584775"/>
          </a:xfrm>
          <a:prstGeom prst="rect">
            <a:avLst/>
          </a:prstGeom>
          <a:noFill/>
        </p:spPr>
        <p:txBody>
          <a:bodyPr wrap="square" rtlCol="1">
            <a:spAutoFit/>
          </a:bodyPr>
          <a:lstStyle/>
          <a:p>
            <a:pPr algn="l" rtl="0"/>
            <a:r>
              <a:rPr lang="en-US" sz="3200" dirty="0">
                <a:solidFill>
                  <a:srgbClr val="006600"/>
                </a:solidFill>
                <a:latin typeface="Comic Sans MS" panose="030F0702030302020204" pitchFamily="66" charset="0"/>
              </a:rPr>
              <a:t>as soon as </a:t>
            </a:r>
            <a:endParaRPr lang="ar-SA" sz="32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2631328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89FA4BF-F4C5-456C-A8A7-8989062453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468" y="944680"/>
            <a:ext cx="8281063" cy="5360585"/>
          </a:xfrm>
          <a:prstGeom prst="rect">
            <a:avLst/>
          </a:prstGeom>
        </p:spPr>
      </p:pic>
      <p:sp>
        <p:nvSpPr>
          <p:cNvPr id="5" name="مربع نص 4">
            <a:extLst>
              <a:ext uri="{FF2B5EF4-FFF2-40B4-BE49-F238E27FC236}">
                <a16:creationId xmlns:a16="http://schemas.microsoft.com/office/drawing/2014/main" xmlns="" id="{8EE7AA6B-6559-4ADB-8E09-FBC5F243017D}"/>
              </a:ext>
            </a:extLst>
          </p:cNvPr>
          <p:cNvSpPr txBox="1"/>
          <p:nvPr/>
        </p:nvSpPr>
        <p:spPr>
          <a:xfrm>
            <a:off x="1296540" y="2661313"/>
            <a:ext cx="713777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Ali wishes he had time to play tennis every day.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BC0562A7-38B5-4570-A717-85F31D27FB44}"/>
              </a:ext>
            </a:extLst>
          </p:cNvPr>
          <p:cNvSpPr txBox="1"/>
          <p:nvPr/>
        </p:nvSpPr>
        <p:spPr>
          <a:xfrm>
            <a:off x="581596" y="3441512"/>
            <a:ext cx="83849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Ahmed wishes he didn’t have to go to work this afternoon</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5BDECBCD-E1E4-46E1-AD04-65CE83565C4A}"/>
              </a:ext>
            </a:extLst>
          </p:cNvPr>
          <p:cNvSpPr txBox="1"/>
          <p:nvPr/>
        </p:nvSpPr>
        <p:spPr>
          <a:xfrm>
            <a:off x="1219201" y="4235358"/>
            <a:ext cx="529078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Abdullah wishes he spoke English.</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7A37068F-3666-445C-9985-CE0BD8631CE8}"/>
              </a:ext>
            </a:extLst>
          </p:cNvPr>
          <p:cNvSpPr txBox="1"/>
          <p:nvPr/>
        </p:nvSpPr>
        <p:spPr>
          <a:xfrm>
            <a:off x="1221473" y="5042852"/>
            <a:ext cx="749105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wish my brother would lend me his new computer.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E0C35C5B-B806-42E3-9141-B00325F36D15}"/>
              </a:ext>
            </a:extLst>
          </p:cNvPr>
          <p:cNvSpPr txBox="1"/>
          <p:nvPr/>
        </p:nvSpPr>
        <p:spPr>
          <a:xfrm>
            <a:off x="1237394" y="5850348"/>
            <a:ext cx="508152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They wish they knew how to ski.</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4151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77B046C-4FB2-4397-BCAD-79DAF98344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8253" y="1639507"/>
            <a:ext cx="8376314" cy="3846893"/>
          </a:xfrm>
          <a:prstGeom prst="rect">
            <a:avLst/>
          </a:prstGeom>
        </p:spPr>
      </p:pic>
      <p:sp>
        <p:nvSpPr>
          <p:cNvPr id="5" name="مربع نص 4">
            <a:extLst>
              <a:ext uri="{FF2B5EF4-FFF2-40B4-BE49-F238E27FC236}">
                <a16:creationId xmlns:a16="http://schemas.microsoft.com/office/drawing/2014/main" xmlns="" id="{96B3151C-1BDB-429F-B9A3-87A8D04FD935}"/>
              </a:ext>
            </a:extLst>
          </p:cNvPr>
          <p:cNvSpPr txBox="1"/>
          <p:nvPr/>
        </p:nvSpPr>
        <p:spPr>
          <a:xfrm>
            <a:off x="2047160" y="2710504"/>
            <a:ext cx="58685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572A06E3-2129-42CF-AC16-88974E5B70D6}"/>
              </a:ext>
            </a:extLst>
          </p:cNvPr>
          <p:cNvSpPr txBox="1"/>
          <p:nvPr/>
        </p:nvSpPr>
        <p:spPr>
          <a:xfrm>
            <a:off x="1721885" y="3258691"/>
            <a:ext cx="58685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EED9510A-A212-485B-9857-D0316D431F97}"/>
              </a:ext>
            </a:extLst>
          </p:cNvPr>
          <p:cNvSpPr txBox="1"/>
          <p:nvPr/>
        </p:nvSpPr>
        <p:spPr>
          <a:xfrm>
            <a:off x="2734094" y="3779583"/>
            <a:ext cx="115551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about</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B8EC310D-7DC6-412F-ADD4-ECD6324D75BD}"/>
              </a:ext>
            </a:extLst>
          </p:cNvPr>
          <p:cNvSpPr txBox="1"/>
          <p:nvPr/>
        </p:nvSpPr>
        <p:spPr>
          <a:xfrm>
            <a:off x="2163163" y="4314122"/>
            <a:ext cx="58685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35026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6CC9408-601F-4165-A26D-3BD3BC05AD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8282" y="1146412"/>
            <a:ext cx="8480876" cy="4728948"/>
          </a:xfrm>
          <a:prstGeom prst="rect">
            <a:avLst/>
          </a:prstGeom>
        </p:spPr>
      </p:pic>
      <p:sp>
        <p:nvSpPr>
          <p:cNvPr id="5" name="مربع نص 4">
            <a:extLst>
              <a:ext uri="{FF2B5EF4-FFF2-40B4-BE49-F238E27FC236}">
                <a16:creationId xmlns:a16="http://schemas.microsoft.com/office/drawing/2014/main" xmlns="" id="{849F9090-9A83-4F78-AD6A-AAC76B13CAC8}"/>
              </a:ext>
            </a:extLst>
          </p:cNvPr>
          <p:cNvSpPr txBox="1"/>
          <p:nvPr/>
        </p:nvSpPr>
        <p:spPr>
          <a:xfrm>
            <a:off x="3057099" y="2074459"/>
            <a:ext cx="5778619" cy="3733394"/>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I’d buy a new computer </a:t>
            </a:r>
          </a:p>
          <a:p>
            <a:pPr algn="l" rtl="0">
              <a:lnSpc>
                <a:spcPct val="150000"/>
              </a:lnSpc>
            </a:pPr>
            <a:r>
              <a:rPr lang="en-US" sz="2000" dirty="0">
                <a:solidFill>
                  <a:srgbClr val="FF0000"/>
                </a:solidFill>
                <a:latin typeface="Comic Sans MS" panose="030F0702030302020204" pitchFamily="66" charset="0"/>
              </a:rPr>
              <a:t>I would be on time </a:t>
            </a:r>
          </a:p>
          <a:p>
            <a:pPr algn="l" rtl="0">
              <a:lnSpc>
                <a:spcPct val="150000"/>
              </a:lnSpc>
            </a:pPr>
            <a:r>
              <a:rPr lang="en-US" sz="2000" dirty="0">
                <a:solidFill>
                  <a:srgbClr val="0000CC"/>
                </a:solidFill>
                <a:latin typeface="Comic Sans MS" panose="030F0702030302020204" pitchFamily="66" charset="0"/>
              </a:rPr>
              <a:t>he might let me drive it </a:t>
            </a:r>
          </a:p>
          <a:p>
            <a:pPr algn="l" rtl="0">
              <a:lnSpc>
                <a:spcPct val="150000"/>
              </a:lnSpc>
            </a:pPr>
            <a:r>
              <a:rPr lang="en-US" sz="2000" dirty="0">
                <a:solidFill>
                  <a:srgbClr val="FF0000"/>
                </a:solidFill>
                <a:latin typeface="Comic Sans MS" panose="030F0702030302020204" pitchFamily="66" charset="0"/>
              </a:rPr>
              <a:t>	he would live in Thailand </a:t>
            </a:r>
          </a:p>
          <a:p>
            <a:pPr algn="l" rtl="0">
              <a:lnSpc>
                <a:spcPct val="150000"/>
              </a:lnSpc>
            </a:pPr>
            <a:r>
              <a:rPr lang="en-US" sz="2000" dirty="0">
                <a:solidFill>
                  <a:srgbClr val="0000CC"/>
                </a:solidFill>
                <a:latin typeface="Comic Sans MS" panose="030F0702030302020204" pitchFamily="66" charset="0"/>
              </a:rPr>
              <a:t>I might do better on my tests </a:t>
            </a:r>
          </a:p>
          <a:p>
            <a:pPr algn="l" rtl="0">
              <a:lnSpc>
                <a:spcPct val="150000"/>
              </a:lnSpc>
            </a:pPr>
            <a:r>
              <a:rPr lang="en-US" sz="2000" dirty="0">
                <a:solidFill>
                  <a:srgbClr val="FF0000"/>
                </a:solidFill>
                <a:latin typeface="Comic Sans MS" panose="030F0702030302020204" pitchFamily="66" charset="0"/>
              </a:rPr>
              <a:t>	I’d talk with </a:t>
            </a:r>
            <a:r>
              <a:rPr lang="en-US" sz="2000" dirty="0" err="1">
                <a:solidFill>
                  <a:srgbClr val="FF0000"/>
                </a:solidFill>
                <a:latin typeface="Comic Sans MS" panose="030F0702030302020204" pitchFamily="66" charset="0"/>
              </a:rPr>
              <a:t>Abert</a:t>
            </a:r>
            <a:r>
              <a:rPr lang="en-US" sz="2000" dirty="0">
                <a:solidFill>
                  <a:srgbClr val="FF0000"/>
                </a:solidFill>
                <a:latin typeface="Comic Sans MS" panose="030F0702030302020204" pitchFamily="66" charset="0"/>
              </a:rPr>
              <a:t> Einstein  </a:t>
            </a:r>
          </a:p>
          <a:p>
            <a:pPr algn="l" rtl="0">
              <a:lnSpc>
                <a:spcPct val="150000"/>
              </a:lnSpc>
            </a:pPr>
            <a:r>
              <a:rPr lang="en-US" sz="2000" dirty="0">
                <a:solidFill>
                  <a:srgbClr val="0000CC"/>
                </a:solidFill>
                <a:latin typeface="Comic Sans MS" panose="030F0702030302020204" pitchFamily="66" charset="0"/>
              </a:rPr>
              <a:t>we might play soccer better </a:t>
            </a:r>
          </a:p>
          <a:p>
            <a:pPr algn="l" rtl="0">
              <a:lnSpc>
                <a:spcPct val="150000"/>
              </a:lnSpc>
            </a:pPr>
            <a:r>
              <a:rPr lang="en-US" sz="2000" dirty="0">
                <a:solidFill>
                  <a:srgbClr val="FF0000"/>
                </a:solidFill>
                <a:latin typeface="Comic Sans MS" panose="030F0702030302020204" pitchFamily="66" charset="0"/>
              </a:rPr>
              <a:t>I’d definitely go to the new Indian restaurant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8B4202A8-38F2-4A9F-9DF5-FDF4F66E4A86}"/>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3216552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AA1C605-CD63-4397-989B-7760699508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3" y="914399"/>
            <a:ext cx="8707276" cy="5445457"/>
          </a:xfrm>
          <a:prstGeom prst="rect">
            <a:avLst/>
          </a:prstGeom>
        </p:spPr>
      </p:pic>
      <p:sp>
        <p:nvSpPr>
          <p:cNvPr id="5" name="مربع نص 4">
            <a:extLst>
              <a:ext uri="{FF2B5EF4-FFF2-40B4-BE49-F238E27FC236}">
                <a16:creationId xmlns:a16="http://schemas.microsoft.com/office/drawing/2014/main" xmlns="" id="{791B5AAC-DCCD-4314-9C7C-A2D289EF4819}"/>
              </a:ext>
            </a:extLst>
          </p:cNvPr>
          <p:cNvSpPr txBox="1"/>
          <p:nvPr/>
        </p:nvSpPr>
        <p:spPr>
          <a:xfrm>
            <a:off x="877370" y="2552135"/>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car needs to be repainted after the crash. </a:t>
            </a:r>
          </a:p>
        </p:txBody>
      </p:sp>
      <p:sp>
        <p:nvSpPr>
          <p:cNvPr id="6" name="مربع نص 5">
            <a:extLst>
              <a:ext uri="{FF2B5EF4-FFF2-40B4-BE49-F238E27FC236}">
                <a16:creationId xmlns:a16="http://schemas.microsoft.com/office/drawing/2014/main" xmlns="" id="{9FB8FDF5-CB67-40E4-B774-0138DB2DDE63}"/>
              </a:ext>
            </a:extLst>
          </p:cNvPr>
          <p:cNvSpPr txBox="1"/>
          <p:nvPr/>
        </p:nvSpPr>
        <p:spPr>
          <a:xfrm>
            <a:off x="877370" y="3371000"/>
            <a:ext cx="804826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 flat tire on my car needs to be repaired. </a:t>
            </a:r>
          </a:p>
        </p:txBody>
      </p:sp>
      <p:sp>
        <p:nvSpPr>
          <p:cNvPr id="7" name="مربع نص 6">
            <a:extLst>
              <a:ext uri="{FF2B5EF4-FFF2-40B4-BE49-F238E27FC236}">
                <a16:creationId xmlns:a16="http://schemas.microsoft.com/office/drawing/2014/main" xmlns="" id="{CC372DFA-4174-4551-950C-2EEDC57A7219}"/>
              </a:ext>
            </a:extLst>
          </p:cNvPr>
          <p:cNvSpPr txBox="1"/>
          <p:nvPr/>
        </p:nvSpPr>
        <p:spPr>
          <a:xfrm>
            <a:off x="877370" y="4176218"/>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hole in Thomas’s jeans needs to be sewn. </a:t>
            </a:r>
          </a:p>
        </p:txBody>
      </p:sp>
      <p:sp>
        <p:nvSpPr>
          <p:cNvPr id="8" name="مربع نص 7">
            <a:extLst>
              <a:ext uri="{FF2B5EF4-FFF2-40B4-BE49-F238E27FC236}">
                <a16:creationId xmlns:a16="http://schemas.microsoft.com/office/drawing/2014/main" xmlns="" id="{18DE0DB7-1580-4CF3-9A83-1D28F33332FB}"/>
              </a:ext>
            </a:extLst>
          </p:cNvPr>
          <p:cNvSpPr txBox="1"/>
          <p:nvPr/>
        </p:nvSpPr>
        <p:spPr>
          <a:xfrm>
            <a:off x="877370" y="4967792"/>
            <a:ext cx="804826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 old kitchen needs to be redecorated. </a:t>
            </a:r>
          </a:p>
        </p:txBody>
      </p:sp>
      <p:sp>
        <p:nvSpPr>
          <p:cNvPr id="9" name="مربع نص 8">
            <a:extLst>
              <a:ext uri="{FF2B5EF4-FFF2-40B4-BE49-F238E27FC236}">
                <a16:creationId xmlns:a16="http://schemas.microsoft.com/office/drawing/2014/main" xmlns="" id="{5D2D253C-2074-4C26-AA6B-8BB7BAD05B78}"/>
              </a:ext>
            </a:extLst>
          </p:cNvPr>
          <p:cNvSpPr txBox="1"/>
          <p:nvPr/>
        </p:nvSpPr>
        <p:spPr>
          <a:xfrm>
            <a:off x="877370" y="5773011"/>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new knives don’t need to be sharpened. </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85894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80DAECE4-3DDD-437D-A4C7-1FFDA1BB7C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211" y="1271871"/>
            <a:ext cx="8519577" cy="4692200"/>
          </a:xfrm>
          <a:prstGeom prst="rect">
            <a:avLst/>
          </a:prstGeom>
        </p:spPr>
      </p:pic>
      <p:sp>
        <p:nvSpPr>
          <p:cNvPr id="5" name="مربع نص 4">
            <a:extLst>
              <a:ext uri="{FF2B5EF4-FFF2-40B4-BE49-F238E27FC236}">
                <a16:creationId xmlns:a16="http://schemas.microsoft.com/office/drawing/2014/main" xmlns="" id="{5871B2E8-57B4-44D0-A71A-3F35DEAA5924}"/>
              </a:ext>
            </a:extLst>
          </p:cNvPr>
          <p:cNvSpPr txBox="1"/>
          <p:nvPr/>
        </p:nvSpPr>
        <p:spPr>
          <a:xfrm>
            <a:off x="1323833" y="1937984"/>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damaged</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0210E5C7-9334-4F79-B310-9DACD0A88A3A}"/>
              </a:ext>
            </a:extLst>
          </p:cNvPr>
          <p:cNvSpPr txBox="1"/>
          <p:nvPr/>
        </p:nvSpPr>
        <p:spPr>
          <a:xfrm>
            <a:off x="1476233" y="2417933"/>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repaired</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928E941A-9C7C-4A7C-99C1-EA4BD5717A5A}"/>
              </a:ext>
            </a:extLst>
          </p:cNvPr>
          <p:cNvSpPr txBox="1"/>
          <p:nvPr/>
        </p:nvSpPr>
        <p:spPr>
          <a:xfrm>
            <a:off x="1476233" y="2936550"/>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scratched</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616894D1-576D-4FF0-9F48-F92039ACF188}"/>
              </a:ext>
            </a:extLst>
          </p:cNvPr>
          <p:cNvSpPr txBox="1"/>
          <p:nvPr/>
        </p:nvSpPr>
        <p:spPr>
          <a:xfrm>
            <a:off x="3239071" y="3402848"/>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repainted</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D930E24C-938B-4EF0-82DE-09928597926C}"/>
              </a:ext>
            </a:extLst>
          </p:cNvPr>
          <p:cNvSpPr txBox="1"/>
          <p:nvPr/>
        </p:nvSpPr>
        <p:spPr>
          <a:xfrm>
            <a:off x="2147250" y="3894166"/>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broken</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1B30EE9D-29EA-4CF6-9865-C4FF605A815B}"/>
              </a:ext>
            </a:extLst>
          </p:cNvPr>
          <p:cNvSpPr txBox="1"/>
          <p:nvPr/>
        </p:nvSpPr>
        <p:spPr>
          <a:xfrm>
            <a:off x="2870584" y="4385488"/>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decorated</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DB64F14E-3C32-4ECC-A724-8E389DCBFF88}"/>
              </a:ext>
            </a:extLst>
          </p:cNvPr>
          <p:cNvSpPr txBox="1"/>
          <p:nvPr/>
        </p:nvSpPr>
        <p:spPr>
          <a:xfrm>
            <a:off x="2775050" y="4876811"/>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cracked</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86472064-F4A8-4E8D-BA61-2DCC150BD224}"/>
              </a:ext>
            </a:extLst>
          </p:cNvPr>
          <p:cNvSpPr txBox="1"/>
          <p:nvPr/>
        </p:nvSpPr>
        <p:spPr>
          <a:xfrm>
            <a:off x="3211776" y="5368132"/>
            <a:ext cx="12419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torn</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34629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4C3DFDF-900F-4950-A0D4-7D4C541BEF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207" y="944681"/>
            <a:ext cx="8525586" cy="5374232"/>
          </a:xfrm>
          <a:prstGeom prst="rect">
            <a:avLst/>
          </a:prstGeom>
        </p:spPr>
      </p:pic>
      <p:sp>
        <p:nvSpPr>
          <p:cNvPr id="5" name="مربع نص 4">
            <a:extLst>
              <a:ext uri="{FF2B5EF4-FFF2-40B4-BE49-F238E27FC236}">
                <a16:creationId xmlns:a16="http://schemas.microsoft.com/office/drawing/2014/main" xmlns="" id="{BA752AC6-6F6A-411B-A5C6-584F632B0780}"/>
              </a:ext>
            </a:extLst>
          </p:cNvPr>
          <p:cNvSpPr txBox="1"/>
          <p:nvPr/>
        </p:nvSpPr>
        <p:spPr>
          <a:xfrm>
            <a:off x="1013847" y="2606727"/>
            <a:ext cx="50867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 having the house painted</a:t>
            </a:r>
          </a:p>
        </p:txBody>
      </p:sp>
      <p:sp>
        <p:nvSpPr>
          <p:cNvPr id="6" name="مربع نص 5">
            <a:extLst>
              <a:ext uri="{FF2B5EF4-FFF2-40B4-BE49-F238E27FC236}">
                <a16:creationId xmlns:a16="http://schemas.microsoft.com/office/drawing/2014/main" xmlns="" id="{2CED1BB8-1828-4CC5-B475-7E31616B15F5}"/>
              </a:ext>
            </a:extLst>
          </p:cNvPr>
          <p:cNvSpPr txBox="1"/>
          <p:nvPr/>
        </p:nvSpPr>
        <p:spPr>
          <a:xfrm>
            <a:off x="1712161" y="3400574"/>
            <a:ext cx="661297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I’m getting the carpet cleaned</a:t>
            </a:r>
          </a:p>
        </p:txBody>
      </p:sp>
      <p:sp>
        <p:nvSpPr>
          <p:cNvPr id="7" name="مربع نص 6">
            <a:extLst>
              <a:ext uri="{FF2B5EF4-FFF2-40B4-BE49-F238E27FC236}">
                <a16:creationId xmlns:a16="http://schemas.microsoft.com/office/drawing/2014/main" xmlns="" id="{83E17A65-061E-439B-8A3E-F5C1B984BAC0}"/>
              </a:ext>
            </a:extLst>
          </p:cNvPr>
          <p:cNvSpPr txBox="1"/>
          <p:nvPr/>
        </p:nvSpPr>
        <p:spPr>
          <a:xfrm>
            <a:off x="1864561" y="4221717"/>
            <a:ext cx="661297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I’m going to have the old TV fixed</a:t>
            </a:r>
          </a:p>
        </p:txBody>
      </p:sp>
      <p:sp>
        <p:nvSpPr>
          <p:cNvPr id="8" name="مربع نص 7">
            <a:extLst>
              <a:ext uri="{FF2B5EF4-FFF2-40B4-BE49-F238E27FC236}">
                <a16:creationId xmlns:a16="http://schemas.microsoft.com/office/drawing/2014/main" xmlns="" id="{2833ADA3-00C7-4E9D-A062-09799D459369}"/>
              </a:ext>
            </a:extLst>
          </p:cNvPr>
          <p:cNvSpPr txBox="1"/>
          <p:nvPr/>
        </p:nvSpPr>
        <p:spPr>
          <a:xfrm>
            <a:off x="1320923" y="5015564"/>
            <a:ext cx="676537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 getting the living room redecorated</a:t>
            </a:r>
          </a:p>
        </p:txBody>
      </p:sp>
      <p:sp>
        <p:nvSpPr>
          <p:cNvPr id="9" name="مربع نص 8">
            <a:extLst>
              <a:ext uri="{FF2B5EF4-FFF2-40B4-BE49-F238E27FC236}">
                <a16:creationId xmlns:a16="http://schemas.microsoft.com/office/drawing/2014/main" xmlns="" id="{4DB572C2-4B17-47DA-BB1F-FD5EFFA36D3A}"/>
              </a:ext>
            </a:extLst>
          </p:cNvPr>
          <p:cNvSpPr txBox="1"/>
          <p:nvPr/>
        </p:nvSpPr>
        <p:spPr>
          <a:xfrm>
            <a:off x="1241947" y="5823058"/>
            <a:ext cx="764743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’re going to have the damaged roof repaired</a:t>
            </a:r>
          </a:p>
        </p:txBody>
      </p:sp>
    </p:spTree>
    <p:extLst>
      <p:ext uri="{BB962C8B-B14F-4D97-AF65-F5344CB8AC3E}">
        <p14:creationId xmlns:p14="http://schemas.microsoft.com/office/powerpoint/2010/main" val="863963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206F8FE0-FEB5-489D-A145-98FABD9024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8534" y="1037229"/>
            <a:ext cx="8287793" cy="5295331"/>
          </a:xfrm>
          <a:prstGeom prst="rect">
            <a:avLst/>
          </a:prstGeom>
        </p:spPr>
      </p:pic>
    </p:spTree>
    <p:extLst>
      <p:ext uri="{BB962C8B-B14F-4D97-AF65-F5344CB8AC3E}">
        <p14:creationId xmlns:p14="http://schemas.microsoft.com/office/powerpoint/2010/main" val="3879586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5C41032-FAE3-43A8-8BF0-CAFEFFEE44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2108" y="1057274"/>
            <a:ext cx="8479784" cy="5015980"/>
          </a:xfrm>
          <a:prstGeom prst="rect">
            <a:avLst/>
          </a:prstGeom>
        </p:spPr>
      </p:pic>
      <p:sp>
        <p:nvSpPr>
          <p:cNvPr id="5" name="مربع نص 4">
            <a:extLst>
              <a:ext uri="{FF2B5EF4-FFF2-40B4-BE49-F238E27FC236}">
                <a16:creationId xmlns:a16="http://schemas.microsoft.com/office/drawing/2014/main" xmlns="" id="{A383993D-9880-4323-9BAD-212EFD73C049}"/>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xmlns="" id="{CB1D59CA-B6DD-4D0C-983D-23878D37A934}"/>
              </a:ext>
            </a:extLst>
          </p:cNvPr>
          <p:cNvSpPr txBox="1"/>
          <p:nvPr/>
        </p:nvSpPr>
        <p:spPr>
          <a:xfrm>
            <a:off x="1023583" y="1528549"/>
            <a:ext cx="5268036"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windows were broken. </a:t>
            </a:r>
          </a:p>
          <a:p>
            <a:pPr algn="l" rtl="0"/>
            <a:r>
              <a:rPr lang="en-US" sz="3200" dirty="0">
                <a:solidFill>
                  <a:srgbClr val="FF0000"/>
                </a:solidFill>
                <a:latin typeface="Comic Sans MS" panose="030F0702030302020204" pitchFamily="66" charset="0"/>
              </a:rPr>
              <a:t>The roof was damaged </a:t>
            </a:r>
            <a:endParaRPr lang="ar-SA" sz="32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E6E8F1FC-3508-4717-8CDD-8D12DBB9E77D}"/>
              </a:ext>
            </a:extLst>
          </p:cNvPr>
          <p:cNvSpPr txBox="1"/>
          <p:nvPr/>
        </p:nvSpPr>
        <p:spPr>
          <a:xfrm>
            <a:off x="998560" y="3209501"/>
            <a:ext cx="7585882"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windows need to be replaced.</a:t>
            </a:r>
          </a:p>
          <a:p>
            <a:pPr algn="l" rtl="0"/>
            <a:r>
              <a:rPr lang="en-US" sz="3200" dirty="0">
                <a:solidFill>
                  <a:srgbClr val="FF0000"/>
                </a:solidFill>
                <a:latin typeface="Comic Sans MS" panose="030F0702030302020204" pitchFamily="66" charset="0"/>
              </a:rPr>
              <a:t>The roof needs to be repaired</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BDDFA07C-773A-44B1-B12A-F35B99EB31C3}"/>
              </a:ext>
            </a:extLst>
          </p:cNvPr>
          <p:cNvSpPr txBox="1"/>
          <p:nvPr/>
        </p:nvSpPr>
        <p:spPr>
          <a:xfrm>
            <a:off x="1000832" y="4931399"/>
            <a:ext cx="7938452"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He’s going to have the windows replaced.</a:t>
            </a:r>
          </a:p>
          <a:p>
            <a:pPr algn="l" rtl="0"/>
            <a:r>
              <a:rPr lang="en-US" sz="3200" dirty="0">
                <a:solidFill>
                  <a:srgbClr val="FF0000"/>
                </a:solidFill>
                <a:latin typeface="Comic Sans MS" panose="030F0702030302020204" pitchFamily="66" charset="0"/>
              </a:rPr>
              <a:t>He’s going to have the roof repaired</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83309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58FED1EA-908B-4347-92A2-3F6330141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4200" y="1965278"/>
            <a:ext cx="8635429" cy="3821373"/>
          </a:xfrm>
          <a:prstGeom prst="rect">
            <a:avLst/>
          </a:prstGeom>
        </p:spPr>
      </p:pic>
      <p:sp>
        <p:nvSpPr>
          <p:cNvPr id="5" name="مربع نص 4">
            <a:extLst>
              <a:ext uri="{FF2B5EF4-FFF2-40B4-BE49-F238E27FC236}">
                <a16:creationId xmlns:a16="http://schemas.microsoft.com/office/drawing/2014/main" xmlns="" id="{FF1C7FDE-DAC9-4C73-9CA8-09B55780D555}"/>
              </a:ext>
            </a:extLst>
          </p:cNvPr>
          <p:cNvSpPr txBox="1"/>
          <p:nvPr/>
        </p:nvSpPr>
        <p:spPr>
          <a:xfrm>
            <a:off x="5718413" y="216617"/>
            <a:ext cx="3016154"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بأفكاره </a:t>
            </a:r>
          </a:p>
        </p:txBody>
      </p:sp>
    </p:spTree>
    <p:extLst>
      <p:ext uri="{BB962C8B-B14F-4D97-AF65-F5344CB8AC3E}">
        <p14:creationId xmlns:p14="http://schemas.microsoft.com/office/powerpoint/2010/main" val="1301519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8BE82B0-3097-4A28-8DE5-22E8B463FCF3}"/>
              </a:ext>
            </a:extLst>
          </p:cNvPr>
          <p:cNvPicPr>
            <a:picLocks noChangeAspect="1"/>
          </p:cNvPicPr>
          <p:nvPr/>
        </p:nvPicPr>
        <p:blipFill>
          <a:blip r:embed="rId2"/>
          <a:stretch>
            <a:fillRect/>
          </a:stretch>
        </p:blipFill>
        <p:spPr>
          <a:xfrm>
            <a:off x="1194179" y="910276"/>
            <a:ext cx="6755641" cy="5483909"/>
          </a:xfrm>
          <a:prstGeom prst="rect">
            <a:avLst/>
          </a:prstGeom>
        </p:spPr>
      </p:pic>
    </p:spTree>
    <p:extLst>
      <p:ext uri="{BB962C8B-B14F-4D97-AF65-F5344CB8AC3E}">
        <p14:creationId xmlns:p14="http://schemas.microsoft.com/office/powerpoint/2010/main" val="2410301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402D9712-AEB3-4891-9EC1-5E57DD48DD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928" y="1181635"/>
            <a:ext cx="8472229" cy="5082687"/>
          </a:xfrm>
          <a:prstGeom prst="rect">
            <a:avLst/>
          </a:prstGeom>
        </p:spPr>
      </p:pic>
      <p:sp>
        <p:nvSpPr>
          <p:cNvPr id="5" name="مربع نص 4">
            <a:extLst>
              <a:ext uri="{FF2B5EF4-FFF2-40B4-BE49-F238E27FC236}">
                <a16:creationId xmlns:a16="http://schemas.microsoft.com/office/drawing/2014/main" xmlns="" id="{75359A4D-E77B-4DDA-8D0E-FE01DBD2FC1C}"/>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xmlns="" id="{72852F53-EE3E-49C7-B074-F7C1358F772D}"/>
              </a:ext>
            </a:extLst>
          </p:cNvPr>
          <p:cNvSpPr txBox="1"/>
          <p:nvPr/>
        </p:nvSpPr>
        <p:spPr>
          <a:xfrm>
            <a:off x="436728" y="1801504"/>
            <a:ext cx="8472229" cy="1311769"/>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Happy</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excited</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ecstatic</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exhilarated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enthusiastic</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satisfied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rewarded</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confident</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DCA576AD-D145-4DD7-971E-CE50EC0D0367}"/>
              </a:ext>
            </a:extLst>
          </p:cNvPr>
          <p:cNvSpPr txBox="1"/>
          <p:nvPr/>
        </p:nvSpPr>
        <p:spPr>
          <a:xfrm>
            <a:off x="627797" y="3510888"/>
            <a:ext cx="8199275" cy="2800767"/>
          </a:xfrm>
          <a:prstGeom prst="rect">
            <a:avLst/>
          </a:prstGeom>
          <a:noFill/>
        </p:spPr>
        <p:txBody>
          <a:bodyPr wrap="square" rtlCol="1">
            <a:spAutoFit/>
          </a:bodyPr>
          <a:lstStyle/>
          <a:p>
            <a:pPr algn="l" rtl="0"/>
            <a:r>
              <a:rPr lang="en-US" sz="4400" dirty="0">
                <a:solidFill>
                  <a:srgbClr val="0000CC"/>
                </a:solidFill>
                <a:latin typeface="Comic Sans MS" panose="030F0702030302020204" pitchFamily="66" charset="0"/>
              </a:rPr>
              <a:t>Yeah! We’re the best! </a:t>
            </a:r>
          </a:p>
          <a:p>
            <a:pPr algn="l" rtl="0"/>
            <a:r>
              <a:rPr lang="en-US" sz="4400" dirty="0">
                <a:solidFill>
                  <a:srgbClr val="FF0000"/>
                </a:solidFill>
                <a:latin typeface="Comic Sans MS" panose="030F0702030302020204" pitchFamily="66" charset="0"/>
              </a:rPr>
              <a:t>I can’t believe it! We’ve won. </a:t>
            </a:r>
          </a:p>
          <a:p>
            <a:pPr algn="l" rtl="0"/>
            <a:r>
              <a:rPr lang="en-US" sz="4400" dirty="0">
                <a:solidFill>
                  <a:srgbClr val="0000CC"/>
                </a:solidFill>
                <a:latin typeface="Comic Sans MS" panose="030F0702030302020204" pitchFamily="66" charset="0"/>
              </a:rPr>
              <a:t>I knew we’d do it.. </a:t>
            </a:r>
          </a:p>
          <a:p>
            <a:pPr algn="l" rtl="0"/>
            <a:r>
              <a:rPr lang="en-US" sz="4400" dirty="0">
                <a:solidFill>
                  <a:srgbClr val="FF0000"/>
                </a:solidFill>
                <a:latin typeface="Comic Sans MS" panose="030F0702030302020204" pitchFamily="66" charset="0"/>
              </a:rPr>
              <a:t>What a great moment </a:t>
            </a:r>
            <a:endParaRPr lang="ar-SA" sz="4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60429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4627B9E-45D9-439D-A93C-BD57F53487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8985" y="914400"/>
            <a:ext cx="8246029" cy="5377217"/>
          </a:xfrm>
          <a:prstGeom prst="rect">
            <a:avLst/>
          </a:prstGeom>
        </p:spPr>
      </p:pic>
      <p:sp>
        <p:nvSpPr>
          <p:cNvPr id="5" name="مربع نص 4">
            <a:extLst>
              <a:ext uri="{FF2B5EF4-FFF2-40B4-BE49-F238E27FC236}">
                <a16:creationId xmlns:a16="http://schemas.microsoft.com/office/drawing/2014/main" xmlns="" id="{A3A9CC11-4BE0-49E1-A41B-D6DCB41840D4}"/>
              </a:ext>
            </a:extLst>
          </p:cNvPr>
          <p:cNvSpPr txBox="1"/>
          <p:nvPr/>
        </p:nvSpPr>
        <p:spPr>
          <a:xfrm>
            <a:off x="3377820" y="3616655"/>
            <a:ext cx="2634017" cy="1384995"/>
          </a:xfrm>
          <a:prstGeom prst="rect">
            <a:avLst/>
          </a:prstGeom>
          <a:solidFill>
            <a:srgbClr val="C00000"/>
          </a:solidFill>
        </p:spPr>
        <p:txBody>
          <a:bodyPr wrap="square" rtlCol="1">
            <a:spAutoFit/>
          </a:bodyPr>
          <a:lstStyle/>
          <a:p>
            <a:pPr algn="ctr"/>
            <a:r>
              <a:rPr lang="ar-SA" sz="2800" b="1" dirty="0">
                <a:solidFill>
                  <a:schemeClr val="bg1"/>
                </a:solidFill>
              </a:rPr>
              <a:t>تصور بأنك مدرب لفريق ما </a:t>
            </a:r>
          </a:p>
          <a:p>
            <a:pPr algn="ctr"/>
            <a:r>
              <a:rPr lang="ar-SA" sz="2800" b="1" dirty="0">
                <a:solidFill>
                  <a:schemeClr val="bg1"/>
                </a:solidFill>
              </a:rPr>
              <a:t>قم بالكتابة عن فريقك</a:t>
            </a:r>
          </a:p>
        </p:txBody>
      </p:sp>
    </p:spTree>
    <p:extLst>
      <p:ext uri="{BB962C8B-B14F-4D97-AF65-F5344CB8AC3E}">
        <p14:creationId xmlns:p14="http://schemas.microsoft.com/office/powerpoint/2010/main" val="2962564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xmlns="" id="{3FAA729E-B8D6-42B0-A915-A61EE5BB6E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1084" y="996286"/>
            <a:ext cx="8165099" cy="5186150"/>
          </a:xfrm>
          <a:prstGeom prst="rect">
            <a:avLst/>
          </a:prstGeom>
        </p:spPr>
      </p:pic>
      <p:sp>
        <p:nvSpPr>
          <p:cNvPr id="3" name="مربع نص 2">
            <a:extLst>
              <a:ext uri="{FF2B5EF4-FFF2-40B4-BE49-F238E27FC236}">
                <a16:creationId xmlns:a16="http://schemas.microsoft.com/office/drawing/2014/main" xmlns="" id="{5DD4EC07-5E64-409A-8D57-5BC1C8C0C785}"/>
              </a:ext>
            </a:extLst>
          </p:cNvPr>
          <p:cNvSpPr txBox="1"/>
          <p:nvPr/>
        </p:nvSpPr>
        <p:spPr>
          <a:xfrm>
            <a:off x="1651379" y="1555843"/>
            <a:ext cx="7233320" cy="4656724"/>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		to sleeping late on the weekend </a:t>
            </a:r>
          </a:p>
          <a:p>
            <a:pPr algn="l" rtl="0">
              <a:lnSpc>
                <a:spcPct val="150000"/>
              </a:lnSpc>
            </a:pPr>
            <a:r>
              <a:rPr lang="en-US" sz="2000" dirty="0">
                <a:solidFill>
                  <a:srgbClr val="0000CC"/>
                </a:solidFill>
                <a:latin typeface="Comic Sans MS" panose="030F0702030302020204" pitchFamily="66" charset="0"/>
              </a:rPr>
              <a:t>		in starting our vacation early </a:t>
            </a:r>
          </a:p>
          <a:p>
            <a:pPr algn="l" rtl="0">
              <a:lnSpc>
                <a:spcPct val="150000"/>
              </a:lnSpc>
            </a:pPr>
            <a:r>
              <a:rPr lang="en-US" sz="2000" dirty="0">
                <a:solidFill>
                  <a:srgbClr val="FF0000"/>
                </a:solidFill>
                <a:latin typeface="Comic Sans MS" panose="030F0702030302020204" pitchFamily="66" charset="0"/>
              </a:rPr>
              <a:t>		against giving a test tomorrow </a:t>
            </a:r>
          </a:p>
          <a:p>
            <a:pPr algn="l" rtl="0">
              <a:lnSpc>
                <a:spcPct val="150000"/>
              </a:lnSpc>
            </a:pPr>
            <a:r>
              <a:rPr lang="en-US" sz="2000" dirty="0">
                <a:solidFill>
                  <a:srgbClr val="0000CC"/>
                </a:solidFill>
                <a:latin typeface="Comic Sans MS" panose="030F0702030302020204" pitchFamily="66" charset="0"/>
              </a:rPr>
              <a:t>of going to the gym every day </a:t>
            </a:r>
          </a:p>
          <a:p>
            <a:pPr algn="l" rtl="0">
              <a:lnSpc>
                <a:spcPct val="150000"/>
              </a:lnSpc>
            </a:pPr>
            <a:r>
              <a:rPr lang="en-US" sz="2000" dirty="0">
                <a:solidFill>
                  <a:srgbClr val="FF0000"/>
                </a:solidFill>
                <a:latin typeface="Comic Sans MS" panose="030F0702030302020204" pitchFamily="66" charset="0"/>
              </a:rPr>
              <a:t>	about going to the dinner on Saturday </a:t>
            </a:r>
          </a:p>
          <a:p>
            <a:pPr algn="l" rtl="0">
              <a:lnSpc>
                <a:spcPct val="150000"/>
              </a:lnSpc>
            </a:pPr>
            <a:r>
              <a:rPr lang="en-US" sz="2000" dirty="0">
                <a:solidFill>
                  <a:srgbClr val="0000CC"/>
                </a:solidFill>
                <a:latin typeface="Comic Sans MS" panose="030F0702030302020204" pitchFamily="66" charset="0"/>
              </a:rPr>
              <a:t>		of getting a new computer </a:t>
            </a:r>
          </a:p>
          <a:p>
            <a:pPr algn="l" rtl="0">
              <a:lnSpc>
                <a:spcPct val="150000"/>
              </a:lnSpc>
            </a:pPr>
            <a:r>
              <a:rPr lang="en-US" sz="2000" dirty="0">
                <a:solidFill>
                  <a:srgbClr val="FF0000"/>
                </a:solidFill>
                <a:latin typeface="Comic Sans MS" panose="030F0702030302020204" pitchFamily="66" charset="0"/>
              </a:rPr>
              <a:t>	on cooking dinner for us </a:t>
            </a:r>
          </a:p>
          <a:p>
            <a:pPr algn="l" rtl="0">
              <a:lnSpc>
                <a:spcPct val="150000"/>
              </a:lnSpc>
            </a:pPr>
            <a:r>
              <a:rPr lang="en-US" sz="2000" dirty="0">
                <a:solidFill>
                  <a:srgbClr val="0000CC"/>
                </a:solidFill>
                <a:latin typeface="Comic Sans MS" panose="030F0702030302020204" pitchFamily="66" charset="0"/>
              </a:rPr>
              <a:t>		      in winning the championship this year </a:t>
            </a:r>
          </a:p>
          <a:p>
            <a:pPr algn="l" rtl="0">
              <a:lnSpc>
                <a:spcPct val="150000"/>
              </a:lnSpc>
            </a:pPr>
            <a:r>
              <a:rPr lang="en-US" sz="2000" dirty="0">
                <a:solidFill>
                  <a:srgbClr val="FF0000"/>
                </a:solidFill>
                <a:latin typeface="Comic Sans MS" panose="030F0702030302020204" pitchFamily="66" charset="0"/>
              </a:rPr>
              <a:t>about driving my brother’s car to school </a:t>
            </a:r>
          </a:p>
          <a:p>
            <a:pPr algn="l" rtl="0">
              <a:lnSpc>
                <a:spcPct val="150000"/>
              </a:lnSpc>
            </a:pPr>
            <a:r>
              <a:rPr lang="en-US" sz="2000" dirty="0">
                <a:solidFill>
                  <a:srgbClr val="0000CC"/>
                </a:solidFill>
                <a:latin typeface="Comic Sans MS" panose="030F0702030302020204" pitchFamily="66" charset="0"/>
              </a:rPr>
              <a:t>		of riding his bike across the country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909261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9D96453-4588-468B-8BD8-8C80D6E4AE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9241" y="996286"/>
            <a:ext cx="8424507" cy="5295332"/>
          </a:xfrm>
          <a:prstGeom prst="rect">
            <a:avLst/>
          </a:prstGeom>
        </p:spPr>
      </p:pic>
    </p:spTree>
    <p:extLst>
      <p:ext uri="{BB962C8B-B14F-4D97-AF65-F5344CB8AC3E}">
        <p14:creationId xmlns:p14="http://schemas.microsoft.com/office/powerpoint/2010/main" val="406645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4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91747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3698DE4-9A16-4128-BDE1-AFD5FD75CB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313" y="914401"/>
            <a:ext cx="8393374" cy="5555562"/>
          </a:xfrm>
          <a:prstGeom prst="rect">
            <a:avLst/>
          </a:prstGeom>
        </p:spPr>
      </p:pic>
      <p:sp>
        <p:nvSpPr>
          <p:cNvPr id="5" name="مربع نص 4">
            <a:extLst>
              <a:ext uri="{FF2B5EF4-FFF2-40B4-BE49-F238E27FC236}">
                <a16:creationId xmlns:a16="http://schemas.microsoft.com/office/drawing/2014/main" xmlns="" id="{A23F2FDD-6BEB-44DF-BB83-6F95CA049C71}"/>
              </a:ext>
            </a:extLst>
          </p:cNvPr>
          <p:cNvSpPr txBox="1"/>
          <p:nvPr/>
        </p:nvSpPr>
        <p:spPr>
          <a:xfrm>
            <a:off x="1337481" y="1760560"/>
            <a:ext cx="410797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meteorite</a:t>
            </a:r>
            <a:r>
              <a:rPr lang="en-US" sz="2400" dirty="0">
                <a:latin typeface="Comic Sans MS" panose="030F0702030302020204" pitchFamily="66" charset="0"/>
              </a:rPr>
              <a:t> 		</a:t>
            </a:r>
            <a:r>
              <a:rPr lang="en-US" sz="2400" dirty="0">
                <a:solidFill>
                  <a:srgbClr val="0000CC"/>
                </a:solidFill>
                <a:latin typeface="Comic Sans MS" panose="030F0702030302020204" pitchFamily="66" charset="0"/>
              </a:rPr>
              <a:t>crater</a:t>
            </a:r>
            <a:r>
              <a:rPr lang="en-US" sz="2400" dirty="0">
                <a:latin typeface="Comic Sans MS" panose="030F0702030302020204" pitchFamily="66" charset="0"/>
              </a:rPr>
              <a:t> </a:t>
            </a:r>
            <a:endParaRPr lang="ar-SA" sz="2400" dirty="0">
              <a:latin typeface="Comic Sans MS" panose="030F0702030302020204" pitchFamily="66" charset="0"/>
            </a:endParaRPr>
          </a:p>
        </p:txBody>
      </p:sp>
      <p:sp>
        <p:nvSpPr>
          <p:cNvPr id="6" name="مربع نص 5">
            <a:extLst>
              <a:ext uri="{FF2B5EF4-FFF2-40B4-BE49-F238E27FC236}">
                <a16:creationId xmlns:a16="http://schemas.microsoft.com/office/drawing/2014/main" xmlns="" id="{BA171013-A05F-4033-B622-75BCF8832DF3}"/>
              </a:ext>
            </a:extLst>
          </p:cNvPr>
          <p:cNvSpPr txBox="1"/>
          <p:nvPr/>
        </p:nvSpPr>
        <p:spPr>
          <a:xfrm>
            <a:off x="1230572" y="2786420"/>
            <a:ext cx="144438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volcano</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5BC328E-705E-4CEA-AA57-03620FCCFD31}"/>
              </a:ext>
            </a:extLst>
          </p:cNvPr>
          <p:cNvSpPr txBox="1"/>
          <p:nvPr/>
        </p:nvSpPr>
        <p:spPr>
          <a:xfrm>
            <a:off x="4249007" y="4030644"/>
            <a:ext cx="164682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tornado</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F38686C6-9516-477D-A301-393E9BADD97D}"/>
              </a:ext>
            </a:extLst>
          </p:cNvPr>
          <p:cNvSpPr txBox="1"/>
          <p:nvPr/>
        </p:nvSpPr>
        <p:spPr>
          <a:xfrm>
            <a:off x="1492155" y="4781272"/>
            <a:ext cx="144438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debris</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48A815AF-0247-453C-AE58-D0CABB50447A}"/>
              </a:ext>
            </a:extLst>
          </p:cNvPr>
          <p:cNvSpPr txBox="1"/>
          <p:nvPr/>
        </p:nvSpPr>
        <p:spPr>
          <a:xfrm>
            <a:off x="1492155" y="5559199"/>
            <a:ext cx="144438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bulls</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71848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A197BEA9-8B88-45E7-BC52-EF6BD4F624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0143" y="887103"/>
            <a:ext cx="8323714" cy="5431810"/>
          </a:xfrm>
          <a:prstGeom prst="rect">
            <a:avLst/>
          </a:prstGeom>
        </p:spPr>
      </p:pic>
    </p:spTree>
    <p:extLst>
      <p:ext uri="{BB962C8B-B14F-4D97-AF65-F5344CB8AC3E}">
        <p14:creationId xmlns:p14="http://schemas.microsoft.com/office/powerpoint/2010/main" val="2998749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709E104-06F7-43EC-9C38-6AE2C26BB8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181" y="1005740"/>
            <a:ext cx="8441638" cy="5403222"/>
          </a:xfrm>
          <a:prstGeom prst="rect">
            <a:avLst/>
          </a:prstGeom>
        </p:spPr>
      </p:pic>
      <p:sp>
        <p:nvSpPr>
          <p:cNvPr id="5" name="مربع نص 4">
            <a:extLst>
              <a:ext uri="{FF2B5EF4-FFF2-40B4-BE49-F238E27FC236}">
                <a16:creationId xmlns:a16="http://schemas.microsoft.com/office/drawing/2014/main" xmlns="" id="{20A0D388-7E24-4E17-8F68-1DBF288E1205}"/>
              </a:ext>
            </a:extLst>
          </p:cNvPr>
          <p:cNvSpPr txBox="1"/>
          <p:nvPr/>
        </p:nvSpPr>
        <p:spPr>
          <a:xfrm>
            <a:off x="218364" y="2593074"/>
            <a:ext cx="8734567"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Carl and John looked in the living room for the keys, but their little brother had taken them into the bedroom.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F4CC61EB-BB75-4224-A473-9F39F80D72BF}"/>
              </a:ext>
            </a:extLst>
          </p:cNvPr>
          <p:cNvSpPr txBox="1"/>
          <p:nvPr/>
        </p:nvSpPr>
        <p:spPr>
          <a:xfrm>
            <a:off x="193341" y="3441514"/>
            <a:ext cx="873456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When the football game came on TV, they hadn’t cleaned up yet from the party.</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8DFA278B-E3A8-4F28-96A0-0D1C498081E2}"/>
              </a:ext>
            </a:extLst>
          </p:cNvPr>
          <p:cNvSpPr txBox="1"/>
          <p:nvPr/>
        </p:nvSpPr>
        <p:spPr>
          <a:xfrm>
            <a:off x="168317" y="4276305"/>
            <a:ext cx="8734567" cy="461665"/>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It started to rain, but Karen had left her umbrella at home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AEA57D44-9D37-4B53-AD91-CF1A122CCEAC}"/>
              </a:ext>
            </a:extLst>
          </p:cNvPr>
          <p:cNvSpPr txBox="1"/>
          <p:nvPr/>
        </p:nvSpPr>
        <p:spPr>
          <a:xfrm>
            <a:off x="156941" y="5083797"/>
            <a:ext cx="873456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They didn’t take any photos on their vacation because they had forgotten their camera</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19D70298-DD07-4816-B8A7-B191A63EC35E}"/>
              </a:ext>
            </a:extLst>
          </p:cNvPr>
          <p:cNvSpPr txBox="1"/>
          <p:nvPr/>
        </p:nvSpPr>
        <p:spPr>
          <a:xfrm>
            <a:off x="131918" y="5918588"/>
            <a:ext cx="8734567"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He fell asleep while studying because he had stayed up late every night this week</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05916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95269C1-0D0F-43A6-8176-1CD8077C14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3888" y="978230"/>
            <a:ext cx="8336224" cy="5190558"/>
          </a:xfrm>
          <a:prstGeom prst="rect">
            <a:avLst/>
          </a:prstGeom>
        </p:spPr>
      </p:pic>
      <p:sp>
        <p:nvSpPr>
          <p:cNvPr id="5" name="مربع نص 4">
            <a:extLst>
              <a:ext uri="{FF2B5EF4-FFF2-40B4-BE49-F238E27FC236}">
                <a16:creationId xmlns:a16="http://schemas.microsoft.com/office/drawing/2014/main" xmlns="" id="{04A3FC56-CADA-47DC-83F7-76F8E9996A96}"/>
              </a:ext>
            </a:extLst>
          </p:cNvPr>
          <p:cNvSpPr txBox="1"/>
          <p:nvPr/>
        </p:nvSpPr>
        <p:spPr>
          <a:xfrm>
            <a:off x="3207225" y="1555844"/>
            <a:ext cx="133748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went</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171A883E-D683-49F9-A340-BBF9F8356908}"/>
              </a:ext>
            </a:extLst>
          </p:cNvPr>
          <p:cNvSpPr txBox="1"/>
          <p:nvPr/>
        </p:nvSpPr>
        <p:spPr>
          <a:xfrm>
            <a:off x="2636289" y="1953907"/>
            <a:ext cx="291834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 never been</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74A35BBE-0124-4F45-AE6D-D090B100FF22}"/>
              </a:ext>
            </a:extLst>
          </p:cNvPr>
          <p:cNvSpPr txBox="1"/>
          <p:nvPr/>
        </p:nvSpPr>
        <p:spPr>
          <a:xfrm>
            <a:off x="3525676" y="2433853"/>
            <a:ext cx="101903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saw</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72C6AC7A-207D-4974-AA9F-F76BE8295508}"/>
              </a:ext>
            </a:extLst>
          </p:cNvPr>
          <p:cNvSpPr txBox="1"/>
          <p:nvPr/>
        </p:nvSpPr>
        <p:spPr>
          <a:xfrm>
            <a:off x="3678076" y="3336883"/>
            <a:ext cx="101903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70F1B2B0-9DFD-4137-9579-296641061DA4}"/>
              </a:ext>
            </a:extLst>
          </p:cNvPr>
          <p:cNvSpPr txBox="1"/>
          <p:nvPr/>
        </p:nvSpPr>
        <p:spPr>
          <a:xfrm>
            <a:off x="2622640" y="3773607"/>
            <a:ext cx="291834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never seen</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F7CABE85-FDA0-4746-851F-DB450B7DDD87}"/>
              </a:ext>
            </a:extLst>
          </p:cNvPr>
          <p:cNvSpPr txBox="1"/>
          <p:nvPr/>
        </p:nvSpPr>
        <p:spPr>
          <a:xfrm>
            <a:off x="2201831" y="4253555"/>
            <a:ext cx="132384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r>
              <a:rPr lang="en-US" sz="2800" dirty="0">
                <a:latin typeface="Comic Sans MS" panose="030F0702030302020204" pitchFamily="66" charset="0"/>
              </a:rPr>
              <a:t> </a:t>
            </a:r>
            <a:endParaRPr lang="ar-SA" sz="2800" dirty="0">
              <a:latin typeface="Comic Sans MS" panose="030F0702030302020204" pitchFamily="66" charset="0"/>
            </a:endParaRPr>
          </a:p>
        </p:txBody>
      </p:sp>
      <p:sp>
        <p:nvSpPr>
          <p:cNvPr id="11" name="مربع نص 10">
            <a:extLst>
              <a:ext uri="{FF2B5EF4-FFF2-40B4-BE49-F238E27FC236}">
                <a16:creationId xmlns:a16="http://schemas.microsoft.com/office/drawing/2014/main" xmlns="" id="{FAE43B33-6810-4EE9-9398-AC6098B55F22}"/>
              </a:ext>
            </a:extLst>
          </p:cNvPr>
          <p:cNvSpPr txBox="1"/>
          <p:nvPr/>
        </p:nvSpPr>
        <p:spPr>
          <a:xfrm>
            <a:off x="3088940" y="4731227"/>
            <a:ext cx="445827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did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know</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5C4A966A-2EE1-40B2-B394-957B3DE7E180}"/>
              </a:ext>
            </a:extLst>
          </p:cNvPr>
          <p:cNvSpPr txBox="1"/>
          <p:nvPr/>
        </p:nvSpPr>
        <p:spPr>
          <a:xfrm>
            <a:off x="2215481" y="5208901"/>
            <a:ext cx="131019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r>
              <a:rPr lang="en-US" sz="2800" dirty="0">
                <a:latin typeface="Comic Sans MS" panose="030F0702030302020204" pitchFamily="66" charset="0"/>
              </a:rPr>
              <a:t> </a:t>
            </a:r>
            <a:endParaRPr lang="ar-SA" sz="2800" dirty="0">
              <a:latin typeface="Comic Sans MS" panose="030F0702030302020204" pitchFamily="66" charset="0"/>
            </a:endParaRPr>
          </a:p>
        </p:txBody>
      </p:sp>
    </p:spTree>
    <p:extLst>
      <p:ext uri="{BB962C8B-B14F-4D97-AF65-F5344CB8AC3E}">
        <p14:creationId xmlns:p14="http://schemas.microsoft.com/office/powerpoint/2010/main" val="4182548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DF77515-B32A-42E3-B945-EDCF502AC5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2909" y="928049"/>
            <a:ext cx="8198182" cy="5449480"/>
          </a:xfrm>
          <a:prstGeom prst="rect">
            <a:avLst/>
          </a:prstGeom>
        </p:spPr>
      </p:pic>
      <p:sp>
        <p:nvSpPr>
          <p:cNvPr id="5" name="مربع نص 4">
            <a:extLst>
              <a:ext uri="{FF2B5EF4-FFF2-40B4-BE49-F238E27FC236}">
                <a16:creationId xmlns:a16="http://schemas.microsoft.com/office/drawing/2014/main" xmlns="" id="{2B91D800-61CC-41EF-B0AA-D32535699F1B}"/>
              </a:ext>
            </a:extLst>
          </p:cNvPr>
          <p:cNvSpPr txBox="1"/>
          <p:nvPr/>
        </p:nvSpPr>
        <p:spPr>
          <a:xfrm>
            <a:off x="3234514" y="775623"/>
            <a:ext cx="191069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hung</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43A56E88-853F-472D-968F-C1CDA12BC16B}"/>
              </a:ext>
            </a:extLst>
          </p:cNvPr>
          <p:cNvSpPr txBox="1"/>
          <p:nvPr/>
        </p:nvSpPr>
        <p:spPr>
          <a:xfrm>
            <a:off x="3523394" y="1119095"/>
            <a:ext cx="191069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placed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7C4A7FC4-47FC-4D44-9B7C-38B301E7A7BA}"/>
              </a:ext>
            </a:extLst>
          </p:cNvPr>
          <p:cNvSpPr txBox="1"/>
          <p:nvPr/>
        </p:nvSpPr>
        <p:spPr>
          <a:xfrm>
            <a:off x="3386914" y="1774190"/>
            <a:ext cx="138980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put</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4BCC414B-782C-4D3D-95FB-75DF6C5E200E}"/>
              </a:ext>
            </a:extLst>
          </p:cNvPr>
          <p:cNvSpPr txBox="1"/>
          <p:nvPr/>
        </p:nvSpPr>
        <p:spPr>
          <a:xfrm>
            <a:off x="3675794" y="2104013"/>
            <a:ext cx="89620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saw</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57B19E41-CCA2-41DE-BD9B-D0D1E8B00F21}"/>
              </a:ext>
            </a:extLst>
          </p:cNvPr>
          <p:cNvSpPr txBox="1"/>
          <p:nvPr/>
        </p:nvSpPr>
        <p:spPr>
          <a:xfrm>
            <a:off x="4251276" y="2406541"/>
            <a:ext cx="74380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was</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C4FDE42A-8639-44CB-B9B3-CB507E207519}"/>
              </a:ext>
            </a:extLst>
          </p:cNvPr>
          <p:cNvSpPr txBox="1"/>
          <p:nvPr/>
        </p:nvSpPr>
        <p:spPr>
          <a:xfrm>
            <a:off x="1455754" y="3418751"/>
            <a:ext cx="206764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didn’t like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06002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1311C05E-A0C5-4D51-84FF-63796B3873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6860" y="1419864"/>
            <a:ext cx="8490279" cy="4530560"/>
          </a:xfrm>
          <a:prstGeom prst="rect">
            <a:avLst/>
          </a:prstGeom>
        </p:spPr>
      </p:pic>
      <p:sp>
        <p:nvSpPr>
          <p:cNvPr id="5" name="مربع نص 4">
            <a:extLst>
              <a:ext uri="{FF2B5EF4-FFF2-40B4-BE49-F238E27FC236}">
                <a16:creationId xmlns:a16="http://schemas.microsoft.com/office/drawing/2014/main" xmlns="" id="{FD2BE066-205F-4BFD-9860-AF95AAD2E1B7}"/>
              </a:ext>
            </a:extLst>
          </p:cNvPr>
          <p:cNvSpPr txBox="1"/>
          <p:nvPr/>
        </p:nvSpPr>
        <p:spPr>
          <a:xfrm>
            <a:off x="3828193" y="2242767"/>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can’t</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E3CB5D8F-F18E-495B-938F-10FD61C1671F}"/>
              </a:ext>
            </a:extLst>
          </p:cNvPr>
          <p:cNvSpPr txBox="1"/>
          <p:nvPr/>
        </p:nvSpPr>
        <p:spPr>
          <a:xfrm>
            <a:off x="1933426" y="2872840"/>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must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8D5FE1C1-7F06-4263-A87C-7F18B8523865}"/>
              </a:ext>
            </a:extLst>
          </p:cNvPr>
          <p:cNvSpPr txBox="1"/>
          <p:nvPr/>
        </p:nvSpPr>
        <p:spPr>
          <a:xfrm>
            <a:off x="3189020" y="3486991"/>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might</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0F2A6AB9-295E-4B86-9EFF-924597ED596D}"/>
              </a:ext>
            </a:extLst>
          </p:cNvPr>
          <p:cNvSpPr txBox="1"/>
          <p:nvPr/>
        </p:nvSpPr>
        <p:spPr>
          <a:xfrm>
            <a:off x="4349084" y="4128435"/>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must</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01B9D291-E8FD-41CB-9EEB-3A85654FA7CC}"/>
              </a:ext>
            </a:extLst>
          </p:cNvPr>
          <p:cNvSpPr txBox="1"/>
          <p:nvPr/>
        </p:nvSpPr>
        <p:spPr>
          <a:xfrm>
            <a:off x="1771926" y="4717566"/>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can’t</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90CF2633-E751-4F04-B250-A4BFF237F95A}"/>
              </a:ext>
            </a:extLst>
          </p:cNvPr>
          <p:cNvSpPr txBox="1"/>
          <p:nvPr/>
        </p:nvSpPr>
        <p:spPr>
          <a:xfrm>
            <a:off x="2822808" y="5345363"/>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might</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56408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4727A29-DDC2-42F2-994C-54C23AF314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0914" y="901391"/>
            <a:ext cx="7482172" cy="5531224"/>
          </a:xfrm>
          <a:prstGeom prst="rect">
            <a:avLst/>
          </a:prstGeom>
        </p:spPr>
      </p:pic>
      <p:sp>
        <p:nvSpPr>
          <p:cNvPr id="5" name="مربع نص 4">
            <a:extLst>
              <a:ext uri="{FF2B5EF4-FFF2-40B4-BE49-F238E27FC236}">
                <a16:creationId xmlns:a16="http://schemas.microsoft.com/office/drawing/2014/main" xmlns="" id="{FDA462CF-7E60-4960-B974-D44D24A93EAF}"/>
              </a:ext>
            </a:extLst>
          </p:cNvPr>
          <p:cNvSpPr txBox="1"/>
          <p:nvPr/>
        </p:nvSpPr>
        <p:spPr>
          <a:xfrm>
            <a:off x="1473958" y="3766782"/>
            <a:ext cx="5008729" cy="923330"/>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He must have gone buying a car. </a:t>
            </a:r>
          </a:p>
          <a:p>
            <a:pPr algn="l" rtl="0"/>
            <a:r>
              <a:rPr lang="en-US" dirty="0">
                <a:solidFill>
                  <a:srgbClr val="0000CC"/>
                </a:solidFill>
                <a:latin typeface="Comic Sans MS" panose="030F0702030302020204" pitchFamily="66" charset="0"/>
              </a:rPr>
              <a:t>He might have received a parking ticket. </a:t>
            </a:r>
          </a:p>
          <a:p>
            <a:pPr algn="l" rtl="0"/>
            <a:r>
              <a:rPr lang="en-US" dirty="0">
                <a:solidFill>
                  <a:srgbClr val="0000CC"/>
                </a:solidFill>
                <a:latin typeface="Comic Sans MS" panose="030F0702030302020204" pitchFamily="66" charset="0"/>
              </a:rPr>
              <a:t>He could have had the car repaired.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7550F320-10FB-4048-880C-789E81FD872C}"/>
              </a:ext>
            </a:extLst>
          </p:cNvPr>
          <p:cNvSpPr txBox="1"/>
          <p:nvPr/>
        </p:nvSpPr>
        <p:spPr>
          <a:xfrm>
            <a:off x="1476231" y="4628868"/>
            <a:ext cx="5008729" cy="923330"/>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He must have called a friend.</a:t>
            </a:r>
          </a:p>
          <a:p>
            <a:pPr algn="l" rtl="0"/>
            <a:r>
              <a:rPr lang="en-US" dirty="0">
                <a:solidFill>
                  <a:srgbClr val="FF0000"/>
                </a:solidFill>
                <a:latin typeface="Comic Sans MS" panose="030F0702030302020204" pitchFamily="66" charset="0"/>
              </a:rPr>
              <a:t>He might have been late for a meeting.</a:t>
            </a:r>
          </a:p>
          <a:p>
            <a:pPr algn="l" rtl="0"/>
            <a:r>
              <a:rPr lang="en-US" dirty="0">
                <a:solidFill>
                  <a:srgbClr val="FF0000"/>
                </a:solidFill>
                <a:latin typeface="Comic Sans MS" panose="030F0702030302020204" pitchFamily="66" charset="0"/>
              </a:rPr>
              <a:t>He could have forgotten an address.</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27800F7F-1CDB-4E46-81E3-5FB2B2D6EC14}"/>
              </a:ext>
            </a:extLst>
          </p:cNvPr>
          <p:cNvSpPr txBox="1"/>
          <p:nvPr/>
        </p:nvSpPr>
        <p:spPr>
          <a:xfrm>
            <a:off x="1478503" y="5518250"/>
            <a:ext cx="5008729" cy="923330"/>
          </a:xfrm>
          <a:prstGeom prst="rect">
            <a:avLst/>
          </a:prstGeom>
          <a:noFill/>
        </p:spPr>
        <p:txBody>
          <a:bodyPr wrap="square" rtlCol="1">
            <a:spAutoFit/>
          </a:bodyPr>
          <a:lstStyle/>
          <a:p>
            <a:pPr algn="l" rtl="0"/>
            <a:r>
              <a:rPr lang="en-US" dirty="0">
                <a:solidFill>
                  <a:srgbClr val="006600"/>
                </a:solidFill>
                <a:latin typeface="Comic Sans MS" panose="030F0702030302020204" pitchFamily="66" charset="0"/>
              </a:rPr>
              <a:t>He must have studied too much.</a:t>
            </a:r>
          </a:p>
          <a:p>
            <a:pPr algn="l" rtl="0"/>
            <a:r>
              <a:rPr lang="en-US" dirty="0">
                <a:solidFill>
                  <a:srgbClr val="006600"/>
                </a:solidFill>
                <a:latin typeface="Comic Sans MS" panose="030F0702030302020204" pitchFamily="66" charset="0"/>
              </a:rPr>
              <a:t>He might have been bored.</a:t>
            </a:r>
          </a:p>
          <a:p>
            <a:pPr algn="l" rtl="0"/>
            <a:r>
              <a:rPr lang="en-US" dirty="0">
                <a:solidFill>
                  <a:srgbClr val="006600"/>
                </a:solidFill>
                <a:latin typeface="Comic Sans MS" panose="030F0702030302020204" pitchFamily="66" charset="0"/>
              </a:rPr>
              <a:t>He could have not slept well last night</a:t>
            </a:r>
            <a:r>
              <a:rPr lang="en-US" dirty="0">
                <a:solidFill>
                  <a:schemeClr val="tx2">
                    <a:lumMod val="50000"/>
                  </a:schemeClr>
                </a:solidFill>
                <a:latin typeface="Comic Sans MS" panose="030F0702030302020204" pitchFamily="66" charset="0"/>
              </a:rPr>
              <a:t>.</a:t>
            </a:r>
            <a:endParaRPr lang="ar-SA"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val="339859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1D7BFA9-C28F-4DAB-A47C-0EEB148DC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2736" y="900753"/>
            <a:ext cx="8238528" cy="5459104"/>
          </a:xfrm>
          <a:prstGeom prst="rect">
            <a:avLst/>
          </a:prstGeom>
        </p:spPr>
      </p:pic>
    </p:spTree>
    <p:extLst>
      <p:ext uri="{BB962C8B-B14F-4D97-AF65-F5344CB8AC3E}">
        <p14:creationId xmlns:p14="http://schemas.microsoft.com/office/powerpoint/2010/main" val="426461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3611ABB-FE1E-4538-8F09-212D5F1FCF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9734" y="1019102"/>
            <a:ext cx="8638606" cy="5149686"/>
          </a:xfrm>
          <a:prstGeom prst="rect">
            <a:avLst/>
          </a:prstGeom>
        </p:spPr>
      </p:pic>
      <p:sp>
        <p:nvSpPr>
          <p:cNvPr id="5" name="مربع نص 4">
            <a:extLst>
              <a:ext uri="{FF2B5EF4-FFF2-40B4-BE49-F238E27FC236}">
                <a16:creationId xmlns:a16="http://schemas.microsoft.com/office/drawing/2014/main" xmlns="" id="{66A9BB55-74C6-42B2-B60D-90AB05E120B6}"/>
              </a:ext>
            </a:extLst>
          </p:cNvPr>
          <p:cNvSpPr txBox="1"/>
          <p:nvPr/>
        </p:nvSpPr>
        <p:spPr>
          <a:xfrm>
            <a:off x="928048" y="1719617"/>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3526527E-C7C5-4E3D-8794-55B9725D01A6}"/>
              </a:ext>
            </a:extLst>
          </p:cNvPr>
          <p:cNvSpPr txBox="1"/>
          <p:nvPr/>
        </p:nvSpPr>
        <p:spPr>
          <a:xfrm>
            <a:off x="1025855" y="3386926"/>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6AC6C13E-8D18-4BF2-8DEB-4E0F930DA092}"/>
              </a:ext>
            </a:extLst>
          </p:cNvPr>
          <p:cNvSpPr txBox="1"/>
          <p:nvPr/>
        </p:nvSpPr>
        <p:spPr>
          <a:xfrm>
            <a:off x="4808567" y="3976058"/>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5B342C70-720B-4276-9C17-121220C87DC7}"/>
              </a:ext>
            </a:extLst>
          </p:cNvPr>
          <p:cNvSpPr txBox="1"/>
          <p:nvPr/>
        </p:nvSpPr>
        <p:spPr>
          <a:xfrm>
            <a:off x="4153471" y="5095173"/>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88154F81-7774-47DC-9889-7A177926FEAC}"/>
              </a:ext>
            </a:extLst>
          </p:cNvPr>
          <p:cNvSpPr txBox="1"/>
          <p:nvPr/>
        </p:nvSpPr>
        <p:spPr>
          <a:xfrm>
            <a:off x="1096367" y="5654730"/>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33528254-CCB2-4678-8B05-9B8F362DAC81}"/>
              </a:ext>
            </a:extLst>
          </p:cNvPr>
          <p:cNvSpPr txBox="1"/>
          <p:nvPr/>
        </p:nvSpPr>
        <p:spPr>
          <a:xfrm>
            <a:off x="3989697" y="2270078"/>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D3E599F7-C9BD-44E7-9F69-431BA9003AE4}"/>
              </a:ext>
            </a:extLst>
          </p:cNvPr>
          <p:cNvSpPr txBox="1"/>
          <p:nvPr/>
        </p:nvSpPr>
        <p:spPr>
          <a:xfrm>
            <a:off x="2995682" y="2831913"/>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xmlns="" id="{EF6EB2C8-E833-4C1B-ADF9-4423427902DF}"/>
              </a:ext>
            </a:extLst>
          </p:cNvPr>
          <p:cNvSpPr txBox="1"/>
          <p:nvPr/>
        </p:nvSpPr>
        <p:spPr>
          <a:xfrm>
            <a:off x="1019026" y="4526515"/>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4444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C1B1E9B-E48E-4B3A-8E26-EDDC84B60A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488" y="1037230"/>
            <a:ext cx="8379024" cy="4940489"/>
          </a:xfrm>
          <a:prstGeom prst="rect">
            <a:avLst/>
          </a:prstGeom>
        </p:spPr>
      </p:pic>
      <p:sp>
        <p:nvSpPr>
          <p:cNvPr id="5" name="مربع نص 4">
            <a:extLst>
              <a:ext uri="{FF2B5EF4-FFF2-40B4-BE49-F238E27FC236}">
                <a16:creationId xmlns:a16="http://schemas.microsoft.com/office/drawing/2014/main" xmlns="" id="{3F32DA2A-51A2-43A3-B1EB-DC80607CF1B7}"/>
              </a:ext>
            </a:extLst>
          </p:cNvPr>
          <p:cNvSpPr txBox="1"/>
          <p:nvPr/>
        </p:nvSpPr>
        <p:spPr>
          <a:xfrm>
            <a:off x="655796" y="1733265"/>
            <a:ext cx="8379024" cy="4220258"/>
          </a:xfrm>
          <a:prstGeom prst="rect">
            <a:avLst/>
          </a:prstGeom>
          <a:noFill/>
        </p:spPr>
        <p:txBody>
          <a:bodyPr wrap="square" rtlCol="1">
            <a:spAutoFit/>
          </a:bodyPr>
          <a:lstStyle/>
          <a:p>
            <a:pPr algn="l" rtl="0">
              <a:lnSpc>
                <a:spcPct val="250000"/>
              </a:lnSpc>
            </a:pPr>
            <a:r>
              <a:rPr lang="en-US" sz="2800" dirty="0">
                <a:solidFill>
                  <a:srgbClr val="FF0000"/>
                </a:solidFill>
                <a:latin typeface="Comic Sans MS" panose="030F0702030302020204" pitchFamily="66" charset="0"/>
              </a:rPr>
              <a:t>They had lived a very quiet life on their farm. </a:t>
            </a:r>
          </a:p>
          <a:p>
            <a:pPr algn="l" rtl="0">
              <a:lnSpc>
                <a:spcPct val="250000"/>
              </a:lnSpc>
            </a:pPr>
            <a:r>
              <a:rPr lang="en-US" sz="2800" dirty="0">
                <a:solidFill>
                  <a:srgbClr val="0000CC"/>
                </a:solidFill>
                <a:latin typeface="Comic Sans MS" panose="030F0702030302020204" pitchFamily="66" charset="0"/>
              </a:rPr>
              <a:t>They had never talked to so many people before. </a:t>
            </a:r>
          </a:p>
          <a:p>
            <a:pPr algn="l" rtl="0">
              <a:lnSpc>
                <a:spcPct val="250000"/>
              </a:lnSpc>
            </a:pPr>
            <a:r>
              <a:rPr lang="en-US" sz="2800" dirty="0">
                <a:solidFill>
                  <a:srgbClr val="FF0000"/>
                </a:solidFill>
                <a:latin typeface="Comic Sans MS" panose="030F0702030302020204" pitchFamily="66" charset="0"/>
              </a:rPr>
              <a:t>They had never seen a meteor before. </a:t>
            </a:r>
          </a:p>
          <a:p>
            <a:pPr algn="l" rtl="0">
              <a:lnSpc>
                <a:spcPct val="250000"/>
              </a:lnSpc>
            </a:pPr>
            <a:r>
              <a:rPr lang="en-US" sz="2800" dirty="0">
                <a:solidFill>
                  <a:srgbClr val="0000CC"/>
                </a:solidFill>
                <a:latin typeface="Comic Sans MS" panose="030F0702030302020204" pitchFamily="66" charset="0"/>
              </a:rPr>
              <a:t>She still carries a piece of the meteorite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60403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7E5E038B-1B86-4360-963A-6ED6188FE5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591" y="1296537"/>
            <a:ext cx="8548817" cy="4681181"/>
          </a:xfrm>
          <a:prstGeom prst="rect">
            <a:avLst/>
          </a:prstGeom>
        </p:spPr>
      </p:pic>
      <p:sp>
        <p:nvSpPr>
          <p:cNvPr id="5" name="مربع نص 4">
            <a:extLst>
              <a:ext uri="{FF2B5EF4-FFF2-40B4-BE49-F238E27FC236}">
                <a16:creationId xmlns:a16="http://schemas.microsoft.com/office/drawing/2014/main" xmlns="" id="{E9060936-E8FA-4F0C-84BC-3D38B01F51CE}"/>
              </a:ext>
            </a:extLst>
          </p:cNvPr>
          <p:cNvSpPr txBox="1"/>
          <p:nvPr/>
        </p:nvSpPr>
        <p:spPr>
          <a:xfrm>
            <a:off x="5377219" y="216617"/>
            <a:ext cx="335734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a:t>
            </a:r>
          </a:p>
        </p:txBody>
      </p:sp>
    </p:spTree>
    <p:extLst>
      <p:ext uri="{BB962C8B-B14F-4D97-AF65-F5344CB8AC3E}">
        <p14:creationId xmlns:p14="http://schemas.microsoft.com/office/powerpoint/2010/main" val="1280469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3BB36138-B158-42CB-B046-02A861EF9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0627" y="914400"/>
            <a:ext cx="7642746" cy="5486200"/>
          </a:xfrm>
          <a:prstGeom prst="rect">
            <a:avLst/>
          </a:prstGeom>
        </p:spPr>
      </p:pic>
      <p:sp>
        <p:nvSpPr>
          <p:cNvPr id="5" name="مربع نص 4">
            <a:extLst>
              <a:ext uri="{FF2B5EF4-FFF2-40B4-BE49-F238E27FC236}">
                <a16:creationId xmlns:a16="http://schemas.microsoft.com/office/drawing/2014/main" xmlns="" id="{4CB4AC3B-5458-4D19-A8C5-E10D60EAD817}"/>
              </a:ext>
            </a:extLst>
          </p:cNvPr>
          <p:cNvSpPr txBox="1"/>
          <p:nvPr/>
        </p:nvSpPr>
        <p:spPr>
          <a:xfrm>
            <a:off x="6114197" y="216617"/>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xmlns="" id="{FEEB43AA-6112-429F-AB70-B100356BFDD3}"/>
              </a:ext>
            </a:extLst>
          </p:cNvPr>
          <p:cNvSpPr txBox="1"/>
          <p:nvPr/>
        </p:nvSpPr>
        <p:spPr>
          <a:xfrm>
            <a:off x="1269242" y="3070746"/>
            <a:ext cx="712413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You must have dropped it in the car. </a:t>
            </a:r>
          </a:p>
          <a:p>
            <a:pPr algn="l" rtl="0"/>
            <a:r>
              <a:rPr lang="en-US" sz="2400" dirty="0">
                <a:solidFill>
                  <a:srgbClr val="0000CC"/>
                </a:solidFill>
                <a:latin typeface="Comic Sans MS" panose="030F0702030302020204" pitchFamily="66" charset="0"/>
              </a:rPr>
              <a:t>Someone might have stolen it.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51A6DB9F-E499-4F88-89B7-D069CDAC3C0A}"/>
              </a:ext>
            </a:extLst>
          </p:cNvPr>
          <p:cNvSpPr txBox="1"/>
          <p:nvPr/>
        </p:nvSpPr>
        <p:spPr>
          <a:xfrm>
            <a:off x="1203276" y="4533335"/>
            <a:ext cx="712413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might have left it at my mother’s house</a:t>
            </a:r>
          </a:p>
          <a:p>
            <a:pPr algn="l" rtl="0"/>
            <a:r>
              <a:rPr lang="en-US" sz="2400" dirty="0">
                <a:solidFill>
                  <a:srgbClr val="0000CC"/>
                </a:solidFill>
                <a:latin typeface="Comic Sans MS" panose="030F0702030302020204" pitchFamily="66" charset="0"/>
              </a:rPr>
              <a:t>It must still be on the little table.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94703238-E9B1-4123-9EB9-E9DEA30925F7}"/>
              </a:ext>
            </a:extLst>
          </p:cNvPr>
          <p:cNvSpPr txBox="1"/>
          <p:nvPr/>
        </p:nvSpPr>
        <p:spPr>
          <a:xfrm>
            <a:off x="968996" y="5600140"/>
            <a:ext cx="7983940"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must have forgotten that I’d taken it out of my bag.</a:t>
            </a:r>
          </a:p>
          <a:p>
            <a:pPr algn="l" rtl="0"/>
            <a:r>
              <a:rPr lang="en-US" sz="2400" dirty="0">
                <a:solidFill>
                  <a:srgbClr val="0000CC"/>
                </a:solidFill>
                <a:latin typeface="Comic Sans MS" panose="030F0702030302020204" pitchFamily="66" charset="0"/>
              </a:rPr>
              <a:t>I must have forgotten I put it there.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48370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E0606F5C-F509-4E02-A948-87D1787658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5092" y="957901"/>
            <a:ext cx="7833815" cy="5323125"/>
          </a:xfrm>
          <a:prstGeom prst="rect">
            <a:avLst/>
          </a:prstGeom>
        </p:spPr>
      </p:pic>
    </p:spTree>
    <p:extLst>
      <p:ext uri="{BB962C8B-B14F-4D97-AF65-F5344CB8AC3E}">
        <p14:creationId xmlns:p14="http://schemas.microsoft.com/office/powerpoint/2010/main" val="4051717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E34F278-9128-4900-BEF3-0098993417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986" y="996285"/>
            <a:ext cx="8392028" cy="5363570"/>
          </a:xfrm>
          <a:prstGeom prst="rect">
            <a:avLst/>
          </a:prstGeom>
        </p:spPr>
      </p:pic>
      <p:sp>
        <p:nvSpPr>
          <p:cNvPr id="7" name="مربع نص 6">
            <a:extLst>
              <a:ext uri="{FF2B5EF4-FFF2-40B4-BE49-F238E27FC236}">
                <a16:creationId xmlns:a16="http://schemas.microsoft.com/office/drawing/2014/main" xmlns="" id="{370A976A-D397-4F40-9275-48732388DC9B}"/>
              </a:ext>
            </a:extLst>
          </p:cNvPr>
          <p:cNvSpPr txBox="1"/>
          <p:nvPr/>
        </p:nvSpPr>
        <p:spPr>
          <a:xfrm>
            <a:off x="545910" y="1364774"/>
            <a:ext cx="8392028" cy="1313501"/>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smoke</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flames</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put out the fire</a:t>
            </a:r>
          </a:p>
          <a:p>
            <a:pPr algn="l" rtl="0">
              <a:lnSpc>
                <a:spcPct val="150000"/>
              </a:lnSpc>
            </a:pPr>
            <a:r>
              <a:rPr lang="en-US" sz="2800" dirty="0">
                <a:solidFill>
                  <a:srgbClr val="0000CC"/>
                </a:solidFill>
                <a:latin typeface="Comic Sans MS" panose="030F0702030302020204" pitchFamily="66" charset="0"/>
              </a:rPr>
              <a:t>explosion</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building</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check for live ash </a:t>
            </a:r>
          </a:p>
        </p:txBody>
      </p:sp>
      <p:sp>
        <p:nvSpPr>
          <p:cNvPr id="8" name="مربع نص 7">
            <a:extLst>
              <a:ext uri="{FF2B5EF4-FFF2-40B4-BE49-F238E27FC236}">
                <a16:creationId xmlns:a16="http://schemas.microsoft.com/office/drawing/2014/main" xmlns="" id="{C909C43D-FC68-49F1-9DBF-2802211D2A5C}"/>
              </a:ext>
            </a:extLst>
          </p:cNvPr>
          <p:cNvSpPr txBox="1"/>
          <p:nvPr/>
        </p:nvSpPr>
        <p:spPr>
          <a:xfrm>
            <a:off x="791570" y="3429000"/>
            <a:ext cx="7861111" cy="255454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fire must have started in one of the 5th floor flats. </a:t>
            </a:r>
          </a:p>
          <a:p>
            <a:pPr algn="l" rtl="0"/>
            <a:r>
              <a:rPr lang="en-US" sz="3200" dirty="0">
                <a:solidFill>
                  <a:srgbClr val="FF0000"/>
                </a:solidFill>
                <a:latin typeface="Comic Sans MS" panose="030F0702030302020204" pitchFamily="66" charset="0"/>
              </a:rPr>
              <a:t>The building had been evacuated when the fire fighters arrived. </a:t>
            </a:r>
          </a:p>
          <a:p>
            <a:pPr algn="l" rtl="0"/>
            <a:r>
              <a:rPr lang="en-US" sz="3200" dirty="0">
                <a:solidFill>
                  <a:srgbClr val="0000CC"/>
                </a:solidFill>
                <a:latin typeface="Comic Sans MS" panose="030F0702030302020204" pitchFamily="66" charset="0"/>
              </a:rPr>
              <a:t>The building will probably be torn down. </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33360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CE30713E-CC3B-419A-86A8-070F50AB06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7" y="914113"/>
            <a:ext cx="8379725" cy="5363857"/>
          </a:xfrm>
          <a:prstGeom prst="rect">
            <a:avLst/>
          </a:prstGeom>
        </p:spPr>
      </p:pic>
      <p:sp>
        <p:nvSpPr>
          <p:cNvPr id="5" name="مربع نص 4">
            <a:extLst>
              <a:ext uri="{FF2B5EF4-FFF2-40B4-BE49-F238E27FC236}">
                <a16:creationId xmlns:a16="http://schemas.microsoft.com/office/drawing/2014/main" xmlns="" id="{10F55515-4958-40C7-AA51-6FA0D4859CBD}"/>
              </a:ext>
            </a:extLst>
          </p:cNvPr>
          <p:cNvSpPr txBox="1"/>
          <p:nvPr/>
        </p:nvSpPr>
        <p:spPr>
          <a:xfrm>
            <a:off x="4735774" y="3839399"/>
            <a:ext cx="2620370" cy="954107"/>
          </a:xfrm>
          <a:prstGeom prst="rect">
            <a:avLst/>
          </a:prstGeom>
          <a:solidFill>
            <a:srgbClr val="C00000"/>
          </a:solidFill>
        </p:spPr>
        <p:txBody>
          <a:bodyPr wrap="square" rtlCol="1">
            <a:spAutoFit/>
          </a:bodyPr>
          <a:lstStyle/>
          <a:p>
            <a:pPr algn="ctr"/>
            <a:r>
              <a:rPr lang="ar-SA" sz="2800" b="1" dirty="0">
                <a:solidFill>
                  <a:schemeClr val="bg1"/>
                </a:solidFill>
              </a:rPr>
              <a:t>تحدث عن واقعة غريبة حصلت لك</a:t>
            </a:r>
          </a:p>
        </p:txBody>
      </p:sp>
    </p:spTree>
    <p:extLst>
      <p:ext uri="{BB962C8B-B14F-4D97-AF65-F5344CB8AC3E}">
        <p14:creationId xmlns:p14="http://schemas.microsoft.com/office/powerpoint/2010/main" val="331591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ED95A54-90D8-4150-AFC8-019C32EF5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785" y="1044266"/>
            <a:ext cx="8352429" cy="5213686"/>
          </a:xfrm>
          <a:prstGeom prst="rect">
            <a:avLst/>
          </a:prstGeom>
        </p:spPr>
      </p:pic>
    </p:spTree>
    <p:extLst>
      <p:ext uri="{BB962C8B-B14F-4D97-AF65-F5344CB8AC3E}">
        <p14:creationId xmlns:p14="http://schemas.microsoft.com/office/powerpoint/2010/main" val="9740931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D915FD15-A815-43D7-B1C6-5B53E8F9FA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5" y="941696"/>
            <a:ext cx="8526541" cy="5404513"/>
          </a:xfrm>
          <a:prstGeom prst="rect">
            <a:avLst/>
          </a:prstGeom>
        </p:spPr>
      </p:pic>
      <p:sp>
        <p:nvSpPr>
          <p:cNvPr id="5" name="مربع نص 4">
            <a:extLst>
              <a:ext uri="{FF2B5EF4-FFF2-40B4-BE49-F238E27FC236}">
                <a16:creationId xmlns:a16="http://schemas.microsoft.com/office/drawing/2014/main" xmlns="" id="{EB4B116E-5CAC-437A-BABF-4974B6520D45}"/>
              </a:ext>
            </a:extLst>
          </p:cNvPr>
          <p:cNvSpPr txBox="1"/>
          <p:nvPr/>
        </p:nvSpPr>
        <p:spPr>
          <a:xfrm>
            <a:off x="859813" y="3316406"/>
            <a:ext cx="541816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man ate the pizza and drank the soda so he wasn’t hungry or thirsty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CB40F4BD-BE9A-4CF1-BDAF-B3BFB78A100F}"/>
              </a:ext>
            </a:extLst>
          </p:cNvPr>
          <p:cNvSpPr txBox="1"/>
          <p:nvPr/>
        </p:nvSpPr>
        <p:spPr>
          <a:xfrm>
            <a:off x="957624" y="4328619"/>
            <a:ext cx="5020096" cy="83099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 can study hurricanes or the planetary system.</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072829B1-DD09-43DD-9922-1F55D9CBB578}"/>
              </a:ext>
            </a:extLst>
          </p:cNvPr>
          <p:cNvSpPr txBox="1"/>
          <p:nvPr/>
        </p:nvSpPr>
        <p:spPr>
          <a:xfrm>
            <a:off x="973544" y="5354480"/>
            <a:ext cx="5020096"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read the science book and I saw the scientific documentary, too.</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098835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60BFAD52-88A2-4733-8E82-B1090A6521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5910" y="969575"/>
            <a:ext cx="8052179" cy="5384362"/>
          </a:xfrm>
          <a:prstGeom prst="rect">
            <a:avLst/>
          </a:prstGeom>
        </p:spPr>
      </p:pic>
      <p:sp>
        <p:nvSpPr>
          <p:cNvPr id="5" name="مربع نص 4">
            <a:extLst>
              <a:ext uri="{FF2B5EF4-FFF2-40B4-BE49-F238E27FC236}">
                <a16:creationId xmlns:a16="http://schemas.microsoft.com/office/drawing/2014/main" xmlns="" id="{F6629538-67B8-415F-A1D4-45C111216EA9}"/>
              </a:ext>
            </a:extLst>
          </p:cNvPr>
          <p:cNvSpPr txBox="1"/>
          <p:nvPr/>
        </p:nvSpPr>
        <p:spPr>
          <a:xfrm>
            <a:off x="545910" y="1173707"/>
            <a:ext cx="805217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like hot air balloons but , yet I am scared of heights.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xmlns="" id="{EEE63CA0-78D3-471B-BA98-97308526EE9E}"/>
              </a:ext>
            </a:extLst>
          </p:cNvPr>
          <p:cNvSpPr txBox="1"/>
          <p:nvPr/>
        </p:nvSpPr>
        <p:spPr>
          <a:xfrm>
            <a:off x="520887" y="1926612"/>
            <a:ext cx="552507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It could be a helicopter or a plane.</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xmlns="" id="{8D730A4A-305A-49F8-ACC0-9FC0D8D3D897}"/>
              </a:ext>
            </a:extLst>
          </p:cNvPr>
          <p:cNvSpPr txBox="1"/>
          <p:nvPr/>
        </p:nvSpPr>
        <p:spPr>
          <a:xfrm>
            <a:off x="495865" y="2624924"/>
            <a:ext cx="737889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don’t like guessing so I will wait for the facts.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xmlns="" id="{ED330EEB-3F6F-420B-B9FB-5DCF2FD7C609}"/>
              </a:ext>
            </a:extLst>
          </p:cNvPr>
          <p:cNvSpPr txBox="1"/>
          <p:nvPr/>
        </p:nvSpPr>
        <p:spPr>
          <a:xfrm>
            <a:off x="648265" y="3377828"/>
            <a:ext cx="621656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It might be a weather balloon or a UFO.</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xmlns="" id="{543D43C2-B0C6-4186-8698-3792C92236C8}"/>
              </a:ext>
            </a:extLst>
          </p:cNvPr>
          <p:cNvSpPr txBox="1"/>
          <p:nvPr/>
        </p:nvSpPr>
        <p:spPr>
          <a:xfrm>
            <a:off x="532268" y="4171676"/>
            <a:ext cx="839109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wanted to get home quickly so I took a shortcut through the park</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xmlns="" id="{37873437-A1C7-434C-A2F5-69F3C0F371E6}"/>
              </a:ext>
            </a:extLst>
          </p:cNvPr>
          <p:cNvSpPr txBox="1"/>
          <p:nvPr/>
        </p:nvSpPr>
        <p:spPr>
          <a:xfrm>
            <a:off x="218364" y="4842691"/>
            <a:ext cx="8704993" cy="646331"/>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I don’t think the human race can live on another planet but , yet scientists are investigating the possibility.</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xmlns="" id="{83FA62F5-FD5C-4F98-BF2A-1705EE9EF57C}"/>
              </a:ext>
            </a:extLst>
          </p:cNvPr>
          <p:cNvSpPr txBox="1"/>
          <p:nvPr/>
        </p:nvSpPr>
        <p:spPr>
          <a:xfrm>
            <a:off x="218365" y="5895847"/>
            <a:ext cx="8704992" cy="646331"/>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The remote control can turn off the TV and switch channels but it can’t switch on my computer.</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77456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F0B1531F-7FDD-4158-9CE5-195C846708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8143" y="873456"/>
            <a:ext cx="8147713" cy="5513696"/>
          </a:xfrm>
          <a:prstGeom prst="rect">
            <a:avLst/>
          </a:prstGeom>
        </p:spPr>
      </p:pic>
      <p:sp>
        <p:nvSpPr>
          <p:cNvPr id="5" name="مربع نص 4">
            <a:extLst>
              <a:ext uri="{FF2B5EF4-FFF2-40B4-BE49-F238E27FC236}">
                <a16:creationId xmlns:a16="http://schemas.microsoft.com/office/drawing/2014/main" xmlns="" id="{B6629A29-54C2-4661-89D9-FDEA528D14D0}"/>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xmlns="" id="{429559F7-291C-4820-A935-1D83AD858B98}"/>
              </a:ext>
            </a:extLst>
          </p:cNvPr>
          <p:cNvSpPr txBox="1"/>
          <p:nvPr/>
        </p:nvSpPr>
        <p:spPr>
          <a:xfrm>
            <a:off x="327546" y="2661315"/>
            <a:ext cx="4817660" cy="3046988"/>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1- The city may have won an award. </a:t>
            </a:r>
          </a:p>
          <a:p>
            <a:pPr algn="l" rtl="0"/>
            <a:r>
              <a:rPr lang="en-US" sz="2400" dirty="0">
                <a:solidFill>
                  <a:srgbClr val="FF0000"/>
                </a:solidFill>
                <a:latin typeface="Comic Sans MS" panose="030F0702030302020204" pitchFamily="66" charset="0"/>
              </a:rPr>
              <a:t>2- The sculpture could have been donated by a local businessman. </a:t>
            </a:r>
          </a:p>
          <a:p>
            <a:pPr algn="l" rtl="0"/>
            <a:r>
              <a:rPr lang="en-US" sz="2400" dirty="0">
                <a:solidFill>
                  <a:srgbClr val="0000CC"/>
                </a:solidFill>
                <a:latin typeface="Comic Sans MS" panose="030F0702030302020204" pitchFamily="66" charset="0"/>
              </a:rPr>
              <a:t>3- The city council must have decided the park needed to attract more tourists.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4811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4468</TotalTime>
  <Words>3424</Words>
  <Application>Microsoft Office PowerPoint</Application>
  <PresentationFormat>On-screen Show (4:3)</PresentationFormat>
  <Paragraphs>681</Paragraphs>
  <Slides>160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Arial</vt:lpstr>
      <vt:lpstr>Times New Roman</vt:lpstr>
      <vt:lpstr>Comic Sans MS</vt:lpstr>
      <vt:lpstr>Calibri</vt:lpstr>
      <vt:lpstr>Bahnschrift SemiBold</vt:lpstr>
      <vt:lpstr>Berlin Sans FB Demi</vt:lpstr>
      <vt:lpstr>Arial Rounded MT Bold</vt:lpstr>
      <vt:lpstr>Aharoni</vt:lpstr>
      <vt:lpstr>Calibri Light</vt:lpstr>
      <vt:lpstr>نسق Office</vt:lpstr>
      <vt:lpstr>Mega goal 2</vt:lpstr>
      <vt:lpstr>Unit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1</dc:title>
  <dc:creator>ڪپړۑآء اڷٲﻣير</dc:creator>
  <cp:lastModifiedBy>pc</cp:lastModifiedBy>
  <cp:revision>249</cp:revision>
  <dcterms:created xsi:type="dcterms:W3CDTF">2020-06-13T17:51:59Z</dcterms:created>
  <dcterms:modified xsi:type="dcterms:W3CDTF">2023-03-19T11:43:09Z</dcterms:modified>
</cp:coreProperties>
</file>