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8" r:id="rId4"/>
    <p:sldId id="279" r:id="rId5"/>
    <p:sldId id="281" r:id="rId6"/>
    <p:sldId id="289" r:id="rId7"/>
    <p:sldId id="290" r:id="rId8"/>
    <p:sldId id="286" r:id="rId9"/>
    <p:sldId id="282" r:id="rId10"/>
    <p:sldId id="283" r:id="rId11"/>
    <p:sldId id="291" r:id="rId12"/>
    <p:sldId id="284" r:id="rId13"/>
    <p:sldId id="287" r:id="rId14"/>
    <p:sldId id="285" r:id="rId15"/>
    <p:sldId id="292" r:id="rId16"/>
    <p:sldId id="293" r:id="rId17"/>
    <p:sldId id="294" r:id="rId18"/>
    <p:sldId id="29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انتصار بنت العبيدالله" initials="انتصار" lastIdx="1" clrIdx="0">
    <p:extLst>
      <p:ext uri="{19B8F6BF-5375-455C-9EA6-DF929625EA0E}">
        <p15:presenceInfo xmlns:p15="http://schemas.microsoft.com/office/powerpoint/2012/main" xmlns="" userId="S::t679661@estg.moe.gov.sa::d3bbd2cf-64fd-4e32-be2b-813e51499d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40E08"/>
    <a:srgbClr val="B92D14"/>
    <a:srgbClr val="35759D"/>
    <a:srgbClr val="35B19D"/>
    <a:srgbClr val="000000"/>
    <a:srgbClr val="FFFF00"/>
    <a:srgbClr val="491403"/>
    <a:srgbClr val="3A1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95596" autoAdjust="0"/>
  </p:normalViewPr>
  <p:slideViewPr>
    <p:cSldViewPr>
      <p:cViewPr>
        <p:scale>
          <a:sx n="46" d="100"/>
          <a:sy n="46" d="100"/>
        </p:scale>
        <p:origin x="-816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7EF2BF89-4F0A-4ED5-B7C3-7AC91238BC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ar-SA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E56A8E56-DFF1-44A9-9AA3-D986A0A2F3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ar-SA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xmlns="" id="{AD93EA8E-9E51-4C13-973D-2D471DB7C28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xmlns="" id="{A894E12B-6784-4B58-A581-CBD7ADF8F64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/>
              <a:t>Click to edit Master text styles</a:t>
            </a:r>
          </a:p>
          <a:p>
            <a:pPr lvl="1"/>
            <a:r>
              <a:rPr lang="en-US" altLang="ar-SA"/>
              <a:t>Second level</a:t>
            </a:r>
          </a:p>
          <a:p>
            <a:pPr lvl="2"/>
            <a:r>
              <a:rPr lang="en-US" altLang="ar-SA"/>
              <a:t>Third level</a:t>
            </a:r>
          </a:p>
          <a:p>
            <a:pPr lvl="3"/>
            <a:r>
              <a:rPr lang="en-US" altLang="ar-SA"/>
              <a:t>Fourth level</a:t>
            </a:r>
          </a:p>
          <a:p>
            <a:pPr lvl="4"/>
            <a:r>
              <a:rPr lang="en-US" altLang="ar-SA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xmlns="" id="{B535AFCA-AD5C-40E5-BF72-510102EF2DB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ar-SA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xmlns="" id="{B6A93794-595F-4A97-A70D-454D6F553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5D9E5D-35BD-4EB6-8932-BCE79BC7F973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65438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BE45072-0046-4FA4-A740-6448F10F3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36AD4-F24B-49D8-835E-74B4C7727AE3}" type="slidenum">
              <a:rPr lang="en-US" altLang="ar-SA"/>
              <a:pPr/>
              <a:t>1</a:t>
            </a:fld>
            <a:endParaRPr lang="en-US" altLang="ar-SA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D8001ECF-27C8-4B00-A796-460F612EF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B6302A8D-24E3-4322-8CD5-798F2EBCB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10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837894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BE45072-0046-4FA4-A740-6448F10F3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36AD4-F24B-49D8-835E-74B4C7727AE3}" type="slidenum">
              <a:rPr lang="en-US" altLang="ar-SA"/>
              <a:pPr/>
              <a:t>11</a:t>
            </a:fld>
            <a:endParaRPr lang="en-US" altLang="ar-SA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D8001ECF-27C8-4B00-A796-460F612EF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B6302A8D-24E3-4322-8CD5-798F2EBCB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356497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12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840563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9EA2077D-AA5C-46F5-BAC7-47B296C41D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E5605-C0AE-42AE-8DDD-991F187C5633}" type="slidenum">
              <a:rPr lang="en-US" altLang="ar-SA"/>
              <a:pPr/>
              <a:t>13</a:t>
            </a:fld>
            <a:endParaRPr lang="en-US" altLang="ar-SA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xmlns="" id="{2B1F0141-10C7-4747-B0DF-F4D013C1C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xmlns="" id="{DF8EB1E4-A557-4A7D-B670-59A551B4A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98545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14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973676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15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068220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16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07328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BE45072-0046-4FA4-A740-6448F10F3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36AD4-F24B-49D8-835E-74B4C7727AE3}" type="slidenum">
              <a:rPr lang="en-US" altLang="ar-SA"/>
              <a:pPr/>
              <a:t>17</a:t>
            </a:fld>
            <a:endParaRPr lang="en-US" altLang="ar-SA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D8001ECF-27C8-4B00-A796-460F612EF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B6302A8D-24E3-4322-8CD5-798F2EBCB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251978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BE45072-0046-4FA4-A740-6448F10F3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36AD4-F24B-49D8-835E-74B4C7727AE3}" type="slidenum">
              <a:rPr lang="en-US" altLang="ar-SA"/>
              <a:pPr/>
              <a:t>18</a:t>
            </a:fld>
            <a:endParaRPr lang="en-US" altLang="ar-SA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D8001ECF-27C8-4B00-A796-460F612EF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B6302A8D-24E3-4322-8CD5-798F2EBCB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71976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9EA2077D-AA5C-46F5-BAC7-47B296C41D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E5605-C0AE-42AE-8DDD-991F187C5633}" type="slidenum">
              <a:rPr lang="en-US" altLang="ar-SA"/>
              <a:pPr/>
              <a:t>2</a:t>
            </a:fld>
            <a:endParaRPr lang="en-US" altLang="ar-SA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xmlns="" id="{2B1F0141-10C7-4747-B0DF-F4D013C1C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xmlns="" id="{DF8EB1E4-A557-4A7D-B670-59A551B4A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BE45072-0046-4FA4-A740-6448F10F3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36AD4-F24B-49D8-835E-74B4C7727AE3}" type="slidenum">
              <a:rPr lang="en-US" altLang="ar-SA"/>
              <a:pPr/>
              <a:t>3</a:t>
            </a:fld>
            <a:endParaRPr lang="en-US" altLang="ar-SA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D8001ECF-27C8-4B00-A796-460F612EF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B6302A8D-24E3-4322-8CD5-798F2EBCB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20523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4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5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77946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6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5017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7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41040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9EA2077D-AA5C-46F5-BAC7-47B296C41D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E5605-C0AE-42AE-8DDD-991F187C5633}" type="slidenum">
              <a:rPr lang="en-US" altLang="ar-SA"/>
              <a:pPr/>
              <a:t>8</a:t>
            </a:fld>
            <a:endParaRPr lang="en-US" altLang="ar-SA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xmlns="" id="{2B1F0141-10C7-4747-B0DF-F4D013C1C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xmlns="" id="{DF8EB1E4-A557-4A7D-B670-59A551B4A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623534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011C56-5489-47B3-8F19-6F17100FB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A479D-6E1E-4582-A45F-5BD9AD3DCC35}" type="slidenum">
              <a:rPr lang="en-US" altLang="ar-SA"/>
              <a:pPr/>
              <a:t>9</a:t>
            </a:fld>
            <a:endParaRPr lang="en-US" altLang="ar-SA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xmlns="" id="{DCD8F3B6-2F86-4456-9D2A-815027BB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xmlns="" id="{97B9D312-29CC-4923-AC62-4AE717E65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5196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91B827D1-5BE0-41F0-B254-2901FF086C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5181600"/>
            <a:ext cx="75438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ar-SA" altLang="ar-SA" noProof="0"/>
              <a:t>انقر لتحرير نمط عنوان الشكل الرئيسي</a:t>
            </a:r>
            <a:endParaRPr lang="en-US" altLang="ar-SA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8F2EBCA3-DA04-4D7B-82D7-2560C3D522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600" y="5791200"/>
            <a:ext cx="75438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ar-SA" altLang="ar-SA" noProof="0"/>
              <a:t>انقر لتحرير نمط العنوان الفرعي للشكل الرئيسي</a:t>
            </a:r>
            <a:endParaRPr lang="en-US" altLang="ar-SA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56A4709-8D56-446C-A527-502AC2EB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DE009E6E-6541-4DA9-BCF7-CCCC2B909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103817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AA89D7F5-14B5-4A66-B207-122E91C563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343650" y="381000"/>
            <a:ext cx="1962150" cy="6019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731E87AA-FB65-4615-97F6-87984C274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734050" cy="6019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119097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3326F9B-8F58-4326-AD77-6ABDCFF7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A8A6D7B4-D179-4195-B761-BDA30C6A4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150085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D74AFBC-EEB3-4A06-88D6-A938FA51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8046E71A-8929-44A7-9584-07AD9DC71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52762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14A51B9-DEDD-4142-9726-8C41CC0E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A668D0BB-7B1C-4515-AA81-D91876E29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581400" cy="4267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2C253950-F086-48A9-A71C-E59B78BE6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2133600"/>
            <a:ext cx="3581400" cy="4267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186046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13E9944-7843-4D58-841C-18001B4B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9C898592-56EC-447A-AF13-B6038E739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2B973B8F-78D2-4FF3-BD26-42AC9D5A9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60943B50-4632-4B47-B902-944BC2D11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E97400D2-0C03-4D94-B023-9D779920D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</p:spTree>
    <p:extLst>
      <p:ext uri="{BB962C8B-B14F-4D97-AF65-F5344CB8AC3E}">
        <p14:creationId xmlns:p14="http://schemas.microsoft.com/office/powerpoint/2010/main" val="266779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8BFD969-AF09-447E-9B87-C780FBF23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56306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52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11B96BD-D961-4BF1-A357-C5654558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2033AE4-B0C2-4DA7-A7E9-6CA904A75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0EBC179E-9D05-4F7A-A9E4-62B1239A2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2641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2DDF43A-698F-4136-BB8D-A9D2AED5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51FBF246-9CBF-43F5-AE6C-D1FB7A8A8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0F43DC7E-E3F8-4A34-A8D1-98EA96244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11387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DD65062-518A-44A6-8169-EA515612AB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عنوان الشكل الرئيسي</a:t>
            </a:r>
            <a:endParaRPr lang="en-US" altLang="ar-SA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A3E3E070-A60C-49F1-8E34-DDD869170D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نص الشكل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  <a:endParaRPr lang="en-US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78CAAE71-35C3-4397-B639-C0BB1F64F6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520" y="4077072"/>
            <a:ext cx="7543800" cy="704850"/>
          </a:xfrm>
        </p:spPr>
        <p:txBody>
          <a:bodyPr/>
          <a:lstStyle/>
          <a:p>
            <a:r>
              <a:rPr lang="en-US" altLang="ar-SA" sz="4400" b="1" dirty="0"/>
              <a:t>Unit 2</a:t>
            </a:r>
            <a:r>
              <a:rPr lang="en-US" altLang="ar-SA" dirty="0"/>
              <a:t/>
            </a:r>
            <a:br>
              <a:rPr lang="en-US" altLang="ar-SA" dirty="0"/>
            </a:br>
            <a:r>
              <a:rPr lang="en-US" altLang="ar-SA" sz="4800" dirty="0">
                <a:latin typeface="Awesome" panose="02000704030200020004" pitchFamily="2" charset="0"/>
              </a:rPr>
              <a:t>I Wonder What Happened</a:t>
            </a:r>
            <a:r>
              <a:rPr lang="en-US" altLang="ar-SA" dirty="0"/>
              <a:t/>
            </a:r>
            <a:br>
              <a:rPr lang="en-US" altLang="ar-SA" dirty="0"/>
            </a:br>
            <a:r>
              <a:rPr lang="en-US" altLang="ar-SA" sz="3200" b="1" dirty="0">
                <a:latin typeface="Arial Narrow" panose="020B0606020202030204" pitchFamily="34" charset="0"/>
              </a:rPr>
              <a:t>Writing</a:t>
            </a:r>
            <a:endParaRPr lang="ru-RU" altLang="ar-SA" b="1" dirty="0">
              <a:latin typeface="Arial Narrow" panose="020B0606020202030204" pitchFamily="34" charset="0"/>
            </a:endParaRPr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xmlns="" id="{CF5B4836-1CB6-4499-A8E2-BE60BC0E6F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9768" y="6237312"/>
            <a:ext cx="4752528" cy="425152"/>
          </a:xfrm>
        </p:spPr>
        <p:txBody>
          <a:bodyPr/>
          <a:lstStyle/>
          <a:p>
            <a:pPr algn="l"/>
            <a:r>
              <a:rPr lang="en-US" altLang="ar-SA" sz="2000" dirty="0">
                <a:latin typeface="Poor Richard" panose="02080502050505020702" pitchFamily="18" charset="0"/>
              </a:rPr>
              <a:t>Done by</a:t>
            </a:r>
            <a:r>
              <a:rPr lang="en-US" altLang="ar-SA" sz="2000" dirty="0">
                <a:latin typeface="Awesome" panose="02000704030200020004" pitchFamily="2" charset="0"/>
              </a:rPr>
              <a:t>: </a:t>
            </a:r>
            <a:r>
              <a:rPr lang="en-US" altLang="ar-SA" sz="2000" dirty="0" err="1">
                <a:latin typeface="Segoe Print" panose="02000600000000000000" pitchFamily="2" charset="0"/>
              </a:rPr>
              <a:t>Entisar</a:t>
            </a:r>
            <a:r>
              <a:rPr lang="en-US" altLang="ar-SA" sz="2000" dirty="0">
                <a:latin typeface="Segoe Print" panose="02000600000000000000" pitchFamily="2" charset="0"/>
              </a:rPr>
              <a:t> Al-</a:t>
            </a:r>
            <a:r>
              <a:rPr lang="en-US" altLang="ar-SA" sz="2000" dirty="0" err="1">
                <a:latin typeface="Segoe Print" panose="02000600000000000000" pitchFamily="2" charset="0"/>
              </a:rPr>
              <a:t>Obaidallah</a:t>
            </a:r>
            <a:endParaRPr lang="ru-RU" altLang="ar-SA" sz="2000" dirty="0">
              <a:latin typeface="Segoe Print" panose="02000600000000000000" pitchFamily="2" charset="0"/>
            </a:endParaRPr>
          </a:p>
          <a:p>
            <a:endParaRPr lang="ru-RU" altLang="ar-SA" dirty="0"/>
          </a:p>
        </p:txBody>
      </p:sp>
      <p:sp>
        <p:nvSpPr>
          <p:cNvPr id="4" name="Google Shape;391;p39">
            <a:extLst>
              <a:ext uri="{FF2B5EF4-FFF2-40B4-BE49-F238E27FC236}">
                <a16:creationId xmlns:a16="http://schemas.microsoft.com/office/drawing/2014/main" xmlns="" id="{6E16259F-08E8-4041-B60E-672D284EA7BB}"/>
              </a:ext>
            </a:extLst>
          </p:cNvPr>
          <p:cNvSpPr txBox="1">
            <a:spLocks/>
          </p:cNvSpPr>
          <p:nvPr/>
        </p:nvSpPr>
        <p:spPr>
          <a:xfrm>
            <a:off x="411480" y="325052"/>
            <a:ext cx="2504336" cy="43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16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pPr marL="0" indent="0" algn="l"/>
            <a:r>
              <a:rPr lang="en-US" sz="2400" b="1" dirty="0">
                <a:solidFill>
                  <a:schemeClr val="bg1"/>
                </a:solidFill>
              </a:rPr>
              <a:t>Mega Goal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3743DF7-1E87-4021-B8EC-37A1C9116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548680"/>
            <a:ext cx="7128792" cy="77145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7AE1310-FC25-475C-80FF-93F4144CD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605477"/>
            <a:ext cx="4441837" cy="364704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xmlns="" id="{F9831190-F7B3-428B-AA5F-601A8224EE2F}"/>
              </a:ext>
            </a:extLst>
          </p:cNvPr>
          <p:cNvSpPr/>
          <p:nvPr/>
        </p:nvSpPr>
        <p:spPr>
          <a:xfrm rot="21372453">
            <a:off x="3822528" y="2026349"/>
            <a:ext cx="3357913" cy="139979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xmlns="" id="{0571C144-FE00-4417-875E-FF612778F91D}"/>
              </a:ext>
            </a:extLst>
          </p:cNvPr>
          <p:cNvSpPr/>
          <p:nvPr/>
        </p:nvSpPr>
        <p:spPr>
          <a:xfrm rot="21372453">
            <a:off x="3912461" y="1786461"/>
            <a:ext cx="2626318" cy="25982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 descr="Download thinking emoji png Transparent Background Image for Free Download  - HubPng | Free PNG Photos">
            <a:extLst>
              <a:ext uri="{FF2B5EF4-FFF2-40B4-BE49-F238E27FC236}">
                <a16:creationId xmlns:a16="http://schemas.microsoft.com/office/drawing/2014/main" xmlns="" id="{C9DFCAE9-CD1D-4E9A-AB4B-F8622265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2055615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5897D39-9957-464B-9D22-34C5FE044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060848"/>
            <a:ext cx="328879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9D79DC4-B36F-4643-A070-24CE632FA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941168"/>
            <a:ext cx="4032448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en-US" altLang="ar-SA" sz="6000" b="1" dirty="0"/>
              <a:t>Open</a:t>
            </a:r>
            <a:endParaRPr lang="ar-SA" altLang="ar-SA" sz="6000" b="1" dirty="0"/>
          </a:p>
          <a:p>
            <a:endParaRPr lang="en-US" altLang="ar-SA" sz="600" b="1" dirty="0"/>
          </a:p>
          <a:p>
            <a:r>
              <a:rPr lang="en-US" altLang="ar-SA" sz="2800" dirty="0"/>
              <a:t>Your student’s book </a:t>
            </a:r>
          </a:p>
          <a:p>
            <a:r>
              <a:rPr lang="en-US" altLang="ar-SA" sz="2800" dirty="0"/>
              <a:t>          p. (29)</a:t>
            </a:r>
            <a:endParaRPr lang="ru-RU" altLang="ar-SA" sz="2800" dirty="0"/>
          </a:p>
        </p:txBody>
      </p:sp>
    </p:spTree>
    <p:extLst>
      <p:ext uri="{BB962C8B-B14F-4D97-AF65-F5344CB8AC3E}">
        <p14:creationId xmlns:p14="http://schemas.microsoft.com/office/powerpoint/2010/main" val="1366234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62530E5A-738A-4DD5-86DF-A79D31E8D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715963"/>
          </a:xfrm>
        </p:spPr>
        <p:txBody>
          <a:bodyPr/>
          <a:lstStyle/>
          <a:p>
            <a:r>
              <a:rPr lang="en-US" altLang="ar-SA" b="1" dirty="0"/>
              <a:t>Writing Task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1492543-D5DB-4444-8876-2D6AA723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88" y="1988840"/>
            <a:ext cx="8388823" cy="4682134"/>
          </a:xfrm>
          <a:prstGeom prst="rect">
            <a:avLst/>
          </a:prstGeom>
        </p:spPr>
      </p:pic>
      <p:sp>
        <p:nvSpPr>
          <p:cNvPr id="3" name="قوس كبير أيسر 2">
            <a:extLst>
              <a:ext uri="{FF2B5EF4-FFF2-40B4-BE49-F238E27FC236}">
                <a16:creationId xmlns:a16="http://schemas.microsoft.com/office/drawing/2014/main" xmlns="" id="{30B11F5E-7330-42F3-8EE8-75C4889218F5}"/>
              </a:ext>
            </a:extLst>
          </p:cNvPr>
          <p:cNvSpPr/>
          <p:nvPr/>
        </p:nvSpPr>
        <p:spPr bwMode="auto">
          <a:xfrm>
            <a:off x="323528" y="2132856"/>
            <a:ext cx="576064" cy="2952328"/>
          </a:xfrm>
          <a:prstGeom prst="leftBrace">
            <a:avLst>
              <a:gd name="adj1" fmla="val 8333"/>
              <a:gd name="adj2" fmla="val 50639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5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5228C49-B18D-4D74-A2E2-27FB7141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72816"/>
            <a:ext cx="8064896" cy="439824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B93D4EA9-AF2D-4FC6-ABD4-3155C6C8B29A}"/>
              </a:ext>
            </a:extLst>
          </p:cNvPr>
          <p:cNvSpPr txBox="1"/>
          <p:nvPr/>
        </p:nvSpPr>
        <p:spPr>
          <a:xfrm>
            <a:off x="2987824" y="198884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James Cook’s Voyage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0EE8EF3F-7307-488A-9DAA-897FF657CF7B}"/>
              </a:ext>
            </a:extLst>
          </p:cNvPr>
          <p:cNvSpPr txBox="1"/>
          <p:nvPr/>
        </p:nvSpPr>
        <p:spPr>
          <a:xfrm>
            <a:off x="2988060" y="2481740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First sea voyage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5060A4D3-6498-4B4B-87DC-13F80DA2BE22}"/>
              </a:ext>
            </a:extLst>
          </p:cNvPr>
          <p:cNvSpPr txBox="1"/>
          <p:nvPr/>
        </p:nvSpPr>
        <p:spPr>
          <a:xfrm>
            <a:off x="2987824" y="2933357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first scientific expedition to the pacific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50EE4C55-B678-43B7-9C8E-68BAB62C5FF6}"/>
              </a:ext>
            </a:extLst>
          </p:cNvPr>
          <p:cNvSpPr txBox="1"/>
          <p:nvPr/>
        </p:nvSpPr>
        <p:spPr>
          <a:xfrm>
            <a:off x="2996138" y="3524534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The British Navy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07307FFF-EEA0-452F-9B64-D411669A0714}"/>
              </a:ext>
            </a:extLst>
          </p:cNvPr>
          <p:cNvSpPr txBox="1"/>
          <p:nvPr/>
        </p:nvSpPr>
        <p:spPr>
          <a:xfrm>
            <a:off x="2996138" y="5596647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Yes , it was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FC395109-0ABF-41EC-95A5-6118615BF747}"/>
              </a:ext>
            </a:extLst>
          </p:cNvPr>
          <p:cNvSpPr txBox="1"/>
          <p:nvPr/>
        </p:nvSpPr>
        <p:spPr>
          <a:xfrm>
            <a:off x="2988060" y="4937437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The Pacific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2EF9D992-28D8-4A2C-976B-47A163C64DDA}"/>
              </a:ext>
            </a:extLst>
          </p:cNvPr>
          <p:cNvSpPr txBox="1"/>
          <p:nvPr/>
        </p:nvSpPr>
        <p:spPr>
          <a:xfrm>
            <a:off x="2996138" y="4183744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wood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xmlns="" id="{38810290-93F1-4F9C-BA54-4E783774980F}"/>
              </a:ext>
            </a:extLst>
          </p:cNvPr>
          <p:cNvSpPr txBox="1"/>
          <p:nvPr/>
        </p:nvSpPr>
        <p:spPr>
          <a:xfrm>
            <a:off x="389486" y="512869"/>
            <a:ext cx="245432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n w="0"/>
                <a:solidFill>
                  <a:schemeClr val="bg1"/>
                </a:solidFill>
                <a:latin typeface="Arial Narrow" panose="020B060602020203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54005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62530E5A-738A-4DD5-86DF-A79D31E8D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20688"/>
            <a:ext cx="6934200" cy="715963"/>
          </a:xfrm>
        </p:spPr>
        <p:txBody>
          <a:bodyPr/>
          <a:lstStyle/>
          <a:p>
            <a:r>
              <a:rPr lang="en-US" altLang="ar-SA" sz="4000" b="1" dirty="0"/>
              <a:t>What is a descriptive essay?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9BE5AB1-9385-452D-BAE8-5104F4293B8C}"/>
              </a:ext>
            </a:extLst>
          </p:cNvPr>
          <p:cNvSpPr txBox="1"/>
          <p:nvPr/>
        </p:nvSpPr>
        <p:spPr>
          <a:xfrm>
            <a:off x="2099928" y="2348880"/>
            <a:ext cx="6696744" cy="193899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→It is an essay that describes something – an object or person, an event or place, an experience or emotion, or an idea. </a:t>
            </a:r>
            <a:r>
              <a:rPr lang="en-US" b="1" u="sng" dirty="0">
                <a:latin typeface="Arial Narrow" panose="020B0606020202030204" pitchFamily="34" charset="0"/>
              </a:rPr>
              <a:t>The goal </a:t>
            </a:r>
            <a:r>
              <a:rPr lang="en-US" dirty="0">
                <a:latin typeface="Arial Narrow" panose="020B0606020202030204" pitchFamily="34" charset="0"/>
              </a:rPr>
              <a:t>of this kind of essay is to provide readers with enough detailed descriptions for them to be able to picture or imagine the chosen topic.</a:t>
            </a:r>
            <a:endParaRPr lang="ar-SA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62530E5A-738A-4DD5-86DF-A79D31E8D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2428" y="386017"/>
            <a:ext cx="6934200" cy="715963"/>
          </a:xfrm>
        </p:spPr>
        <p:txBody>
          <a:bodyPr/>
          <a:lstStyle/>
          <a:p>
            <a:r>
              <a:rPr lang="en-US" altLang="ar-SA" sz="3200" b="1" dirty="0"/>
              <a:t>How to write a descriptive essay?</a:t>
            </a:r>
          </a:p>
        </p:txBody>
      </p:sp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xmlns="" id="{EE0A54EB-2A02-4467-AE75-A1AF0DEF3FD1}"/>
              </a:ext>
            </a:extLst>
          </p:cNvPr>
          <p:cNvSpPr/>
          <p:nvPr/>
        </p:nvSpPr>
        <p:spPr>
          <a:xfrm>
            <a:off x="1811615" y="1233628"/>
            <a:ext cx="6902040" cy="594948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1- The introduction</a:t>
            </a:r>
            <a:r>
              <a:rPr kumimoji="0" lang="en-US" sz="2000" b="1" i="0" u="none" strike="noStrike" kern="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 which you give name, time, place, and reasons for the expedition or</a:t>
            </a:r>
            <a:r>
              <a:rPr kumimoji="0" lang="en-US" sz="1600" i="0" u="none" strike="noStrike" kern="0" cap="none" spc="0" normalizeH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the experience</a:t>
            </a:r>
            <a:endParaRPr kumimoji="0" lang="en-US" sz="1600" i="0" u="none" strike="noStrike" kern="0" cap="none" spc="0" normalizeH="0" baseline="0" noProof="0" dirty="0">
              <a:ln w="0"/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xmlns="" id="{27F7660D-420C-4934-B197-F9960C6A037E}"/>
              </a:ext>
            </a:extLst>
          </p:cNvPr>
          <p:cNvSpPr/>
          <p:nvPr/>
        </p:nvSpPr>
        <p:spPr>
          <a:xfrm>
            <a:off x="1811615" y="1898843"/>
            <a:ext cx="6934200" cy="1232048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2- The body</a:t>
            </a:r>
            <a:r>
              <a:rPr kumimoji="0" lang="en-US" sz="2000" b="1" i="0" u="none" strike="noStrike" kern="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600" i="0" u="none" strike="noStrike" kern="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</a:t>
            </a:r>
            <a:r>
              <a:rPr kumimoji="0" lang="en-US" sz="1600" b="1" i="0" u="none" strike="noStrike" kern="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 paragraphs at leas) </a:t>
            </a:r>
            <a:r>
              <a:rPr kumimoji="0" lang="en-US" sz="1600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 which you describe the actual events in separate paragraphs. Use the past tenses to illustrate those you attended some time ago.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xmlns="" id="{C52794FD-5493-408E-A689-CE64FD0FDE2E}"/>
              </a:ext>
            </a:extLst>
          </p:cNvPr>
          <p:cNvSpPr/>
          <p:nvPr/>
        </p:nvSpPr>
        <p:spPr>
          <a:xfrm>
            <a:off x="1922428" y="3130891"/>
            <a:ext cx="6934200" cy="881228"/>
          </a:xfrm>
          <a:prstGeom prst="round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ln w="0"/>
                <a:solidFill>
                  <a:schemeClr val="accent1">
                    <a:lumMod val="75000"/>
                  </a:schemeClr>
                </a:solidFill>
              </a:rPr>
              <a:t>3- The conclusion</a:t>
            </a:r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ln w="0"/>
                <a:solidFill>
                  <a:srgbClr val="00B0F0"/>
                </a:solidFill>
              </a:rPr>
              <a:t>which includes people’s feelings , opinions , comments or final results of the events 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46BCED2-FF03-48CA-B082-140AE5525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8" t="3101" r="3487" b="5576"/>
          <a:stretch/>
        </p:blipFill>
        <p:spPr>
          <a:xfrm>
            <a:off x="3563888" y="4115886"/>
            <a:ext cx="2952328" cy="2087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5" grpId="0" build="p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E7D8628-53D2-4CF8-ADC7-55980DBD6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9" y="2276872"/>
            <a:ext cx="8136439" cy="355427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A7484D10-60D3-49A2-95BE-A9A2C0D670C3}"/>
              </a:ext>
            </a:extLst>
          </p:cNvPr>
          <p:cNvSpPr/>
          <p:nvPr/>
        </p:nvSpPr>
        <p:spPr>
          <a:xfrm>
            <a:off x="2438400" y="457200"/>
            <a:ext cx="6400800" cy="914400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  <a:solidFill>
            <a:srgbClr val="44BCFE"/>
          </a:solidFill>
          <a:ln w="25400" cap="flat" cmpd="sng" algn="ctr">
            <a:solidFill>
              <a:srgbClr val="44BCFE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Follow these steps to write 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descriptive essay</a:t>
            </a:r>
          </a:p>
        </p:txBody>
      </p:sp>
    </p:spTree>
    <p:extLst>
      <p:ext uri="{BB962C8B-B14F-4D97-AF65-F5344CB8AC3E}">
        <p14:creationId xmlns:p14="http://schemas.microsoft.com/office/powerpoint/2010/main" val="324614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5897D39-9957-464B-9D22-34C5FE044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060848"/>
            <a:ext cx="328879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9D79DC4-B36F-4643-A070-24CE632FA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941168"/>
            <a:ext cx="4032448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en-US" altLang="ar-SA" sz="6000" b="1" dirty="0"/>
              <a:t>Homework</a:t>
            </a:r>
            <a:endParaRPr lang="ar-SA" altLang="ar-SA" sz="6000" b="1" dirty="0"/>
          </a:p>
          <a:p>
            <a:endParaRPr lang="en-US" altLang="ar-SA" sz="600" b="1" dirty="0"/>
          </a:p>
          <a:p>
            <a:r>
              <a:rPr lang="en-US" altLang="ar-SA" sz="2800" dirty="0"/>
              <a:t>Your student’s book </a:t>
            </a:r>
          </a:p>
          <a:p>
            <a:r>
              <a:rPr lang="en-US" altLang="ar-SA" sz="2800" dirty="0"/>
              <a:t>          p. </a:t>
            </a:r>
            <a:r>
              <a:rPr lang="en-US" altLang="ar-SA" sz="2800"/>
              <a:t>(29)</a:t>
            </a:r>
            <a:endParaRPr lang="ru-RU" altLang="ar-SA" sz="2800" dirty="0"/>
          </a:p>
        </p:txBody>
      </p:sp>
    </p:spTree>
    <p:extLst>
      <p:ext uri="{BB962C8B-B14F-4D97-AF65-F5344CB8AC3E}">
        <p14:creationId xmlns:p14="http://schemas.microsoft.com/office/powerpoint/2010/main" val="12630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9D79DC4-B36F-4643-A070-24CE632FA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4725144"/>
            <a:ext cx="4032448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en-US" altLang="ar-SA" sz="7200" b="1" dirty="0"/>
              <a:t>Thanks!</a:t>
            </a:r>
            <a:endParaRPr lang="ar-SA" altLang="ar-SA" sz="7200" b="1" dirty="0"/>
          </a:p>
          <a:p>
            <a:endParaRPr lang="en-US" altLang="ar-SA" sz="6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9A931DF8-6C8C-4FCD-AB27-510E639A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84984"/>
            <a:ext cx="4176464" cy="27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1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23F24616-0DAA-4ECF-A340-A1064FE17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1520" y="811615"/>
            <a:ext cx="7315200" cy="715963"/>
          </a:xfrm>
        </p:spPr>
        <p:txBody>
          <a:bodyPr/>
          <a:lstStyle/>
          <a:p>
            <a:r>
              <a:rPr lang="en-US" altLang="ar-SA" sz="4800" b="1" dirty="0"/>
              <a:t>Lesson Objectives</a:t>
            </a:r>
            <a:endParaRPr lang="ru-RU" altLang="ar-SA" sz="48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DA0DF25-7AA9-4C57-B373-72843AAF3236}"/>
              </a:ext>
            </a:extLst>
          </p:cNvPr>
          <p:cNvSpPr txBox="1"/>
          <p:nvPr/>
        </p:nvSpPr>
        <p:spPr>
          <a:xfrm>
            <a:off x="575556" y="2176888"/>
            <a:ext cx="79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1- Identify </a:t>
            </a:r>
            <a:r>
              <a:rPr lang="en-US" sz="2000" dirty="0"/>
              <a:t>the different stages that remote controls went through</a:t>
            </a:r>
            <a:endParaRPr lang="en-US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851C36EA-0FBA-430C-B926-B8E88ACB9265}"/>
              </a:ext>
            </a:extLst>
          </p:cNvPr>
          <p:cNvSpPr txBox="1"/>
          <p:nvPr/>
        </p:nvSpPr>
        <p:spPr>
          <a:xfrm>
            <a:off x="586108" y="2768732"/>
            <a:ext cx="79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2- Read </a:t>
            </a:r>
            <a:r>
              <a:rPr lang="en-US" sz="2000" dirty="0"/>
              <a:t>the article for specific information</a:t>
            </a:r>
            <a:endParaRPr lang="en-US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55BC46AC-03D7-4DFF-8698-313DFC6753D2}"/>
              </a:ext>
            </a:extLst>
          </p:cNvPr>
          <p:cNvSpPr txBox="1"/>
          <p:nvPr/>
        </p:nvSpPr>
        <p:spPr>
          <a:xfrm>
            <a:off x="575556" y="3393499"/>
            <a:ext cx="79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3- Find </a:t>
            </a:r>
            <a:r>
              <a:rPr lang="en-US" sz="2000" dirty="0"/>
              <a:t>the topic of each paragraph</a:t>
            </a:r>
            <a:endParaRPr lang="en-US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D5DDF4AF-E17B-4006-A413-DCFCFF409A25}"/>
              </a:ext>
            </a:extLst>
          </p:cNvPr>
          <p:cNvSpPr txBox="1"/>
          <p:nvPr/>
        </p:nvSpPr>
        <p:spPr>
          <a:xfrm>
            <a:off x="593604" y="4061292"/>
            <a:ext cx="7992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4- Decide </a:t>
            </a:r>
            <a:r>
              <a:rPr lang="en-US" sz="2000" dirty="0"/>
              <a:t>if the conclusion of the article is wonderful or scary</a:t>
            </a:r>
            <a:endParaRPr lang="en-US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4701BA3F-8666-4AB2-B428-481E0D2CC5CA}"/>
              </a:ext>
            </a:extLst>
          </p:cNvPr>
          <p:cNvSpPr txBox="1"/>
          <p:nvPr/>
        </p:nvSpPr>
        <p:spPr>
          <a:xfrm>
            <a:off x="491520" y="4653136"/>
            <a:ext cx="7536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b="1" dirty="0"/>
              <a:t>5- Write </a:t>
            </a:r>
            <a:r>
              <a:rPr lang="en-US" sz="2000" dirty="0"/>
              <a:t>a short description of your vessel, voyage expedition</a:t>
            </a:r>
            <a:endParaRPr lang="ar-S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5897D39-9957-464B-9D22-34C5FE044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060848"/>
            <a:ext cx="328879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9D79DC4-B36F-4643-A070-24CE632FA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941168"/>
            <a:ext cx="4032448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en-US" altLang="ar-SA" sz="6000" b="1" dirty="0"/>
              <a:t>Open</a:t>
            </a:r>
            <a:endParaRPr lang="ar-SA" altLang="ar-SA" sz="6000" b="1" dirty="0"/>
          </a:p>
          <a:p>
            <a:endParaRPr lang="en-US" altLang="ar-SA" sz="600" b="1" dirty="0"/>
          </a:p>
          <a:p>
            <a:r>
              <a:rPr lang="en-US" altLang="ar-SA" sz="2800" dirty="0"/>
              <a:t>Your student’s book </a:t>
            </a:r>
          </a:p>
          <a:p>
            <a:r>
              <a:rPr lang="en-US" altLang="ar-SA" sz="2800" dirty="0"/>
              <a:t>          p. (28)</a:t>
            </a:r>
            <a:endParaRPr lang="ru-RU" altLang="ar-SA" sz="2800" dirty="0"/>
          </a:p>
        </p:txBody>
      </p:sp>
    </p:spTree>
    <p:extLst>
      <p:ext uri="{BB962C8B-B14F-4D97-AF65-F5344CB8AC3E}">
        <p14:creationId xmlns:p14="http://schemas.microsoft.com/office/powerpoint/2010/main" val="133651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6267CD8-B84A-40FC-A94F-3FED73BF1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32656"/>
            <a:ext cx="7150224" cy="10122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18E9AB4-EC41-4106-A1EA-DCA73089E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784"/>
          <a:stretch/>
        </p:blipFill>
        <p:spPr>
          <a:xfrm>
            <a:off x="1763688" y="1412776"/>
            <a:ext cx="3157128" cy="230425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6F19ED1-6508-4806-9B83-5A5E60D6A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1412776"/>
            <a:ext cx="3019053" cy="156763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1209B24-8343-4AEB-9360-E8509F0B65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58" b="25492"/>
          <a:stretch/>
        </p:blipFill>
        <p:spPr>
          <a:xfrm>
            <a:off x="6012160" y="2924944"/>
            <a:ext cx="3019053" cy="174038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0EF6997E-E327-45BC-9216-28FC72C55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4437112"/>
            <a:ext cx="2824649" cy="21626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A5C5F782-1FA4-4AAC-BE31-3456E54946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848" y="3140968"/>
            <a:ext cx="2046246" cy="1224136"/>
          </a:xfrm>
          <a:prstGeom prst="rect">
            <a:avLst/>
          </a:prstGeom>
        </p:spPr>
      </p:pic>
      <p:pic>
        <p:nvPicPr>
          <p:cNvPr id="1028" name="Picture 4" descr="Best Type of Garage Door Opener for Every Home">
            <a:extLst>
              <a:ext uri="{FF2B5EF4-FFF2-40B4-BE49-F238E27FC236}">
                <a16:creationId xmlns:a16="http://schemas.microsoft.com/office/drawing/2014/main" xmlns="" id="{A0E60FC8-C960-4F15-AC2F-D1155950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41168"/>
            <a:ext cx="273630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905F100-73D9-4C48-8A7C-3B7ABCFEC1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3928" y="4869160"/>
            <a:ext cx="1728019" cy="171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62530E5A-738A-4DD5-86DF-A79D31E8D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712" y="692696"/>
            <a:ext cx="6754688" cy="715963"/>
          </a:xfr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ar-SA" sz="2400" b="1" dirty="0">
                <a:solidFill>
                  <a:schemeClr val="bg1"/>
                </a:solidFill>
              </a:rPr>
              <a:t>Listen and follow in your book to fill in the chart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E7205A7-386F-431E-8551-2413D933F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1" y="2060848"/>
            <a:ext cx="9144000" cy="46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0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3A71CE7-EC42-449C-83A8-766C874D6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688610"/>
            <a:ext cx="5724756" cy="54807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59BECC6C-823C-43B5-B3C8-2D95518B431D}"/>
              </a:ext>
            </a:extLst>
          </p:cNvPr>
          <p:cNvSpPr/>
          <p:nvPr/>
        </p:nvSpPr>
        <p:spPr bwMode="auto">
          <a:xfrm>
            <a:off x="150520" y="2337872"/>
            <a:ext cx="2865346" cy="549906"/>
          </a:xfrm>
          <a:prstGeom prst="wedgeRoundRectCallout">
            <a:avLst>
              <a:gd name="adj1" fmla="val 57715"/>
              <a:gd name="adj2" fmla="val 120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What’s the article about?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xmlns="" id="{BC256A9F-2757-483A-9ACF-D165CCC705B1}"/>
              </a:ext>
            </a:extLst>
          </p:cNvPr>
          <p:cNvSpPr/>
          <p:nvPr/>
        </p:nvSpPr>
        <p:spPr bwMode="auto">
          <a:xfrm>
            <a:off x="236853" y="2941597"/>
            <a:ext cx="2865346" cy="648072"/>
          </a:xfrm>
          <a:prstGeom prst="wedgeRoundRectCallout">
            <a:avLst>
              <a:gd name="adj1" fmla="val 57715"/>
              <a:gd name="adj2" fmla="val 120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It is about Remote Control</a:t>
            </a: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4255CFB7-FCA6-4E1E-BABB-5980F9ADF34C}"/>
              </a:ext>
            </a:extLst>
          </p:cNvPr>
          <p:cNvSpPr/>
          <p:nvPr/>
        </p:nvSpPr>
        <p:spPr bwMode="auto">
          <a:xfrm>
            <a:off x="49346" y="3970222"/>
            <a:ext cx="3240360" cy="648072"/>
          </a:xfrm>
          <a:prstGeom prst="wedgeRoundRectCallout">
            <a:avLst>
              <a:gd name="adj1" fmla="val 57715"/>
              <a:gd name="adj2" fmla="val 120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600" dirty="0"/>
              <a:t>How many paragraphs are there?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xmlns="" id="{FC818364-A9B6-447B-9809-8E51DF94BAE3}"/>
              </a:ext>
            </a:extLst>
          </p:cNvPr>
          <p:cNvSpPr/>
          <p:nvPr/>
        </p:nvSpPr>
        <p:spPr>
          <a:xfrm>
            <a:off x="3347864" y="1484784"/>
            <a:ext cx="223306" cy="233499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3B26C7C7-F2EA-447A-93A3-0EE5ED78367F}"/>
              </a:ext>
            </a:extLst>
          </p:cNvPr>
          <p:cNvSpPr/>
          <p:nvPr/>
        </p:nvSpPr>
        <p:spPr>
          <a:xfrm>
            <a:off x="3393409" y="2585482"/>
            <a:ext cx="223306" cy="233499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xmlns="" id="{925AC92A-EF8F-4A3E-B351-0CE3DB59C6C2}"/>
              </a:ext>
            </a:extLst>
          </p:cNvPr>
          <p:cNvSpPr/>
          <p:nvPr/>
        </p:nvSpPr>
        <p:spPr>
          <a:xfrm>
            <a:off x="5076056" y="2043373"/>
            <a:ext cx="223306" cy="233499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xmlns="" id="{89C34649-9522-403A-991D-AABE97C3CFE0}"/>
              </a:ext>
            </a:extLst>
          </p:cNvPr>
          <p:cNvSpPr/>
          <p:nvPr/>
        </p:nvSpPr>
        <p:spPr>
          <a:xfrm>
            <a:off x="5186120" y="3555541"/>
            <a:ext cx="223306" cy="233499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xmlns="" id="{08E51EDC-62B0-4DC3-913D-A59FB4613675}"/>
              </a:ext>
            </a:extLst>
          </p:cNvPr>
          <p:cNvSpPr/>
          <p:nvPr/>
        </p:nvSpPr>
        <p:spPr>
          <a:xfrm>
            <a:off x="6804248" y="2686194"/>
            <a:ext cx="223306" cy="233499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6F0F1C00-3BE0-44BF-93B9-5F54DCDDDB23}"/>
              </a:ext>
            </a:extLst>
          </p:cNvPr>
          <p:cNvSpPr/>
          <p:nvPr/>
        </p:nvSpPr>
        <p:spPr bwMode="auto">
          <a:xfrm>
            <a:off x="393383" y="4656646"/>
            <a:ext cx="2865346" cy="648072"/>
          </a:xfrm>
          <a:prstGeom prst="wedgeRoundRectCallout">
            <a:avLst>
              <a:gd name="adj1" fmla="val 57715"/>
              <a:gd name="adj2" fmla="val 120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There are 5 paragraphs</a:t>
            </a:r>
          </a:p>
        </p:txBody>
      </p:sp>
      <p:pic>
        <p:nvPicPr>
          <p:cNvPr id="19" name="Writing">
            <a:hlinkClick r:id="" action="ppaction://media"/>
            <a:extLst>
              <a:ext uri="{FF2B5EF4-FFF2-40B4-BE49-F238E27FC236}">
                <a16:creationId xmlns:a16="http://schemas.microsoft.com/office/drawing/2014/main" xmlns="" id="{289DF51A-1F07-4243-86B4-08D15ED5C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019405" y="182701"/>
            <a:ext cx="989329" cy="7458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16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3A71CE7-EC42-449C-83A8-766C874D6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63" y="1144431"/>
            <a:ext cx="7946073" cy="54807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Writing">
            <a:hlinkClick r:id="" action="ppaction://media"/>
            <a:extLst>
              <a:ext uri="{FF2B5EF4-FFF2-40B4-BE49-F238E27FC236}">
                <a16:creationId xmlns:a16="http://schemas.microsoft.com/office/drawing/2014/main" xmlns="" id="{289DF51A-1F07-4243-86B4-08D15ED5C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019405" y="182701"/>
            <a:ext cx="989329" cy="7458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96AE16B9-8575-42C3-B022-A5635F698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3848" y="206115"/>
            <a:ext cx="5688632" cy="715963"/>
          </a:xfrm>
        </p:spPr>
        <p:txBody>
          <a:bodyPr/>
          <a:lstStyle/>
          <a:p>
            <a:r>
              <a:rPr lang="en-US" altLang="ar-SA" sz="3600" b="1" dirty="0">
                <a:latin typeface="Arial Narrow" panose="020B0606020202030204" pitchFamily="34" charset="0"/>
              </a:rPr>
              <a:t>The History of Remote Control</a:t>
            </a:r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xmlns="" id="{A56C15FF-5D47-4B85-8F7D-C7F02DD10E7D}"/>
              </a:ext>
            </a:extLst>
          </p:cNvPr>
          <p:cNvSpPr/>
          <p:nvPr/>
        </p:nvSpPr>
        <p:spPr>
          <a:xfrm rot="21199815">
            <a:off x="1160686" y="3331130"/>
            <a:ext cx="1667644" cy="17220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: زوايا مستديرة 26">
            <a:extLst>
              <a:ext uri="{FF2B5EF4-FFF2-40B4-BE49-F238E27FC236}">
                <a16:creationId xmlns:a16="http://schemas.microsoft.com/office/drawing/2014/main" xmlns="" id="{0F924225-296A-401F-A7DF-FCB8A55C9446}"/>
              </a:ext>
            </a:extLst>
          </p:cNvPr>
          <p:cNvSpPr/>
          <p:nvPr/>
        </p:nvSpPr>
        <p:spPr>
          <a:xfrm rot="21199815">
            <a:off x="1163657" y="4143489"/>
            <a:ext cx="2176880" cy="25302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xmlns="" id="{59C54049-7B3C-42FB-8A4C-706683611B0C}"/>
              </a:ext>
            </a:extLst>
          </p:cNvPr>
          <p:cNvSpPr/>
          <p:nvPr/>
        </p:nvSpPr>
        <p:spPr>
          <a:xfrm rot="21372453">
            <a:off x="1155299" y="5678173"/>
            <a:ext cx="1846843" cy="26046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xmlns="" id="{DAC5B488-ED67-49F3-9BCF-AA52BC49DF17}"/>
              </a:ext>
            </a:extLst>
          </p:cNvPr>
          <p:cNvSpPr/>
          <p:nvPr/>
        </p:nvSpPr>
        <p:spPr>
          <a:xfrm rot="21199815">
            <a:off x="3357547" y="1748626"/>
            <a:ext cx="916739" cy="22014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xmlns="" id="{5A8293B1-6C87-40D4-8EBE-CD0A68FE6649}"/>
              </a:ext>
            </a:extLst>
          </p:cNvPr>
          <p:cNvSpPr/>
          <p:nvPr/>
        </p:nvSpPr>
        <p:spPr>
          <a:xfrm rot="21199815" flipV="1">
            <a:off x="4071643" y="2509469"/>
            <a:ext cx="1144729" cy="1304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xmlns="" id="{B7DE393C-9CBB-4542-810D-D6C37E7D1B28}"/>
              </a:ext>
            </a:extLst>
          </p:cNvPr>
          <p:cNvSpPr/>
          <p:nvPr/>
        </p:nvSpPr>
        <p:spPr>
          <a:xfrm rot="21372453">
            <a:off x="3501155" y="2700973"/>
            <a:ext cx="1948970" cy="35966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xmlns="" id="{6EE129AC-E963-4A34-8000-39B846951049}"/>
              </a:ext>
            </a:extLst>
          </p:cNvPr>
          <p:cNvSpPr/>
          <p:nvPr/>
        </p:nvSpPr>
        <p:spPr>
          <a:xfrm rot="21372453">
            <a:off x="5734944" y="3066996"/>
            <a:ext cx="2067591" cy="36552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: زوايا مستديرة 26">
            <a:extLst>
              <a:ext uri="{FF2B5EF4-FFF2-40B4-BE49-F238E27FC236}">
                <a16:creationId xmlns:a16="http://schemas.microsoft.com/office/drawing/2014/main" xmlns="" id="{16D3C54E-F004-4131-8EA2-17A4002498E1}"/>
              </a:ext>
            </a:extLst>
          </p:cNvPr>
          <p:cNvSpPr/>
          <p:nvPr/>
        </p:nvSpPr>
        <p:spPr>
          <a:xfrm rot="21372453">
            <a:off x="3564397" y="5477068"/>
            <a:ext cx="402597" cy="31837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: زوايا مستديرة 26">
            <a:extLst>
              <a:ext uri="{FF2B5EF4-FFF2-40B4-BE49-F238E27FC236}">
                <a16:creationId xmlns:a16="http://schemas.microsoft.com/office/drawing/2014/main" xmlns="" id="{D3D0E4F5-927A-4550-ADAF-4453EEBC36A8}"/>
              </a:ext>
            </a:extLst>
          </p:cNvPr>
          <p:cNvSpPr/>
          <p:nvPr/>
        </p:nvSpPr>
        <p:spPr>
          <a:xfrm rot="21372453">
            <a:off x="3560873" y="4323808"/>
            <a:ext cx="1004564" cy="23173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: زوايا مستديرة 26">
            <a:extLst>
              <a:ext uri="{FF2B5EF4-FFF2-40B4-BE49-F238E27FC236}">
                <a16:creationId xmlns:a16="http://schemas.microsoft.com/office/drawing/2014/main" xmlns="" id="{2ECACD49-F5DE-41A9-BC0A-AA8CD98380FF}"/>
              </a:ext>
            </a:extLst>
          </p:cNvPr>
          <p:cNvSpPr/>
          <p:nvPr/>
        </p:nvSpPr>
        <p:spPr>
          <a:xfrm rot="21372453">
            <a:off x="3539772" y="3743101"/>
            <a:ext cx="591082" cy="29469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23F24616-0DAA-4ECF-A340-A1064FE17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550738"/>
            <a:ext cx="7315200" cy="715963"/>
          </a:xfrm>
        </p:spPr>
        <p:txBody>
          <a:bodyPr/>
          <a:lstStyle/>
          <a:p>
            <a:r>
              <a:rPr lang="en-US" altLang="ar-SA" sz="3200" b="1" dirty="0"/>
              <a:t>The History of Remote Control</a:t>
            </a:r>
            <a:endParaRPr lang="ru-RU" altLang="ar-SA" sz="32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0D521D4-1FAC-4979-8AFD-847FF03F9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" t="1792" r="1707" b="3249"/>
          <a:stretch/>
        </p:blipFill>
        <p:spPr>
          <a:xfrm>
            <a:off x="539552" y="1988840"/>
            <a:ext cx="8208912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7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7B23EF0-2427-491E-9236-56E2F5C1EC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6" t="55066" r="25897" b="35275"/>
          <a:stretch/>
        </p:blipFill>
        <p:spPr>
          <a:xfrm>
            <a:off x="1907704" y="80628"/>
            <a:ext cx="7020272" cy="108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10E4B8C-D75B-435E-AF38-6C1AF225F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1844824"/>
            <a:ext cx="5463295" cy="4700423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2B1F6C21-A4DB-413E-85C2-BF531B61B728}"/>
              </a:ext>
            </a:extLst>
          </p:cNvPr>
          <p:cNvSpPr/>
          <p:nvPr/>
        </p:nvSpPr>
        <p:spPr bwMode="auto">
          <a:xfrm>
            <a:off x="251520" y="2212474"/>
            <a:ext cx="3312368" cy="648072"/>
          </a:xfrm>
          <a:prstGeom prst="wedgeRoundRectCallout">
            <a:avLst>
              <a:gd name="adj1" fmla="val 58069"/>
              <a:gd name="adj2" fmla="val 1886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Paragraph 1:</a:t>
            </a:r>
            <a:r>
              <a:rPr lang="en-US" sz="1800" dirty="0">
                <a:solidFill>
                  <a:schemeClr val="bg1"/>
                </a:solidFill>
              </a:rPr>
              <a:t> introduce article 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theme/remote control</a:t>
            </a: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8C79C0E1-537B-4863-98A3-3582363C0567}"/>
              </a:ext>
            </a:extLst>
          </p:cNvPr>
          <p:cNvSpPr/>
          <p:nvPr/>
        </p:nvSpPr>
        <p:spPr bwMode="auto">
          <a:xfrm>
            <a:off x="285076" y="2937971"/>
            <a:ext cx="3312368" cy="648072"/>
          </a:xfrm>
          <a:prstGeom prst="wedgeRoundRectCallout">
            <a:avLst>
              <a:gd name="adj1" fmla="val 58069"/>
              <a:gd name="adj2" fmla="val 1886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Paragraph 2: </a:t>
            </a:r>
            <a:r>
              <a:rPr lang="en-US" sz="1800" dirty="0">
                <a:solidFill>
                  <a:schemeClr val="bg1"/>
                </a:solidFill>
              </a:rPr>
              <a:t>early examples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 of remote control </a:t>
            </a:r>
            <a:endParaRPr kumimoji="0" lang="ar-SA" sz="1800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D5ED3F95-7131-422E-AB36-6F7AE8B3B8A3}"/>
              </a:ext>
            </a:extLst>
          </p:cNvPr>
          <p:cNvSpPr/>
          <p:nvPr/>
        </p:nvSpPr>
        <p:spPr bwMode="auto">
          <a:xfrm>
            <a:off x="251520" y="3709356"/>
            <a:ext cx="3312368" cy="969834"/>
          </a:xfrm>
          <a:prstGeom prst="wedgeRoundRectCallout">
            <a:avLst>
              <a:gd name="adj1" fmla="val 58069"/>
              <a:gd name="adj2" fmla="val 1886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Paragraph 3: </a:t>
            </a:r>
            <a:r>
              <a:rPr lang="en-US" sz="1800" dirty="0">
                <a:solidFill>
                  <a:schemeClr val="bg1"/>
                </a:solidFill>
              </a:rPr>
              <a:t>early television </a:t>
            </a:r>
          </a:p>
          <a:p>
            <a:r>
              <a:rPr lang="en-US" sz="1800" dirty="0">
                <a:solidFill>
                  <a:schemeClr val="bg1"/>
                </a:solidFill>
              </a:rPr>
              <a:t>remote controls / the first </a:t>
            </a:r>
          </a:p>
          <a:p>
            <a:r>
              <a:rPr lang="en-US" sz="1800" dirty="0">
                <a:solidFill>
                  <a:schemeClr val="bg1"/>
                </a:solidFill>
              </a:rPr>
              <a:t>television remote control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62E045CE-FC53-43F9-977E-531521D3194F}"/>
              </a:ext>
            </a:extLst>
          </p:cNvPr>
          <p:cNvSpPr/>
          <p:nvPr/>
        </p:nvSpPr>
        <p:spPr bwMode="auto">
          <a:xfrm>
            <a:off x="251520" y="4782803"/>
            <a:ext cx="3528392" cy="648072"/>
          </a:xfrm>
          <a:prstGeom prst="wedgeRoundRectCallout">
            <a:avLst>
              <a:gd name="adj1" fmla="val 58069"/>
              <a:gd name="adj2" fmla="val 1886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Paragraph 4:</a:t>
            </a:r>
            <a:r>
              <a:rPr lang="en-US" sz="1800" dirty="0">
                <a:solidFill>
                  <a:schemeClr val="bg1"/>
                </a:solidFill>
              </a:rPr>
              <a:t> more sophisticated</a:t>
            </a:r>
          </a:p>
          <a:p>
            <a:r>
              <a:rPr lang="en-US" sz="1800" dirty="0">
                <a:solidFill>
                  <a:schemeClr val="bg1"/>
                </a:solidFill>
              </a:rPr>
              <a:t> remote controls, 70s onwards</a:t>
            </a: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944CF26B-0E19-4C47-8648-A37D6F676587}"/>
              </a:ext>
            </a:extLst>
          </p:cNvPr>
          <p:cNvSpPr/>
          <p:nvPr/>
        </p:nvSpPr>
        <p:spPr bwMode="auto">
          <a:xfrm>
            <a:off x="116817" y="5528000"/>
            <a:ext cx="3480627" cy="925336"/>
          </a:xfrm>
          <a:prstGeom prst="wedgeRoundRectCallout">
            <a:avLst>
              <a:gd name="adj1" fmla="val 58069"/>
              <a:gd name="adj2" fmla="val 1886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Paragraph 5: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developments in 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 2000s, universal remote controls</a:t>
            </a:r>
            <a:endParaRPr kumimoji="0" lang="ar-SA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S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S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324</TotalTime>
  <Words>381</Words>
  <Application>Microsoft Office PowerPoint</Application>
  <PresentationFormat>On-screen Show (4:3)</PresentationFormat>
  <Paragraphs>79</Paragraphs>
  <Slides>18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powerpoint-template-24</vt:lpstr>
      <vt:lpstr>Unit 2 I Wonder What Happened Writing</vt:lpstr>
      <vt:lpstr>Lesson Objectives</vt:lpstr>
      <vt:lpstr>PowerPoint Presentation</vt:lpstr>
      <vt:lpstr>PowerPoint Presentation</vt:lpstr>
      <vt:lpstr>Listen and follow in your book to fill in the chart</vt:lpstr>
      <vt:lpstr>PowerPoint Presentation</vt:lpstr>
      <vt:lpstr>The History of Remote Control</vt:lpstr>
      <vt:lpstr>The History of Remote Control</vt:lpstr>
      <vt:lpstr>PowerPoint Presentation</vt:lpstr>
      <vt:lpstr>PowerPoint Presentation</vt:lpstr>
      <vt:lpstr>PowerPoint Presentation</vt:lpstr>
      <vt:lpstr>Writing Task</vt:lpstr>
      <vt:lpstr>PowerPoint Presentation</vt:lpstr>
      <vt:lpstr>What is a descriptive essay?</vt:lpstr>
      <vt:lpstr>How to write a descriptive essay?</vt:lpstr>
      <vt:lpstr>PowerPoint Presentation</vt:lpstr>
      <vt:lpstr>PowerPoint Presentation</vt:lpstr>
      <vt:lpstr>PowerPoint Presentation</vt:lpstr>
    </vt:vector>
  </TitlesOfParts>
  <Company>Templates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انتصار بنت العبيدالله</dc:creator>
  <cp:lastModifiedBy>pc</cp:lastModifiedBy>
  <cp:revision>27</cp:revision>
  <dcterms:created xsi:type="dcterms:W3CDTF">2021-03-10T23:21:17Z</dcterms:created>
  <dcterms:modified xsi:type="dcterms:W3CDTF">2023-03-19T12:14:01Z</dcterms:modified>
</cp:coreProperties>
</file>