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74" r:id="rId5"/>
    <p:sldId id="267" r:id="rId6"/>
    <p:sldId id="268" r:id="rId7"/>
    <p:sldId id="279" r:id="rId8"/>
    <p:sldId id="280" r:id="rId9"/>
    <p:sldId id="269" r:id="rId10"/>
    <p:sldId id="270" r:id="rId11"/>
    <p:sldId id="271" r:id="rId12"/>
    <p:sldId id="281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3EC"/>
    <a:srgbClr val="A07CA0"/>
    <a:srgbClr val="F1989E"/>
    <a:srgbClr val="883994"/>
    <a:srgbClr val="FFECFF"/>
    <a:srgbClr val="FBA9D1"/>
    <a:srgbClr val="D2F3A4"/>
    <a:srgbClr val="AEE696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.jpe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jpeg"/><Relationship Id="rId25" Type="http://schemas.microsoft.com/office/2007/relationships/hdphoto" Target="../media/hdphoto10.wdp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2.JP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jpeg"/><Relationship Id="rId26" Type="http://schemas.openxmlformats.org/officeDocument/2006/relationships/image" Target="../media/image45.emf"/><Relationship Id="rId3" Type="http://schemas.openxmlformats.org/officeDocument/2006/relationships/image" Target="../media/image41.emf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5" Type="http://schemas.openxmlformats.org/officeDocument/2006/relationships/image" Target="../media/image44.emf"/><Relationship Id="rId2" Type="http://schemas.openxmlformats.org/officeDocument/2006/relationships/image" Target="../media/image40.emf"/><Relationship Id="rId16" Type="http://schemas.openxmlformats.org/officeDocument/2006/relationships/image" Target="../media/image8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microsoft.com/office/2007/relationships/hdphoto" Target="../media/hdphoto9.wdp"/><Relationship Id="rId5" Type="http://schemas.openxmlformats.org/officeDocument/2006/relationships/image" Target="../media/image43.jpeg"/><Relationship Id="rId15" Type="http://schemas.microsoft.com/office/2007/relationships/hdphoto" Target="../media/hdphoto5.wdp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42.emf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microsoft.com/office/2007/relationships/hdphoto" Target="../media/hdphoto8.wdp"/><Relationship Id="rId27" Type="http://schemas.openxmlformats.org/officeDocument/2006/relationships/image" Target="../media/image4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48.emf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microsoft.com/office/2007/relationships/hdphoto" Target="../media/hdphoto13.wdp"/><Relationship Id="rId2" Type="http://schemas.openxmlformats.org/officeDocument/2006/relationships/image" Target="../media/image47.emf"/><Relationship Id="rId16" Type="http://schemas.openxmlformats.org/officeDocument/2006/relationships/image" Target="../media/image9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50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49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51.emf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4.JP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audio" Target="../media/audio2.wav"/><Relationship Id="rId16" Type="http://schemas.openxmlformats.org/officeDocument/2006/relationships/image" Target="../media/image9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26" Type="http://schemas.openxmlformats.org/officeDocument/2006/relationships/image" Target="../media/image19.png"/><Relationship Id="rId3" Type="http://schemas.microsoft.com/office/2007/relationships/hdphoto" Target="../media/hdphoto1.wdp"/><Relationship Id="rId21" Type="http://schemas.openxmlformats.org/officeDocument/2006/relationships/image" Target="../media/image15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microsoft.com/office/2007/relationships/hdphoto" Target="../media/hdphoto11.wdp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24" Type="http://schemas.openxmlformats.org/officeDocument/2006/relationships/image" Target="../media/image18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17.emf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23.JPG"/><Relationship Id="rId2" Type="http://schemas.openxmlformats.org/officeDocument/2006/relationships/audio" Target="../media/audio2.wav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22.emf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23" Type="http://schemas.openxmlformats.org/officeDocument/2006/relationships/image" Target="../media/image21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4.png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24" Type="http://schemas.openxmlformats.org/officeDocument/2006/relationships/image" Target="../media/image26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7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24" Type="http://schemas.openxmlformats.org/officeDocument/2006/relationships/image" Target="../media/image30.jpe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29.jpe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7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32.emf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35.emf"/><Relationship Id="rId2" Type="http://schemas.openxmlformats.org/officeDocument/2006/relationships/image" Target="../media/image3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34.emf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23" Type="http://schemas.microsoft.com/office/2007/relationships/hdphoto" Target="../media/hdphoto12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jpeg"/><Relationship Id="rId3" Type="http://schemas.openxmlformats.org/officeDocument/2006/relationships/image" Target="../media/image37.emf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image" Target="../media/image36.emf"/><Relationship Id="rId16" Type="http://schemas.openxmlformats.org/officeDocument/2006/relationships/image" Target="../media/image8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microsoft.com/office/2007/relationships/hdphoto" Target="../media/hdphoto9.wdp"/><Relationship Id="rId5" Type="http://schemas.openxmlformats.org/officeDocument/2006/relationships/image" Target="../media/image39.emf"/><Relationship Id="rId15" Type="http://schemas.microsoft.com/office/2007/relationships/hdphoto" Target="../media/hdphoto5.wdp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38.emf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 مستدير الزوايا 48"/>
          <p:cNvSpPr/>
          <p:nvPr/>
        </p:nvSpPr>
        <p:spPr>
          <a:xfrm>
            <a:off x="3652442" y="5445507"/>
            <a:ext cx="2446858" cy="606670"/>
          </a:xfrm>
          <a:prstGeom prst="round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4698524" y="4756870"/>
            <a:ext cx="2093811" cy="606670"/>
          </a:xfrm>
          <a:prstGeom prst="round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78" y="3924484"/>
            <a:ext cx="2194449" cy="258067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1" b="70159"/>
          <a:stretch/>
        </p:blipFill>
        <p:spPr>
          <a:xfrm>
            <a:off x="4757796" y="1800757"/>
            <a:ext cx="4867248" cy="1211481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5812771" y="4127377"/>
            <a:ext cx="1326622" cy="557092"/>
          </a:xfrm>
          <a:prstGeom prst="round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7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572215" y="3604635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</a:t>
            </a:r>
            <a:r>
              <a:rPr lang="ku-Arab-IQ" sz="2000" b="1" smtClean="0">
                <a:solidFill>
                  <a:schemeClr val="bg1"/>
                </a:solidFill>
              </a:rPr>
              <a:t>- ٦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14977"/>
            <a:ext cx="574051" cy="615689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454353" y="4125737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وحدات الكتلة المترية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473922" y="176374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فكرة الدرس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410113" y="2960876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المفردات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667844" y="2144887"/>
            <a:ext cx="5053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أقدر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الكتلة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وأقيسها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بالجرام وبالكيلوجرام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425231" y="5485377"/>
            <a:ext cx="25512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الكيلوجرام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(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كجم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017971" y="4170918"/>
            <a:ext cx="9556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الكـتـلة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670938" y="4781177"/>
            <a:ext cx="19179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الجرام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(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جم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526" b="99178" l="25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5418" y="1333176"/>
            <a:ext cx="2425507" cy="272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17" grpId="0" animBg="1"/>
      <p:bldP spid="32" grpId="0" animBg="1"/>
      <p:bldP spid="35" grpId="0" animBg="1"/>
      <p:bldP spid="12" grpId="0"/>
      <p:bldP spid="14" grpId="0"/>
      <p:bldP spid="41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050" y="4116913"/>
            <a:ext cx="3213203" cy="219062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001" y="4121670"/>
            <a:ext cx="2787180" cy="218111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688" y="4123432"/>
            <a:ext cx="2651854" cy="208974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930072" y="497547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الكتلة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٦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8547114" y="2937503"/>
            <a:ext cx="14821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الكيلوجرام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550290" y="2933928"/>
            <a:ext cx="16056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الكيلوجرام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2788759" y="2943312"/>
            <a:ext cx="9425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الجرام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2615107" y="1777030"/>
            <a:ext cx="58914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أختار الوحدة الأنسب (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الجرام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،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الكيلوجرام)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لقياس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كتل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09558" y="2246446"/>
            <a:ext cx="1449230" cy="75594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03430" y="2278787"/>
            <a:ext cx="2666807" cy="677162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82757" y="2300766"/>
            <a:ext cx="2402033" cy="655183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6817406" y="3498439"/>
            <a:ext cx="37304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أختار التقدير الأنسب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لكتلة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6104639" y="1081830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55" name="مخطط انسيابي: محطة طرفية 54"/>
          <p:cNvSpPr/>
          <p:nvPr/>
        </p:nvSpPr>
        <p:spPr>
          <a:xfrm>
            <a:off x="6257357" y="1130012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56" name="شكل بيضاوي 55"/>
          <p:cNvSpPr/>
          <p:nvPr/>
        </p:nvSpPr>
        <p:spPr>
          <a:xfrm>
            <a:off x="7942169" y="5742449"/>
            <a:ext cx="873128" cy="53920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شكل بيضاوي 56"/>
          <p:cNvSpPr/>
          <p:nvPr/>
        </p:nvSpPr>
        <p:spPr>
          <a:xfrm>
            <a:off x="4969760" y="5793310"/>
            <a:ext cx="1037471" cy="53920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/>
          <p:cNvSpPr/>
          <p:nvPr/>
        </p:nvSpPr>
        <p:spPr>
          <a:xfrm>
            <a:off x="2318933" y="5844854"/>
            <a:ext cx="797721" cy="53920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21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7" grpId="0"/>
      <p:bldP spid="49" grpId="0"/>
      <p:bldP spid="45" grpId="0"/>
      <p:bldP spid="56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49" y="4083674"/>
            <a:ext cx="9047953" cy="143389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624" y="2354403"/>
            <a:ext cx="9664142" cy="1093241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الكتلة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٦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40238" y="1152858"/>
            <a:ext cx="5630126" cy="892943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4051918" y="3325408"/>
            <a:ext cx="3644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كيس بصل ، صندوق طماطم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1761" l="9067" r="87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7" r="12497" b="8699"/>
          <a:stretch/>
        </p:blipFill>
        <p:spPr>
          <a:xfrm>
            <a:off x="8725231" y="365039"/>
            <a:ext cx="1344021" cy="1806264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4418020" y="4886927"/>
            <a:ext cx="1682888" cy="53914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960376" y="5662689"/>
            <a:ext cx="93094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اللتر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والمللتر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هي وحدات لقياس السعة بينما الكيلوجرام هي لقياس الكتلة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5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r="1972"/>
          <a:stretch/>
        </p:blipFill>
        <p:spPr>
          <a:xfrm>
            <a:off x="1532744" y="2008205"/>
            <a:ext cx="8907277" cy="348722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الكتلة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٦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646125" y="4641668"/>
            <a:ext cx="1860045" cy="4685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2003998" y="4614848"/>
            <a:ext cx="1418472" cy="4685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73" y="780926"/>
            <a:ext cx="1481266" cy="17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7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36" y="1611548"/>
            <a:ext cx="2976106" cy="3674968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الكتلة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٦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811557" y="2307094"/>
            <a:ext cx="5364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الكـتـلة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هي مقدار ما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يحويه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الجسم من مادة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4621572" y="3403428"/>
            <a:ext cx="556266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أكثر الوحدات استعمالاً لقياس الكتلة هما :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الجرام ،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ويرمز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إليه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بـ </a:t>
            </a:r>
            <a:r>
              <a:rPr lang="ar-SA" sz="2800" b="1" dirty="0" smtClean="0">
                <a:solidFill>
                  <a:srgbClr val="FF0000"/>
                </a:solidFill>
              </a:rPr>
              <a:t>(جم)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/>
            <a:endParaRPr lang="ar-SA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 </a:t>
            </a:r>
            <a:r>
              <a:rPr lang="ar-SA" sz="2800" b="1" dirty="0" smtClean="0">
                <a:solidFill>
                  <a:srgbClr val="FF0000"/>
                </a:solidFill>
              </a:rPr>
              <a:t>الكيلوجرام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ويرمز إليه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بـ </a:t>
            </a:r>
            <a:r>
              <a:rPr lang="ar-SA" sz="2800" b="1" dirty="0" smtClean="0">
                <a:solidFill>
                  <a:srgbClr val="FF0000"/>
                </a:solidFill>
              </a:rPr>
              <a:t>(كجم)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الكتلة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٦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626401" y="1265174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أســتــعــد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607234" y="1988893"/>
            <a:ext cx="42616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اشترى محمد كيساً من الدقيق ، فكم تبلغ كتلة الكيس تقريباً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43168" y="1508305"/>
            <a:ext cx="1168335" cy="179217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82767" y="3767618"/>
            <a:ext cx="2130837" cy="223861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76417" y="3254093"/>
            <a:ext cx="2683200" cy="326566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30" b="100000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29" y="3453739"/>
            <a:ext cx="1163359" cy="1628703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30" b="100000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07" y="3973494"/>
            <a:ext cx="1163359" cy="1628703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8749472" y="5939619"/>
            <a:ext cx="798737" cy="5135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4408707" y="5522269"/>
            <a:ext cx="544482" cy="4839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8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الكتلة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٦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74279" y="4397094"/>
            <a:ext cx="5643135" cy="168835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66731" y="2014139"/>
            <a:ext cx="1232933" cy="191426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70317" y="2014139"/>
            <a:ext cx="1601434" cy="1874430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5614853" y="2745608"/>
            <a:ext cx="5784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=</a:t>
            </a:r>
            <a:endParaRPr lang="ar-SA" sz="3200" b="1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5" t="19936" r="23783" b="13524"/>
          <a:stretch/>
        </p:blipFill>
        <p:spPr>
          <a:xfrm>
            <a:off x="8452246" y="742732"/>
            <a:ext cx="1609181" cy="2002876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5" t="19936" r="23783" b="13524"/>
          <a:stretch/>
        </p:blipFill>
        <p:spPr>
          <a:xfrm flipH="1">
            <a:off x="1764082" y="646377"/>
            <a:ext cx="1534645" cy="20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الكتلة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٦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664078" y="1252832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25" y="1244123"/>
            <a:ext cx="444457" cy="44445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145464" y="1280481"/>
            <a:ext cx="24658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أختار </a:t>
            </a:r>
            <a:r>
              <a:rPr lang="ar-SA" sz="2000" b="1" dirty="0" smtClean="0">
                <a:solidFill>
                  <a:srgbClr val="C00000"/>
                </a:solidFill>
              </a:rPr>
              <a:t>وحدات قياس</a:t>
            </a:r>
            <a:r>
              <a:rPr lang="ar-SA" sz="2000" b="1" dirty="0" smtClean="0">
                <a:solidFill>
                  <a:srgbClr val="C00000"/>
                </a:solidFill>
              </a:rPr>
              <a:t> الكتلة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471176" y="3569343"/>
            <a:ext cx="4397832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قطعة البسكويت صغيرة وخفيفة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322606" y="4468091"/>
            <a:ext cx="4894217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لذا من المعقول قياس كتلتها بالجرامات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56" b="53337"/>
          <a:stretch/>
        </p:blipFill>
        <p:spPr>
          <a:xfrm>
            <a:off x="2354069" y="3254571"/>
            <a:ext cx="1876785" cy="173674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7"/>
          <a:stretch/>
        </p:blipFill>
        <p:spPr>
          <a:xfrm>
            <a:off x="2738290" y="2082431"/>
            <a:ext cx="7285470" cy="8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الكتلة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٦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715431" y="1959803"/>
            <a:ext cx="3593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المواد</a:t>
            </a:r>
            <a:r>
              <a:rPr lang="ar-SA" sz="2400" b="1" dirty="0" smtClean="0">
                <a:solidFill>
                  <a:srgbClr val="C00000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:</a:t>
            </a:r>
            <a:r>
              <a:rPr lang="ar-SA" sz="2400" b="1" dirty="0" smtClean="0">
                <a:solidFill>
                  <a:srgbClr val="00B050"/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ميزان ذو كفتين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123866" y="3659138"/>
            <a:ext cx="63129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‌</a:t>
            </a: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أختار ثلاثة أشياء صغيرة وأقدر كتلة كل منها ، هل هي أصغر من أو أكبر من أو تساوي </a:t>
            </a:r>
            <a:r>
              <a:rPr lang="ku-Arab-IQ" sz="2400" b="1" dirty="0" smtClean="0">
                <a:solidFill>
                  <a:schemeClr val="tx2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كجم تقريباً ، ثم أسجل تقديراتي للكتل في الجدول : 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8309195" y="3589642"/>
            <a:ext cx="18104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١ :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12383" y="1011021"/>
            <a:ext cx="2511377" cy="68517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52530" y="4937672"/>
            <a:ext cx="4833690" cy="128542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t="64635" r="62176" b="12381"/>
          <a:stretch/>
        </p:blipFill>
        <p:spPr>
          <a:xfrm>
            <a:off x="1995973" y="1340051"/>
            <a:ext cx="847095" cy="113573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1660" r="6388" b="65526"/>
          <a:stretch/>
        </p:blipFill>
        <p:spPr>
          <a:xfrm>
            <a:off x="1871300" y="2445125"/>
            <a:ext cx="3675455" cy="103533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6107980" y="2599481"/>
            <a:ext cx="1880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ثقل كتلته </a:t>
            </a:r>
            <a:r>
              <a:rPr lang="ku-Arab-IQ" sz="2400" b="1" dirty="0">
                <a:solidFill>
                  <a:schemeClr val="bg2">
                    <a:lumMod val="25000"/>
                  </a:schemeClr>
                </a:solidFill>
              </a:rPr>
              <a:t>١ </a:t>
            </a:r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كجم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الكتلة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٦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12383" y="1011021"/>
            <a:ext cx="2511377" cy="685172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8483243" y="2029578"/>
            <a:ext cx="18104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٢ :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908205" y="2054749"/>
            <a:ext cx="68297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‌</a:t>
            </a: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أتأكد من صحة تقديراتي مستعملاً الميزان والثقل الذي كتلته </a:t>
            </a:r>
            <a:r>
              <a:rPr lang="ku-Arab-IQ" sz="2400" b="1" dirty="0" smtClean="0">
                <a:solidFill>
                  <a:schemeClr val="tx2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كجم 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03201" y="2884303"/>
            <a:ext cx="6579317" cy="110797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29142" y="4473637"/>
            <a:ext cx="5453376" cy="6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09"/>
          <a:stretch/>
        </p:blipFill>
        <p:spPr>
          <a:xfrm>
            <a:off x="2307201" y="1921785"/>
            <a:ext cx="6067539" cy="1294223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الكتلة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٦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664078" y="1252832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25" y="1244123"/>
            <a:ext cx="444457" cy="44445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6399771" y="1297179"/>
            <a:ext cx="11423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أقدر الكتلة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562504" y="3667532"/>
            <a:ext cx="4397832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أعرف أن كتلة كيس الدقيق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كجم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573586" y="4751728"/>
            <a:ext cx="7894115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لذا فإنه لا يمكن أن تساوي كتلة حبة الشمام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كيس من الدقيق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94957" y="2388744"/>
            <a:ext cx="2052928" cy="231811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384106" y="2965426"/>
            <a:ext cx="1065505" cy="1651440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3536311" y="5558080"/>
            <a:ext cx="4397832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أي أن التقدير الأنسب هو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جم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6694782" y="2619955"/>
            <a:ext cx="1144903" cy="6599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9" grpId="0"/>
      <p:bldP spid="36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64" y="3649041"/>
            <a:ext cx="3394867" cy="235807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931" y="3725419"/>
            <a:ext cx="3256636" cy="225176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275" y="3679335"/>
            <a:ext cx="2873532" cy="230588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172" y="1654961"/>
            <a:ext cx="8917962" cy="686262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الكتلة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٦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954381" y="993095"/>
            <a:ext cx="1242774" cy="418016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667326" y="1022022"/>
            <a:ext cx="62655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أختار الوحدة الأنسب (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الجرام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،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الكيلوجرام)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لقياس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كتلة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8579283" y="2275193"/>
            <a:ext cx="1058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الجرام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587250" y="2275193"/>
            <a:ext cx="799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الجرام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748135" y="2289903"/>
            <a:ext cx="13162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الكيلوجرام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6861182" y="2987629"/>
            <a:ext cx="37304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أختار التقدير الأنسب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لكتلة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8194766" y="5439095"/>
            <a:ext cx="797721" cy="53920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/>
          <p:cNvSpPr/>
          <p:nvPr/>
        </p:nvSpPr>
        <p:spPr>
          <a:xfrm>
            <a:off x="5917699" y="5439095"/>
            <a:ext cx="729499" cy="53920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شكل بيضاوي 56"/>
          <p:cNvSpPr/>
          <p:nvPr/>
        </p:nvSpPr>
        <p:spPr>
          <a:xfrm>
            <a:off x="1968364" y="5393824"/>
            <a:ext cx="696739" cy="565825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64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7" grpId="0"/>
      <p:bldP spid="49" grpId="0"/>
      <p:bldP spid="50" grpId="0"/>
      <p:bldP spid="22" grpId="0" animBg="1"/>
      <p:bldP spid="51" grpId="0" animBg="1"/>
      <p:bldP spid="5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353</Words>
  <Application>Microsoft Office PowerPoint</Application>
  <PresentationFormat>شاشة عريضة</PresentationFormat>
  <Paragraphs>95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194</cp:revision>
  <dcterms:created xsi:type="dcterms:W3CDTF">2022-12-02T21:48:32Z</dcterms:created>
  <dcterms:modified xsi:type="dcterms:W3CDTF">2023-03-19T23:36:15Z</dcterms:modified>
</cp:coreProperties>
</file>