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82" r:id="rId3"/>
    <p:sldId id="305" r:id="rId4"/>
    <p:sldId id="257" r:id="rId5"/>
    <p:sldId id="271" r:id="rId6"/>
    <p:sldId id="306" r:id="rId7"/>
    <p:sldId id="270" r:id="rId8"/>
    <p:sldId id="292" r:id="rId9"/>
    <p:sldId id="258" r:id="rId10"/>
    <p:sldId id="283" r:id="rId11"/>
    <p:sldId id="272" r:id="rId12"/>
    <p:sldId id="284" r:id="rId13"/>
    <p:sldId id="273" r:id="rId14"/>
    <p:sldId id="259" r:id="rId15"/>
    <p:sldId id="293" r:id="rId16"/>
    <p:sldId id="275" r:id="rId17"/>
    <p:sldId id="274" r:id="rId18"/>
    <p:sldId id="286" r:id="rId19"/>
    <p:sldId id="276" r:id="rId20"/>
    <p:sldId id="277" r:id="rId21"/>
    <p:sldId id="260" r:id="rId22"/>
    <p:sldId id="298" r:id="rId23"/>
    <p:sldId id="299" r:id="rId24"/>
    <p:sldId id="281" r:id="rId25"/>
    <p:sldId id="280" r:id="rId26"/>
    <p:sldId id="278" r:id="rId27"/>
    <p:sldId id="300" r:id="rId28"/>
    <p:sldId id="261" r:id="rId29"/>
    <p:sldId id="279" r:id="rId30"/>
    <p:sldId id="295" r:id="rId31"/>
    <p:sldId id="301" r:id="rId32"/>
    <p:sldId id="262" r:id="rId33"/>
    <p:sldId id="264" r:id="rId34"/>
    <p:sldId id="304" r:id="rId35"/>
    <p:sldId id="308" r:id="rId36"/>
    <p:sldId id="307" r:id="rId37"/>
    <p:sldId id="302" r:id="rId38"/>
    <p:sldId id="297" r:id="rId39"/>
    <p:sldId id="296" r:id="rId40"/>
    <p:sldId id="287" r:id="rId41"/>
    <p:sldId id="289" r:id="rId42"/>
    <p:sldId id="291" r:id="rId43"/>
    <p:sldId id="268" r:id="rId44"/>
    <p:sldId id="309" r:id="rId45"/>
    <p:sldId id="310" r:id="rId46"/>
    <p:sldId id="288" r:id="rId47"/>
    <p:sldId id="290" r:id="rId48"/>
    <p:sldId id="265" r:id="rId49"/>
    <p:sldId id="303" r:id="rId50"/>
    <p:sldId id="267" r:id="rId51"/>
    <p:sldId id="312" r:id="rId52"/>
    <p:sldId id="313" r:id="rId53"/>
    <p:sldId id="311" r:id="rId54"/>
    <p:sldId id="269" r:id="rId55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UXZ8NNBV9o4OZGlsGXo0Iw==" hashData="RA63HEZ1M0tjy/PrTt3gy2fywEFZ0tzGJQaDR/h9GkR8m9dNY/zVfc2WpqFpm3cM8jlMEoW073ShVj+BkzmuYw=="/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يوسف البلوي" initials="يوسف" lastIdx="1" clrIdx="0">
    <p:extLst>
      <p:ext uri="{19B8F6BF-5375-455C-9EA6-DF929625EA0E}">
        <p15:presenceInfo xmlns:p15="http://schemas.microsoft.com/office/powerpoint/2012/main" userId="5eff6895ba85b61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BCFE"/>
    <a:srgbClr val="01B2F1"/>
    <a:srgbClr val="19AB9D"/>
    <a:srgbClr val="347466"/>
    <a:srgbClr val="FFC021"/>
    <a:srgbClr val="F15926"/>
    <a:srgbClr val="FFCE51"/>
    <a:srgbClr val="148A7F"/>
    <a:srgbClr val="0089D0"/>
    <a:srgbClr val="1CC1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نمط فاتح 3 - تمييز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نمط فاتح 2 - تمييز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A111915-BE36-4E01-A7E5-04B1672EAD32}" styleName="نمط فاتح 2 - تمييز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10" autoAdjust="0"/>
    <p:restoredTop sz="94660"/>
  </p:normalViewPr>
  <p:slideViewPr>
    <p:cSldViewPr snapToGrid="0">
      <p:cViewPr varScale="1">
        <p:scale>
          <a:sx n="72" d="100"/>
          <a:sy n="72" d="100"/>
        </p:scale>
        <p:origin x="82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BA8681B-9E27-4F35-8E20-2506EFCCAB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CA737254-4D94-4274-BA20-DF8FCFB447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348EDD5-076D-4775-A246-081DB157C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D4A75-1D41-4E3C-B82B-1F8A419E0C7A}" type="datetimeFigureOut">
              <a:rPr lang="ar-SA" smtClean="0"/>
              <a:t>28/08/44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2D94904-DD78-4944-8594-98BB13829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F61D9C44-3B3F-40FD-9C6B-2F39B7A3B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9F2C5-89C7-420E-AB5D-BEED1DA399B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011494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586D02D-E258-4179-B7CD-3A9EED1654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71E4E1F9-3849-4078-85A4-23A1ED0636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792508D-ED12-443C-98AB-5E486F5B14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D4A75-1D41-4E3C-B82B-1F8A419E0C7A}" type="datetimeFigureOut">
              <a:rPr lang="ar-SA" smtClean="0"/>
              <a:t>28/08/44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2B71FD6-7B4E-40A7-8D8D-CF9F719E9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F2D6436-99EE-4459-ACEB-E23F81ED9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9F2C5-89C7-420E-AB5D-BEED1DA399B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474076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8300C021-1885-4559-9132-BE7D2A15C8E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ACAEA585-C8FE-4797-A5CA-7BD44B8811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973778A-DCDE-4A80-9EF2-BB90D881C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D4A75-1D41-4E3C-B82B-1F8A419E0C7A}" type="datetimeFigureOut">
              <a:rPr lang="ar-SA" smtClean="0"/>
              <a:t>28/08/44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B47D92D-C29F-46F5-BA6C-8573050E2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CF1816A-2A59-4E0B-BF57-EE00FA25E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9F2C5-89C7-420E-AB5D-BEED1DA399B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834995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792191A-26BB-4707-B492-CA60A338EC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95D02625-409C-4DBC-A03D-911918BE06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EE21C28-A0D0-4836-98CE-5868181265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D4A75-1D41-4E3C-B82B-1F8A419E0C7A}" type="datetimeFigureOut">
              <a:rPr lang="ar-SA" smtClean="0"/>
              <a:t>28/08/44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02E6C65-7A63-42ED-ACD2-0552221242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456628C-1EFE-4CD8-A6DE-FACC14D9C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9F2C5-89C7-420E-AB5D-BEED1DA399B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638941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6775870-AECA-43B7-93BA-A532FE2C0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9241379E-B5BE-4150-88DC-B13766A3D5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E7BE1E1-3257-4776-81D1-A6B12AF5F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D4A75-1D41-4E3C-B82B-1F8A419E0C7A}" type="datetimeFigureOut">
              <a:rPr lang="ar-SA" smtClean="0"/>
              <a:t>28/08/44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ACBA934-ACAD-4FF8-97E5-0C47BACF4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F164FA1-0927-4633-9734-EF5044945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9F2C5-89C7-420E-AB5D-BEED1DA399B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987838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BC183C-B140-4E07-97D7-05627B64B0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DBEE8359-6B68-47EF-AD3B-8814B59BD5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9D78A774-4C65-4DEF-8F8C-41AF5876CC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104345DB-5B39-4BFD-B7FE-C824A3E67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D4A75-1D41-4E3C-B82B-1F8A419E0C7A}" type="datetimeFigureOut">
              <a:rPr lang="ar-SA" smtClean="0"/>
              <a:t>28/08/44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8B9E356F-0F91-49E3-AC63-087184C32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8A11E21D-B3C4-4BAC-AF59-4085FF774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9F2C5-89C7-420E-AB5D-BEED1DA399B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966805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E6F2845-BFF7-4A7F-8C88-917B01E7A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605A94C0-79AD-42B2-8775-9007C24BE2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3C9750B7-7C97-4EB7-A188-ADC763412F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E9972C1D-15E4-4BAA-8773-61A6DA660B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2A73D33D-71C6-497E-966B-9D53A5354D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866BC6BA-B73F-438E-B5F6-FBA914EE7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D4A75-1D41-4E3C-B82B-1F8A419E0C7A}" type="datetimeFigureOut">
              <a:rPr lang="ar-SA" smtClean="0"/>
              <a:t>28/08/44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7D8035C5-B39C-4A6C-93F7-E90783E7A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7171C305-8D83-413B-8B58-EDF2C456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9F2C5-89C7-420E-AB5D-BEED1DA399B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099352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E555213-70CD-4C36-AEBF-4D003901AF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64F6B107-0AC4-4EB4-8767-1F3872072E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D4A75-1D41-4E3C-B82B-1F8A419E0C7A}" type="datetimeFigureOut">
              <a:rPr lang="ar-SA" smtClean="0"/>
              <a:t>28/08/44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61201902-AF0F-4278-A90B-13E40F6252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BC3B1044-AD1A-4458-95E6-8429EF281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9F2C5-89C7-420E-AB5D-BEED1DA399B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06283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33D3BCA0-C545-457B-95C0-771DDB6DF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D4A75-1D41-4E3C-B82B-1F8A419E0C7A}" type="datetimeFigureOut">
              <a:rPr lang="ar-SA" smtClean="0"/>
              <a:t>28/08/44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4D3A5FC7-B8D7-4E48-81F1-BAD5D6AF4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47DFB645-9062-4834-A9AF-DBD8AB9CB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9F2C5-89C7-420E-AB5D-BEED1DA399B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013568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8A1742F-7E98-4B24-A0A0-952B164E2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5DD07BCA-65BC-4A3D-9FFE-A0601C41DF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60CDE7B6-B8CC-48BB-9190-FE0283F71B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D36E133B-AD31-46AB-AC8F-6FEEF01103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D4A75-1D41-4E3C-B82B-1F8A419E0C7A}" type="datetimeFigureOut">
              <a:rPr lang="ar-SA" smtClean="0"/>
              <a:t>28/08/44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32AB53EA-8731-4D0C-8F40-32644F80D0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09A18BB1-8041-4C49-ADE3-0141C1BF3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9F2C5-89C7-420E-AB5D-BEED1DA399B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859278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127FEBF-4FB9-4D39-BCBA-261D383DC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58C9D375-0EB6-45D9-AA45-B843BA91A7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2DEB0879-C999-49BE-A009-0D4F0E4939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B41931F2-703C-4CDE-A22A-E49A9022D6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D4A75-1D41-4E3C-B82B-1F8A419E0C7A}" type="datetimeFigureOut">
              <a:rPr lang="ar-SA" smtClean="0"/>
              <a:t>28/08/44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7762780F-0E5D-4669-8FCB-165B0FB23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5C16A1A1-D41A-4490-97C3-549BFB1E2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9F2C5-89C7-420E-AB5D-BEED1DA399B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855627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99964AB1-5448-409C-AEE6-8576A5FC0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8BA56289-3EE4-47DF-BDDA-E39C1BA984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4BD4EB4-B816-4EB0-89AE-58DB569D82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CD4A75-1D41-4E3C-B82B-1F8A419E0C7A}" type="datetimeFigureOut">
              <a:rPr lang="ar-SA" smtClean="0"/>
              <a:t>28/08/44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33E64A21-36A0-49AF-8864-E22AFD51DF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8107F92-27AC-44D1-95B9-C2194E8533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9F2C5-89C7-420E-AB5D-BEED1DA399B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20890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s://t.me/presentationyosef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t.me/presentationyosef" TargetMode="External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openxmlformats.org/officeDocument/2006/relationships/hyperlink" Target="https://t.me/presentationyosef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t.me/presentationyosef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t.me/presentationyosef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t.me/presentationyosef" TargetMode="External"/><Relationship Id="rId5" Type="http://schemas.openxmlformats.org/officeDocument/2006/relationships/image" Target="../media/image21.emf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hyperlink" Target="https://t.me/presentationyosef" TargetMode="Externa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2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t.me/presentationyosef" TargetMode="Externa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hyperlink" Target="https://t.me/presentationyosef" TargetMode="Externa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hyperlink" Target="https://t.me/presentationyosef" TargetMode="External"/><Relationship Id="rId4" Type="http://schemas.microsoft.com/office/2007/relationships/hdphoto" Target="../media/hdphoto3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openxmlformats.org/officeDocument/2006/relationships/hyperlink" Target="https://t.me/presentationyosef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openxmlformats.org/officeDocument/2006/relationships/hyperlink" Target="https://t.me/presentationyosef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7" Type="http://schemas.openxmlformats.org/officeDocument/2006/relationships/image" Target="../media/image2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t.me/presentationyosef" TargetMode="External"/><Relationship Id="rId5" Type="http://schemas.microsoft.com/office/2007/relationships/hdphoto" Target="../media/hdphoto4.wdp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hyperlink" Target="https://t.me/presentationyosef" TargetMode="External"/><Relationship Id="rId4" Type="http://schemas.microsoft.com/office/2007/relationships/hdphoto" Target="../media/hdphoto5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hyperlink" Target="https://t.me/presentationyosef" TargetMode="External"/><Relationship Id="rId4" Type="http://schemas.microsoft.com/office/2007/relationships/hdphoto" Target="../media/hdphoto6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5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17.png"/><Relationship Id="rId7" Type="http://schemas.openxmlformats.org/officeDocument/2006/relationships/hyperlink" Target="https://t.me/presentationyosef" TargetMode="Externa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s://t.me/presentationyosef" TargetMode="Externa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t.me/presentationyosef" TargetMode="External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t.me/presentationyosef" TargetMode="Externa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t.me/presentationyosef" TargetMode="Externa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5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t.me/presentationyosef" TargetMode="External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s://t.me/presentationyosef" TargetMode="Externa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openxmlformats.org/officeDocument/2006/relationships/hyperlink" Target="https://t.me/presentationyosef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hyperlink" Target="https://t.me/presentationyosef" TargetMode="External"/><Relationship Id="rId4" Type="http://schemas.openxmlformats.org/officeDocument/2006/relationships/image" Target="../media/image6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t.me/presentationyosef" TargetMode="External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s://t.me/presentationyosef" TargetMode="Externa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s://t.me/presentationyosef" TargetMode="Externa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s://t.me/presentationyosef" TargetMode="Externa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s://t.me/presentationyosef" TargetMode="Externa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s://t.me/presentationyosef" TargetMode="Externa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s://t.me/presentationyosef" TargetMode="Externa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t.me/presentationyosef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openxmlformats.org/officeDocument/2006/relationships/hyperlink" Target="https://t.me/presentationyosef" TargetMode="External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openxmlformats.org/officeDocument/2006/relationships/hyperlink" Target="https://t.me/presentationyosef" TargetMode="External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hyperlink" Target="https://t.me/presentationyosef" TargetMode="External"/><Relationship Id="rId4" Type="http://schemas.openxmlformats.org/officeDocument/2006/relationships/image" Target="../media/image68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s://t.me/presentationyosef" TargetMode="Externa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hyperlink" Target="https://t.me/presentationyosef" TargetMode="Externa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hyperlink" Target="https://t.me/presentationyosef" TargetMode="Externa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t.me/presentationyosef" TargetMode="External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t.me/presentationyosef" TargetMode="External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>
            <a:extLst>
              <a:ext uri="{FF2B5EF4-FFF2-40B4-BE49-F238E27FC236}">
                <a16:creationId xmlns:a16="http://schemas.microsoft.com/office/drawing/2014/main" id="{4D8DD460-7E31-4E7E-8046-50D134D40A0E}"/>
              </a:ext>
            </a:extLst>
          </p:cNvPr>
          <p:cNvSpPr txBox="1"/>
          <p:nvPr/>
        </p:nvSpPr>
        <p:spPr>
          <a:xfrm>
            <a:off x="3770022" y="4078552"/>
            <a:ext cx="4651949" cy="701520"/>
          </a:xfrm>
          <a:prstGeom prst="roundRect">
            <a:avLst>
              <a:gd name="adj" fmla="val 21856"/>
            </a:avLst>
          </a:prstGeom>
          <a:solidFill>
            <a:schemeClr val="bg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180000" tIns="108000" rIns="180000" bIns="72000" rtlCol="1">
            <a:spAutoFit/>
          </a:bodyPr>
          <a:lstStyle/>
          <a:p>
            <a:pPr algn="ctr">
              <a:defRPr/>
            </a:pPr>
            <a:r>
              <a:rPr lang="ar-EG" sz="2800" b="1" dirty="0">
                <a:solidFill>
                  <a:srgbClr val="0070C0"/>
                </a:solidFill>
                <a:effectLst/>
                <a:latin typeface="Times New Roman" pitchFamily="18" charset="0"/>
              </a:rPr>
              <a:t>اَلْوَحْدَةُ الْخَامِسةُ</a:t>
            </a:r>
            <a:r>
              <a:rPr lang="ar-SA" sz="2800" b="1" dirty="0">
                <a:solidFill>
                  <a:srgbClr val="0070C0"/>
                </a:solidFill>
                <a:effectLst/>
                <a:latin typeface="Times New Roman" pitchFamily="18" charset="0"/>
              </a:rPr>
              <a:t> الْمَادَّةِ </a:t>
            </a:r>
            <a:endParaRPr lang="ar-EG" sz="28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70C0"/>
              </a:solidFill>
              <a:effectLst/>
            </a:endParaRPr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id="{9FCD0427-0E86-4100-A56B-97143765966A}"/>
              </a:ext>
            </a:extLst>
          </p:cNvPr>
          <p:cNvSpPr txBox="1"/>
          <p:nvPr/>
        </p:nvSpPr>
        <p:spPr>
          <a:xfrm>
            <a:off x="3770021" y="4945439"/>
            <a:ext cx="4651949" cy="701520"/>
          </a:xfrm>
          <a:prstGeom prst="roundRect">
            <a:avLst>
              <a:gd name="adj" fmla="val 21856"/>
            </a:avLst>
          </a:prstGeom>
          <a:solidFill>
            <a:schemeClr val="bg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180000" tIns="108000" rIns="180000" bIns="72000" rtlCol="1">
            <a:spAutoFit/>
          </a:bodyPr>
          <a:lstStyle/>
          <a:p>
            <a:pPr algn="ctr">
              <a:defRPr/>
            </a:pPr>
            <a:r>
              <a:rPr lang="ar-EG" sz="2800" b="1">
                <a:solidFill>
                  <a:srgbClr val="0070C0"/>
                </a:solidFill>
                <a:effectLst/>
                <a:latin typeface="Times New Roman" pitchFamily="18" charset="0"/>
              </a:rPr>
              <a:t>الفَصلُ التَّاسع: نَظْرَةٌ إِلَى الْمَادَّةِ</a:t>
            </a:r>
            <a:endParaRPr lang="ar-EG" sz="2800" b="1" dirty="0">
              <a:solidFill>
                <a:srgbClr val="0070C0"/>
              </a:solidFill>
              <a:effectLst/>
              <a:latin typeface="Times New Roman" pitchFamily="18" charset="0"/>
            </a:endParaRP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465078DC-DF5D-4FF2-8A48-DCDC862AD01F}"/>
              </a:ext>
            </a:extLst>
          </p:cNvPr>
          <p:cNvSpPr txBox="1"/>
          <p:nvPr/>
        </p:nvSpPr>
        <p:spPr>
          <a:xfrm>
            <a:off x="3770025" y="1477890"/>
            <a:ext cx="4651949" cy="701520"/>
          </a:xfrm>
          <a:prstGeom prst="roundRect">
            <a:avLst>
              <a:gd name="adj" fmla="val 21856"/>
            </a:avLst>
          </a:prstGeom>
          <a:solidFill>
            <a:schemeClr val="bg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180000" tIns="108000" rIns="180000" bIns="72000" rtlCol="1">
            <a:spAutoFit/>
          </a:bodyPr>
          <a:lstStyle/>
          <a:p>
            <a:pPr algn="ctr">
              <a:defRPr/>
            </a:pPr>
            <a:r>
              <a:rPr lang="ar-EG" sz="2800" b="1">
                <a:solidFill>
                  <a:srgbClr val="0070C0"/>
                </a:solidFill>
                <a:latin typeface="Times New Roman" pitchFamily="18" charset="0"/>
              </a:rPr>
              <a:t>العلوم</a:t>
            </a:r>
            <a:endParaRPr lang="ar-EG" sz="28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70C0"/>
              </a:solidFill>
              <a:effectLst/>
            </a:endParaRPr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A6DF1973-A97F-45B8-9992-0C91C1FD05E1}"/>
              </a:ext>
            </a:extLst>
          </p:cNvPr>
          <p:cNvSpPr txBox="1"/>
          <p:nvPr/>
        </p:nvSpPr>
        <p:spPr>
          <a:xfrm>
            <a:off x="3770024" y="2344778"/>
            <a:ext cx="4651949" cy="701520"/>
          </a:xfrm>
          <a:prstGeom prst="roundRect">
            <a:avLst>
              <a:gd name="adj" fmla="val 21856"/>
            </a:avLst>
          </a:prstGeom>
          <a:solidFill>
            <a:schemeClr val="bg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180000" tIns="108000" rIns="180000" bIns="72000" rtlCol="1">
            <a:spAutoFit/>
          </a:bodyPr>
          <a:lstStyle/>
          <a:p>
            <a:pPr algn="ctr">
              <a:defRPr/>
            </a:pPr>
            <a:r>
              <a:rPr lang="ar-EG" sz="2800" b="1" dirty="0">
                <a:solidFill>
                  <a:srgbClr val="0070C0"/>
                </a:solidFill>
                <a:latin typeface="Times New Roman" pitchFamily="18" charset="0"/>
              </a:rPr>
              <a:t>الصف الث</a:t>
            </a:r>
            <a:r>
              <a:rPr lang="ar-SA" sz="2800" b="1" dirty="0">
                <a:solidFill>
                  <a:srgbClr val="0070C0"/>
                </a:solidFill>
                <a:latin typeface="Times New Roman" pitchFamily="18" charset="0"/>
              </a:rPr>
              <a:t>ا</a:t>
            </a:r>
            <a:r>
              <a:rPr lang="ar-EG" sz="2800" b="1" dirty="0">
                <a:solidFill>
                  <a:srgbClr val="0070C0"/>
                </a:solidFill>
                <a:latin typeface="Times New Roman" pitchFamily="18" charset="0"/>
              </a:rPr>
              <a:t>ني</a:t>
            </a:r>
            <a:endParaRPr lang="ar-SA" sz="2800" b="1" dirty="0">
              <a:solidFill>
                <a:srgbClr val="0070C0"/>
              </a:solidFill>
              <a:latin typeface="Times New Roman" pitchFamily="18" charset="0"/>
            </a:endParaRP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81D310C1-8E18-4A20-B173-F6A503EBA89F}"/>
              </a:ext>
            </a:extLst>
          </p:cNvPr>
          <p:cNvSpPr txBox="1"/>
          <p:nvPr/>
        </p:nvSpPr>
        <p:spPr>
          <a:xfrm>
            <a:off x="3770023" y="3211665"/>
            <a:ext cx="4651949" cy="701520"/>
          </a:xfrm>
          <a:prstGeom prst="roundRect">
            <a:avLst>
              <a:gd name="adj" fmla="val 21856"/>
            </a:avLst>
          </a:prstGeom>
          <a:solidFill>
            <a:schemeClr val="bg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180000" tIns="108000" rIns="180000" bIns="72000" rtlCol="1">
            <a:spAutoFit/>
          </a:bodyPr>
          <a:lstStyle/>
          <a:p>
            <a:pPr algn="ctr">
              <a:defRPr/>
            </a:pPr>
            <a:r>
              <a:rPr lang="ar-EG" sz="2800" b="1" dirty="0">
                <a:solidFill>
                  <a:srgbClr val="0070C0"/>
                </a:solidFill>
                <a:latin typeface="Times New Roman" pitchFamily="18" charset="0"/>
              </a:rPr>
              <a:t>الفصل </a:t>
            </a:r>
            <a:r>
              <a:rPr lang="ar-SA" sz="2800" b="1" dirty="0">
                <a:solidFill>
                  <a:srgbClr val="0070C0"/>
                </a:solidFill>
                <a:latin typeface="Times New Roman" pitchFamily="18" charset="0"/>
              </a:rPr>
              <a:t>الدراس</a:t>
            </a:r>
            <a:r>
              <a:rPr lang="ar-EG" sz="2800" b="1" dirty="0">
                <a:solidFill>
                  <a:srgbClr val="0070C0"/>
                </a:solidFill>
                <a:latin typeface="Times New Roman" pitchFamily="18" charset="0"/>
              </a:rPr>
              <a:t>ي الث</a:t>
            </a:r>
            <a:r>
              <a:rPr lang="ar-SA" sz="2800" b="1" dirty="0">
                <a:solidFill>
                  <a:srgbClr val="0070C0"/>
                </a:solidFill>
                <a:latin typeface="Times New Roman" pitchFamily="18" charset="0"/>
              </a:rPr>
              <a:t>ا</a:t>
            </a:r>
            <a:r>
              <a:rPr lang="ar-EG" sz="2800" b="1" dirty="0">
                <a:solidFill>
                  <a:srgbClr val="0070C0"/>
                </a:solidFill>
                <a:latin typeface="Times New Roman" pitchFamily="18" charset="0"/>
              </a:rPr>
              <a:t>لث</a:t>
            </a:r>
            <a:endParaRPr lang="ar-SA" sz="2800" b="1" dirty="0">
              <a:solidFill>
                <a:srgbClr val="0070C0"/>
              </a:solidFill>
              <a:latin typeface="Times New Roman" pitchFamily="18" charset="0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CB4980FD-B7C8-42A1-900E-75D222607D9C}"/>
              </a:ext>
            </a:extLst>
          </p:cNvPr>
          <p:cNvSpPr txBox="1"/>
          <p:nvPr/>
        </p:nvSpPr>
        <p:spPr>
          <a:xfrm>
            <a:off x="1463675" y="6363028"/>
            <a:ext cx="2587625" cy="119182"/>
          </a:xfrm>
          <a:prstGeom prst="roundRect">
            <a:avLst/>
          </a:prstGeom>
          <a:solidFill>
            <a:srgbClr val="05BCFE"/>
          </a:solidFill>
          <a:ln>
            <a:solidFill>
              <a:srgbClr val="00B0F0">
                <a:alpha val="54000"/>
              </a:srgbClr>
            </a:solidFill>
          </a:ln>
        </p:spPr>
        <p:txBody>
          <a:bodyPr wrap="square" lIns="0" tIns="0" rIns="0" bIns="0">
            <a:spAutoFit/>
          </a:bodyPr>
          <a:lstStyle/>
          <a:p>
            <a:pPr algn="ctr" rtl="1"/>
            <a:r>
              <a:rPr lang="ar-SA" sz="700" b="1" dirty="0" err="1">
                <a:solidFill>
                  <a:schemeClr val="bg1"/>
                </a:solidFill>
                <a:latin typeface="Calibri" panose="020F0502020204030204" pitchFamily="34" charset="0"/>
                <a:cs typeface="+mj-cs"/>
              </a:rPr>
              <a:t>برزنتيشن</a:t>
            </a:r>
            <a:r>
              <a:rPr lang="ar-SA" sz="700" b="1" dirty="0">
                <a:solidFill>
                  <a:schemeClr val="bg1"/>
                </a:solidFill>
                <a:latin typeface="Calibri" panose="020F0502020204030204" pitchFamily="34" charset="0"/>
                <a:cs typeface="+mj-cs"/>
              </a:rPr>
              <a:t> العلوم للمرحلة الابتدائية      </a:t>
            </a:r>
            <a:r>
              <a:rPr lang="en-US" sz="700" b="1" dirty="0">
                <a:solidFill>
                  <a:schemeClr val="bg1"/>
                </a:solidFill>
                <a:latin typeface="Calibri" panose="020F0502020204030204" pitchFamily="34" charset="0"/>
                <a:cs typeface="+mj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https://t.me/presentationyosef</a:t>
            </a:r>
            <a:r>
              <a:rPr lang="en-US" sz="700" b="1" dirty="0">
                <a:solidFill>
                  <a:schemeClr val="bg1"/>
                </a:solidFill>
                <a:latin typeface="Calibri" panose="020F0502020204030204" pitchFamily="34" charset="0"/>
                <a:cs typeface="+mj-cs"/>
              </a:rPr>
              <a:t>        </a:t>
            </a:r>
          </a:p>
        </p:txBody>
      </p:sp>
      <p:pic>
        <p:nvPicPr>
          <p:cNvPr id="9" name="Picture 4" descr="Канал и группа в телеграмме — KIA Ceed, 1.6 л., 2018 года на DRIVE2">
            <a:extLst>
              <a:ext uri="{FF2B5EF4-FFF2-40B4-BE49-F238E27FC236}">
                <a16:creationId xmlns:a16="http://schemas.microsoft.com/office/drawing/2014/main" id="{78F28435-7158-43D1-9CF0-377ED425C0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700" y="6338331"/>
            <a:ext cx="174977" cy="168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5123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5" grpId="0" animBg="1"/>
      <p:bldP spid="6" grpId="0" animBg="1"/>
      <p:bldP spid="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">
            <a:extLst>
              <a:ext uri="{FF2B5EF4-FFF2-40B4-BE49-F238E27FC236}">
                <a16:creationId xmlns:a16="http://schemas.microsoft.com/office/drawing/2014/main" id="{582DA18C-1E4C-40AF-A4D8-54E2EBC6C74A}"/>
              </a:ext>
            </a:extLst>
          </p:cNvPr>
          <p:cNvSpPr txBox="1"/>
          <p:nvPr/>
        </p:nvSpPr>
        <p:spPr>
          <a:xfrm>
            <a:off x="3352800" y="2860607"/>
            <a:ext cx="6189015" cy="636345"/>
          </a:xfrm>
          <a:prstGeom prst="roundRect">
            <a:avLst>
              <a:gd name="adj" fmla="val 7748"/>
            </a:avLst>
          </a:prstGeom>
          <a:solidFill>
            <a:schemeClr val="bg2">
              <a:alpha val="3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180000" tIns="108000" rIns="180000" bIns="72000" rtlCol="1">
            <a:spAutoFit/>
          </a:bodyPr>
          <a:lstStyle/>
          <a:p>
            <a:pPr algn="ctr">
              <a:defRPr/>
            </a:pPr>
            <a:r>
              <a:rPr lang="ar-EG" sz="2800" b="1" dirty="0">
                <a:solidFill>
                  <a:srgbClr val="C00000"/>
                </a:solidFill>
                <a:effectLst/>
                <a:latin typeface="Times New Roman" pitchFamily="18" charset="0"/>
              </a:rPr>
              <a:t>فيم تختلف السوائل والغازات عن المواد الصلبة؟ </a:t>
            </a:r>
          </a:p>
        </p:txBody>
      </p:sp>
      <p:sp>
        <p:nvSpPr>
          <p:cNvPr id="13" name="TextBox 1">
            <a:extLst>
              <a:ext uri="{FF2B5EF4-FFF2-40B4-BE49-F238E27FC236}">
                <a16:creationId xmlns:a16="http://schemas.microsoft.com/office/drawing/2014/main" id="{9B712552-131E-4E47-9028-D967768C1F0B}"/>
              </a:ext>
            </a:extLst>
          </p:cNvPr>
          <p:cNvSpPr txBox="1"/>
          <p:nvPr/>
        </p:nvSpPr>
        <p:spPr>
          <a:xfrm>
            <a:off x="3726960" y="3984015"/>
            <a:ext cx="5814855" cy="636345"/>
          </a:xfrm>
          <a:prstGeom prst="roundRect">
            <a:avLst>
              <a:gd name="adj" fmla="val 7748"/>
            </a:avLst>
          </a:prstGeom>
          <a:solidFill>
            <a:schemeClr val="bg2">
              <a:alpha val="3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180000" tIns="108000" rIns="180000" bIns="72000" rtlCol="1">
            <a:spAutoFit/>
          </a:bodyPr>
          <a:lstStyle/>
          <a:p>
            <a:pPr algn="ctr">
              <a:defRPr/>
            </a:pPr>
            <a:r>
              <a:rPr lang="ar-EG" sz="2800" b="1" dirty="0">
                <a:solidFill>
                  <a:srgbClr val="00B050"/>
                </a:solidFill>
                <a:effectLst/>
                <a:latin typeface="Times New Roman" pitchFamily="18" charset="0"/>
              </a:rPr>
              <a:t>المواد الصلبة لها شكل ثابت.</a:t>
            </a:r>
          </a:p>
        </p:txBody>
      </p:sp>
      <p:sp>
        <p:nvSpPr>
          <p:cNvPr id="14" name="TextBox 1">
            <a:extLst>
              <a:ext uri="{FF2B5EF4-FFF2-40B4-BE49-F238E27FC236}">
                <a16:creationId xmlns:a16="http://schemas.microsoft.com/office/drawing/2014/main" id="{8E5DC477-DDAB-441D-8664-3747C4B8DC7D}"/>
              </a:ext>
            </a:extLst>
          </p:cNvPr>
          <p:cNvSpPr txBox="1"/>
          <p:nvPr/>
        </p:nvSpPr>
        <p:spPr>
          <a:xfrm>
            <a:off x="3726960" y="4700249"/>
            <a:ext cx="5814854" cy="636345"/>
          </a:xfrm>
          <a:prstGeom prst="roundRect">
            <a:avLst>
              <a:gd name="adj" fmla="val 7748"/>
            </a:avLst>
          </a:prstGeom>
          <a:solidFill>
            <a:schemeClr val="bg2">
              <a:alpha val="3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180000" tIns="108000" rIns="180000" bIns="72000" rtlCol="1">
            <a:spAutoFit/>
          </a:bodyPr>
          <a:lstStyle/>
          <a:p>
            <a:pPr algn="ctr">
              <a:defRPr/>
            </a:pPr>
            <a:r>
              <a:rPr lang="ar-EG" sz="2800" b="1" dirty="0">
                <a:solidFill>
                  <a:srgbClr val="00B050"/>
                </a:solidFill>
                <a:latin typeface="Times New Roman" pitchFamily="18" charset="0"/>
              </a:rPr>
              <a:t>المواد</a:t>
            </a:r>
            <a:r>
              <a:rPr lang="ar-SA" sz="28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ar-EG" sz="2800" b="1" dirty="0">
                <a:solidFill>
                  <a:srgbClr val="00B050"/>
                </a:solidFill>
                <a:latin typeface="Times New Roman" pitchFamily="18" charset="0"/>
              </a:rPr>
              <a:t>السائلة </a:t>
            </a:r>
            <a:r>
              <a:rPr lang="ar-EG" sz="2800" b="1" dirty="0">
                <a:solidFill>
                  <a:srgbClr val="00B050"/>
                </a:solidFill>
                <a:effectLst/>
                <a:latin typeface="Times New Roman" pitchFamily="18" charset="0"/>
              </a:rPr>
              <a:t>فتأخذ شكل الاناء الذي توضع فيه</a:t>
            </a:r>
          </a:p>
        </p:txBody>
      </p:sp>
      <p:sp>
        <p:nvSpPr>
          <p:cNvPr id="9" name="TextBox 1">
            <a:extLst>
              <a:ext uri="{FF2B5EF4-FFF2-40B4-BE49-F238E27FC236}">
                <a16:creationId xmlns:a16="http://schemas.microsoft.com/office/drawing/2014/main" id="{9545D479-3FD8-4E70-95A5-895A8C5D9DA2}"/>
              </a:ext>
            </a:extLst>
          </p:cNvPr>
          <p:cNvSpPr txBox="1"/>
          <p:nvPr/>
        </p:nvSpPr>
        <p:spPr>
          <a:xfrm>
            <a:off x="9623684" y="1176246"/>
            <a:ext cx="1827476" cy="444535"/>
          </a:xfrm>
          <a:prstGeom prst="roundRect">
            <a:avLst>
              <a:gd name="adj" fmla="val 7748"/>
            </a:avLst>
          </a:prstGeom>
          <a:solidFill>
            <a:schemeClr val="bg2">
              <a:alpha val="21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180000" tIns="108000" rIns="180000" bIns="72000" rtlCol="1">
            <a:spAutoFit/>
          </a:bodyPr>
          <a:lstStyle/>
          <a:p>
            <a:pPr algn="ctr">
              <a:defRPr/>
            </a:pPr>
            <a:r>
              <a:rPr lang="ar-EG" sz="1600" b="1">
                <a:solidFill>
                  <a:srgbClr val="148A7F"/>
                </a:solidFill>
                <a:effectLst/>
                <a:latin typeface="Times New Roman" pitchFamily="18" charset="0"/>
              </a:rPr>
              <a:t>تقديم الدرس</a:t>
            </a:r>
          </a:p>
        </p:txBody>
      </p:sp>
      <p:sp>
        <p:nvSpPr>
          <p:cNvPr id="15" name="TextBox 1">
            <a:extLst>
              <a:ext uri="{FF2B5EF4-FFF2-40B4-BE49-F238E27FC236}">
                <a16:creationId xmlns:a16="http://schemas.microsoft.com/office/drawing/2014/main" id="{6BAE565D-769D-4983-8958-C6EB8BBFD032}"/>
              </a:ext>
            </a:extLst>
          </p:cNvPr>
          <p:cNvSpPr txBox="1"/>
          <p:nvPr/>
        </p:nvSpPr>
        <p:spPr>
          <a:xfrm>
            <a:off x="9623684" y="1643891"/>
            <a:ext cx="1827475" cy="444535"/>
          </a:xfrm>
          <a:prstGeom prst="roundRect">
            <a:avLst>
              <a:gd name="adj" fmla="val 7748"/>
            </a:avLst>
          </a:prstGeom>
          <a:solidFill>
            <a:schemeClr val="bg2">
              <a:alpha val="21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180000" tIns="108000" rIns="180000" bIns="72000" rtlCol="1">
            <a:spAutoFit/>
          </a:bodyPr>
          <a:lstStyle/>
          <a:p>
            <a:pPr algn="ctr">
              <a:defRPr/>
            </a:pPr>
            <a:r>
              <a:rPr lang="ar-EG" sz="1600" b="1">
                <a:solidFill>
                  <a:srgbClr val="148A7F"/>
                </a:solidFill>
                <a:effectLst/>
                <a:latin typeface="Times New Roman" pitchFamily="18" charset="0"/>
              </a:rPr>
              <a:t>تقويم المعرفة السابقة</a:t>
            </a:r>
          </a:p>
        </p:txBody>
      </p:sp>
      <p:sp>
        <p:nvSpPr>
          <p:cNvPr id="16" name="TextBox 1">
            <a:extLst>
              <a:ext uri="{FF2B5EF4-FFF2-40B4-BE49-F238E27FC236}">
                <a16:creationId xmlns:a16="http://schemas.microsoft.com/office/drawing/2014/main" id="{2B133C4A-4C24-42B1-8CF7-72F44ED0BCF4}"/>
              </a:ext>
            </a:extLst>
          </p:cNvPr>
          <p:cNvSpPr txBox="1"/>
          <p:nvPr/>
        </p:nvSpPr>
        <p:spPr>
          <a:xfrm>
            <a:off x="4462463" y="360920"/>
            <a:ext cx="3133725" cy="660045"/>
          </a:xfrm>
          <a:prstGeom prst="roundRect">
            <a:avLst>
              <a:gd name="adj" fmla="val 7748"/>
            </a:avLst>
          </a:prstGeom>
          <a:solidFill>
            <a:schemeClr val="bg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180000" tIns="108000" rIns="180000" bIns="72000" rtlCol="1">
            <a:spAutoFit/>
          </a:bodyPr>
          <a:lstStyle/>
          <a:p>
            <a:pPr algn="ctr">
              <a:defRPr/>
            </a:pPr>
            <a:r>
              <a:rPr lang="ar-EG" sz="2800" b="1" dirty="0">
                <a:solidFill>
                  <a:srgbClr val="0070C0"/>
                </a:solidFill>
                <a:effectLst/>
                <a:latin typeface="Times New Roman" pitchFamily="18" charset="0"/>
              </a:rPr>
              <a:t>السَّوائِلُ وَالْغَازَاتُ</a:t>
            </a:r>
          </a:p>
        </p:txBody>
      </p:sp>
      <p:pic>
        <p:nvPicPr>
          <p:cNvPr id="11" name="Picture 4" descr="5 Film reel - What's Up, Germany?">
            <a:extLst>
              <a:ext uri="{FF2B5EF4-FFF2-40B4-BE49-F238E27FC236}">
                <a16:creationId xmlns:a16="http://schemas.microsoft.com/office/drawing/2014/main" id="{ABEF3B2B-7355-40A4-909C-6786F9D9DBD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188586" y="-290154"/>
            <a:ext cx="6054699" cy="6054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مربع نص 16">
            <a:extLst>
              <a:ext uri="{FF2B5EF4-FFF2-40B4-BE49-F238E27FC236}">
                <a16:creationId xmlns:a16="http://schemas.microsoft.com/office/drawing/2014/main" id="{24FCCA81-D67A-483A-9A0B-E81258666E97}"/>
              </a:ext>
            </a:extLst>
          </p:cNvPr>
          <p:cNvSpPr txBox="1"/>
          <p:nvPr/>
        </p:nvSpPr>
        <p:spPr>
          <a:xfrm>
            <a:off x="1463675" y="6363028"/>
            <a:ext cx="2587625" cy="119182"/>
          </a:xfrm>
          <a:prstGeom prst="roundRect">
            <a:avLst/>
          </a:prstGeom>
          <a:solidFill>
            <a:srgbClr val="05BCFE"/>
          </a:solidFill>
          <a:ln>
            <a:solidFill>
              <a:srgbClr val="00B0F0">
                <a:alpha val="54000"/>
              </a:srgbClr>
            </a:solidFill>
          </a:ln>
        </p:spPr>
        <p:txBody>
          <a:bodyPr wrap="square" lIns="0" tIns="0" rIns="0" bIns="0">
            <a:spAutoFit/>
          </a:bodyPr>
          <a:lstStyle/>
          <a:p>
            <a:pPr algn="ctr" rtl="1"/>
            <a:r>
              <a:rPr lang="ar-SA" sz="700" b="1" dirty="0" err="1">
                <a:solidFill>
                  <a:schemeClr val="bg1"/>
                </a:solidFill>
                <a:latin typeface="Calibri" panose="020F0502020204030204" pitchFamily="34" charset="0"/>
                <a:cs typeface="+mj-cs"/>
              </a:rPr>
              <a:t>برزنتيشن</a:t>
            </a:r>
            <a:r>
              <a:rPr lang="ar-SA" sz="700" b="1" dirty="0">
                <a:solidFill>
                  <a:schemeClr val="bg1"/>
                </a:solidFill>
                <a:latin typeface="Calibri" panose="020F0502020204030204" pitchFamily="34" charset="0"/>
                <a:cs typeface="+mj-cs"/>
              </a:rPr>
              <a:t> العلوم للمرحلة الابتدائية      </a:t>
            </a:r>
            <a:r>
              <a:rPr lang="en-US" sz="700" b="1" dirty="0">
                <a:solidFill>
                  <a:schemeClr val="bg1"/>
                </a:solidFill>
                <a:latin typeface="Calibri" panose="020F0502020204030204" pitchFamily="34" charset="0"/>
                <a:cs typeface="+mj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https://t.me/presentationyosef</a:t>
            </a:r>
            <a:r>
              <a:rPr lang="en-US" sz="700" b="1" dirty="0">
                <a:solidFill>
                  <a:schemeClr val="bg1"/>
                </a:solidFill>
                <a:latin typeface="Calibri" panose="020F0502020204030204" pitchFamily="34" charset="0"/>
                <a:cs typeface="+mj-cs"/>
              </a:rPr>
              <a:t>        </a:t>
            </a:r>
          </a:p>
        </p:txBody>
      </p:sp>
      <p:pic>
        <p:nvPicPr>
          <p:cNvPr id="18" name="Picture 4" descr="Канал и группа в телеграмме — KIA Ceed, 1.6 л., 2018 года на DRIVE2">
            <a:extLst>
              <a:ext uri="{FF2B5EF4-FFF2-40B4-BE49-F238E27FC236}">
                <a16:creationId xmlns:a16="http://schemas.microsoft.com/office/drawing/2014/main" id="{E5A9F513-BC23-41AD-BAF2-47D7A382C2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700" y="6338331"/>
            <a:ext cx="174977" cy="168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1962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1">
            <a:extLst>
              <a:ext uri="{FF2B5EF4-FFF2-40B4-BE49-F238E27FC236}">
                <a16:creationId xmlns:a16="http://schemas.microsoft.com/office/drawing/2014/main" id="{8A409022-4B3B-4D49-90A7-494FE3122139}"/>
              </a:ext>
            </a:extLst>
          </p:cNvPr>
          <p:cNvSpPr txBox="1"/>
          <p:nvPr/>
        </p:nvSpPr>
        <p:spPr>
          <a:xfrm>
            <a:off x="9534491" y="1413208"/>
            <a:ext cx="1827477" cy="508472"/>
          </a:xfrm>
          <a:prstGeom prst="roundRect">
            <a:avLst>
              <a:gd name="adj" fmla="val 7748"/>
            </a:avLst>
          </a:prstGeom>
          <a:solidFill>
            <a:schemeClr val="bg2">
              <a:alpha val="21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180000" tIns="108000" rIns="180000" bIns="72000" rtlCol="1">
            <a:spAutoFit/>
          </a:bodyPr>
          <a:lstStyle/>
          <a:p>
            <a:pPr algn="ctr">
              <a:defRPr/>
            </a:pPr>
            <a:r>
              <a:rPr lang="ar-SA" sz="2000" b="1" dirty="0">
                <a:solidFill>
                  <a:srgbClr val="1CC1B0"/>
                </a:solidFill>
                <a:effectLst/>
                <a:latin typeface="Times New Roman" pitchFamily="18" charset="0"/>
              </a:rPr>
              <a:t>أنظر و أتساءل </a:t>
            </a:r>
            <a:endParaRPr lang="ar-EG" sz="2000" b="1" dirty="0">
              <a:solidFill>
                <a:srgbClr val="1CC1B0"/>
              </a:solidFill>
              <a:effectLst/>
              <a:latin typeface="Times New Roman" pitchFamily="18" charset="0"/>
            </a:endParaRPr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id="{3B8E2620-B043-47D6-9DB8-7ABA77809FD8}"/>
              </a:ext>
            </a:extLst>
          </p:cNvPr>
          <p:cNvSpPr txBox="1"/>
          <p:nvPr/>
        </p:nvSpPr>
        <p:spPr>
          <a:xfrm>
            <a:off x="5726241" y="2591703"/>
            <a:ext cx="5741409" cy="572408"/>
          </a:xfrm>
          <a:prstGeom prst="roundRect">
            <a:avLst>
              <a:gd name="adj" fmla="val 7748"/>
            </a:avLst>
          </a:prstGeom>
          <a:solidFill>
            <a:schemeClr val="bg2">
              <a:alpha val="3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180000" tIns="108000" rIns="180000" bIns="72000" rtlCol="1">
            <a:spAutoFit/>
          </a:bodyPr>
          <a:lstStyle/>
          <a:p>
            <a:pPr algn="ctr">
              <a:defRPr/>
            </a:pPr>
            <a:r>
              <a:rPr lang="ar-EG" sz="2400" b="1" dirty="0">
                <a:solidFill>
                  <a:srgbClr val="C00000"/>
                </a:solidFill>
                <a:latin typeface="Times New Roman" pitchFamily="18" charset="0"/>
              </a:rPr>
              <a:t>أَيُّ الأَوْعِيَةِ يحْتَوِي عَلَى أَكبَرَ كميةٍ مِنَ السَّائِلِ؟ ولماذا؟</a:t>
            </a:r>
          </a:p>
        </p:txBody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id="{F919514B-7EED-4472-94BA-AEE12F87D506}"/>
              </a:ext>
            </a:extLst>
          </p:cNvPr>
          <p:cNvSpPr txBox="1"/>
          <p:nvPr/>
        </p:nvSpPr>
        <p:spPr>
          <a:xfrm>
            <a:off x="5726241" y="3335449"/>
            <a:ext cx="5741409" cy="572408"/>
          </a:xfrm>
          <a:prstGeom prst="roundRect">
            <a:avLst>
              <a:gd name="adj" fmla="val 7748"/>
            </a:avLst>
          </a:prstGeom>
          <a:solidFill>
            <a:schemeClr val="bg2">
              <a:alpha val="3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180000" tIns="108000" rIns="180000" bIns="72000" rtlCol="1">
            <a:spAutoFit/>
          </a:bodyPr>
          <a:lstStyle/>
          <a:p>
            <a:pPr algn="ctr">
              <a:defRPr/>
            </a:pPr>
            <a:r>
              <a:rPr lang="ar-SA" sz="2400" b="1" dirty="0">
                <a:solidFill>
                  <a:srgbClr val="00B050"/>
                </a:solidFill>
                <a:latin typeface="Times New Roman" pitchFamily="18" charset="0"/>
              </a:rPr>
              <a:t>لا يمكن تحديد الوعاء الأكبر  </a:t>
            </a:r>
          </a:p>
        </p:txBody>
      </p:sp>
      <p:pic>
        <p:nvPicPr>
          <p:cNvPr id="18" name="صورة 17">
            <a:extLst>
              <a:ext uri="{FF2B5EF4-FFF2-40B4-BE49-F238E27FC236}">
                <a16:creationId xmlns:a16="http://schemas.microsoft.com/office/drawing/2014/main" id="{11D32B2A-ACC5-40DE-BCEF-F772532792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140" b="6535"/>
          <a:stretch/>
        </p:blipFill>
        <p:spPr>
          <a:xfrm>
            <a:off x="244585" y="1938103"/>
            <a:ext cx="5481653" cy="4275240"/>
          </a:xfrm>
          <a:prstGeom prst="roundRect">
            <a:avLst>
              <a:gd name="adj" fmla="val 4146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2" name="TextBox 1">
            <a:extLst>
              <a:ext uri="{FF2B5EF4-FFF2-40B4-BE49-F238E27FC236}">
                <a16:creationId xmlns:a16="http://schemas.microsoft.com/office/drawing/2014/main" id="{08540DEA-C825-43A6-890B-E743A51B3ABF}"/>
              </a:ext>
            </a:extLst>
          </p:cNvPr>
          <p:cNvSpPr txBox="1"/>
          <p:nvPr/>
        </p:nvSpPr>
        <p:spPr>
          <a:xfrm>
            <a:off x="5726241" y="4075723"/>
            <a:ext cx="5741411" cy="572408"/>
          </a:xfrm>
          <a:prstGeom prst="roundRect">
            <a:avLst>
              <a:gd name="adj" fmla="val 7748"/>
            </a:avLst>
          </a:prstGeom>
          <a:solidFill>
            <a:schemeClr val="bg2">
              <a:alpha val="3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180000" tIns="108000" rIns="180000" bIns="72000" rtlCol="1">
            <a:spAutoFit/>
          </a:bodyPr>
          <a:lstStyle/>
          <a:p>
            <a:pPr algn="ctr">
              <a:defRPr/>
            </a:pPr>
            <a:r>
              <a:rPr lang="ar-SA" sz="2400" b="1" dirty="0">
                <a:solidFill>
                  <a:srgbClr val="00B050"/>
                </a:solidFill>
                <a:latin typeface="Times New Roman" pitchFamily="18" charset="0"/>
              </a:rPr>
              <a:t>كلما زاد الحجم زادت الكمية.</a:t>
            </a:r>
          </a:p>
        </p:txBody>
      </p:sp>
      <p:sp>
        <p:nvSpPr>
          <p:cNvPr id="15" name="TextBox 1">
            <a:extLst>
              <a:ext uri="{FF2B5EF4-FFF2-40B4-BE49-F238E27FC236}">
                <a16:creationId xmlns:a16="http://schemas.microsoft.com/office/drawing/2014/main" id="{DF1838EA-A454-47F4-9979-EC87CD7041E2}"/>
              </a:ext>
            </a:extLst>
          </p:cNvPr>
          <p:cNvSpPr txBox="1"/>
          <p:nvPr/>
        </p:nvSpPr>
        <p:spPr>
          <a:xfrm>
            <a:off x="4462463" y="360920"/>
            <a:ext cx="3133725" cy="660045"/>
          </a:xfrm>
          <a:prstGeom prst="roundRect">
            <a:avLst>
              <a:gd name="adj" fmla="val 7748"/>
            </a:avLst>
          </a:prstGeom>
          <a:solidFill>
            <a:schemeClr val="bg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180000" tIns="108000" rIns="180000" bIns="72000" rtlCol="1">
            <a:spAutoFit/>
          </a:bodyPr>
          <a:lstStyle/>
          <a:p>
            <a:pPr algn="ctr">
              <a:defRPr/>
            </a:pPr>
            <a:r>
              <a:rPr lang="ar-EG" sz="2800" b="1" dirty="0">
                <a:solidFill>
                  <a:srgbClr val="0070C0"/>
                </a:solidFill>
                <a:effectLst/>
                <a:latin typeface="Times New Roman" pitchFamily="18" charset="0"/>
              </a:rPr>
              <a:t>السَّوائِلُ وَالْغَازَاتُ</a:t>
            </a:r>
          </a:p>
        </p:txBody>
      </p:sp>
      <p:pic>
        <p:nvPicPr>
          <p:cNvPr id="5122" name="Picture 2" descr="Premium Vector | Little girl having good idea a bubble with idea lamp sign vector illustration">
            <a:extLst>
              <a:ext uri="{FF2B5EF4-FFF2-40B4-BE49-F238E27FC236}">
                <a16:creationId xmlns:a16="http://schemas.microsoft.com/office/drawing/2014/main" id="{7BD9377C-A22A-4329-8D57-6683364066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4828" y="763118"/>
            <a:ext cx="1863982" cy="1863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5603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">
            <a:extLst>
              <a:ext uri="{FF2B5EF4-FFF2-40B4-BE49-F238E27FC236}">
                <a16:creationId xmlns:a16="http://schemas.microsoft.com/office/drawing/2014/main" id="{9B712552-131E-4E47-9028-D967768C1F0B}"/>
              </a:ext>
            </a:extLst>
          </p:cNvPr>
          <p:cNvSpPr txBox="1"/>
          <p:nvPr/>
        </p:nvSpPr>
        <p:spPr>
          <a:xfrm>
            <a:off x="6265888" y="2919018"/>
            <a:ext cx="4374764" cy="1019964"/>
          </a:xfrm>
          <a:prstGeom prst="roundRect">
            <a:avLst>
              <a:gd name="adj" fmla="val 7748"/>
            </a:avLst>
          </a:prstGeom>
          <a:solidFill>
            <a:schemeClr val="bg2">
              <a:alpha val="3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180000" tIns="108000" rIns="180000" bIns="72000" rtlCol="1">
            <a:spAutoFit/>
          </a:bodyPr>
          <a:lstStyle/>
          <a:p>
            <a:pPr algn="ctr">
              <a:defRPr/>
            </a:pPr>
            <a:r>
              <a:rPr lang="ar-EG" sz="2600" b="1" dirty="0">
                <a:solidFill>
                  <a:srgbClr val="C00000"/>
                </a:solidFill>
                <a:latin typeface="Times New Roman" pitchFamily="18" charset="0"/>
              </a:rPr>
              <a:t>لو كانت جميع الأوعية مملوءة تماما،</a:t>
            </a:r>
            <a:endParaRPr lang="ar-SA" sz="2600" b="1" dirty="0">
              <a:solidFill>
                <a:srgbClr val="C00000"/>
              </a:solidFill>
              <a:latin typeface="Times New Roman" pitchFamily="18" charset="0"/>
            </a:endParaRPr>
          </a:p>
          <a:p>
            <a:pPr algn="ctr">
              <a:defRPr/>
            </a:pPr>
            <a:r>
              <a:rPr lang="ar-EG" sz="2600" b="1" dirty="0">
                <a:solidFill>
                  <a:srgbClr val="C00000"/>
                </a:solidFill>
                <a:latin typeface="Times New Roman" pitchFamily="18" charset="0"/>
              </a:rPr>
              <a:t> فأيها يتسع لأكبر كمية من السائل؟ </a:t>
            </a:r>
          </a:p>
        </p:txBody>
      </p:sp>
      <p:sp>
        <p:nvSpPr>
          <p:cNvPr id="17" name="TextBox 1">
            <a:extLst>
              <a:ext uri="{FF2B5EF4-FFF2-40B4-BE49-F238E27FC236}">
                <a16:creationId xmlns:a16="http://schemas.microsoft.com/office/drawing/2014/main" id="{623C94C0-DF17-439C-AFAF-45949A905700}"/>
              </a:ext>
            </a:extLst>
          </p:cNvPr>
          <p:cNvSpPr txBox="1"/>
          <p:nvPr/>
        </p:nvSpPr>
        <p:spPr>
          <a:xfrm>
            <a:off x="6265888" y="4227290"/>
            <a:ext cx="4388753" cy="604377"/>
          </a:xfrm>
          <a:prstGeom prst="roundRect">
            <a:avLst>
              <a:gd name="adj" fmla="val 7748"/>
            </a:avLst>
          </a:prstGeom>
          <a:solidFill>
            <a:schemeClr val="bg2">
              <a:alpha val="3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180000" tIns="108000" rIns="180000" bIns="72000" rtlCol="1">
            <a:spAutoFit/>
          </a:bodyPr>
          <a:lstStyle/>
          <a:p>
            <a:pPr algn="ctr">
              <a:defRPr/>
            </a:pPr>
            <a:r>
              <a:rPr lang="ar-EG" sz="2600" b="1" dirty="0">
                <a:solidFill>
                  <a:srgbClr val="00B050"/>
                </a:solidFill>
                <a:latin typeface="Times New Roman" pitchFamily="18" charset="0"/>
              </a:rPr>
              <a:t>الوعاء الأكبر سعة</a:t>
            </a: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E7351D5D-7FB9-4A6E-955C-960F9DB263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140" b="6535"/>
          <a:stretch/>
        </p:blipFill>
        <p:spPr>
          <a:xfrm>
            <a:off x="328474" y="1744657"/>
            <a:ext cx="5915379" cy="4221427"/>
          </a:xfrm>
          <a:prstGeom prst="roundRect">
            <a:avLst>
              <a:gd name="adj" fmla="val 4146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2" name="TextBox 1">
            <a:extLst>
              <a:ext uri="{FF2B5EF4-FFF2-40B4-BE49-F238E27FC236}">
                <a16:creationId xmlns:a16="http://schemas.microsoft.com/office/drawing/2014/main" id="{F67C9A0D-67FA-493C-BBD2-0DEFCD06FC36}"/>
              </a:ext>
            </a:extLst>
          </p:cNvPr>
          <p:cNvSpPr txBox="1"/>
          <p:nvPr/>
        </p:nvSpPr>
        <p:spPr>
          <a:xfrm>
            <a:off x="4462463" y="360920"/>
            <a:ext cx="3133725" cy="660045"/>
          </a:xfrm>
          <a:prstGeom prst="roundRect">
            <a:avLst>
              <a:gd name="adj" fmla="val 7748"/>
            </a:avLst>
          </a:prstGeom>
          <a:solidFill>
            <a:schemeClr val="bg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180000" tIns="108000" rIns="180000" bIns="72000" rtlCol="1">
            <a:spAutoFit/>
          </a:bodyPr>
          <a:lstStyle/>
          <a:p>
            <a:pPr algn="ctr">
              <a:defRPr/>
            </a:pPr>
            <a:r>
              <a:rPr lang="ar-EG" sz="2800" b="1" dirty="0">
                <a:solidFill>
                  <a:srgbClr val="0070C0"/>
                </a:solidFill>
                <a:effectLst/>
                <a:latin typeface="Times New Roman" pitchFamily="18" charset="0"/>
              </a:rPr>
              <a:t>السَّوائِلُ وَالْغَازَاتُ</a:t>
            </a:r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id="{F05FDFC6-2613-405E-8A29-015EF185D57B}"/>
              </a:ext>
            </a:extLst>
          </p:cNvPr>
          <p:cNvSpPr txBox="1"/>
          <p:nvPr/>
        </p:nvSpPr>
        <p:spPr>
          <a:xfrm>
            <a:off x="9460170" y="1364411"/>
            <a:ext cx="1827477" cy="508472"/>
          </a:xfrm>
          <a:prstGeom prst="roundRect">
            <a:avLst>
              <a:gd name="adj" fmla="val 7748"/>
            </a:avLst>
          </a:prstGeom>
          <a:solidFill>
            <a:schemeClr val="bg2">
              <a:alpha val="21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180000" tIns="108000" rIns="180000" bIns="72000" rtlCol="1">
            <a:spAutoFit/>
          </a:bodyPr>
          <a:lstStyle/>
          <a:p>
            <a:pPr algn="ctr">
              <a:defRPr/>
            </a:pPr>
            <a:r>
              <a:rPr lang="ar-SA" sz="2000" b="1" dirty="0">
                <a:solidFill>
                  <a:srgbClr val="1CC1B0"/>
                </a:solidFill>
                <a:effectLst/>
                <a:latin typeface="Times New Roman" pitchFamily="18" charset="0"/>
              </a:rPr>
              <a:t>قراءة الصور </a:t>
            </a:r>
            <a:endParaRPr lang="ar-EG" sz="2000" b="1" dirty="0">
              <a:solidFill>
                <a:srgbClr val="1CC1B0"/>
              </a:solidFill>
              <a:effectLst/>
              <a:latin typeface="Times New Roman" pitchFamily="18" charset="0"/>
            </a:endParaRPr>
          </a:p>
        </p:txBody>
      </p:sp>
      <p:pic>
        <p:nvPicPr>
          <p:cNvPr id="11" name="Picture 2" descr="Premium Vector | Little girl having good idea a bubble with idea lamp sign vector illustration">
            <a:extLst>
              <a:ext uri="{FF2B5EF4-FFF2-40B4-BE49-F238E27FC236}">
                <a16:creationId xmlns:a16="http://schemas.microsoft.com/office/drawing/2014/main" id="{0A573EBF-F73C-4459-9698-426A5C28A0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940892"/>
            <a:ext cx="1863982" cy="1863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4787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1">
            <a:extLst>
              <a:ext uri="{FF2B5EF4-FFF2-40B4-BE49-F238E27FC236}">
                <a16:creationId xmlns:a16="http://schemas.microsoft.com/office/drawing/2014/main" id="{3B8E2620-B043-47D6-9DB8-7ABA77809FD8}"/>
              </a:ext>
            </a:extLst>
          </p:cNvPr>
          <p:cNvSpPr txBox="1"/>
          <p:nvPr/>
        </p:nvSpPr>
        <p:spPr>
          <a:xfrm>
            <a:off x="6180631" y="3286094"/>
            <a:ext cx="5160287" cy="1083901"/>
          </a:xfrm>
          <a:prstGeom prst="roundRect">
            <a:avLst>
              <a:gd name="adj" fmla="val 7748"/>
            </a:avLst>
          </a:prstGeom>
          <a:solidFill>
            <a:schemeClr val="bg2">
              <a:alpha val="3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180000" tIns="108000" rIns="180000" bIns="72000" rtlCol="1">
            <a:spAutoFit/>
          </a:bodyPr>
          <a:lstStyle/>
          <a:p>
            <a:pPr algn="ctr">
              <a:defRPr/>
            </a:pPr>
            <a:r>
              <a:rPr lang="ar-EG" sz="2800" b="1" dirty="0">
                <a:solidFill>
                  <a:srgbClr val="C00000"/>
                </a:solidFill>
                <a:latin typeface="Times New Roman" pitchFamily="18" charset="0"/>
              </a:rPr>
              <a:t>لماذا يكون من الصعب الحكم إن كانت الأوعية تتسع</a:t>
            </a:r>
            <a:r>
              <a:rPr lang="ar-SA" sz="28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ar-EG" sz="2800" b="1" dirty="0">
                <a:solidFill>
                  <a:srgbClr val="C00000"/>
                </a:solidFill>
                <a:latin typeface="Times New Roman" pitchFamily="18" charset="0"/>
              </a:rPr>
              <a:t>للكمية نفسها من السائل؟ </a:t>
            </a:r>
          </a:p>
        </p:txBody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id="{F919514B-7EED-4472-94BA-AEE12F87D506}"/>
              </a:ext>
            </a:extLst>
          </p:cNvPr>
          <p:cNvSpPr txBox="1"/>
          <p:nvPr/>
        </p:nvSpPr>
        <p:spPr>
          <a:xfrm>
            <a:off x="6180631" y="4516994"/>
            <a:ext cx="5160287" cy="636345"/>
          </a:xfrm>
          <a:prstGeom prst="roundRect">
            <a:avLst>
              <a:gd name="adj" fmla="val 7748"/>
            </a:avLst>
          </a:prstGeom>
          <a:solidFill>
            <a:schemeClr val="bg2">
              <a:alpha val="3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180000" tIns="108000" rIns="180000" bIns="72000" rtlCol="1">
            <a:spAutoFit/>
          </a:bodyPr>
          <a:lstStyle/>
          <a:p>
            <a:pPr algn="ctr">
              <a:defRPr/>
            </a:pPr>
            <a:r>
              <a:rPr lang="ar-SA" sz="2800" b="1" dirty="0">
                <a:solidFill>
                  <a:srgbClr val="00B050"/>
                </a:solidFill>
                <a:latin typeface="Times New Roman" pitchFamily="18" charset="0"/>
              </a:rPr>
              <a:t>لأن الأوعية لها أشكال وأحجام مختلفة.</a:t>
            </a: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830C04F9-A391-4971-8A13-A66D9CE851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140" b="6535"/>
          <a:stretch/>
        </p:blipFill>
        <p:spPr>
          <a:xfrm>
            <a:off x="671051" y="2022834"/>
            <a:ext cx="5075655" cy="3622170"/>
          </a:xfrm>
          <a:prstGeom prst="roundRect">
            <a:avLst>
              <a:gd name="adj" fmla="val 4146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9" name="TextBox 1">
            <a:extLst>
              <a:ext uri="{FF2B5EF4-FFF2-40B4-BE49-F238E27FC236}">
                <a16:creationId xmlns:a16="http://schemas.microsoft.com/office/drawing/2014/main" id="{82D6A0CA-B306-4532-92D2-B37DB5E1A6D5}"/>
              </a:ext>
            </a:extLst>
          </p:cNvPr>
          <p:cNvSpPr txBox="1"/>
          <p:nvPr/>
        </p:nvSpPr>
        <p:spPr>
          <a:xfrm>
            <a:off x="4462463" y="360920"/>
            <a:ext cx="3133725" cy="660045"/>
          </a:xfrm>
          <a:prstGeom prst="roundRect">
            <a:avLst>
              <a:gd name="adj" fmla="val 7748"/>
            </a:avLst>
          </a:prstGeom>
          <a:solidFill>
            <a:schemeClr val="bg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180000" tIns="108000" rIns="180000" bIns="72000" rtlCol="1">
            <a:spAutoFit/>
          </a:bodyPr>
          <a:lstStyle/>
          <a:p>
            <a:pPr algn="ctr">
              <a:defRPr/>
            </a:pPr>
            <a:r>
              <a:rPr lang="ar-EG" sz="2800" b="1" dirty="0">
                <a:solidFill>
                  <a:srgbClr val="0070C0"/>
                </a:solidFill>
                <a:effectLst/>
                <a:latin typeface="Times New Roman" pitchFamily="18" charset="0"/>
              </a:rPr>
              <a:t>السَّوائِلُ وَالْغَازَاتُ</a:t>
            </a:r>
          </a:p>
        </p:txBody>
      </p:sp>
      <p:sp>
        <p:nvSpPr>
          <p:cNvPr id="13" name="TextBox 1">
            <a:extLst>
              <a:ext uri="{FF2B5EF4-FFF2-40B4-BE49-F238E27FC236}">
                <a16:creationId xmlns:a16="http://schemas.microsoft.com/office/drawing/2014/main" id="{C7F15B21-1BA3-40C6-85D8-509DD8BF5A7E}"/>
              </a:ext>
            </a:extLst>
          </p:cNvPr>
          <p:cNvSpPr txBox="1"/>
          <p:nvPr/>
        </p:nvSpPr>
        <p:spPr>
          <a:xfrm>
            <a:off x="9428810" y="1514362"/>
            <a:ext cx="1827477" cy="508472"/>
          </a:xfrm>
          <a:prstGeom prst="roundRect">
            <a:avLst>
              <a:gd name="adj" fmla="val 7748"/>
            </a:avLst>
          </a:prstGeom>
          <a:solidFill>
            <a:schemeClr val="bg2">
              <a:alpha val="21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180000" tIns="108000" rIns="180000" bIns="72000" rtlCol="1">
            <a:spAutoFit/>
          </a:bodyPr>
          <a:lstStyle/>
          <a:p>
            <a:pPr algn="ctr">
              <a:defRPr/>
            </a:pPr>
            <a:r>
              <a:rPr lang="ar-SA" sz="2000" b="1" dirty="0">
                <a:solidFill>
                  <a:srgbClr val="1CC1B0"/>
                </a:solidFill>
                <a:effectLst/>
                <a:latin typeface="Times New Roman" pitchFamily="18" charset="0"/>
              </a:rPr>
              <a:t>قراءة الصور </a:t>
            </a:r>
            <a:endParaRPr lang="ar-EG" sz="2000" b="1" dirty="0">
              <a:solidFill>
                <a:srgbClr val="1CC1B0"/>
              </a:solidFill>
              <a:effectLst/>
              <a:latin typeface="Times New Roman" pitchFamily="18" charset="0"/>
            </a:endParaRPr>
          </a:p>
        </p:txBody>
      </p:sp>
      <p:pic>
        <p:nvPicPr>
          <p:cNvPr id="14" name="Picture 2" descr="Premium Vector | Little girl having good idea a bubble with idea lamp sign vector illustration">
            <a:extLst>
              <a:ext uri="{FF2B5EF4-FFF2-40B4-BE49-F238E27FC236}">
                <a16:creationId xmlns:a16="http://schemas.microsoft.com/office/drawing/2014/main" id="{F71F4E28-5884-4D12-BCC5-B32F568B0E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740" y="763118"/>
            <a:ext cx="1507069" cy="1507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مربع نص 14">
            <a:extLst>
              <a:ext uri="{FF2B5EF4-FFF2-40B4-BE49-F238E27FC236}">
                <a16:creationId xmlns:a16="http://schemas.microsoft.com/office/drawing/2014/main" id="{62B161B2-7EA3-43E6-AC77-253CF881540B}"/>
              </a:ext>
            </a:extLst>
          </p:cNvPr>
          <p:cNvSpPr txBox="1"/>
          <p:nvPr/>
        </p:nvSpPr>
        <p:spPr>
          <a:xfrm>
            <a:off x="1463675" y="6363028"/>
            <a:ext cx="2587625" cy="119182"/>
          </a:xfrm>
          <a:prstGeom prst="roundRect">
            <a:avLst/>
          </a:prstGeom>
          <a:solidFill>
            <a:srgbClr val="05BCFE"/>
          </a:solidFill>
          <a:ln>
            <a:solidFill>
              <a:srgbClr val="00B0F0">
                <a:alpha val="54000"/>
              </a:srgbClr>
            </a:solidFill>
          </a:ln>
        </p:spPr>
        <p:txBody>
          <a:bodyPr wrap="square" lIns="0" tIns="0" rIns="0" bIns="0">
            <a:spAutoFit/>
          </a:bodyPr>
          <a:lstStyle/>
          <a:p>
            <a:pPr algn="ctr" rtl="1"/>
            <a:r>
              <a:rPr lang="ar-SA" sz="700" b="1" dirty="0" err="1">
                <a:solidFill>
                  <a:schemeClr val="bg1"/>
                </a:solidFill>
                <a:latin typeface="Calibri" panose="020F0502020204030204" pitchFamily="34" charset="0"/>
                <a:cs typeface="+mj-cs"/>
              </a:rPr>
              <a:t>برزنتيشن</a:t>
            </a:r>
            <a:r>
              <a:rPr lang="ar-SA" sz="700" b="1" dirty="0">
                <a:solidFill>
                  <a:schemeClr val="bg1"/>
                </a:solidFill>
                <a:latin typeface="Calibri" panose="020F0502020204030204" pitchFamily="34" charset="0"/>
                <a:cs typeface="+mj-cs"/>
              </a:rPr>
              <a:t> العلوم للمرحلة الابتدائية      </a:t>
            </a:r>
            <a:r>
              <a:rPr lang="en-US" sz="700" b="1" dirty="0">
                <a:solidFill>
                  <a:schemeClr val="bg1"/>
                </a:solidFill>
                <a:latin typeface="Calibri" panose="020F0502020204030204" pitchFamily="34" charset="0"/>
                <a:cs typeface="+mj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https://t.me/presentationyosef</a:t>
            </a:r>
            <a:r>
              <a:rPr lang="en-US" sz="700" b="1" dirty="0">
                <a:solidFill>
                  <a:schemeClr val="bg1"/>
                </a:solidFill>
                <a:latin typeface="Calibri" panose="020F0502020204030204" pitchFamily="34" charset="0"/>
                <a:cs typeface="+mj-cs"/>
              </a:rPr>
              <a:t>        </a:t>
            </a:r>
          </a:p>
        </p:txBody>
      </p:sp>
      <p:pic>
        <p:nvPicPr>
          <p:cNvPr id="16" name="Picture 4" descr="Канал и группа в телеграмме — KIA Ceed, 1.6 л., 2018 года на DRIVE2">
            <a:extLst>
              <a:ext uri="{FF2B5EF4-FFF2-40B4-BE49-F238E27FC236}">
                <a16:creationId xmlns:a16="http://schemas.microsoft.com/office/drawing/2014/main" id="{16832777-571F-4A15-9684-857B478C2C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700" y="6338331"/>
            <a:ext cx="174977" cy="168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2910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1">
            <a:extLst>
              <a:ext uri="{FF2B5EF4-FFF2-40B4-BE49-F238E27FC236}">
                <a16:creationId xmlns:a16="http://schemas.microsoft.com/office/drawing/2014/main" id="{928BC9B4-6108-42C9-B168-7BE32FC3B2BA}"/>
              </a:ext>
            </a:extLst>
          </p:cNvPr>
          <p:cNvSpPr txBox="1"/>
          <p:nvPr/>
        </p:nvSpPr>
        <p:spPr>
          <a:xfrm>
            <a:off x="8142514" y="2155723"/>
            <a:ext cx="3025576" cy="764218"/>
          </a:xfrm>
          <a:prstGeom prst="roundRect">
            <a:avLst>
              <a:gd name="adj" fmla="val 7748"/>
            </a:avLst>
          </a:prstGeom>
          <a:solidFill>
            <a:schemeClr val="bg2">
              <a:alpha val="21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180000" tIns="108000" rIns="180000" bIns="72000" rtlCol="1">
            <a:spAutoFit/>
          </a:bodyPr>
          <a:lstStyle/>
          <a:p>
            <a:pPr algn="ctr">
              <a:defRPr/>
            </a:pPr>
            <a:r>
              <a:rPr lang="ar-EG" sz="3600" b="1" dirty="0">
                <a:solidFill>
                  <a:srgbClr val="C00000"/>
                </a:solidFill>
                <a:latin typeface="Times New Roman" pitchFamily="18" charset="0"/>
              </a:rPr>
              <a:t>أَسْتَكْشِفُ</a:t>
            </a:r>
          </a:p>
        </p:txBody>
      </p:sp>
      <p:sp>
        <p:nvSpPr>
          <p:cNvPr id="26" name="TextBox 1">
            <a:extLst>
              <a:ext uri="{FF2B5EF4-FFF2-40B4-BE49-F238E27FC236}">
                <a16:creationId xmlns:a16="http://schemas.microsoft.com/office/drawing/2014/main" id="{85FCDE85-32B5-4EB6-950B-5B062D989271}"/>
              </a:ext>
            </a:extLst>
          </p:cNvPr>
          <p:cNvSpPr txBox="1"/>
          <p:nvPr/>
        </p:nvSpPr>
        <p:spPr>
          <a:xfrm>
            <a:off x="8142514" y="3078859"/>
            <a:ext cx="3025576" cy="700282"/>
          </a:xfrm>
          <a:prstGeom prst="roundRect">
            <a:avLst>
              <a:gd name="adj" fmla="val 7748"/>
            </a:avLst>
          </a:prstGeom>
          <a:solidFill>
            <a:schemeClr val="bg2">
              <a:alpha val="21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180000" tIns="108000" rIns="180000" bIns="72000" rtlCol="1">
            <a:spAutoFit/>
          </a:bodyPr>
          <a:lstStyle/>
          <a:p>
            <a:pPr algn="ctr">
              <a:defRPr/>
            </a:pPr>
            <a:r>
              <a:rPr lang="ar-EG" sz="3200" b="1" dirty="0">
                <a:solidFill>
                  <a:srgbClr val="C00000"/>
                </a:solidFill>
                <a:latin typeface="Times New Roman" pitchFamily="18" charset="0"/>
              </a:rPr>
              <a:t>نشاط استقصائي</a:t>
            </a:r>
          </a:p>
        </p:txBody>
      </p:sp>
      <p:sp>
        <p:nvSpPr>
          <p:cNvPr id="23" name="TextBox 1">
            <a:extLst>
              <a:ext uri="{FF2B5EF4-FFF2-40B4-BE49-F238E27FC236}">
                <a16:creationId xmlns:a16="http://schemas.microsoft.com/office/drawing/2014/main" id="{9ED1E07F-1A0C-4F01-91EA-99012BF8DDFC}"/>
              </a:ext>
            </a:extLst>
          </p:cNvPr>
          <p:cNvSpPr txBox="1"/>
          <p:nvPr/>
        </p:nvSpPr>
        <p:spPr>
          <a:xfrm>
            <a:off x="4462463" y="360920"/>
            <a:ext cx="3133725" cy="660045"/>
          </a:xfrm>
          <a:prstGeom prst="roundRect">
            <a:avLst>
              <a:gd name="adj" fmla="val 7748"/>
            </a:avLst>
          </a:prstGeom>
          <a:solidFill>
            <a:schemeClr val="bg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180000" tIns="108000" rIns="180000" bIns="72000" rtlCol="1">
            <a:spAutoFit/>
          </a:bodyPr>
          <a:lstStyle/>
          <a:p>
            <a:pPr algn="ctr">
              <a:defRPr/>
            </a:pPr>
            <a:r>
              <a:rPr lang="ar-EG" sz="2800" b="1" dirty="0">
                <a:solidFill>
                  <a:srgbClr val="0070C0"/>
                </a:solidFill>
                <a:effectLst/>
                <a:latin typeface="Times New Roman" pitchFamily="18" charset="0"/>
              </a:rPr>
              <a:t>السَّوائِلُ وَالْغَازَاتُ</a:t>
            </a: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3BF8E766-6D9B-4241-87F1-8B19D1A4DA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101" y="1151946"/>
            <a:ext cx="7248772" cy="4554107"/>
          </a:xfrm>
          <a:prstGeom prst="rect">
            <a:avLst/>
          </a:prstGeom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45F4BF11-AD9D-405C-928F-FA45D2279941}"/>
              </a:ext>
            </a:extLst>
          </p:cNvPr>
          <p:cNvSpPr txBox="1"/>
          <p:nvPr/>
        </p:nvSpPr>
        <p:spPr>
          <a:xfrm>
            <a:off x="1463675" y="6363028"/>
            <a:ext cx="2587625" cy="119182"/>
          </a:xfrm>
          <a:prstGeom prst="roundRect">
            <a:avLst/>
          </a:prstGeom>
          <a:solidFill>
            <a:srgbClr val="05BCFE"/>
          </a:solidFill>
          <a:ln>
            <a:solidFill>
              <a:srgbClr val="00B0F0">
                <a:alpha val="54000"/>
              </a:srgbClr>
            </a:solidFill>
          </a:ln>
        </p:spPr>
        <p:txBody>
          <a:bodyPr wrap="square" lIns="0" tIns="0" rIns="0" bIns="0">
            <a:spAutoFit/>
          </a:bodyPr>
          <a:lstStyle/>
          <a:p>
            <a:pPr algn="ctr" rtl="1"/>
            <a:r>
              <a:rPr lang="ar-SA" sz="700" b="1" dirty="0" err="1">
                <a:solidFill>
                  <a:schemeClr val="bg1"/>
                </a:solidFill>
                <a:latin typeface="Calibri" panose="020F0502020204030204" pitchFamily="34" charset="0"/>
                <a:cs typeface="+mj-cs"/>
              </a:rPr>
              <a:t>برزنتيشن</a:t>
            </a:r>
            <a:r>
              <a:rPr lang="ar-SA" sz="700" b="1" dirty="0">
                <a:solidFill>
                  <a:schemeClr val="bg1"/>
                </a:solidFill>
                <a:latin typeface="Calibri" panose="020F0502020204030204" pitchFamily="34" charset="0"/>
                <a:cs typeface="+mj-cs"/>
              </a:rPr>
              <a:t> العلوم للمرحلة الابتدائية      </a:t>
            </a:r>
            <a:r>
              <a:rPr lang="en-US" sz="700" b="1" dirty="0">
                <a:solidFill>
                  <a:schemeClr val="bg1"/>
                </a:solidFill>
                <a:latin typeface="Calibri" panose="020F0502020204030204" pitchFamily="34" charset="0"/>
                <a:cs typeface="+mj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https://t.me/presentationyosef</a:t>
            </a:r>
            <a:r>
              <a:rPr lang="en-US" sz="700" b="1" dirty="0">
                <a:solidFill>
                  <a:schemeClr val="bg1"/>
                </a:solidFill>
                <a:latin typeface="Calibri" panose="020F0502020204030204" pitchFamily="34" charset="0"/>
                <a:cs typeface="+mj-cs"/>
              </a:rPr>
              <a:t>        </a:t>
            </a:r>
          </a:p>
        </p:txBody>
      </p:sp>
      <p:pic>
        <p:nvPicPr>
          <p:cNvPr id="10" name="Picture 4" descr="Канал и группа в телеграмме — KIA Ceed, 1.6 л., 2018 года на DRIVE2">
            <a:extLst>
              <a:ext uri="{FF2B5EF4-FFF2-40B4-BE49-F238E27FC236}">
                <a16:creationId xmlns:a16="http://schemas.microsoft.com/office/drawing/2014/main" id="{9E8C2B9F-E7DA-4E9B-B760-0A68C1E7AB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700" y="6338331"/>
            <a:ext cx="174977" cy="168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4117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1">
            <a:extLst>
              <a:ext uri="{FF2B5EF4-FFF2-40B4-BE49-F238E27FC236}">
                <a16:creationId xmlns:a16="http://schemas.microsoft.com/office/drawing/2014/main" id="{928BC9B4-6108-42C9-B168-7BE32FC3B2BA}"/>
              </a:ext>
            </a:extLst>
          </p:cNvPr>
          <p:cNvSpPr txBox="1"/>
          <p:nvPr/>
        </p:nvSpPr>
        <p:spPr>
          <a:xfrm>
            <a:off x="9817100" y="922009"/>
            <a:ext cx="1350990" cy="444535"/>
          </a:xfrm>
          <a:prstGeom prst="roundRect">
            <a:avLst>
              <a:gd name="adj" fmla="val 7748"/>
            </a:avLst>
          </a:prstGeom>
          <a:solidFill>
            <a:schemeClr val="bg2">
              <a:alpha val="21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180000" tIns="108000" rIns="180000" bIns="72000" rtlCol="1">
            <a:spAutoFit/>
          </a:bodyPr>
          <a:lstStyle/>
          <a:p>
            <a:pPr algn="ctr">
              <a:defRPr/>
            </a:pPr>
            <a:r>
              <a:rPr lang="ar-EG" sz="1600" b="1" dirty="0">
                <a:solidFill>
                  <a:srgbClr val="C00000"/>
                </a:solidFill>
                <a:latin typeface="Times New Roman" pitchFamily="18" charset="0"/>
              </a:rPr>
              <a:t>أَسْتَكْشِفُ</a:t>
            </a:r>
          </a:p>
        </p:txBody>
      </p:sp>
      <p:sp>
        <p:nvSpPr>
          <p:cNvPr id="26" name="TextBox 1">
            <a:extLst>
              <a:ext uri="{FF2B5EF4-FFF2-40B4-BE49-F238E27FC236}">
                <a16:creationId xmlns:a16="http://schemas.microsoft.com/office/drawing/2014/main" id="{85FCDE85-32B5-4EB6-950B-5B062D989271}"/>
              </a:ext>
            </a:extLst>
          </p:cNvPr>
          <p:cNvSpPr txBox="1"/>
          <p:nvPr/>
        </p:nvSpPr>
        <p:spPr>
          <a:xfrm>
            <a:off x="9817100" y="1398513"/>
            <a:ext cx="1350990" cy="412567"/>
          </a:xfrm>
          <a:prstGeom prst="roundRect">
            <a:avLst>
              <a:gd name="adj" fmla="val 7748"/>
            </a:avLst>
          </a:prstGeom>
          <a:solidFill>
            <a:schemeClr val="bg2">
              <a:alpha val="21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180000" tIns="108000" rIns="180000" bIns="72000" rtlCol="1">
            <a:spAutoFit/>
          </a:bodyPr>
          <a:lstStyle/>
          <a:p>
            <a:pPr algn="ctr">
              <a:defRPr/>
            </a:pPr>
            <a:r>
              <a:rPr lang="ar-EG" sz="1400" b="1">
                <a:solidFill>
                  <a:srgbClr val="C00000"/>
                </a:solidFill>
                <a:latin typeface="Times New Roman" pitchFamily="18" charset="0"/>
              </a:rPr>
              <a:t>نشاط استقصائي</a:t>
            </a:r>
            <a:endParaRPr lang="ar-EG" sz="1400" b="1" dirty="0">
              <a:solidFill>
                <a:srgbClr val="C00000"/>
              </a:solidFill>
              <a:latin typeface="Times New Roman" pitchFamily="18" charset="0"/>
            </a:endParaRPr>
          </a:p>
        </p:txBody>
      </p:sp>
      <p:sp>
        <p:nvSpPr>
          <p:cNvPr id="46" name="TextBox 1">
            <a:extLst>
              <a:ext uri="{FF2B5EF4-FFF2-40B4-BE49-F238E27FC236}">
                <a16:creationId xmlns:a16="http://schemas.microsoft.com/office/drawing/2014/main" id="{C84772BB-111B-4455-B2EA-03120A2CF6CB}"/>
              </a:ext>
            </a:extLst>
          </p:cNvPr>
          <p:cNvSpPr txBox="1"/>
          <p:nvPr/>
        </p:nvSpPr>
        <p:spPr>
          <a:xfrm>
            <a:off x="2278506" y="1811080"/>
            <a:ext cx="7375160" cy="636345"/>
          </a:xfrm>
          <a:prstGeom prst="roundRect">
            <a:avLst>
              <a:gd name="adj" fmla="val 7748"/>
            </a:avLst>
          </a:prstGeom>
          <a:solidFill>
            <a:schemeClr val="bg2">
              <a:alpha val="21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180000" tIns="108000" rIns="180000" bIns="72000" rtlCol="1">
            <a:spAutoFit/>
          </a:bodyPr>
          <a:lstStyle/>
          <a:p>
            <a:pPr algn="ctr">
              <a:defRPr/>
            </a:pPr>
            <a:r>
              <a:rPr lang="ar-EG" sz="2800" b="1" dirty="0">
                <a:solidFill>
                  <a:srgbClr val="C00000"/>
                </a:solidFill>
                <a:latin typeface="Times New Roman" pitchFamily="18" charset="0"/>
              </a:rPr>
              <a:t>مَاذَا يَحْدُثُ لِلْماءِ فِي الأَوْعِيَةِ الزجاجية ذَاتِ الأَشْكَالِ الْمُخْتَلِفَةِ؟</a:t>
            </a:r>
          </a:p>
        </p:txBody>
      </p:sp>
      <p:pic>
        <p:nvPicPr>
          <p:cNvPr id="22" name="صورة 21">
            <a:extLst>
              <a:ext uri="{FF2B5EF4-FFF2-40B4-BE49-F238E27FC236}">
                <a16:creationId xmlns:a16="http://schemas.microsoft.com/office/drawing/2014/main" id="{8F8A41FB-0592-408F-B6DD-EB901802DA8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309" y="2447425"/>
            <a:ext cx="4931691" cy="2956082"/>
          </a:xfrm>
          <a:prstGeom prst="rect">
            <a:avLst/>
          </a:prstGeom>
        </p:spPr>
      </p:pic>
      <p:sp>
        <p:nvSpPr>
          <p:cNvPr id="23" name="TextBox 1">
            <a:extLst>
              <a:ext uri="{FF2B5EF4-FFF2-40B4-BE49-F238E27FC236}">
                <a16:creationId xmlns:a16="http://schemas.microsoft.com/office/drawing/2014/main" id="{9ED1E07F-1A0C-4F01-91EA-99012BF8DDFC}"/>
              </a:ext>
            </a:extLst>
          </p:cNvPr>
          <p:cNvSpPr txBox="1"/>
          <p:nvPr/>
        </p:nvSpPr>
        <p:spPr>
          <a:xfrm>
            <a:off x="4462463" y="360920"/>
            <a:ext cx="3133725" cy="660045"/>
          </a:xfrm>
          <a:prstGeom prst="roundRect">
            <a:avLst>
              <a:gd name="adj" fmla="val 7748"/>
            </a:avLst>
          </a:prstGeom>
          <a:solidFill>
            <a:schemeClr val="bg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180000" tIns="108000" rIns="180000" bIns="72000" rtlCol="1">
            <a:spAutoFit/>
          </a:bodyPr>
          <a:lstStyle/>
          <a:p>
            <a:pPr algn="ctr">
              <a:defRPr/>
            </a:pPr>
            <a:r>
              <a:rPr lang="ar-EG" sz="2800" b="1" dirty="0">
                <a:solidFill>
                  <a:srgbClr val="0070C0"/>
                </a:solidFill>
                <a:effectLst/>
                <a:latin typeface="Times New Roman" pitchFamily="18" charset="0"/>
              </a:rPr>
              <a:t>السَّوائِلُ وَالْغَازَاتُ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8DDB9AAE-6F19-4A70-A7CA-9E9AA56A4317}"/>
              </a:ext>
            </a:extLst>
          </p:cNvPr>
          <p:cNvSpPr txBox="1"/>
          <p:nvPr/>
        </p:nvSpPr>
        <p:spPr>
          <a:xfrm>
            <a:off x="1463675" y="6363028"/>
            <a:ext cx="2587625" cy="119182"/>
          </a:xfrm>
          <a:prstGeom prst="roundRect">
            <a:avLst/>
          </a:prstGeom>
          <a:solidFill>
            <a:srgbClr val="05BCFE"/>
          </a:solidFill>
          <a:ln>
            <a:solidFill>
              <a:srgbClr val="00B0F0">
                <a:alpha val="54000"/>
              </a:srgbClr>
            </a:solidFill>
          </a:ln>
        </p:spPr>
        <p:txBody>
          <a:bodyPr wrap="square" lIns="0" tIns="0" rIns="0" bIns="0">
            <a:spAutoFit/>
          </a:bodyPr>
          <a:lstStyle/>
          <a:p>
            <a:pPr algn="ctr" rtl="1"/>
            <a:r>
              <a:rPr lang="ar-SA" sz="700" b="1" dirty="0" err="1">
                <a:solidFill>
                  <a:schemeClr val="bg1"/>
                </a:solidFill>
                <a:latin typeface="Calibri" panose="020F0502020204030204" pitchFamily="34" charset="0"/>
                <a:cs typeface="+mj-cs"/>
              </a:rPr>
              <a:t>برزنتيشن</a:t>
            </a:r>
            <a:r>
              <a:rPr lang="ar-SA" sz="700" b="1" dirty="0">
                <a:solidFill>
                  <a:schemeClr val="bg1"/>
                </a:solidFill>
                <a:latin typeface="Calibri" panose="020F0502020204030204" pitchFamily="34" charset="0"/>
                <a:cs typeface="+mj-cs"/>
              </a:rPr>
              <a:t> العلوم للمرحلة الابتدائية      </a:t>
            </a:r>
            <a:r>
              <a:rPr lang="en-US" sz="700" b="1" dirty="0">
                <a:solidFill>
                  <a:schemeClr val="bg1"/>
                </a:solidFill>
                <a:latin typeface="Calibri" panose="020F0502020204030204" pitchFamily="34" charset="0"/>
                <a:cs typeface="+mj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https://t.me/presentationyosef</a:t>
            </a:r>
            <a:r>
              <a:rPr lang="en-US" sz="700" b="1" dirty="0">
                <a:solidFill>
                  <a:schemeClr val="bg1"/>
                </a:solidFill>
                <a:latin typeface="Calibri" panose="020F0502020204030204" pitchFamily="34" charset="0"/>
                <a:cs typeface="+mj-cs"/>
              </a:rPr>
              <a:t>        </a:t>
            </a:r>
          </a:p>
        </p:txBody>
      </p:sp>
      <p:pic>
        <p:nvPicPr>
          <p:cNvPr id="8" name="Picture 4" descr="Канал и группа в телеграмме — KIA Ceed, 1.6 л., 2018 года на DRIVE2">
            <a:extLst>
              <a:ext uri="{FF2B5EF4-FFF2-40B4-BE49-F238E27FC236}">
                <a16:creationId xmlns:a16="http://schemas.microsoft.com/office/drawing/2014/main" id="{01CD2C2F-42F6-46EB-8360-3A51E392E6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700" y="6338331"/>
            <a:ext cx="174977" cy="168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3245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1">
            <a:extLst>
              <a:ext uri="{FF2B5EF4-FFF2-40B4-BE49-F238E27FC236}">
                <a16:creationId xmlns:a16="http://schemas.microsoft.com/office/drawing/2014/main" id="{928BC9B4-6108-42C9-B168-7BE32FC3B2BA}"/>
              </a:ext>
            </a:extLst>
          </p:cNvPr>
          <p:cNvSpPr txBox="1"/>
          <p:nvPr/>
        </p:nvSpPr>
        <p:spPr>
          <a:xfrm>
            <a:off x="9687339" y="922009"/>
            <a:ext cx="1480751" cy="444535"/>
          </a:xfrm>
          <a:prstGeom prst="roundRect">
            <a:avLst>
              <a:gd name="adj" fmla="val 7748"/>
            </a:avLst>
          </a:prstGeom>
          <a:solidFill>
            <a:schemeClr val="bg2">
              <a:alpha val="21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180000" tIns="108000" rIns="180000" bIns="72000" rtlCol="1">
            <a:spAutoFit/>
          </a:bodyPr>
          <a:lstStyle/>
          <a:p>
            <a:pPr algn="ctr">
              <a:defRPr/>
            </a:pPr>
            <a:r>
              <a:rPr lang="ar-EG" sz="1600" b="1" dirty="0">
                <a:solidFill>
                  <a:srgbClr val="C00000"/>
                </a:solidFill>
                <a:latin typeface="Times New Roman" pitchFamily="18" charset="0"/>
              </a:rPr>
              <a:t>أَسْتَكْشِفُ</a:t>
            </a:r>
          </a:p>
        </p:txBody>
      </p:sp>
      <p:sp>
        <p:nvSpPr>
          <p:cNvPr id="26" name="TextBox 1">
            <a:extLst>
              <a:ext uri="{FF2B5EF4-FFF2-40B4-BE49-F238E27FC236}">
                <a16:creationId xmlns:a16="http://schemas.microsoft.com/office/drawing/2014/main" id="{85FCDE85-32B5-4EB6-950B-5B062D989271}"/>
              </a:ext>
            </a:extLst>
          </p:cNvPr>
          <p:cNvSpPr txBox="1"/>
          <p:nvPr/>
        </p:nvSpPr>
        <p:spPr>
          <a:xfrm>
            <a:off x="9687339" y="1374514"/>
            <a:ext cx="1480751" cy="412567"/>
          </a:xfrm>
          <a:prstGeom prst="roundRect">
            <a:avLst>
              <a:gd name="adj" fmla="val 7748"/>
            </a:avLst>
          </a:prstGeom>
          <a:solidFill>
            <a:schemeClr val="bg2">
              <a:alpha val="21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180000" tIns="108000" rIns="180000" bIns="72000" rtlCol="1">
            <a:spAutoFit/>
          </a:bodyPr>
          <a:lstStyle/>
          <a:p>
            <a:pPr algn="ctr">
              <a:defRPr/>
            </a:pPr>
            <a:r>
              <a:rPr lang="ar-EG" sz="1400" b="1" dirty="0">
                <a:solidFill>
                  <a:srgbClr val="C00000"/>
                </a:solidFill>
                <a:latin typeface="Times New Roman" pitchFamily="18" charset="0"/>
              </a:rPr>
              <a:t>نشاط استقصائي</a:t>
            </a:r>
          </a:p>
        </p:txBody>
      </p:sp>
      <p:grpSp>
        <p:nvGrpSpPr>
          <p:cNvPr id="41" name="مجموعة 40">
            <a:extLst>
              <a:ext uri="{FF2B5EF4-FFF2-40B4-BE49-F238E27FC236}">
                <a16:creationId xmlns:a16="http://schemas.microsoft.com/office/drawing/2014/main" id="{BFA21725-22D6-4916-BAA4-F09BBD0FA5FB}"/>
              </a:ext>
            </a:extLst>
          </p:cNvPr>
          <p:cNvGrpSpPr/>
          <p:nvPr/>
        </p:nvGrpSpPr>
        <p:grpSpPr>
          <a:xfrm>
            <a:off x="4507769" y="1327954"/>
            <a:ext cx="3176462" cy="918254"/>
            <a:chOff x="8205917" y="2057187"/>
            <a:chExt cx="2962173" cy="572408"/>
          </a:xfrm>
        </p:grpSpPr>
        <p:pic>
          <p:nvPicPr>
            <p:cNvPr id="28" name="صورة 27" descr="صصص.png">
              <a:extLst>
                <a:ext uri="{FF2B5EF4-FFF2-40B4-BE49-F238E27FC236}">
                  <a16:creationId xmlns:a16="http://schemas.microsoft.com/office/drawing/2014/main" id="{DF55D1BF-9BC3-4C0F-B14D-26D9D2B53F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/>
            <a:srcRect b="85570"/>
            <a:stretch/>
          </p:blipFill>
          <p:spPr>
            <a:xfrm>
              <a:off x="8205917" y="2057187"/>
              <a:ext cx="2962173" cy="572408"/>
            </a:xfrm>
            <a:prstGeom prst="rect">
              <a:avLst/>
            </a:prstGeom>
          </p:spPr>
        </p:pic>
        <p:sp>
          <p:nvSpPr>
            <p:cNvPr id="29" name="مربع نص 28">
              <a:extLst>
                <a:ext uri="{FF2B5EF4-FFF2-40B4-BE49-F238E27FC236}">
                  <a16:creationId xmlns:a16="http://schemas.microsoft.com/office/drawing/2014/main" id="{E4D1CDD9-42FA-4CF2-924D-79553BF84D9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74547" y="2134961"/>
              <a:ext cx="2424913" cy="3645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ar-EG" sz="3200" b="1" dirty="0">
                  <a:solidFill>
                    <a:schemeClr val="bg1"/>
                  </a:solidFill>
                  <a:latin typeface="Calibri" pitchFamily="34" charset="0"/>
                </a:rPr>
                <a:t>أحتاج إلى:</a:t>
              </a:r>
            </a:p>
          </p:txBody>
        </p:sp>
      </p:grpSp>
      <p:pic>
        <p:nvPicPr>
          <p:cNvPr id="30" name="Picture 5">
            <a:extLst>
              <a:ext uri="{FF2B5EF4-FFF2-40B4-BE49-F238E27FC236}">
                <a16:creationId xmlns:a16="http://schemas.microsoft.com/office/drawing/2014/main" id="{6ADF45B5-077A-472E-84EC-6F912D0C38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8697040" y="2175723"/>
            <a:ext cx="3041798" cy="2240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Rectangle 16">
            <a:extLst>
              <a:ext uri="{FF2B5EF4-FFF2-40B4-BE49-F238E27FC236}">
                <a16:creationId xmlns:a16="http://schemas.microsoft.com/office/drawing/2014/main" id="{C128CE3D-4000-4FF2-9F7E-329A7DBE5C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14694" y="4531671"/>
            <a:ext cx="165339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ar-EG" sz="2800" b="1" dirty="0">
                <a:latin typeface="Calibri" pitchFamily="34" charset="0"/>
                <a:cs typeface="+mj-cs"/>
              </a:rPr>
              <a:t>كأس قِيَاسٍ</a:t>
            </a:r>
          </a:p>
        </p:txBody>
      </p:sp>
      <p:grpSp>
        <p:nvGrpSpPr>
          <p:cNvPr id="35" name="Group 4">
            <a:extLst>
              <a:ext uri="{FF2B5EF4-FFF2-40B4-BE49-F238E27FC236}">
                <a16:creationId xmlns:a16="http://schemas.microsoft.com/office/drawing/2014/main" id="{7D0F55D7-DBD4-4A97-9CDB-977370DE5A2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176749" y="2194589"/>
            <a:ext cx="4996337" cy="2539794"/>
            <a:chOff x="301" y="0"/>
            <a:chExt cx="7078" cy="4320"/>
          </a:xfrm>
        </p:grpSpPr>
        <p:sp>
          <p:nvSpPr>
            <p:cNvPr id="36" name="AutoShape 3">
              <a:extLst>
                <a:ext uri="{FF2B5EF4-FFF2-40B4-BE49-F238E27FC236}">
                  <a16:creationId xmlns:a16="http://schemas.microsoft.com/office/drawing/2014/main" id="{7DB92D47-2691-4E4C-80EE-FDADB086880F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301" y="0"/>
              <a:ext cx="7078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pic>
          <p:nvPicPr>
            <p:cNvPr id="1029" name="Picture 5">
              <a:extLst>
                <a:ext uri="{FF2B5EF4-FFF2-40B4-BE49-F238E27FC236}">
                  <a16:creationId xmlns:a16="http://schemas.microsoft.com/office/drawing/2014/main" id="{22242FE1-CE8F-4CAE-9104-7C24F3F94B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" y="0"/>
              <a:ext cx="7093" cy="43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9" name="مربع نص 38">
            <a:extLst>
              <a:ext uri="{FF2B5EF4-FFF2-40B4-BE49-F238E27FC236}">
                <a16:creationId xmlns:a16="http://schemas.microsoft.com/office/drawing/2014/main" id="{CA5D7D98-7789-473C-9F18-127336A5083B}"/>
              </a:ext>
            </a:extLst>
          </p:cNvPr>
          <p:cNvSpPr txBox="1"/>
          <p:nvPr/>
        </p:nvSpPr>
        <p:spPr>
          <a:xfrm>
            <a:off x="5251931" y="4638686"/>
            <a:ext cx="284597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ar-EG" sz="2800" b="1" dirty="0">
                <a:latin typeface="Calibri" pitchFamily="34" charset="0"/>
                <a:cs typeface="+mj-cs"/>
              </a:rPr>
              <a:t>أَوْعِيَةٍ</a:t>
            </a:r>
            <a:r>
              <a:rPr lang="ar-SA" sz="2800" b="1" dirty="0">
                <a:latin typeface="Calibri" pitchFamily="34" charset="0"/>
                <a:cs typeface="+mj-cs"/>
              </a:rPr>
              <a:t> زجاجية</a:t>
            </a:r>
            <a:r>
              <a:rPr lang="ar-EG" sz="2800" b="1" dirty="0">
                <a:latin typeface="Calibri" pitchFamily="34" charset="0"/>
                <a:cs typeface="+mj-cs"/>
              </a:rPr>
              <a:t>ٍ مُخْتَلِفَةٍ</a:t>
            </a:r>
          </a:p>
        </p:txBody>
      </p:sp>
      <p:pic>
        <p:nvPicPr>
          <p:cNvPr id="40" name="صورة 39">
            <a:extLst>
              <a:ext uri="{FF2B5EF4-FFF2-40B4-BE49-F238E27FC236}">
                <a16:creationId xmlns:a16="http://schemas.microsoft.com/office/drawing/2014/main" id="{004744DE-29A0-4B72-A8A5-0721ADBD141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r="3583" b="8022"/>
          <a:stretch/>
        </p:blipFill>
        <p:spPr>
          <a:xfrm>
            <a:off x="453162" y="2862904"/>
            <a:ext cx="3442261" cy="1693752"/>
          </a:xfrm>
          <a:prstGeom prst="rect">
            <a:avLst/>
          </a:prstGeom>
        </p:spPr>
      </p:pic>
      <p:sp>
        <p:nvSpPr>
          <p:cNvPr id="44" name="مربع نص 43">
            <a:extLst>
              <a:ext uri="{FF2B5EF4-FFF2-40B4-BE49-F238E27FC236}">
                <a16:creationId xmlns:a16="http://schemas.microsoft.com/office/drawing/2014/main" id="{3E32257F-7D71-4584-A231-111A0A576967}"/>
              </a:ext>
            </a:extLst>
          </p:cNvPr>
          <p:cNvSpPr txBox="1"/>
          <p:nvPr/>
        </p:nvSpPr>
        <p:spPr>
          <a:xfrm>
            <a:off x="980106" y="4556656"/>
            <a:ext cx="18054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800" b="1" i="0" u="none" strike="noStrike" baseline="0" dirty="0">
                <a:latin typeface="AXtManalBLack"/>
              </a:rPr>
              <a:t>وِعَاءٍ عَمِيقٍ</a:t>
            </a:r>
            <a:endParaRPr lang="ar-SA" sz="2800" b="1" dirty="0"/>
          </a:p>
        </p:txBody>
      </p:sp>
      <p:sp>
        <p:nvSpPr>
          <p:cNvPr id="19" name="TextBox 1">
            <a:extLst>
              <a:ext uri="{FF2B5EF4-FFF2-40B4-BE49-F238E27FC236}">
                <a16:creationId xmlns:a16="http://schemas.microsoft.com/office/drawing/2014/main" id="{CD57D529-3380-4B4F-B88C-73AF3EA1DDC3}"/>
              </a:ext>
            </a:extLst>
          </p:cNvPr>
          <p:cNvSpPr txBox="1"/>
          <p:nvPr/>
        </p:nvSpPr>
        <p:spPr>
          <a:xfrm>
            <a:off x="4462463" y="360920"/>
            <a:ext cx="3133725" cy="660045"/>
          </a:xfrm>
          <a:prstGeom prst="roundRect">
            <a:avLst>
              <a:gd name="adj" fmla="val 7748"/>
            </a:avLst>
          </a:prstGeom>
          <a:solidFill>
            <a:schemeClr val="bg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180000" tIns="108000" rIns="180000" bIns="72000" rtlCol="1">
            <a:spAutoFit/>
          </a:bodyPr>
          <a:lstStyle/>
          <a:p>
            <a:pPr algn="ctr">
              <a:defRPr/>
            </a:pPr>
            <a:r>
              <a:rPr lang="ar-EG" sz="2800" b="1" dirty="0">
                <a:solidFill>
                  <a:srgbClr val="0070C0"/>
                </a:solidFill>
                <a:effectLst/>
                <a:latin typeface="Times New Roman" pitchFamily="18" charset="0"/>
              </a:rPr>
              <a:t>السَّوائِلُ وَالْغَازَاتُ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B8F26273-86C7-4E5A-8193-33BE6CC895F7}"/>
              </a:ext>
            </a:extLst>
          </p:cNvPr>
          <p:cNvSpPr txBox="1"/>
          <p:nvPr/>
        </p:nvSpPr>
        <p:spPr>
          <a:xfrm>
            <a:off x="1463675" y="6363028"/>
            <a:ext cx="2587625" cy="119182"/>
          </a:xfrm>
          <a:prstGeom prst="roundRect">
            <a:avLst/>
          </a:prstGeom>
          <a:solidFill>
            <a:srgbClr val="05BCFE"/>
          </a:solidFill>
          <a:ln>
            <a:solidFill>
              <a:srgbClr val="00B0F0">
                <a:alpha val="54000"/>
              </a:srgbClr>
            </a:solidFill>
          </a:ln>
        </p:spPr>
        <p:txBody>
          <a:bodyPr wrap="square" lIns="0" tIns="0" rIns="0" bIns="0">
            <a:spAutoFit/>
          </a:bodyPr>
          <a:lstStyle/>
          <a:p>
            <a:pPr algn="ctr" rtl="1"/>
            <a:r>
              <a:rPr lang="ar-SA" sz="700" b="1" dirty="0" err="1">
                <a:solidFill>
                  <a:schemeClr val="bg1"/>
                </a:solidFill>
                <a:latin typeface="Calibri" panose="020F0502020204030204" pitchFamily="34" charset="0"/>
                <a:cs typeface="+mj-cs"/>
              </a:rPr>
              <a:t>برزنتيشن</a:t>
            </a:r>
            <a:r>
              <a:rPr lang="ar-SA" sz="700" b="1" dirty="0">
                <a:solidFill>
                  <a:schemeClr val="bg1"/>
                </a:solidFill>
                <a:latin typeface="Calibri" panose="020F0502020204030204" pitchFamily="34" charset="0"/>
                <a:cs typeface="+mj-cs"/>
              </a:rPr>
              <a:t> العلوم للمرحلة الابتدائية      </a:t>
            </a:r>
            <a:r>
              <a:rPr lang="en-US" sz="700" b="1" dirty="0">
                <a:solidFill>
                  <a:schemeClr val="bg1"/>
                </a:solidFill>
                <a:latin typeface="Calibri" panose="020F0502020204030204" pitchFamily="34" charset="0"/>
                <a:cs typeface="+mj-c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https://t.me/presentationyosef</a:t>
            </a:r>
            <a:r>
              <a:rPr lang="en-US" sz="700" b="1" dirty="0">
                <a:solidFill>
                  <a:schemeClr val="bg1"/>
                </a:solidFill>
                <a:latin typeface="Calibri" panose="020F0502020204030204" pitchFamily="34" charset="0"/>
                <a:cs typeface="+mj-cs"/>
              </a:rPr>
              <a:t>        </a:t>
            </a:r>
          </a:p>
        </p:txBody>
      </p:sp>
      <p:pic>
        <p:nvPicPr>
          <p:cNvPr id="21" name="Picture 4" descr="Канал и группа в телеграмме — KIA Ceed, 1.6 л., 2018 года на DRIVE2">
            <a:extLst>
              <a:ext uri="{FF2B5EF4-FFF2-40B4-BE49-F238E27FC236}">
                <a16:creationId xmlns:a16="http://schemas.microsoft.com/office/drawing/2014/main" id="{C1E883DE-D784-42FD-B0DF-D4F8CF011C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700" y="6338331"/>
            <a:ext cx="174977" cy="168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4380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9" grpId="0"/>
      <p:bldP spid="4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1">
            <a:extLst>
              <a:ext uri="{FF2B5EF4-FFF2-40B4-BE49-F238E27FC236}">
                <a16:creationId xmlns:a16="http://schemas.microsoft.com/office/drawing/2014/main" id="{928BC9B4-6108-42C9-B168-7BE32FC3B2BA}"/>
              </a:ext>
            </a:extLst>
          </p:cNvPr>
          <p:cNvSpPr txBox="1"/>
          <p:nvPr/>
        </p:nvSpPr>
        <p:spPr>
          <a:xfrm>
            <a:off x="9557257" y="842622"/>
            <a:ext cx="1571636" cy="476504"/>
          </a:xfrm>
          <a:prstGeom prst="roundRect">
            <a:avLst>
              <a:gd name="adj" fmla="val 7748"/>
            </a:avLst>
          </a:prstGeom>
          <a:solidFill>
            <a:schemeClr val="bg2">
              <a:alpha val="21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180000" tIns="108000" rIns="180000" bIns="72000" rtlCol="1">
            <a:spAutoFit/>
          </a:bodyPr>
          <a:lstStyle/>
          <a:p>
            <a:pPr algn="ctr">
              <a:defRPr/>
            </a:pPr>
            <a:r>
              <a:rPr lang="ar-EG" b="1">
                <a:solidFill>
                  <a:srgbClr val="C00000"/>
                </a:solidFill>
                <a:latin typeface="Times New Roman" pitchFamily="18" charset="0"/>
              </a:rPr>
              <a:t>أَسْتَكْشِفُ</a:t>
            </a:r>
            <a:endParaRPr lang="ar-EG" b="1" dirty="0">
              <a:solidFill>
                <a:srgbClr val="C00000"/>
              </a:solidFill>
              <a:latin typeface="Times New Roman" pitchFamily="18" charset="0"/>
            </a:endParaRPr>
          </a:p>
        </p:txBody>
      </p:sp>
      <p:sp>
        <p:nvSpPr>
          <p:cNvPr id="26" name="TextBox 1">
            <a:extLst>
              <a:ext uri="{FF2B5EF4-FFF2-40B4-BE49-F238E27FC236}">
                <a16:creationId xmlns:a16="http://schemas.microsoft.com/office/drawing/2014/main" id="{85FCDE85-32B5-4EB6-950B-5B062D989271}"/>
              </a:ext>
            </a:extLst>
          </p:cNvPr>
          <p:cNvSpPr txBox="1"/>
          <p:nvPr/>
        </p:nvSpPr>
        <p:spPr>
          <a:xfrm>
            <a:off x="9557256" y="1296713"/>
            <a:ext cx="1571637" cy="476504"/>
          </a:xfrm>
          <a:prstGeom prst="roundRect">
            <a:avLst>
              <a:gd name="adj" fmla="val 7748"/>
            </a:avLst>
          </a:prstGeom>
          <a:solidFill>
            <a:schemeClr val="bg2">
              <a:alpha val="21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180000" tIns="108000" rIns="180000" bIns="72000" rtlCol="1">
            <a:spAutoFit/>
          </a:bodyPr>
          <a:lstStyle/>
          <a:p>
            <a:pPr algn="ctr">
              <a:defRPr/>
            </a:pPr>
            <a:r>
              <a:rPr lang="ar-EG" b="1">
                <a:solidFill>
                  <a:srgbClr val="C00000"/>
                </a:solidFill>
                <a:latin typeface="Times New Roman" pitchFamily="18" charset="0"/>
              </a:rPr>
              <a:t>نشاط استقصائي</a:t>
            </a:r>
            <a:endParaRPr lang="ar-EG" b="1" dirty="0">
              <a:solidFill>
                <a:srgbClr val="C00000"/>
              </a:solidFill>
              <a:latin typeface="Times New Roman" pitchFamily="18" charset="0"/>
            </a:endParaRPr>
          </a:p>
        </p:txBody>
      </p:sp>
      <p:sp>
        <p:nvSpPr>
          <p:cNvPr id="19" name="سحابة 4">
            <a:extLst>
              <a:ext uri="{FF2B5EF4-FFF2-40B4-BE49-F238E27FC236}">
                <a16:creationId xmlns:a16="http://schemas.microsoft.com/office/drawing/2014/main" id="{8A5A21EB-A999-4474-A909-A5B7BDE9E671}"/>
              </a:ext>
            </a:extLst>
          </p:cNvPr>
          <p:cNvSpPr/>
          <p:nvPr/>
        </p:nvSpPr>
        <p:spPr bwMode="auto">
          <a:xfrm>
            <a:off x="5310182" y="1250928"/>
            <a:ext cx="1571636" cy="785818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600" b="1" dirty="0">
                <a:solidFill>
                  <a:srgbClr val="00B0F0"/>
                </a:solidFill>
                <a:cs typeface="+mj-cs"/>
              </a:rPr>
              <a:t>الخطوات</a:t>
            </a:r>
            <a:endParaRPr lang="en-US" sz="3600" b="1" dirty="0">
              <a:solidFill>
                <a:srgbClr val="00B0F0"/>
              </a:solidFill>
              <a:cs typeface="+mj-cs"/>
            </a:endParaRPr>
          </a:p>
        </p:txBody>
      </p:sp>
      <p:sp>
        <p:nvSpPr>
          <p:cNvPr id="24" name="Rectangle 2">
            <a:extLst>
              <a:ext uri="{FF2B5EF4-FFF2-40B4-BE49-F238E27FC236}">
                <a16:creationId xmlns:a16="http://schemas.microsoft.com/office/drawing/2014/main" id="{328D6ABD-4AB8-444F-8964-210F1D143C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6286" y="2744994"/>
            <a:ext cx="4573270" cy="510778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EG" sz="2400" b="1" dirty="0">
                <a:latin typeface="Calibri" pitchFamily="34" charset="0"/>
                <a:cs typeface="+mj-cs"/>
              </a:rPr>
              <a:t>أضَعُ الأَوْعِيَةَ الزجاجية في الوعاء العميق. </a:t>
            </a:r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6B6345C0-6537-428C-AD19-6AEB869BF708}"/>
              </a:ext>
            </a:extLst>
          </p:cNvPr>
          <p:cNvSpPr txBox="1"/>
          <p:nvPr/>
        </p:nvSpPr>
        <p:spPr>
          <a:xfrm>
            <a:off x="5509235" y="3570087"/>
            <a:ext cx="5848883" cy="51077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ctr"/>
            <a:r>
              <a:rPr lang="ar-EG" sz="2400" b="1" dirty="0">
                <a:latin typeface="Calibri" pitchFamily="34" charset="0"/>
                <a:cs typeface="+mj-cs"/>
              </a:rPr>
              <a:t>أقِيسُ مِقْدارَ كُوبٍ مِنَ الْمَاءِ الملون بِاسْتِعْمَالِ كأس القِياس، </a:t>
            </a:r>
            <a:endParaRPr lang="ar-SA" sz="2400" dirty="0"/>
          </a:p>
        </p:txBody>
      </p:sp>
      <p:pic>
        <p:nvPicPr>
          <p:cNvPr id="16" name="صورة 15">
            <a:extLst>
              <a:ext uri="{FF2B5EF4-FFF2-40B4-BE49-F238E27FC236}">
                <a16:creationId xmlns:a16="http://schemas.microsoft.com/office/drawing/2014/main" id="{41D676B9-8A0D-4F69-9F9E-BC5198723B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19485" y="2681960"/>
            <a:ext cx="471053" cy="559596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306D807B-7110-4F49-BC73-CD138A64D2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9348" y="1340054"/>
            <a:ext cx="4110833" cy="1821317"/>
          </a:xfrm>
          <a:prstGeom prst="rect">
            <a:avLst/>
          </a:prstGeom>
        </p:spPr>
      </p:pic>
      <p:pic>
        <p:nvPicPr>
          <p:cNvPr id="2065" name="Picture 17">
            <a:extLst>
              <a:ext uri="{FF2B5EF4-FFF2-40B4-BE49-F238E27FC236}">
                <a16:creationId xmlns:a16="http://schemas.microsoft.com/office/drawing/2014/main" id="{73FC211A-F8E0-4D9C-98D2-F0AE05E358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51170" y="3000383"/>
            <a:ext cx="3854545" cy="3043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1">
            <a:extLst>
              <a:ext uri="{FF2B5EF4-FFF2-40B4-BE49-F238E27FC236}">
                <a16:creationId xmlns:a16="http://schemas.microsoft.com/office/drawing/2014/main" id="{92C777E6-C8C6-4DB9-B086-0412C16E1685}"/>
              </a:ext>
            </a:extLst>
          </p:cNvPr>
          <p:cNvSpPr txBox="1"/>
          <p:nvPr/>
        </p:nvSpPr>
        <p:spPr>
          <a:xfrm>
            <a:off x="4462463" y="360920"/>
            <a:ext cx="3133725" cy="660045"/>
          </a:xfrm>
          <a:prstGeom prst="roundRect">
            <a:avLst>
              <a:gd name="adj" fmla="val 7748"/>
            </a:avLst>
          </a:prstGeom>
          <a:solidFill>
            <a:schemeClr val="bg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180000" tIns="108000" rIns="180000" bIns="72000" rtlCol="1">
            <a:spAutoFit/>
          </a:bodyPr>
          <a:lstStyle/>
          <a:p>
            <a:pPr algn="ctr">
              <a:defRPr/>
            </a:pPr>
            <a:r>
              <a:rPr lang="ar-EG" sz="2800" b="1" dirty="0">
                <a:solidFill>
                  <a:srgbClr val="0070C0"/>
                </a:solidFill>
                <a:effectLst/>
                <a:latin typeface="Times New Roman" pitchFamily="18" charset="0"/>
              </a:rPr>
              <a:t>السَّوائِلُ وَالْغَازَاتُ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ABA21722-4E59-4F69-A91F-750D67366D40}"/>
              </a:ext>
            </a:extLst>
          </p:cNvPr>
          <p:cNvSpPr txBox="1"/>
          <p:nvPr/>
        </p:nvSpPr>
        <p:spPr>
          <a:xfrm>
            <a:off x="5509235" y="4409396"/>
            <a:ext cx="5810250" cy="510778"/>
          </a:xfrm>
          <a:prstGeom prst="roundRect">
            <a:avLst/>
          </a:prstGeom>
          <a:solidFill>
            <a:schemeClr val="bg2">
              <a:alpha val="47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ctr"/>
            <a:r>
              <a:rPr lang="ar-EG" sz="2400" b="1" dirty="0">
                <a:latin typeface="Calibri" pitchFamily="34" charset="0"/>
                <a:cs typeface="+mj-cs"/>
              </a:rPr>
              <a:t>ثم أَسْكُبُهُ فِي الْوِعاءِ الأَوّلِ، ثُمَّ أُعَيِّنُ مُسْتَوَى ارْتِفاعِهِ.</a:t>
            </a:r>
            <a:endParaRPr lang="ar-SA" sz="2400" dirty="0"/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4E685795-3CDF-4C04-A102-7CCE9D35F1CD}"/>
              </a:ext>
            </a:extLst>
          </p:cNvPr>
          <p:cNvSpPr txBox="1"/>
          <p:nvPr/>
        </p:nvSpPr>
        <p:spPr>
          <a:xfrm>
            <a:off x="1463675" y="6363028"/>
            <a:ext cx="2587625" cy="119182"/>
          </a:xfrm>
          <a:prstGeom prst="roundRect">
            <a:avLst/>
          </a:prstGeom>
          <a:solidFill>
            <a:srgbClr val="05BCFE"/>
          </a:solidFill>
          <a:ln>
            <a:solidFill>
              <a:srgbClr val="00B0F0">
                <a:alpha val="54000"/>
              </a:srgbClr>
            </a:solidFill>
          </a:ln>
        </p:spPr>
        <p:txBody>
          <a:bodyPr wrap="square" lIns="0" tIns="0" rIns="0" bIns="0">
            <a:spAutoFit/>
          </a:bodyPr>
          <a:lstStyle/>
          <a:p>
            <a:pPr algn="ctr" rtl="1"/>
            <a:r>
              <a:rPr lang="ar-SA" sz="700" b="1" dirty="0" err="1">
                <a:solidFill>
                  <a:schemeClr val="bg1"/>
                </a:solidFill>
                <a:latin typeface="Calibri" panose="020F0502020204030204" pitchFamily="34" charset="0"/>
                <a:cs typeface="+mj-cs"/>
              </a:rPr>
              <a:t>برزنتيشن</a:t>
            </a:r>
            <a:r>
              <a:rPr lang="ar-SA" sz="700" b="1" dirty="0">
                <a:solidFill>
                  <a:schemeClr val="bg1"/>
                </a:solidFill>
                <a:latin typeface="Calibri" panose="020F0502020204030204" pitchFamily="34" charset="0"/>
                <a:cs typeface="+mj-cs"/>
              </a:rPr>
              <a:t> العلوم للمرحلة الابتدائية      </a:t>
            </a:r>
            <a:r>
              <a:rPr lang="en-US" sz="700" b="1" dirty="0">
                <a:solidFill>
                  <a:schemeClr val="bg1"/>
                </a:solidFill>
                <a:latin typeface="Calibri" panose="020F0502020204030204" pitchFamily="34" charset="0"/>
                <a:cs typeface="+mj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https://t.me/presentationyosef</a:t>
            </a:r>
            <a:r>
              <a:rPr lang="en-US" sz="700" b="1" dirty="0">
                <a:solidFill>
                  <a:schemeClr val="bg1"/>
                </a:solidFill>
                <a:latin typeface="Calibri" panose="020F0502020204030204" pitchFamily="34" charset="0"/>
                <a:cs typeface="+mj-cs"/>
              </a:rPr>
              <a:t>        </a:t>
            </a:r>
          </a:p>
        </p:txBody>
      </p:sp>
      <p:pic>
        <p:nvPicPr>
          <p:cNvPr id="13" name="Picture 4" descr="Канал и группа в телеграмме — KIA Ceed, 1.6 л., 2018 года на DRIVE2">
            <a:extLst>
              <a:ext uri="{FF2B5EF4-FFF2-40B4-BE49-F238E27FC236}">
                <a16:creationId xmlns:a16="http://schemas.microsoft.com/office/drawing/2014/main" id="{BD3D3E05-38CA-440D-8ADF-87FB7F4914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700" y="6338331"/>
            <a:ext cx="174977" cy="168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1151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4" grpId="0" animBg="1"/>
      <p:bldP spid="27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1">
            <a:extLst>
              <a:ext uri="{FF2B5EF4-FFF2-40B4-BE49-F238E27FC236}">
                <a16:creationId xmlns:a16="http://schemas.microsoft.com/office/drawing/2014/main" id="{928BC9B4-6108-42C9-B168-7BE32FC3B2BA}"/>
              </a:ext>
            </a:extLst>
          </p:cNvPr>
          <p:cNvSpPr txBox="1"/>
          <p:nvPr/>
        </p:nvSpPr>
        <p:spPr>
          <a:xfrm>
            <a:off x="9557257" y="842622"/>
            <a:ext cx="1571636" cy="476504"/>
          </a:xfrm>
          <a:prstGeom prst="roundRect">
            <a:avLst>
              <a:gd name="adj" fmla="val 7748"/>
            </a:avLst>
          </a:prstGeom>
          <a:solidFill>
            <a:schemeClr val="bg2">
              <a:alpha val="21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180000" tIns="108000" rIns="180000" bIns="72000" rtlCol="1">
            <a:spAutoFit/>
          </a:bodyPr>
          <a:lstStyle/>
          <a:p>
            <a:pPr algn="ctr">
              <a:defRPr/>
            </a:pPr>
            <a:r>
              <a:rPr lang="ar-EG" b="1">
                <a:solidFill>
                  <a:srgbClr val="C00000"/>
                </a:solidFill>
                <a:latin typeface="Times New Roman" pitchFamily="18" charset="0"/>
              </a:rPr>
              <a:t>أَسْتَكْشِفُ</a:t>
            </a:r>
            <a:endParaRPr lang="ar-EG" b="1" dirty="0">
              <a:solidFill>
                <a:srgbClr val="C00000"/>
              </a:solidFill>
              <a:latin typeface="Times New Roman" pitchFamily="18" charset="0"/>
            </a:endParaRPr>
          </a:p>
        </p:txBody>
      </p:sp>
      <p:sp>
        <p:nvSpPr>
          <p:cNvPr id="26" name="TextBox 1">
            <a:extLst>
              <a:ext uri="{FF2B5EF4-FFF2-40B4-BE49-F238E27FC236}">
                <a16:creationId xmlns:a16="http://schemas.microsoft.com/office/drawing/2014/main" id="{85FCDE85-32B5-4EB6-950B-5B062D989271}"/>
              </a:ext>
            </a:extLst>
          </p:cNvPr>
          <p:cNvSpPr txBox="1"/>
          <p:nvPr/>
        </p:nvSpPr>
        <p:spPr>
          <a:xfrm>
            <a:off x="9557256" y="1296713"/>
            <a:ext cx="1571637" cy="476504"/>
          </a:xfrm>
          <a:prstGeom prst="roundRect">
            <a:avLst>
              <a:gd name="adj" fmla="val 7748"/>
            </a:avLst>
          </a:prstGeom>
          <a:solidFill>
            <a:schemeClr val="bg2">
              <a:alpha val="21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180000" tIns="108000" rIns="180000" bIns="72000" rtlCol="1">
            <a:spAutoFit/>
          </a:bodyPr>
          <a:lstStyle/>
          <a:p>
            <a:pPr algn="ctr">
              <a:defRPr/>
            </a:pPr>
            <a:r>
              <a:rPr lang="ar-EG" b="1">
                <a:solidFill>
                  <a:srgbClr val="C00000"/>
                </a:solidFill>
                <a:latin typeface="Times New Roman" pitchFamily="18" charset="0"/>
              </a:rPr>
              <a:t>نشاط استقصائي</a:t>
            </a:r>
            <a:endParaRPr lang="ar-EG" b="1" dirty="0">
              <a:solidFill>
                <a:srgbClr val="C00000"/>
              </a:solidFill>
              <a:latin typeface="Times New Roman" pitchFamily="18" charset="0"/>
            </a:endParaRPr>
          </a:p>
        </p:txBody>
      </p:sp>
      <p:sp>
        <p:nvSpPr>
          <p:cNvPr id="19" name="سحابة 4">
            <a:extLst>
              <a:ext uri="{FF2B5EF4-FFF2-40B4-BE49-F238E27FC236}">
                <a16:creationId xmlns:a16="http://schemas.microsoft.com/office/drawing/2014/main" id="{8A5A21EB-A999-4474-A909-A5B7BDE9E671}"/>
              </a:ext>
            </a:extLst>
          </p:cNvPr>
          <p:cNvSpPr/>
          <p:nvPr/>
        </p:nvSpPr>
        <p:spPr bwMode="auto">
          <a:xfrm>
            <a:off x="5273259" y="1249038"/>
            <a:ext cx="1571636" cy="785818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600" b="1" dirty="0">
                <a:solidFill>
                  <a:srgbClr val="00B0F0"/>
                </a:solidFill>
                <a:cs typeface="+mj-cs"/>
              </a:rPr>
              <a:t>الخطوات</a:t>
            </a:r>
            <a:endParaRPr lang="en-US" sz="3600" b="1" dirty="0">
              <a:solidFill>
                <a:srgbClr val="00B0F0"/>
              </a:solidFill>
              <a:cs typeface="+mj-cs"/>
            </a:endParaRPr>
          </a:p>
        </p:txBody>
      </p:sp>
      <p:grpSp>
        <p:nvGrpSpPr>
          <p:cNvPr id="8" name="Group 10">
            <a:extLst>
              <a:ext uri="{FF2B5EF4-FFF2-40B4-BE49-F238E27FC236}">
                <a16:creationId xmlns:a16="http://schemas.microsoft.com/office/drawing/2014/main" id="{529C4586-68C1-4460-88BA-67740303E0FA}"/>
              </a:ext>
            </a:extLst>
          </p:cNvPr>
          <p:cNvGrpSpPr>
            <a:grpSpLocks noChangeAspect="1"/>
          </p:cNvGrpSpPr>
          <p:nvPr/>
        </p:nvGrpSpPr>
        <p:grpSpPr bwMode="auto">
          <a:xfrm flipH="1">
            <a:off x="572627" y="842622"/>
            <a:ext cx="2859685" cy="3159535"/>
            <a:chOff x="983" y="2019"/>
            <a:chExt cx="1601" cy="1917"/>
          </a:xfrm>
        </p:grpSpPr>
        <p:sp>
          <p:nvSpPr>
            <p:cNvPr id="9" name="AutoShape 9">
              <a:extLst>
                <a:ext uri="{FF2B5EF4-FFF2-40B4-BE49-F238E27FC236}">
                  <a16:creationId xmlns:a16="http://schemas.microsoft.com/office/drawing/2014/main" id="{3CB4B21F-586D-4A6D-9876-02B3CC55F12C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983" y="2019"/>
              <a:ext cx="1601" cy="19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pic>
          <p:nvPicPr>
            <p:cNvPr id="2059" name="Picture 11">
              <a:extLst>
                <a:ext uri="{FF2B5EF4-FFF2-40B4-BE49-F238E27FC236}">
                  <a16:creationId xmlns:a16="http://schemas.microsoft.com/office/drawing/2014/main" id="{9208F0E6-2D91-442D-9DF1-4F944EC44B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56" b="96018" l="7500" r="99688">
                          <a14:foregroundMark x1="99688" y1="14381" x2="77813" y2="26106"/>
                          <a14:foregroundMark x1="11563" y1="69027" x2="10625" y2="86283"/>
                          <a14:foregroundMark x1="12500" y1="93142" x2="23438" y2="93584"/>
                          <a14:foregroundMark x1="30000" y1="96018" x2="30000" y2="96018"/>
                          <a14:foregroundMark x1="7500" y1="84071" x2="7500" y2="84071"/>
                          <a14:foregroundMark x1="14063" y1="77434" x2="14063" y2="77434"/>
                          <a14:foregroundMark x1="21563" y1="69912" x2="21563" y2="699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3" y="1749"/>
              <a:ext cx="1606" cy="2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" name="Rectangle 2">
            <a:extLst>
              <a:ext uri="{FF2B5EF4-FFF2-40B4-BE49-F238E27FC236}">
                <a16:creationId xmlns:a16="http://schemas.microsoft.com/office/drawing/2014/main" id="{A6183FEA-B3A7-4EC4-8547-EA9019B275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57070" y="2231170"/>
            <a:ext cx="1358579" cy="510778"/>
          </a:xfrm>
          <a:prstGeom prst="roundRect">
            <a:avLst/>
          </a:prstGeom>
          <a:solidFill>
            <a:schemeClr val="bg2">
              <a:alpha val="47000"/>
            </a:schemeClr>
          </a:solidFill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EG" sz="2400" b="1" dirty="0">
                <a:solidFill>
                  <a:srgbClr val="C00000"/>
                </a:solidFill>
                <a:latin typeface="Calibri" pitchFamily="34" charset="0"/>
                <a:cs typeface="+mj-cs"/>
              </a:rPr>
              <a:t>أَتَوَقَّعُ</a:t>
            </a:r>
            <a:r>
              <a:rPr lang="ar-EG" sz="2400" b="1" dirty="0">
                <a:solidFill>
                  <a:srgbClr val="CC0099"/>
                </a:solidFill>
                <a:latin typeface="Calibri" pitchFamily="34" charset="0"/>
                <a:cs typeface="+mj-cs"/>
              </a:rPr>
              <a:t>. </a:t>
            </a:r>
            <a:endParaRPr lang="ar-EG" sz="2400" b="1" dirty="0">
              <a:latin typeface="Calibri" pitchFamily="34" charset="0"/>
              <a:cs typeface="+mj-cs"/>
            </a:endParaRPr>
          </a:p>
        </p:txBody>
      </p:sp>
      <p:pic>
        <p:nvPicPr>
          <p:cNvPr id="15" name="صورة 14">
            <a:extLst>
              <a:ext uri="{FF2B5EF4-FFF2-40B4-BE49-F238E27FC236}">
                <a16:creationId xmlns:a16="http://schemas.microsoft.com/office/drawing/2014/main" id="{5FD87DC6-A0D1-4C1C-B113-2FB84AB94E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79317" y="2099532"/>
            <a:ext cx="708177" cy="842157"/>
          </a:xfrm>
          <a:prstGeom prst="rect">
            <a:avLst/>
          </a:prstGeom>
        </p:spPr>
      </p:pic>
      <p:sp>
        <p:nvSpPr>
          <p:cNvPr id="17" name="Rectangle 2">
            <a:extLst>
              <a:ext uri="{FF2B5EF4-FFF2-40B4-BE49-F238E27FC236}">
                <a16:creationId xmlns:a16="http://schemas.microsoft.com/office/drawing/2014/main" id="{6406ECFC-EF1F-4A3B-A031-6678C90BBE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44267" y="2969299"/>
            <a:ext cx="4971382" cy="919401"/>
          </a:xfrm>
          <a:prstGeom prst="roundRect">
            <a:avLst/>
          </a:prstGeom>
          <a:solidFill>
            <a:schemeClr val="bg2">
              <a:alpha val="47000"/>
            </a:schemeClr>
          </a:solidFill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EG" sz="2400" b="1" dirty="0">
                <a:solidFill>
                  <a:srgbClr val="C00000"/>
                </a:solidFill>
                <a:latin typeface="Calibri" pitchFamily="34" charset="0"/>
                <a:cs typeface="+mj-cs"/>
              </a:rPr>
              <a:t>مَا ارْتِفاعُ نَفْسُ كَمِّيَّةٍ الْمَاءِ اَلْمُلَوَّنِ</a:t>
            </a:r>
            <a:r>
              <a:rPr lang="ar-SA" sz="2400" b="1" dirty="0">
                <a:solidFill>
                  <a:srgbClr val="C00000"/>
                </a:solidFill>
                <a:latin typeface="Calibri" pitchFamily="34" charset="0"/>
                <a:cs typeface="+mj-cs"/>
              </a:rPr>
              <a:t> </a:t>
            </a:r>
            <a:r>
              <a:rPr lang="ar-EG" sz="2400" b="1" dirty="0">
                <a:solidFill>
                  <a:srgbClr val="C00000"/>
                </a:solidFill>
                <a:latin typeface="Calibri" pitchFamily="34" charset="0"/>
                <a:cs typeface="+mj-cs"/>
              </a:rPr>
              <a:t>لَوْ سَكبْتُهَا </a:t>
            </a:r>
            <a:endParaRPr lang="ar-SA" sz="2400" b="1" dirty="0">
              <a:solidFill>
                <a:srgbClr val="C00000"/>
              </a:solidFill>
              <a:latin typeface="Calibri" pitchFamily="34" charset="0"/>
              <a:cs typeface="+mj-cs"/>
            </a:endParaRPr>
          </a:p>
          <a:p>
            <a:pPr algn="ctr">
              <a:defRPr/>
            </a:pPr>
            <a:r>
              <a:rPr lang="ar-EG" sz="2400" b="1" dirty="0">
                <a:solidFill>
                  <a:srgbClr val="C00000"/>
                </a:solidFill>
                <a:latin typeface="Calibri" pitchFamily="34" charset="0"/>
                <a:cs typeface="+mj-cs"/>
              </a:rPr>
              <a:t>فِي</a:t>
            </a:r>
            <a:r>
              <a:rPr lang="ar-SA" sz="2400" b="1" dirty="0">
                <a:solidFill>
                  <a:srgbClr val="C00000"/>
                </a:solidFill>
                <a:latin typeface="Calibri" pitchFamily="34" charset="0"/>
                <a:cs typeface="+mj-cs"/>
              </a:rPr>
              <a:t> ك</a:t>
            </a:r>
            <a:r>
              <a:rPr lang="ar-EG" sz="2400" b="1" dirty="0">
                <a:solidFill>
                  <a:srgbClr val="C00000"/>
                </a:solidFill>
                <a:latin typeface="Calibri" pitchFamily="34" charset="0"/>
                <a:cs typeface="+mj-cs"/>
              </a:rPr>
              <a:t>لِّ وِعَاءٍ مِنَ الأَوْعِيَةِ الزُّجَاجِيَّةِ الأُخْرَى؟</a:t>
            </a: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B478840D-919B-4BEF-8884-B2892B2646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558" y="3152774"/>
            <a:ext cx="4652838" cy="2588776"/>
          </a:xfrm>
          <a:prstGeom prst="rect">
            <a:avLst/>
          </a:prstGeom>
        </p:spPr>
      </p:pic>
      <p:sp>
        <p:nvSpPr>
          <p:cNvPr id="28" name="مربع نص 27">
            <a:extLst>
              <a:ext uri="{FF2B5EF4-FFF2-40B4-BE49-F238E27FC236}">
                <a16:creationId xmlns:a16="http://schemas.microsoft.com/office/drawing/2014/main" id="{828DC3B5-E17B-486B-B81D-F53AA7AA5654}"/>
              </a:ext>
            </a:extLst>
          </p:cNvPr>
          <p:cNvSpPr txBox="1"/>
          <p:nvPr/>
        </p:nvSpPr>
        <p:spPr>
          <a:xfrm>
            <a:off x="5744268" y="4521580"/>
            <a:ext cx="4879652" cy="510778"/>
          </a:xfrm>
          <a:prstGeom prst="roundRect">
            <a:avLst/>
          </a:prstGeom>
          <a:solidFill>
            <a:schemeClr val="bg2">
              <a:alpha val="47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solidFill>
                  <a:srgbClr val="148A7F"/>
                </a:solidFill>
              </a:rPr>
              <a:t>تختلف الارتفاعات بينها</a:t>
            </a:r>
          </a:p>
        </p:txBody>
      </p:sp>
      <p:sp>
        <p:nvSpPr>
          <p:cNvPr id="29" name="TextBox 1">
            <a:extLst>
              <a:ext uri="{FF2B5EF4-FFF2-40B4-BE49-F238E27FC236}">
                <a16:creationId xmlns:a16="http://schemas.microsoft.com/office/drawing/2014/main" id="{E6D086C6-502B-46FD-9509-33CB2487E4EC}"/>
              </a:ext>
            </a:extLst>
          </p:cNvPr>
          <p:cNvSpPr txBox="1"/>
          <p:nvPr/>
        </p:nvSpPr>
        <p:spPr>
          <a:xfrm>
            <a:off x="4462463" y="360920"/>
            <a:ext cx="3133725" cy="660045"/>
          </a:xfrm>
          <a:prstGeom prst="roundRect">
            <a:avLst>
              <a:gd name="adj" fmla="val 7748"/>
            </a:avLst>
          </a:prstGeom>
          <a:solidFill>
            <a:schemeClr val="bg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180000" tIns="108000" rIns="180000" bIns="72000" rtlCol="1">
            <a:spAutoFit/>
          </a:bodyPr>
          <a:lstStyle/>
          <a:p>
            <a:pPr algn="ctr">
              <a:defRPr/>
            </a:pPr>
            <a:r>
              <a:rPr lang="ar-EG" sz="2800" b="1" dirty="0">
                <a:solidFill>
                  <a:srgbClr val="0070C0"/>
                </a:solidFill>
                <a:effectLst/>
                <a:latin typeface="Times New Roman" pitchFamily="18" charset="0"/>
              </a:rPr>
              <a:t>السَّوائِلُ وَالْغَازَاتُ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9BB3A31B-2F89-4219-8188-DCBF939CCDF0}"/>
              </a:ext>
            </a:extLst>
          </p:cNvPr>
          <p:cNvSpPr txBox="1"/>
          <p:nvPr/>
        </p:nvSpPr>
        <p:spPr>
          <a:xfrm>
            <a:off x="1463675" y="6363028"/>
            <a:ext cx="2587625" cy="119182"/>
          </a:xfrm>
          <a:prstGeom prst="roundRect">
            <a:avLst/>
          </a:prstGeom>
          <a:solidFill>
            <a:srgbClr val="05BCFE"/>
          </a:solidFill>
          <a:ln>
            <a:solidFill>
              <a:srgbClr val="00B0F0">
                <a:alpha val="54000"/>
              </a:srgbClr>
            </a:solidFill>
          </a:ln>
        </p:spPr>
        <p:txBody>
          <a:bodyPr wrap="square" lIns="0" tIns="0" rIns="0" bIns="0">
            <a:spAutoFit/>
          </a:bodyPr>
          <a:lstStyle/>
          <a:p>
            <a:pPr algn="ctr" rtl="1"/>
            <a:r>
              <a:rPr lang="ar-SA" sz="700" b="1" dirty="0" err="1">
                <a:solidFill>
                  <a:schemeClr val="bg1"/>
                </a:solidFill>
                <a:latin typeface="Calibri" panose="020F0502020204030204" pitchFamily="34" charset="0"/>
                <a:cs typeface="+mj-cs"/>
              </a:rPr>
              <a:t>برزنتيشن</a:t>
            </a:r>
            <a:r>
              <a:rPr lang="ar-SA" sz="700" b="1" dirty="0">
                <a:solidFill>
                  <a:schemeClr val="bg1"/>
                </a:solidFill>
                <a:latin typeface="Calibri" panose="020F0502020204030204" pitchFamily="34" charset="0"/>
                <a:cs typeface="+mj-cs"/>
              </a:rPr>
              <a:t> العلوم للمرحلة الابتدائية      </a:t>
            </a:r>
            <a:r>
              <a:rPr lang="en-US" sz="700" b="1" dirty="0">
                <a:solidFill>
                  <a:schemeClr val="bg1"/>
                </a:solidFill>
                <a:latin typeface="Calibri" panose="020F0502020204030204" pitchFamily="34" charset="0"/>
                <a:cs typeface="+mj-c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https://t.me/presentationyosef</a:t>
            </a:r>
            <a:r>
              <a:rPr lang="en-US" sz="700" b="1" dirty="0">
                <a:solidFill>
                  <a:schemeClr val="bg1"/>
                </a:solidFill>
                <a:latin typeface="Calibri" panose="020F0502020204030204" pitchFamily="34" charset="0"/>
                <a:cs typeface="+mj-cs"/>
              </a:rPr>
              <a:t>        </a:t>
            </a:r>
          </a:p>
        </p:txBody>
      </p:sp>
      <p:pic>
        <p:nvPicPr>
          <p:cNvPr id="18" name="Picture 4" descr="Канал и группа в телеграмме — KIA Ceed, 1.6 л., 2018 года на DRIVE2">
            <a:extLst>
              <a:ext uri="{FF2B5EF4-FFF2-40B4-BE49-F238E27FC236}">
                <a16:creationId xmlns:a16="http://schemas.microsoft.com/office/drawing/2014/main" id="{039EBFEE-A6BC-4309-A740-10EE1D5192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700" y="6338331"/>
            <a:ext cx="174977" cy="168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4336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2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سحابة 4">
            <a:extLst>
              <a:ext uri="{FF2B5EF4-FFF2-40B4-BE49-F238E27FC236}">
                <a16:creationId xmlns:a16="http://schemas.microsoft.com/office/drawing/2014/main" id="{8A5A21EB-A999-4474-A909-A5B7BDE9E671}"/>
              </a:ext>
            </a:extLst>
          </p:cNvPr>
          <p:cNvSpPr/>
          <p:nvPr/>
        </p:nvSpPr>
        <p:spPr bwMode="auto">
          <a:xfrm>
            <a:off x="5079356" y="1181762"/>
            <a:ext cx="1571636" cy="785818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600" b="1" dirty="0">
                <a:solidFill>
                  <a:srgbClr val="00B0F0"/>
                </a:solidFill>
                <a:cs typeface="+mj-cs"/>
              </a:rPr>
              <a:t>الخطوات</a:t>
            </a:r>
            <a:endParaRPr lang="en-US" sz="3600" b="1" dirty="0">
              <a:solidFill>
                <a:srgbClr val="00B0F0"/>
              </a:solidFill>
              <a:cs typeface="+mj-cs"/>
            </a:endParaRP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435B0776-33AB-492F-84D1-6E28C51B4C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31885" y="2053363"/>
            <a:ext cx="8395676" cy="510778"/>
          </a:xfrm>
          <a:prstGeom prst="roundRect">
            <a:avLst/>
          </a:prstGeom>
          <a:solidFill>
            <a:schemeClr val="bg2">
              <a:alpha val="31000"/>
            </a:schemeClr>
          </a:solidFill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EG" sz="2400" b="1" dirty="0">
                <a:solidFill>
                  <a:srgbClr val="05BCFE"/>
                </a:solidFill>
                <a:latin typeface="Calibri" pitchFamily="34" charset="0"/>
                <a:cs typeface="+mj-cs"/>
              </a:rPr>
              <a:t>أسْكُبُ كأساً وَاحِدةً مِنَ الْمَاءِ في الوعاء الثاني، وَأضَعُ عَلامَةً عِنْدَ مُسْتَوَى ارْتِفاعِه. </a:t>
            </a: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6EBA1834-79EE-4CE8-941A-0F669D19F5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82419" y="1923219"/>
            <a:ext cx="720965" cy="858081"/>
          </a:xfrm>
          <a:prstGeom prst="rect">
            <a:avLst/>
          </a:prstGeom>
        </p:spPr>
      </p:pic>
      <p:sp>
        <p:nvSpPr>
          <p:cNvPr id="23" name="Rectangle 2">
            <a:extLst>
              <a:ext uri="{FF2B5EF4-FFF2-40B4-BE49-F238E27FC236}">
                <a16:creationId xmlns:a16="http://schemas.microsoft.com/office/drawing/2014/main" id="{679AAA59-A51C-4016-8A9E-9199EEEC89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95254" y="3551479"/>
            <a:ext cx="2127746" cy="510778"/>
          </a:xfrm>
          <a:prstGeom prst="roundRect">
            <a:avLst/>
          </a:prstGeom>
          <a:solidFill>
            <a:schemeClr val="bg2">
              <a:alpha val="31000"/>
            </a:schemeClr>
          </a:solidFill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>
              <a:defRPr/>
            </a:pPr>
            <a:r>
              <a:rPr lang="ar-EG" sz="2400" b="1" dirty="0">
                <a:solidFill>
                  <a:srgbClr val="C00000"/>
                </a:solidFill>
                <a:latin typeface="Calibri" pitchFamily="34" charset="0"/>
                <a:cs typeface="+mj-cs"/>
              </a:rPr>
              <a:t>أسْتَخْلِصُ النَّتائِجَ. 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0905BE65-A9E7-4C0B-822E-109BBC6250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61312" y="3371037"/>
            <a:ext cx="698208" cy="830996"/>
          </a:xfrm>
          <a:prstGeom prst="rect">
            <a:avLst/>
          </a:prstGeom>
        </p:spPr>
      </p:pic>
      <p:sp>
        <p:nvSpPr>
          <p:cNvPr id="28" name="Rectangle 2">
            <a:extLst>
              <a:ext uri="{FF2B5EF4-FFF2-40B4-BE49-F238E27FC236}">
                <a16:creationId xmlns:a16="http://schemas.microsoft.com/office/drawing/2014/main" id="{24C3B458-8113-42EE-9DF7-E00ABDC5A0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66407" y="4216590"/>
            <a:ext cx="4156593" cy="510778"/>
          </a:xfrm>
          <a:prstGeom prst="roundRect">
            <a:avLst/>
          </a:prstGeom>
          <a:solidFill>
            <a:schemeClr val="bg2">
              <a:alpha val="31000"/>
            </a:schemeClr>
          </a:solidFill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>
              <a:defRPr/>
            </a:pPr>
            <a:r>
              <a:rPr lang="ar-EG" sz="2400" b="1" dirty="0">
                <a:solidFill>
                  <a:srgbClr val="C00000"/>
                </a:solidFill>
                <a:latin typeface="Calibri" pitchFamily="34" charset="0"/>
                <a:cs typeface="+mj-cs"/>
              </a:rPr>
              <a:t>هَلْ كانَتْ تَوَقُّعَاتِي صَحِيحَةً؟ أُوَضِّحُ ذلَكِ.َ</a:t>
            </a:r>
          </a:p>
        </p:txBody>
      </p:sp>
      <p:sp>
        <p:nvSpPr>
          <p:cNvPr id="16" name="Rectangle 2">
            <a:extLst>
              <a:ext uri="{FF2B5EF4-FFF2-40B4-BE49-F238E27FC236}">
                <a16:creationId xmlns:a16="http://schemas.microsoft.com/office/drawing/2014/main" id="{3D24BA7C-E325-404C-876E-4C5E614B89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98350" y="4819282"/>
            <a:ext cx="2430543" cy="510778"/>
          </a:xfrm>
          <a:prstGeom prst="roundRect">
            <a:avLst/>
          </a:prstGeom>
          <a:solidFill>
            <a:schemeClr val="bg2">
              <a:alpha val="31000"/>
            </a:schemeClr>
          </a:solidFill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>
              <a:defRPr/>
            </a:pPr>
            <a:r>
              <a:rPr lang="ar-SA" sz="2400" b="1" dirty="0">
                <a:solidFill>
                  <a:srgbClr val="148A7F"/>
                </a:solidFill>
                <a:latin typeface="Calibri" pitchFamily="34" charset="0"/>
                <a:cs typeface="+mj-cs"/>
              </a:rPr>
              <a:t>نعم </a:t>
            </a:r>
            <a:r>
              <a:rPr lang="ar-EG" sz="2400" b="1" dirty="0">
                <a:solidFill>
                  <a:srgbClr val="148A7F"/>
                </a:solidFill>
                <a:latin typeface="Calibri" pitchFamily="34" charset="0"/>
                <a:cs typeface="+mj-cs"/>
              </a:rPr>
              <a:t>تَوَقُّعَاتِي صَحِيحَةً.</a:t>
            </a:r>
          </a:p>
        </p:txBody>
      </p:sp>
      <p:sp>
        <p:nvSpPr>
          <p:cNvPr id="17" name="Rectangle 2">
            <a:extLst>
              <a:ext uri="{FF2B5EF4-FFF2-40B4-BE49-F238E27FC236}">
                <a16:creationId xmlns:a16="http://schemas.microsoft.com/office/drawing/2014/main" id="{CD76848F-519E-4E47-9CD6-7CAB6259F0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53142" y="5420849"/>
            <a:ext cx="5032894" cy="510778"/>
          </a:xfrm>
          <a:prstGeom prst="roundRect">
            <a:avLst/>
          </a:prstGeom>
          <a:solidFill>
            <a:schemeClr val="bg2">
              <a:alpha val="31000"/>
            </a:schemeClr>
          </a:solidFill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SA" sz="2400" b="1" dirty="0">
                <a:solidFill>
                  <a:srgbClr val="148A7F"/>
                </a:solidFill>
                <a:latin typeface="Calibri" pitchFamily="34" charset="0"/>
                <a:cs typeface="+mj-cs"/>
              </a:rPr>
              <a:t>لأن السَّائِل يأخُذُ شّكلَ الوِعاءِ الَّذي يوضَعُ فيه.</a:t>
            </a:r>
          </a:p>
        </p:txBody>
      </p:sp>
      <p:sp>
        <p:nvSpPr>
          <p:cNvPr id="18" name="TextBox 1">
            <a:extLst>
              <a:ext uri="{FF2B5EF4-FFF2-40B4-BE49-F238E27FC236}">
                <a16:creationId xmlns:a16="http://schemas.microsoft.com/office/drawing/2014/main" id="{8E03C349-E5AB-44D0-B2E9-F81F11BD8D13}"/>
              </a:ext>
            </a:extLst>
          </p:cNvPr>
          <p:cNvSpPr txBox="1"/>
          <p:nvPr/>
        </p:nvSpPr>
        <p:spPr>
          <a:xfrm>
            <a:off x="4462463" y="360920"/>
            <a:ext cx="3133725" cy="660045"/>
          </a:xfrm>
          <a:prstGeom prst="roundRect">
            <a:avLst>
              <a:gd name="adj" fmla="val 7748"/>
            </a:avLst>
          </a:prstGeom>
          <a:solidFill>
            <a:schemeClr val="bg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180000" tIns="108000" rIns="180000" bIns="72000" rtlCol="1">
            <a:spAutoFit/>
          </a:bodyPr>
          <a:lstStyle/>
          <a:p>
            <a:pPr algn="ctr">
              <a:defRPr/>
            </a:pPr>
            <a:r>
              <a:rPr lang="ar-EG" sz="2800" b="1" dirty="0">
                <a:solidFill>
                  <a:srgbClr val="0070C0"/>
                </a:solidFill>
                <a:effectLst/>
                <a:latin typeface="Times New Roman" pitchFamily="18" charset="0"/>
              </a:rPr>
              <a:t>السَّوائِلُ وَالْغَازَاتُ</a:t>
            </a:r>
          </a:p>
        </p:txBody>
      </p:sp>
      <p:sp>
        <p:nvSpPr>
          <p:cNvPr id="20" name="TextBox 1">
            <a:extLst>
              <a:ext uri="{FF2B5EF4-FFF2-40B4-BE49-F238E27FC236}">
                <a16:creationId xmlns:a16="http://schemas.microsoft.com/office/drawing/2014/main" id="{FF725C4D-7031-4E59-B960-EDD7ADA7D3E7}"/>
              </a:ext>
            </a:extLst>
          </p:cNvPr>
          <p:cNvSpPr txBox="1"/>
          <p:nvPr/>
        </p:nvSpPr>
        <p:spPr>
          <a:xfrm>
            <a:off x="9557257" y="842622"/>
            <a:ext cx="1571636" cy="476504"/>
          </a:xfrm>
          <a:prstGeom prst="roundRect">
            <a:avLst>
              <a:gd name="adj" fmla="val 7748"/>
            </a:avLst>
          </a:prstGeom>
          <a:solidFill>
            <a:schemeClr val="bg2">
              <a:alpha val="21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180000" tIns="108000" rIns="180000" bIns="72000" rtlCol="1">
            <a:spAutoFit/>
          </a:bodyPr>
          <a:lstStyle/>
          <a:p>
            <a:pPr algn="ctr">
              <a:defRPr/>
            </a:pPr>
            <a:r>
              <a:rPr lang="ar-EG" b="1">
                <a:solidFill>
                  <a:srgbClr val="C00000"/>
                </a:solidFill>
                <a:latin typeface="Times New Roman" pitchFamily="18" charset="0"/>
              </a:rPr>
              <a:t>أَسْتَكْشِفُ</a:t>
            </a:r>
            <a:endParaRPr lang="ar-EG" b="1" dirty="0">
              <a:solidFill>
                <a:srgbClr val="C00000"/>
              </a:solidFill>
              <a:latin typeface="Times New Roman" pitchFamily="18" charset="0"/>
            </a:endParaRPr>
          </a:p>
        </p:txBody>
      </p:sp>
      <p:sp>
        <p:nvSpPr>
          <p:cNvPr id="21" name="TextBox 1">
            <a:extLst>
              <a:ext uri="{FF2B5EF4-FFF2-40B4-BE49-F238E27FC236}">
                <a16:creationId xmlns:a16="http://schemas.microsoft.com/office/drawing/2014/main" id="{35AAEC5E-02A8-47EA-A392-EBAED4373FA3}"/>
              </a:ext>
            </a:extLst>
          </p:cNvPr>
          <p:cNvSpPr txBox="1"/>
          <p:nvPr/>
        </p:nvSpPr>
        <p:spPr>
          <a:xfrm>
            <a:off x="9557256" y="1296713"/>
            <a:ext cx="1571637" cy="476504"/>
          </a:xfrm>
          <a:prstGeom prst="roundRect">
            <a:avLst>
              <a:gd name="adj" fmla="val 7748"/>
            </a:avLst>
          </a:prstGeom>
          <a:solidFill>
            <a:schemeClr val="bg2">
              <a:alpha val="21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180000" tIns="108000" rIns="180000" bIns="72000" rtlCol="1">
            <a:spAutoFit/>
          </a:bodyPr>
          <a:lstStyle/>
          <a:p>
            <a:pPr algn="ctr">
              <a:defRPr/>
            </a:pPr>
            <a:r>
              <a:rPr lang="ar-EG" b="1">
                <a:solidFill>
                  <a:srgbClr val="C00000"/>
                </a:solidFill>
                <a:latin typeface="Times New Roman" pitchFamily="18" charset="0"/>
              </a:rPr>
              <a:t>نشاط استقصائي</a:t>
            </a:r>
            <a:endParaRPr lang="ar-EG" b="1" dirty="0">
              <a:solidFill>
                <a:srgbClr val="C00000"/>
              </a:solidFill>
              <a:latin typeface="Times New Roman" pitchFamily="18" charset="0"/>
            </a:endParaRPr>
          </a:p>
        </p:txBody>
      </p:sp>
      <p:sp>
        <p:nvSpPr>
          <p:cNvPr id="22" name="Rectangle 2">
            <a:extLst>
              <a:ext uri="{FF2B5EF4-FFF2-40B4-BE49-F238E27FC236}">
                <a16:creationId xmlns:a16="http://schemas.microsoft.com/office/drawing/2014/main" id="{B4A5A068-8A9F-4F34-B88D-4AA9149CB4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0967" y="2656055"/>
            <a:ext cx="4156593" cy="510778"/>
          </a:xfrm>
          <a:prstGeom prst="roundRect">
            <a:avLst/>
          </a:prstGeom>
          <a:solidFill>
            <a:schemeClr val="bg2">
              <a:alpha val="31000"/>
            </a:schemeClr>
          </a:solidFill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EG" sz="2400" b="1" dirty="0">
                <a:solidFill>
                  <a:srgbClr val="05BCFE"/>
                </a:solidFill>
                <a:latin typeface="Calibri" pitchFamily="34" charset="0"/>
                <a:cs typeface="+mj-cs"/>
              </a:rPr>
              <a:t>أُكَرِّرُ هَذِهِ الْخُطْوَةَ مَعَ بَقيَّةِ الأَوعية.</a:t>
            </a:r>
          </a:p>
        </p:txBody>
      </p:sp>
      <p:pic>
        <p:nvPicPr>
          <p:cNvPr id="27" name="صورة 26">
            <a:extLst>
              <a:ext uri="{FF2B5EF4-FFF2-40B4-BE49-F238E27FC236}">
                <a16:creationId xmlns:a16="http://schemas.microsoft.com/office/drawing/2014/main" id="{4A512761-9838-4B37-B9F0-2C05D6FF21E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8864" b="9226"/>
          <a:stretch/>
        </p:blipFill>
        <p:spPr>
          <a:xfrm flipH="1">
            <a:off x="884053" y="933410"/>
            <a:ext cx="4825388" cy="4487439"/>
          </a:xfrm>
          <a:prstGeom prst="rect">
            <a:avLst/>
          </a:prstGeom>
        </p:spPr>
      </p:pic>
      <p:sp>
        <p:nvSpPr>
          <p:cNvPr id="31" name="مربع نص 30">
            <a:extLst>
              <a:ext uri="{FF2B5EF4-FFF2-40B4-BE49-F238E27FC236}">
                <a16:creationId xmlns:a16="http://schemas.microsoft.com/office/drawing/2014/main" id="{FDEB8E27-1877-4A77-A20F-C9608B36A31F}"/>
              </a:ext>
            </a:extLst>
          </p:cNvPr>
          <p:cNvSpPr txBox="1"/>
          <p:nvPr/>
        </p:nvSpPr>
        <p:spPr>
          <a:xfrm>
            <a:off x="1463675" y="6363028"/>
            <a:ext cx="2587625" cy="119182"/>
          </a:xfrm>
          <a:prstGeom prst="roundRect">
            <a:avLst/>
          </a:prstGeom>
          <a:solidFill>
            <a:srgbClr val="05BCFE"/>
          </a:solidFill>
          <a:ln>
            <a:solidFill>
              <a:srgbClr val="00B0F0">
                <a:alpha val="54000"/>
              </a:srgbClr>
            </a:solidFill>
          </a:ln>
        </p:spPr>
        <p:txBody>
          <a:bodyPr wrap="square" lIns="0" tIns="0" rIns="0" bIns="0">
            <a:spAutoFit/>
          </a:bodyPr>
          <a:lstStyle/>
          <a:p>
            <a:pPr algn="ctr" rtl="1"/>
            <a:r>
              <a:rPr lang="ar-SA" sz="700" b="1" dirty="0" err="1">
                <a:solidFill>
                  <a:schemeClr val="bg1"/>
                </a:solidFill>
                <a:latin typeface="Calibri" panose="020F0502020204030204" pitchFamily="34" charset="0"/>
                <a:cs typeface="+mj-cs"/>
              </a:rPr>
              <a:t>برزنتيشن</a:t>
            </a:r>
            <a:r>
              <a:rPr lang="ar-SA" sz="700" b="1" dirty="0">
                <a:solidFill>
                  <a:schemeClr val="bg1"/>
                </a:solidFill>
                <a:latin typeface="Calibri" panose="020F0502020204030204" pitchFamily="34" charset="0"/>
                <a:cs typeface="+mj-cs"/>
              </a:rPr>
              <a:t> العلوم للمرحلة الابتدائية      </a:t>
            </a:r>
            <a:r>
              <a:rPr lang="en-US" sz="700" b="1" dirty="0">
                <a:solidFill>
                  <a:schemeClr val="bg1"/>
                </a:solidFill>
                <a:latin typeface="Calibri" panose="020F0502020204030204" pitchFamily="34" charset="0"/>
                <a:cs typeface="+mj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https://t.me/presentationyosef</a:t>
            </a:r>
            <a:r>
              <a:rPr lang="en-US" sz="700" b="1" dirty="0">
                <a:solidFill>
                  <a:schemeClr val="bg1"/>
                </a:solidFill>
                <a:latin typeface="Calibri" panose="020F0502020204030204" pitchFamily="34" charset="0"/>
                <a:cs typeface="+mj-cs"/>
              </a:rPr>
              <a:t>        </a:t>
            </a:r>
          </a:p>
        </p:txBody>
      </p:sp>
      <p:pic>
        <p:nvPicPr>
          <p:cNvPr id="32" name="Picture 4" descr="Канал и группа в телеграмме — KIA Ceed, 1.6 л., 2018 года на DRIVE2">
            <a:extLst>
              <a:ext uri="{FF2B5EF4-FFF2-40B4-BE49-F238E27FC236}">
                <a16:creationId xmlns:a16="http://schemas.microsoft.com/office/drawing/2014/main" id="{5C68232F-83EC-478D-B4E1-B6F7CDFD79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700" y="6338331"/>
            <a:ext cx="174977" cy="168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1131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3" grpId="0" animBg="1"/>
      <p:bldP spid="28" grpId="0" animBg="1"/>
      <p:bldP spid="16" grpId="0" animBg="1"/>
      <p:bldP spid="17" grpId="0" animBg="1"/>
      <p:bldP spid="2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">
            <a:extLst>
              <a:ext uri="{FF2B5EF4-FFF2-40B4-BE49-F238E27FC236}">
                <a16:creationId xmlns:a16="http://schemas.microsoft.com/office/drawing/2014/main" id="{F1EE3D4D-7A21-4E8A-91F9-6F51E7053000}"/>
              </a:ext>
            </a:extLst>
          </p:cNvPr>
          <p:cNvSpPr txBox="1"/>
          <p:nvPr/>
        </p:nvSpPr>
        <p:spPr>
          <a:xfrm>
            <a:off x="4456450" y="1318418"/>
            <a:ext cx="3279097" cy="701520"/>
          </a:xfrm>
          <a:prstGeom prst="roundRect">
            <a:avLst>
              <a:gd name="adj" fmla="val 21856"/>
            </a:avLst>
          </a:prstGeom>
          <a:solidFill>
            <a:schemeClr val="bg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180000" tIns="108000" rIns="180000" bIns="72000" rtlCol="1">
            <a:spAutoFit/>
          </a:bodyPr>
          <a:lstStyle/>
          <a:p>
            <a:pPr algn="ctr">
              <a:defRPr/>
            </a:pPr>
            <a:r>
              <a:rPr lang="ar-EG" sz="2800" b="1" dirty="0">
                <a:solidFill>
                  <a:srgbClr val="0070C0"/>
                </a:solidFill>
                <a:effectLst/>
                <a:latin typeface="Times New Roman" pitchFamily="18" charset="0"/>
              </a:rPr>
              <a:t>الدَّرْ سُ الثَّانِي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FF4AF067-E310-4948-837F-9969FAE69E77}"/>
              </a:ext>
            </a:extLst>
          </p:cNvPr>
          <p:cNvSpPr txBox="1"/>
          <p:nvPr/>
        </p:nvSpPr>
        <p:spPr>
          <a:xfrm>
            <a:off x="4456449" y="2199858"/>
            <a:ext cx="3279097" cy="701520"/>
          </a:xfrm>
          <a:prstGeom prst="roundRect">
            <a:avLst>
              <a:gd name="adj" fmla="val 21856"/>
            </a:avLst>
          </a:prstGeom>
          <a:solidFill>
            <a:schemeClr val="bg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180000" tIns="108000" rIns="180000" bIns="72000" rtlCol="1">
            <a:spAutoFit/>
          </a:bodyPr>
          <a:lstStyle/>
          <a:p>
            <a:pPr algn="ctr">
              <a:defRPr/>
            </a:pPr>
            <a:r>
              <a:rPr lang="ar-EG" sz="2800" b="1" dirty="0">
                <a:solidFill>
                  <a:srgbClr val="0070C0"/>
                </a:solidFill>
                <a:effectLst/>
                <a:latin typeface="Times New Roman" pitchFamily="18" charset="0"/>
              </a:rPr>
              <a:t>السَّوائِلُ وَالْغَازَاتُ</a:t>
            </a:r>
          </a:p>
        </p:txBody>
      </p:sp>
      <p:sp>
        <p:nvSpPr>
          <p:cNvPr id="2" name="AutoShape 2" descr="Danube stout Minimal لها كتله وليس لها شكل محدد Lean Panda Outlook">
            <a:extLst>
              <a:ext uri="{FF2B5EF4-FFF2-40B4-BE49-F238E27FC236}">
                <a16:creationId xmlns:a16="http://schemas.microsoft.com/office/drawing/2014/main" id="{17817BF3-1DAA-4501-B1CD-9D8F5DF64E8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1DE0C799-1303-4725-B39E-C5351090B8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9592" y="972242"/>
            <a:ext cx="3117802" cy="5218316"/>
          </a:xfrm>
          <a:prstGeom prst="rect">
            <a:avLst/>
          </a:prstGeom>
        </p:spPr>
      </p:pic>
      <p:pic>
        <p:nvPicPr>
          <p:cNvPr id="15366" name="Picture 6">
            <a:extLst>
              <a:ext uri="{FF2B5EF4-FFF2-40B4-BE49-F238E27FC236}">
                <a16:creationId xmlns:a16="http://schemas.microsoft.com/office/drawing/2014/main" id="{0F0A9D91-216D-4E59-83D2-163DF6E75C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1114724"/>
            <a:ext cx="4952311" cy="5218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5995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1">
            <a:extLst>
              <a:ext uri="{FF2B5EF4-FFF2-40B4-BE49-F238E27FC236}">
                <a16:creationId xmlns:a16="http://schemas.microsoft.com/office/drawing/2014/main" id="{928BC9B4-6108-42C9-B168-7BE32FC3B2BA}"/>
              </a:ext>
            </a:extLst>
          </p:cNvPr>
          <p:cNvSpPr txBox="1"/>
          <p:nvPr/>
        </p:nvSpPr>
        <p:spPr>
          <a:xfrm>
            <a:off x="8895254" y="842622"/>
            <a:ext cx="2233639" cy="541613"/>
          </a:xfrm>
          <a:prstGeom prst="roundRect">
            <a:avLst/>
          </a:prstGeom>
          <a:solidFill>
            <a:schemeClr val="bg2">
              <a:alpha val="21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180000" tIns="108000" rIns="180000" bIns="72000" rtlCol="1">
            <a:spAutoFit/>
          </a:bodyPr>
          <a:lstStyle/>
          <a:p>
            <a:pPr algn="ctr">
              <a:defRPr/>
            </a:pPr>
            <a:r>
              <a:rPr lang="ar-EG" sz="2000" b="1">
                <a:solidFill>
                  <a:srgbClr val="C00000"/>
                </a:solidFill>
                <a:latin typeface="Times New Roman" pitchFamily="18" charset="0"/>
              </a:rPr>
              <a:t>أَسْتَكْشِفُ</a:t>
            </a:r>
            <a:endParaRPr lang="ar-EG" sz="2000" b="1" dirty="0">
              <a:solidFill>
                <a:srgbClr val="C00000"/>
              </a:solidFill>
              <a:latin typeface="Times New Roman" pitchFamily="18" charset="0"/>
            </a:endParaRPr>
          </a:p>
        </p:txBody>
      </p:sp>
      <p:sp>
        <p:nvSpPr>
          <p:cNvPr id="26" name="TextBox 1">
            <a:extLst>
              <a:ext uri="{FF2B5EF4-FFF2-40B4-BE49-F238E27FC236}">
                <a16:creationId xmlns:a16="http://schemas.microsoft.com/office/drawing/2014/main" id="{85FCDE85-32B5-4EB6-950B-5B062D989271}"/>
              </a:ext>
            </a:extLst>
          </p:cNvPr>
          <p:cNvSpPr txBox="1"/>
          <p:nvPr/>
        </p:nvSpPr>
        <p:spPr>
          <a:xfrm>
            <a:off x="8895253" y="1438686"/>
            <a:ext cx="2233640" cy="541613"/>
          </a:xfrm>
          <a:prstGeom prst="roundRect">
            <a:avLst/>
          </a:prstGeom>
          <a:solidFill>
            <a:schemeClr val="bg2">
              <a:alpha val="21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180000" tIns="108000" rIns="180000" bIns="72000" rtlCol="1">
            <a:spAutoFit/>
          </a:bodyPr>
          <a:lstStyle/>
          <a:p>
            <a:pPr algn="ctr">
              <a:defRPr/>
            </a:pPr>
            <a:r>
              <a:rPr lang="ar-EG" sz="2000" b="1">
                <a:solidFill>
                  <a:srgbClr val="C00000"/>
                </a:solidFill>
                <a:latin typeface="Times New Roman" pitchFamily="18" charset="0"/>
              </a:rPr>
              <a:t>نشاط استقصائي</a:t>
            </a:r>
            <a:endParaRPr lang="ar-EG" sz="2000" b="1" dirty="0">
              <a:solidFill>
                <a:srgbClr val="C00000"/>
              </a:solidFill>
              <a:latin typeface="Times New Roman" pitchFamily="18" charset="0"/>
            </a:endParaRPr>
          </a:p>
        </p:txBody>
      </p:sp>
      <p:sp>
        <p:nvSpPr>
          <p:cNvPr id="19" name="سحابة 4">
            <a:extLst>
              <a:ext uri="{FF2B5EF4-FFF2-40B4-BE49-F238E27FC236}">
                <a16:creationId xmlns:a16="http://schemas.microsoft.com/office/drawing/2014/main" id="{8A5A21EB-A999-4474-A909-A5B7BDE9E671}"/>
              </a:ext>
            </a:extLst>
          </p:cNvPr>
          <p:cNvSpPr/>
          <p:nvPr/>
        </p:nvSpPr>
        <p:spPr bwMode="auto">
          <a:xfrm>
            <a:off x="5200048" y="1309270"/>
            <a:ext cx="1571636" cy="785818"/>
          </a:xfrm>
          <a:prstGeom prst="roundRect">
            <a:avLst/>
          </a:prstGeom>
          <a:noFill/>
          <a:ln>
            <a:noFill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600" b="1" dirty="0">
                <a:solidFill>
                  <a:srgbClr val="00B0F0"/>
                </a:solidFill>
                <a:cs typeface="+mj-cs"/>
              </a:rPr>
              <a:t>الخطوات</a:t>
            </a:r>
            <a:endParaRPr lang="en-US" sz="3600" b="1" dirty="0">
              <a:solidFill>
                <a:srgbClr val="00B0F0"/>
              </a:solidFill>
              <a:cs typeface="+mj-cs"/>
            </a:endParaRPr>
          </a:p>
        </p:txBody>
      </p:sp>
      <p:sp>
        <p:nvSpPr>
          <p:cNvPr id="16" name="Rectangle 14">
            <a:extLst>
              <a:ext uri="{FF2B5EF4-FFF2-40B4-BE49-F238E27FC236}">
                <a16:creationId xmlns:a16="http://schemas.microsoft.com/office/drawing/2014/main" id="{CF3B821E-7E16-4144-BE61-A52287E13C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53451" y="2116065"/>
            <a:ext cx="1244994" cy="578882"/>
          </a:xfrm>
          <a:prstGeom prst="roundRect">
            <a:avLst/>
          </a:prstGeom>
          <a:solidFill>
            <a:schemeClr val="bg2">
              <a:alpha val="40000"/>
            </a:schemeClr>
          </a:solidFill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>
              <a:defRPr/>
            </a:pPr>
            <a:r>
              <a:rPr lang="ar-EG" sz="2800" b="1" dirty="0">
                <a:solidFill>
                  <a:srgbClr val="FF0000"/>
                </a:solidFill>
                <a:latin typeface="Calibri" pitchFamily="34" charset="0"/>
                <a:cs typeface="+mj-cs"/>
              </a:rPr>
              <a:t>أسْتَنْتِجُ. </a:t>
            </a:r>
            <a:endParaRPr lang="ar-EG" sz="2800" b="1" dirty="0">
              <a:latin typeface="Calibri" pitchFamily="34" charset="0"/>
              <a:cs typeface="+mj-cs"/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CBD68511-14B6-4940-AF60-A984310217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1941" y="1985644"/>
            <a:ext cx="805700" cy="953989"/>
          </a:xfrm>
          <a:prstGeom prst="rect">
            <a:avLst/>
          </a:prstGeom>
        </p:spPr>
      </p:pic>
      <p:sp>
        <p:nvSpPr>
          <p:cNvPr id="17" name="Rectangle 14">
            <a:extLst>
              <a:ext uri="{FF2B5EF4-FFF2-40B4-BE49-F238E27FC236}">
                <a16:creationId xmlns:a16="http://schemas.microsoft.com/office/drawing/2014/main" id="{F2BD530B-E790-4905-A784-0039365D8C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12242" y="2939634"/>
            <a:ext cx="6586203" cy="510778"/>
          </a:xfrm>
          <a:prstGeom prst="roundRect">
            <a:avLst/>
          </a:prstGeom>
          <a:solidFill>
            <a:schemeClr val="bg2">
              <a:alpha val="40000"/>
            </a:schemeClr>
          </a:solidFill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EG" sz="2400" b="1" dirty="0">
                <a:solidFill>
                  <a:srgbClr val="C00000"/>
                </a:solidFill>
                <a:latin typeface="Calibri" pitchFamily="34" charset="0"/>
                <a:cs typeface="+mj-cs"/>
              </a:rPr>
              <a:t>هَلْ تَتَغَيَّرُ نَتيجةُ النَّشاطِ إِذَا اسْتَخْدَمْتُ</a:t>
            </a:r>
            <a:r>
              <a:rPr lang="ar-SA" sz="2400" b="1" dirty="0">
                <a:solidFill>
                  <a:srgbClr val="C00000"/>
                </a:solidFill>
                <a:latin typeface="Calibri" pitchFamily="34" charset="0"/>
                <a:cs typeface="+mj-cs"/>
              </a:rPr>
              <a:t> </a:t>
            </a:r>
            <a:r>
              <a:rPr lang="ar-EG" sz="2400" b="1" dirty="0">
                <a:solidFill>
                  <a:srgbClr val="C00000"/>
                </a:solidFill>
                <a:latin typeface="Calibri" pitchFamily="34" charset="0"/>
                <a:cs typeface="+mj-cs"/>
              </a:rPr>
              <a:t>الْعَصِيرَ بَدَلاً مِنَ الْمَاءِ؟ لِمَاذَا؟</a:t>
            </a:r>
          </a:p>
        </p:txBody>
      </p:sp>
      <p:pic>
        <p:nvPicPr>
          <p:cNvPr id="4098" name="Picture 2" descr="كوب عصير برتقال">
            <a:extLst>
              <a:ext uri="{FF2B5EF4-FFF2-40B4-BE49-F238E27FC236}">
                <a16:creationId xmlns:a16="http://schemas.microsoft.com/office/drawing/2014/main" id="{772EF9A3-F451-414B-B979-EE1414F19A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00" b="95682" l="10000" r="90000">
                        <a14:foregroundMark x1="57667" y1="11250" x2="57667" y2="11250"/>
                        <a14:foregroundMark x1="55556" y1="10795" x2="55556" y2="10795"/>
                        <a14:foregroundMark x1="47556" y1="8295" x2="47556" y2="8295"/>
                        <a14:foregroundMark x1="45222" y1="4432" x2="45222" y2="4432"/>
                        <a14:foregroundMark x1="45222" y1="3409" x2="45222" y2="3409"/>
                        <a14:foregroundMark x1="44778" y1="2500" x2="44778" y2="2500"/>
                        <a14:foregroundMark x1="44222" y1="3977" x2="44222" y2="3977"/>
                        <a14:foregroundMark x1="49778" y1="85341" x2="49778" y2="85341"/>
                        <a14:foregroundMark x1="50000" y1="88864" x2="50000" y2="88864"/>
                        <a14:foregroundMark x1="50222" y1="90341" x2="50222" y2="90341"/>
                        <a14:foregroundMark x1="46111" y1="95682" x2="46111" y2="956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6" b="-1"/>
          <a:stretch/>
        </p:blipFill>
        <p:spPr bwMode="auto">
          <a:xfrm>
            <a:off x="123772" y="1419032"/>
            <a:ext cx="4262886" cy="4004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14">
            <a:extLst>
              <a:ext uri="{FF2B5EF4-FFF2-40B4-BE49-F238E27FC236}">
                <a16:creationId xmlns:a16="http://schemas.microsoft.com/office/drawing/2014/main" id="{D47ABA35-4E89-4EC3-845A-6B49FE4B4D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12242" y="3816653"/>
            <a:ext cx="6586203" cy="510778"/>
          </a:xfrm>
          <a:prstGeom prst="roundRect">
            <a:avLst/>
          </a:prstGeom>
          <a:solidFill>
            <a:schemeClr val="bg2">
              <a:alpha val="28000"/>
            </a:schemeClr>
          </a:solidFill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SA" sz="2400" b="1" dirty="0">
                <a:solidFill>
                  <a:srgbClr val="148A7F"/>
                </a:solidFill>
                <a:latin typeface="Calibri" pitchFamily="34" charset="0"/>
                <a:cs typeface="+mj-cs"/>
              </a:rPr>
              <a:t>لا  لا تتغير النتيجة لأن العصير مادة سائلة تأخذ شكل الوعاء </a:t>
            </a:r>
            <a:endParaRPr lang="ar-EG" sz="2400" b="1" dirty="0">
              <a:solidFill>
                <a:srgbClr val="148A7F"/>
              </a:solidFill>
              <a:latin typeface="Calibri" pitchFamily="34" charset="0"/>
              <a:cs typeface="+mj-cs"/>
            </a:endParaRPr>
          </a:p>
        </p:txBody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id="{DE65DC4B-0ED0-4483-AB2E-7EC46B458615}"/>
              </a:ext>
            </a:extLst>
          </p:cNvPr>
          <p:cNvSpPr txBox="1"/>
          <p:nvPr/>
        </p:nvSpPr>
        <p:spPr>
          <a:xfrm>
            <a:off x="4462463" y="360920"/>
            <a:ext cx="3133725" cy="660045"/>
          </a:xfrm>
          <a:prstGeom prst="roundRect">
            <a:avLst>
              <a:gd name="adj" fmla="val 7748"/>
            </a:avLst>
          </a:prstGeom>
          <a:solidFill>
            <a:schemeClr val="bg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180000" tIns="108000" rIns="180000" bIns="72000" rtlCol="1">
            <a:spAutoFit/>
          </a:bodyPr>
          <a:lstStyle/>
          <a:p>
            <a:pPr algn="ctr">
              <a:defRPr/>
            </a:pPr>
            <a:r>
              <a:rPr lang="ar-EG" sz="2800" b="1" dirty="0">
                <a:solidFill>
                  <a:srgbClr val="0070C0"/>
                </a:solidFill>
                <a:effectLst/>
                <a:latin typeface="Times New Roman" pitchFamily="18" charset="0"/>
              </a:rPr>
              <a:t>السَّوائِلُ وَالْغَازَاتُ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5D6EA8ED-BC69-4A76-96CA-FA38BFC178C8}"/>
              </a:ext>
            </a:extLst>
          </p:cNvPr>
          <p:cNvSpPr txBox="1"/>
          <p:nvPr/>
        </p:nvSpPr>
        <p:spPr>
          <a:xfrm>
            <a:off x="1463675" y="6363028"/>
            <a:ext cx="2587625" cy="119182"/>
          </a:xfrm>
          <a:prstGeom prst="roundRect">
            <a:avLst/>
          </a:prstGeom>
          <a:solidFill>
            <a:srgbClr val="05BCFE"/>
          </a:solidFill>
          <a:ln>
            <a:solidFill>
              <a:srgbClr val="00B0F0">
                <a:alpha val="54000"/>
              </a:srgbClr>
            </a:solidFill>
          </a:ln>
        </p:spPr>
        <p:txBody>
          <a:bodyPr wrap="square" lIns="0" tIns="0" rIns="0" bIns="0">
            <a:spAutoFit/>
          </a:bodyPr>
          <a:lstStyle/>
          <a:p>
            <a:pPr algn="ctr" rtl="1"/>
            <a:r>
              <a:rPr lang="ar-SA" sz="700" b="1" dirty="0" err="1">
                <a:solidFill>
                  <a:schemeClr val="bg1"/>
                </a:solidFill>
                <a:latin typeface="Calibri" panose="020F0502020204030204" pitchFamily="34" charset="0"/>
                <a:cs typeface="+mj-cs"/>
              </a:rPr>
              <a:t>برزنتيشن</a:t>
            </a:r>
            <a:r>
              <a:rPr lang="ar-SA" sz="700" b="1" dirty="0">
                <a:solidFill>
                  <a:schemeClr val="bg1"/>
                </a:solidFill>
                <a:latin typeface="Calibri" panose="020F0502020204030204" pitchFamily="34" charset="0"/>
                <a:cs typeface="+mj-cs"/>
              </a:rPr>
              <a:t> العلوم للمرحلة الابتدائية      </a:t>
            </a:r>
            <a:r>
              <a:rPr lang="en-US" sz="700" b="1" dirty="0">
                <a:solidFill>
                  <a:schemeClr val="bg1"/>
                </a:solidFill>
                <a:latin typeface="Calibri" panose="020F0502020204030204" pitchFamily="34" charset="0"/>
                <a:cs typeface="+mj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https://t.me/presentationyosef</a:t>
            </a:r>
            <a:r>
              <a:rPr lang="en-US" sz="700" b="1" dirty="0">
                <a:solidFill>
                  <a:schemeClr val="bg1"/>
                </a:solidFill>
                <a:latin typeface="Calibri" panose="020F0502020204030204" pitchFamily="34" charset="0"/>
                <a:cs typeface="+mj-cs"/>
              </a:rPr>
              <a:t>        </a:t>
            </a:r>
          </a:p>
        </p:txBody>
      </p:sp>
      <p:pic>
        <p:nvPicPr>
          <p:cNvPr id="13" name="Picture 4" descr="Канал и группа в телеграмме — KIA Ceed, 1.6 л., 2018 года на DRIVE2">
            <a:extLst>
              <a:ext uri="{FF2B5EF4-FFF2-40B4-BE49-F238E27FC236}">
                <a16:creationId xmlns:a16="http://schemas.microsoft.com/office/drawing/2014/main" id="{1935F51E-0D80-4D11-9AE8-EACBD5520D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700" y="6338331"/>
            <a:ext cx="174977" cy="168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1327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صورة 12">
            <a:extLst>
              <a:ext uri="{FF2B5EF4-FFF2-40B4-BE49-F238E27FC236}">
                <a16:creationId xmlns:a16="http://schemas.microsoft.com/office/drawing/2014/main" id="{CE8F8D40-EFAC-44CF-89DD-6B0E3415646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871" y="1710808"/>
            <a:ext cx="5791826" cy="3745611"/>
          </a:xfrm>
          <a:prstGeom prst="rect">
            <a:avLst/>
          </a:prstGeom>
        </p:spPr>
      </p:pic>
      <p:grpSp>
        <p:nvGrpSpPr>
          <p:cNvPr id="25" name="مجموعة 24">
            <a:extLst>
              <a:ext uri="{FF2B5EF4-FFF2-40B4-BE49-F238E27FC236}">
                <a16:creationId xmlns:a16="http://schemas.microsoft.com/office/drawing/2014/main" id="{597941E2-404B-4ED6-A893-1BDE39B66AE2}"/>
              </a:ext>
            </a:extLst>
          </p:cNvPr>
          <p:cNvGrpSpPr/>
          <p:nvPr/>
        </p:nvGrpSpPr>
        <p:grpSpPr>
          <a:xfrm>
            <a:off x="7899816" y="1020965"/>
            <a:ext cx="3013023" cy="3955769"/>
            <a:chOff x="9197214" y="974361"/>
            <a:chExt cx="2309238" cy="2275506"/>
          </a:xfrm>
        </p:grpSpPr>
        <p:pic>
          <p:nvPicPr>
            <p:cNvPr id="26" name="صورة 25">
              <a:extLst>
                <a:ext uri="{FF2B5EF4-FFF2-40B4-BE49-F238E27FC236}">
                  <a16:creationId xmlns:a16="http://schemas.microsoft.com/office/drawing/2014/main" id="{56D4CBA5-AD60-4064-A1E5-A5CF46DAE6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7191"/>
            <a:stretch/>
          </p:blipFill>
          <p:spPr>
            <a:xfrm>
              <a:off x="9197214" y="974361"/>
              <a:ext cx="2309238" cy="2275506"/>
            </a:xfrm>
            <a:prstGeom prst="rect">
              <a:avLst/>
            </a:prstGeom>
          </p:spPr>
        </p:pic>
        <p:sp>
          <p:nvSpPr>
            <p:cNvPr id="28" name="Rectangle 2">
              <a:extLst>
                <a:ext uri="{FF2B5EF4-FFF2-40B4-BE49-F238E27FC236}">
                  <a16:creationId xmlns:a16="http://schemas.microsoft.com/office/drawing/2014/main" id="{605BAAF1-8111-4CA2-B892-5E23F1DCE9B3}"/>
                </a:ext>
              </a:extLst>
            </p:cNvPr>
            <p:cNvSpPr/>
            <p:nvPr/>
          </p:nvSpPr>
          <p:spPr bwMode="auto">
            <a:xfrm>
              <a:off x="9328815" y="1741315"/>
              <a:ext cx="2046035" cy="6182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3200" b="1" dirty="0">
                  <a:solidFill>
                    <a:srgbClr val="C00000"/>
                  </a:solidFill>
                  <a:latin typeface="+mn-lt"/>
                </a:rPr>
                <a:t>السؤال الأساسي          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3200" b="1" dirty="0">
                  <a:latin typeface="+mn-lt"/>
                </a:rPr>
                <a:t>ما خصائص السوائل والغازات؟</a:t>
              </a:r>
            </a:p>
          </p:txBody>
        </p:sp>
      </p:grpSp>
      <p:sp>
        <p:nvSpPr>
          <p:cNvPr id="29" name="TextBox 1">
            <a:extLst>
              <a:ext uri="{FF2B5EF4-FFF2-40B4-BE49-F238E27FC236}">
                <a16:creationId xmlns:a16="http://schemas.microsoft.com/office/drawing/2014/main" id="{D739422E-F722-45D3-884E-0786B71716C7}"/>
              </a:ext>
            </a:extLst>
          </p:cNvPr>
          <p:cNvSpPr txBox="1"/>
          <p:nvPr/>
        </p:nvSpPr>
        <p:spPr>
          <a:xfrm>
            <a:off x="4462463" y="360920"/>
            <a:ext cx="3133725" cy="660045"/>
          </a:xfrm>
          <a:prstGeom prst="roundRect">
            <a:avLst>
              <a:gd name="adj" fmla="val 7748"/>
            </a:avLst>
          </a:prstGeom>
          <a:solidFill>
            <a:schemeClr val="bg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180000" tIns="108000" rIns="180000" bIns="72000" rtlCol="1">
            <a:spAutoFit/>
          </a:bodyPr>
          <a:lstStyle/>
          <a:p>
            <a:pPr algn="ctr">
              <a:defRPr/>
            </a:pPr>
            <a:r>
              <a:rPr lang="ar-EG" sz="2800" b="1" dirty="0">
                <a:solidFill>
                  <a:srgbClr val="0070C0"/>
                </a:solidFill>
                <a:effectLst/>
                <a:latin typeface="Times New Roman" pitchFamily="18" charset="0"/>
              </a:rPr>
              <a:t>السَّوائِلُ وَالْغَازَاتُ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0F9E1550-6EFD-40B5-B481-494F648C5DF4}"/>
              </a:ext>
            </a:extLst>
          </p:cNvPr>
          <p:cNvSpPr txBox="1"/>
          <p:nvPr/>
        </p:nvSpPr>
        <p:spPr>
          <a:xfrm>
            <a:off x="1463675" y="6363028"/>
            <a:ext cx="2587625" cy="119182"/>
          </a:xfrm>
          <a:prstGeom prst="roundRect">
            <a:avLst/>
          </a:prstGeom>
          <a:solidFill>
            <a:srgbClr val="05BCFE"/>
          </a:solidFill>
          <a:ln>
            <a:solidFill>
              <a:srgbClr val="00B0F0">
                <a:alpha val="54000"/>
              </a:srgbClr>
            </a:solidFill>
          </a:ln>
        </p:spPr>
        <p:txBody>
          <a:bodyPr wrap="square" lIns="0" tIns="0" rIns="0" bIns="0">
            <a:spAutoFit/>
          </a:bodyPr>
          <a:lstStyle/>
          <a:p>
            <a:pPr algn="ctr" rtl="1"/>
            <a:r>
              <a:rPr lang="ar-SA" sz="700" b="1" dirty="0" err="1">
                <a:solidFill>
                  <a:schemeClr val="bg1"/>
                </a:solidFill>
                <a:latin typeface="Calibri" panose="020F0502020204030204" pitchFamily="34" charset="0"/>
                <a:cs typeface="+mj-cs"/>
              </a:rPr>
              <a:t>برزنتيشن</a:t>
            </a:r>
            <a:r>
              <a:rPr lang="ar-SA" sz="700" b="1" dirty="0">
                <a:solidFill>
                  <a:schemeClr val="bg1"/>
                </a:solidFill>
                <a:latin typeface="Calibri" panose="020F0502020204030204" pitchFamily="34" charset="0"/>
                <a:cs typeface="+mj-cs"/>
              </a:rPr>
              <a:t> العلوم للمرحلة الابتدائية      </a:t>
            </a:r>
            <a:r>
              <a:rPr lang="en-US" sz="700" b="1" dirty="0">
                <a:solidFill>
                  <a:schemeClr val="bg1"/>
                </a:solidFill>
                <a:latin typeface="Calibri" panose="020F0502020204030204" pitchFamily="34" charset="0"/>
                <a:cs typeface="+mj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https://t.me/presentationyosef</a:t>
            </a:r>
            <a:r>
              <a:rPr lang="en-US" sz="700" b="1" dirty="0">
                <a:solidFill>
                  <a:schemeClr val="bg1"/>
                </a:solidFill>
                <a:latin typeface="Calibri" panose="020F0502020204030204" pitchFamily="34" charset="0"/>
                <a:cs typeface="+mj-cs"/>
              </a:rPr>
              <a:t>        </a:t>
            </a:r>
          </a:p>
        </p:txBody>
      </p:sp>
      <p:pic>
        <p:nvPicPr>
          <p:cNvPr id="9" name="Picture 4" descr="Канал и группа в телеграмме — KIA Ceed, 1.6 л., 2018 года на DRIVE2">
            <a:extLst>
              <a:ext uri="{FF2B5EF4-FFF2-40B4-BE49-F238E27FC236}">
                <a16:creationId xmlns:a16="http://schemas.microsoft.com/office/drawing/2014/main" id="{2F475B4F-2DAF-465E-AA55-AF9BBF6131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700" y="6338331"/>
            <a:ext cx="174977" cy="168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1656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>
            <a:extLst>
              <a:ext uri="{FF2B5EF4-FFF2-40B4-BE49-F238E27FC236}">
                <a16:creationId xmlns:a16="http://schemas.microsoft.com/office/drawing/2014/main" id="{DE65DC4B-0ED0-4483-AB2E-7EC46B458615}"/>
              </a:ext>
            </a:extLst>
          </p:cNvPr>
          <p:cNvSpPr txBox="1"/>
          <p:nvPr/>
        </p:nvSpPr>
        <p:spPr>
          <a:xfrm>
            <a:off x="4462463" y="360920"/>
            <a:ext cx="3133725" cy="660045"/>
          </a:xfrm>
          <a:prstGeom prst="roundRect">
            <a:avLst>
              <a:gd name="adj" fmla="val 7748"/>
            </a:avLst>
          </a:prstGeom>
          <a:solidFill>
            <a:schemeClr val="bg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180000" tIns="108000" rIns="180000" bIns="72000" rtlCol="1">
            <a:spAutoFit/>
          </a:bodyPr>
          <a:lstStyle/>
          <a:p>
            <a:pPr algn="ctr">
              <a:defRPr/>
            </a:pPr>
            <a:r>
              <a:rPr lang="ar-EG" sz="2800" b="1" dirty="0">
                <a:solidFill>
                  <a:srgbClr val="0070C0"/>
                </a:solidFill>
                <a:effectLst/>
                <a:latin typeface="Times New Roman" pitchFamily="18" charset="0"/>
              </a:rPr>
              <a:t>السَّوائِلُ وَالْغَازَاتُ</a:t>
            </a:r>
          </a:p>
        </p:txBody>
      </p:sp>
      <p:pic>
        <p:nvPicPr>
          <p:cNvPr id="14340" name="Picture 4" descr="Anak Pergi Ke Meja Ilustrasi Stok - Unduh Gambar Sekarang - Anak - Umur  manusia, Anak laki-laki - Laki-laki, Pembelajaran - iStock">
            <a:extLst>
              <a:ext uri="{FF2B5EF4-FFF2-40B4-BE49-F238E27FC236}">
                <a16:creationId xmlns:a16="http://schemas.microsoft.com/office/drawing/2014/main" id="{C8CFC486-8FB8-49DE-8532-37E9C1FBA3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029" y="2417964"/>
            <a:ext cx="2927252" cy="2903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A Woman Is Looking At The Screen She Is Pointing Stock Illustration - Download Image Now - Television Set, Adult, Beautiful People - iStock">
            <a:extLst>
              <a:ext uri="{FF2B5EF4-FFF2-40B4-BE49-F238E27FC236}">
                <a16:creationId xmlns:a16="http://schemas.microsoft.com/office/drawing/2014/main" id="{D20EE126-D1B1-4D9C-8C85-B4364302D0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8006" y="3690538"/>
            <a:ext cx="5562600" cy="2638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">
            <a:extLst>
              <a:ext uri="{FF2B5EF4-FFF2-40B4-BE49-F238E27FC236}">
                <a16:creationId xmlns:a16="http://schemas.microsoft.com/office/drawing/2014/main" id="{EDCE81C1-DADB-491B-ABEE-A74F278D9F5A}"/>
              </a:ext>
            </a:extLst>
          </p:cNvPr>
          <p:cNvSpPr txBox="1"/>
          <p:nvPr/>
        </p:nvSpPr>
        <p:spPr>
          <a:xfrm>
            <a:off x="3683000" y="2639382"/>
            <a:ext cx="4876800" cy="956028"/>
          </a:xfrm>
          <a:prstGeom prst="roundRect">
            <a:avLst>
              <a:gd name="adj" fmla="val 25017"/>
            </a:avLst>
          </a:prstGeom>
          <a:solidFill>
            <a:schemeClr val="bg1">
              <a:lumMod val="95000"/>
              <a:alpha val="9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180000" tIns="108000" rIns="180000" bIns="72000" rtlCol="1">
            <a:spAutoFit/>
          </a:bodyPr>
          <a:lstStyle/>
          <a:p>
            <a:pPr algn="ctr">
              <a:defRPr/>
            </a:pPr>
            <a:r>
              <a:rPr lang="ar-SA" sz="4800" b="1" dirty="0">
                <a:solidFill>
                  <a:srgbClr val="7030A0"/>
                </a:solidFill>
                <a:effectLst/>
                <a:latin typeface="Times New Roman" pitchFamily="18" charset="0"/>
              </a:rPr>
              <a:t>شاهد و دون </a:t>
            </a:r>
            <a:endParaRPr lang="ar-EG" sz="4800" b="1" dirty="0">
              <a:solidFill>
                <a:srgbClr val="7030A0"/>
              </a:solidFill>
              <a:effectLst/>
              <a:latin typeface="Times New Roman" pitchFamily="18" charset="0"/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B0BA43CA-F62F-40E4-9ACC-FEEA724ADBB2}"/>
              </a:ext>
            </a:extLst>
          </p:cNvPr>
          <p:cNvSpPr txBox="1"/>
          <p:nvPr/>
        </p:nvSpPr>
        <p:spPr>
          <a:xfrm>
            <a:off x="1463675" y="6363028"/>
            <a:ext cx="2587625" cy="119182"/>
          </a:xfrm>
          <a:prstGeom prst="roundRect">
            <a:avLst/>
          </a:prstGeom>
          <a:solidFill>
            <a:srgbClr val="05BCFE"/>
          </a:solidFill>
          <a:ln>
            <a:solidFill>
              <a:srgbClr val="00B0F0">
                <a:alpha val="54000"/>
              </a:srgbClr>
            </a:solidFill>
          </a:ln>
        </p:spPr>
        <p:txBody>
          <a:bodyPr wrap="square" lIns="0" tIns="0" rIns="0" bIns="0">
            <a:spAutoFit/>
          </a:bodyPr>
          <a:lstStyle/>
          <a:p>
            <a:pPr algn="ctr" rtl="1"/>
            <a:r>
              <a:rPr lang="ar-SA" sz="700" b="1" dirty="0" err="1">
                <a:solidFill>
                  <a:schemeClr val="bg1"/>
                </a:solidFill>
                <a:latin typeface="Calibri" panose="020F0502020204030204" pitchFamily="34" charset="0"/>
                <a:cs typeface="+mj-cs"/>
              </a:rPr>
              <a:t>برزنتيشن</a:t>
            </a:r>
            <a:r>
              <a:rPr lang="ar-SA" sz="700" b="1" dirty="0">
                <a:solidFill>
                  <a:schemeClr val="bg1"/>
                </a:solidFill>
                <a:latin typeface="Calibri" panose="020F0502020204030204" pitchFamily="34" charset="0"/>
                <a:cs typeface="+mj-cs"/>
              </a:rPr>
              <a:t> العلوم للمرحلة الابتدائية      </a:t>
            </a:r>
            <a:r>
              <a:rPr lang="en-US" sz="700" b="1" dirty="0">
                <a:solidFill>
                  <a:schemeClr val="bg1"/>
                </a:solidFill>
                <a:latin typeface="Calibri" panose="020F0502020204030204" pitchFamily="34" charset="0"/>
                <a:cs typeface="+mj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https://t.me/presentationyosef</a:t>
            </a:r>
            <a:r>
              <a:rPr lang="en-US" sz="700" b="1" dirty="0">
                <a:solidFill>
                  <a:schemeClr val="bg1"/>
                </a:solidFill>
                <a:latin typeface="Calibri" panose="020F0502020204030204" pitchFamily="34" charset="0"/>
                <a:cs typeface="+mj-cs"/>
              </a:rPr>
              <a:t>        </a:t>
            </a:r>
          </a:p>
        </p:txBody>
      </p:sp>
      <p:pic>
        <p:nvPicPr>
          <p:cNvPr id="20" name="Picture 4" descr="Канал и группа в телеграмме — KIA Ceed, 1.6 л., 2018 года на DRIVE2">
            <a:extLst>
              <a:ext uri="{FF2B5EF4-FFF2-40B4-BE49-F238E27FC236}">
                <a16:creationId xmlns:a16="http://schemas.microsoft.com/office/drawing/2014/main" id="{9DDB0EAE-4C3C-4595-B799-CF7514D8F7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700" y="6338331"/>
            <a:ext cx="174977" cy="168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5109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>
            <a:extLst>
              <a:ext uri="{FF2B5EF4-FFF2-40B4-BE49-F238E27FC236}">
                <a16:creationId xmlns:a16="http://schemas.microsoft.com/office/drawing/2014/main" id="{DE65DC4B-0ED0-4483-AB2E-7EC46B458615}"/>
              </a:ext>
            </a:extLst>
          </p:cNvPr>
          <p:cNvSpPr txBox="1"/>
          <p:nvPr/>
        </p:nvSpPr>
        <p:spPr>
          <a:xfrm>
            <a:off x="4462463" y="360920"/>
            <a:ext cx="3133725" cy="660045"/>
          </a:xfrm>
          <a:prstGeom prst="roundRect">
            <a:avLst>
              <a:gd name="adj" fmla="val 7748"/>
            </a:avLst>
          </a:prstGeom>
          <a:solidFill>
            <a:schemeClr val="bg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180000" tIns="108000" rIns="180000" bIns="72000" rtlCol="1">
            <a:spAutoFit/>
          </a:bodyPr>
          <a:lstStyle/>
          <a:p>
            <a:pPr algn="ctr">
              <a:defRPr/>
            </a:pPr>
            <a:r>
              <a:rPr lang="ar-EG" sz="2800" b="1" dirty="0">
                <a:solidFill>
                  <a:srgbClr val="0070C0"/>
                </a:solidFill>
                <a:effectLst/>
                <a:latin typeface="Times New Roman" pitchFamily="18" charset="0"/>
              </a:rPr>
              <a:t>السَّوائِلُ وَالْغَازَاتُ</a:t>
            </a:r>
          </a:p>
        </p:txBody>
      </p:sp>
      <p:pic>
        <p:nvPicPr>
          <p:cNvPr id="3" name="1444-08-28_23h02_34">
            <a:hlinkClick r:id="" action="ppaction://media"/>
            <a:extLst>
              <a:ext uri="{FF2B5EF4-FFF2-40B4-BE49-F238E27FC236}">
                <a16:creationId xmlns:a16="http://schemas.microsoft.com/office/drawing/2014/main" id="{ABEECBAB-E6C2-4B3F-B398-767D22D59D2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57" end="43001"/>
                </p14:media>
              </p:ext>
            </p:extLst>
          </p:nvPr>
        </p:nvPicPr>
        <p:blipFill rotWithShape="1">
          <a:blip r:embed="rId4"/>
          <a:srcRect r="3443" b="8341"/>
          <a:stretch/>
        </p:blipFill>
        <p:spPr>
          <a:xfrm>
            <a:off x="749508" y="1152823"/>
            <a:ext cx="10598046" cy="5344257"/>
          </a:xfrm>
          <a:prstGeom prst="roundRect">
            <a:avLst>
              <a:gd name="adj" fmla="val 5865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1742778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loud 2">
            <a:extLst>
              <a:ext uri="{FF2B5EF4-FFF2-40B4-BE49-F238E27FC236}">
                <a16:creationId xmlns:a16="http://schemas.microsoft.com/office/drawing/2014/main" id="{CE2D735D-53DA-4DBB-AC61-B70B83D11FA0}"/>
              </a:ext>
            </a:extLst>
          </p:cNvPr>
          <p:cNvSpPr/>
          <p:nvPr/>
        </p:nvSpPr>
        <p:spPr bwMode="auto">
          <a:xfrm>
            <a:off x="5232404" y="1396253"/>
            <a:ext cx="2295780" cy="5527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ar-EG" b="1">
              <a:solidFill>
                <a:srgbClr val="00B0F0"/>
              </a:solidFill>
              <a:cs typeface="+mj-cs"/>
            </a:endParaRPr>
          </a:p>
        </p:txBody>
      </p:sp>
      <p:pic>
        <p:nvPicPr>
          <p:cNvPr id="13" name="صورة 12">
            <a:extLst>
              <a:ext uri="{FF2B5EF4-FFF2-40B4-BE49-F238E27FC236}">
                <a16:creationId xmlns:a16="http://schemas.microsoft.com/office/drawing/2014/main" id="{CE8F8D40-EFAC-44CF-89DD-6B0E3415646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736" y="887553"/>
            <a:ext cx="4305984" cy="2302265"/>
          </a:xfrm>
          <a:prstGeom prst="rect">
            <a:avLst/>
          </a:prstGeom>
        </p:spPr>
      </p:pic>
      <p:sp>
        <p:nvSpPr>
          <p:cNvPr id="17" name="Rounded Rectangle 20">
            <a:extLst>
              <a:ext uri="{FF2B5EF4-FFF2-40B4-BE49-F238E27FC236}">
                <a16:creationId xmlns:a16="http://schemas.microsoft.com/office/drawing/2014/main" id="{D3D3FCB1-8CCF-47E1-9DA1-24EFF151591E}"/>
              </a:ext>
            </a:extLst>
          </p:cNvPr>
          <p:cNvSpPr/>
          <p:nvPr/>
        </p:nvSpPr>
        <p:spPr>
          <a:xfrm>
            <a:off x="9446244" y="993793"/>
            <a:ext cx="1784350" cy="675161"/>
          </a:xfrm>
          <a:prstGeom prst="roundRect">
            <a:avLst/>
          </a:prstGeom>
          <a:solidFill>
            <a:schemeClr val="bg2">
              <a:alpha val="38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800" b="1" noProof="0" dirty="0">
                <a:solidFill>
                  <a:srgbClr val="C00000"/>
                </a:solidFill>
                <a:latin typeface="Calibri" panose="020F0502020204030204" pitchFamily="34" charset="0"/>
              </a:rPr>
              <a:t>ما السَّائِل ؟</a:t>
            </a:r>
            <a:endParaRPr kumimoji="0" lang="ar-BH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sp>
        <p:nvSpPr>
          <p:cNvPr id="19" name="Rounded Rectangle 20">
            <a:extLst>
              <a:ext uri="{FF2B5EF4-FFF2-40B4-BE49-F238E27FC236}">
                <a16:creationId xmlns:a16="http://schemas.microsoft.com/office/drawing/2014/main" id="{28B3DB8F-AE1A-4BFA-BA78-10EEA9B1B1E9}"/>
              </a:ext>
            </a:extLst>
          </p:cNvPr>
          <p:cNvSpPr/>
          <p:nvPr/>
        </p:nvSpPr>
        <p:spPr>
          <a:xfrm>
            <a:off x="5834743" y="3075041"/>
            <a:ext cx="5382203" cy="707917"/>
          </a:xfrm>
          <a:prstGeom prst="roundRect">
            <a:avLst/>
          </a:prstGeom>
          <a:solidFill>
            <a:schemeClr val="bg1">
              <a:lumMod val="95000"/>
              <a:alpha val="72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t"/>
          <a:lstStyle/>
          <a:p>
            <a:pPr algn="ctr" rtl="1"/>
            <a:r>
              <a:rPr lang="ar-SA" sz="2800" b="1" dirty="0">
                <a:solidFill>
                  <a:srgbClr val="0070C0"/>
                </a:solidFill>
                <a:latin typeface="Calibri" panose="020F0502020204030204" pitchFamily="34" charset="0"/>
              </a:rPr>
              <a:t>إِذَا لَمْ تُوضَعِ السَّوَائِلُ فِي وِعَاءٍ فَإِنَّهَا تَنْسَابُ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BF70603B-DAF8-4552-9A84-4B0BB4EAB989}"/>
              </a:ext>
            </a:extLst>
          </p:cNvPr>
          <p:cNvSpPr/>
          <p:nvPr/>
        </p:nvSpPr>
        <p:spPr>
          <a:xfrm>
            <a:off x="8245762" y="4079867"/>
            <a:ext cx="2984831" cy="625407"/>
          </a:xfrm>
          <a:prstGeom prst="roundRect">
            <a:avLst/>
          </a:prstGeom>
          <a:solidFill>
            <a:schemeClr val="bg1">
              <a:lumMod val="95000"/>
              <a:alpha val="72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t"/>
          <a:lstStyle/>
          <a:p>
            <a:pPr algn="ctr" rtl="1"/>
            <a:r>
              <a:rPr lang="ar-SA" sz="2800" b="1" dirty="0">
                <a:solidFill>
                  <a:srgbClr val="0070C0"/>
                </a:solidFill>
                <a:latin typeface="Calibri" panose="020F0502020204030204" pitchFamily="34" charset="0"/>
              </a:rPr>
              <a:t>وَلَا تَأْخُذُ شَكْلاً مُحَدَّدًا</a:t>
            </a:r>
          </a:p>
        </p:txBody>
      </p:sp>
      <p:sp>
        <p:nvSpPr>
          <p:cNvPr id="23" name="Rounded Rectangle 20">
            <a:extLst>
              <a:ext uri="{FF2B5EF4-FFF2-40B4-BE49-F238E27FC236}">
                <a16:creationId xmlns:a16="http://schemas.microsoft.com/office/drawing/2014/main" id="{243793F5-275E-4754-B016-074C1804281B}"/>
              </a:ext>
            </a:extLst>
          </p:cNvPr>
          <p:cNvSpPr/>
          <p:nvPr/>
        </p:nvSpPr>
        <p:spPr>
          <a:xfrm>
            <a:off x="5168733" y="2038686"/>
            <a:ext cx="6061860" cy="651475"/>
          </a:xfrm>
          <a:prstGeom prst="roundRect">
            <a:avLst/>
          </a:prstGeom>
          <a:solidFill>
            <a:schemeClr val="bg1">
              <a:lumMod val="95000"/>
              <a:alpha val="72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t"/>
          <a:lstStyle/>
          <a:p>
            <a:pPr algn="ctr"/>
            <a:r>
              <a:rPr lang="ar-SA" sz="2800" b="1" dirty="0">
                <a:solidFill>
                  <a:srgbClr val="0070C0"/>
                </a:solidFill>
                <a:latin typeface="Calibri" panose="020F0502020204030204" pitchFamily="34" charset="0"/>
              </a:rPr>
              <a:t>نوعٌ مِن المَادَّة يأخُذُ شّكلَ الوِعاءِ الَّذي يوضَعُ فيه</a:t>
            </a:r>
            <a:r>
              <a:rPr lang="ar-BH" sz="2800" b="1" dirty="0">
                <a:solidFill>
                  <a:srgbClr val="0070C0"/>
                </a:solidFill>
                <a:latin typeface="Calibri" panose="020F0502020204030204" pitchFamily="34" charset="0"/>
              </a:rPr>
              <a:t>.</a:t>
            </a:r>
          </a:p>
          <a:p>
            <a:pPr algn="ctr"/>
            <a:endParaRPr lang="ar-BH" sz="2800" b="1" dirty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76E3B88C-A091-42D3-B241-65DEF2E935C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421" y="3657779"/>
            <a:ext cx="1603312" cy="1803968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5BDD0E5D-640C-4BA5-8A74-39B6D56FB76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b="1679"/>
          <a:stretch/>
        </p:blipFill>
        <p:spPr>
          <a:xfrm flipH="1">
            <a:off x="3224537" y="3200221"/>
            <a:ext cx="3015884" cy="2489610"/>
          </a:xfrm>
          <a:prstGeom prst="rect">
            <a:avLst/>
          </a:prstGeom>
        </p:spPr>
      </p:pic>
      <p:sp>
        <p:nvSpPr>
          <p:cNvPr id="15" name="TextBox 1">
            <a:extLst>
              <a:ext uri="{FF2B5EF4-FFF2-40B4-BE49-F238E27FC236}">
                <a16:creationId xmlns:a16="http://schemas.microsoft.com/office/drawing/2014/main" id="{641485A8-8BA8-47FB-81B7-8A72A47DA734}"/>
              </a:ext>
            </a:extLst>
          </p:cNvPr>
          <p:cNvSpPr txBox="1"/>
          <p:nvPr/>
        </p:nvSpPr>
        <p:spPr>
          <a:xfrm>
            <a:off x="4462463" y="360920"/>
            <a:ext cx="3133725" cy="660045"/>
          </a:xfrm>
          <a:prstGeom prst="roundRect">
            <a:avLst>
              <a:gd name="adj" fmla="val 7748"/>
            </a:avLst>
          </a:prstGeom>
          <a:solidFill>
            <a:schemeClr val="bg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180000" tIns="108000" rIns="180000" bIns="72000" rtlCol="1">
            <a:spAutoFit/>
          </a:bodyPr>
          <a:lstStyle/>
          <a:p>
            <a:pPr algn="ctr">
              <a:defRPr/>
            </a:pPr>
            <a:r>
              <a:rPr lang="ar-EG" sz="2800" b="1" dirty="0">
                <a:solidFill>
                  <a:srgbClr val="0070C0"/>
                </a:solidFill>
                <a:effectLst/>
                <a:latin typeface="Times New Roman" pitchFamily="18" charset="0"/>
              </a:rPr>
              <a:t>السَّوائِلُ وَالْغَازَاتُ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0AED41C2-457C-4251-9BAD-C2E429BB67FA}"/>
              </a:ext>
            </a:extLst>
          </p:cNvPr>
          <p:cNvSpPr txBox="1"/>
          <p:nvPr/>
        </p:nvSpPr>
        <p:spPr>
          <a:xfrm>
            <a:off x="1463675" y="6363028"/>
            <a:ext cx="2587625" cy="119182"/>
          </a:xfrm>
          <a:prstGeom prst="roundRect">
            <a:avLst/>
          </a:prstGeom>
          <a:solidFill>
            <a:srgbClr val="05BCFE"/>
          </a:solidFill>
          <a:ln>
            <a:solidFill>
              <a:srgbClr val="00B0F0">
                <a:alpha val="54000"/>
              </a:srgbClr>
            </a:solidFill>
          </a:ln>
        </p:spPr>
        <p:txBody>
          <a:bodyPr wrap="square" lIns="0" tIns="0" rIns="0" bIns="0">
            <a:spAutoFit/>
          </a:bodyPr>
          <a:lstStyle/>
          <a:p>
            <a:pPr algn="ctr" rtl="1"/>
            <a:r>
              <a:rPr lang="ar-SA" sz="700" b="1" dirty="0" err="1">
                <a:solidFill>
                  <a:schemeClr val="bg1"/>
                </a:solidFill>
                <a:latin typeface="Calibri" panose="020F0502020204030204" pitchFamily="34" charset="0"/>
                <a:cs typeface="+mj-cs"/>
              </a:rPr>
              <a:t>برزنتيشن</a:t>
            </a:r>
            <a:r>
              <a:rPr lang="ar-SA" sz="700" b="1" dirty="0">
                <a:solidFill>
                  <a:schemeClr val="bg1"/>
                </a:solidFill>
                <a:latin typeface="Calibri" panose="020F0502020204030204" pitchFamily="34" charset="0"/>
                <a:cs typeface="+mj-cs"/>
              </a:rPr>
              <a:t> العلوم للمرحلة الابتدائية      </a:t>
            </a:r>
            <a:r>
              <a:rPr lang="en-US" sz="700" b="1" dirty="0">
                <a:solidFill>
                  <a:schemeClr val="bg1"/>
                </a:solidFill>
                <a:latin typeface="Calibri" panose="020F0502020204030204" pitchFamily="34" charset="0"/>
                <a:cs typeface="+mj-c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https://t.me/presentationyosef</a:t>
            </a:r>
            <a:r>
              <a:rPr lang="en-US" sz="700" b="1" dirty="0">
                <a:solidFill>
                  <a:schemeClr val="bg1"/>
                </a:solidFill>
                <a:latin typeface="Calibri" panose="020F0502020204030204" pitchFamily="34" charset="0"/>
                <a:cs typeface="+mj-cs"/>
              </a:rPr>
              <a:t>        </a:t>
            </a:r>
          </a:p>
        </p:txBody>
      </p:sp>
      <p:pic>
        <p:nvPicPr>
          <p:cNvPr id="16" name="Picture 4" descr="Канал и группа в телеграмме — KIA Ceed, 1.6 л., 2018 года на DRIVE2">
            <a:extLst>
              <a:ext uri="{FF2B5EF4-FFF2-40B4-BE49-F238E27FC236}">
                <a16:creationId xmlns:a16="http://schemas.microsoft.com/office/drawing/2014/main" id="{8E345FFD-40E7-4B97-B8EB-E0D319E219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700" y="6338331"/>
            <a:ext cx="174977" cy="168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1637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  <p:bldP spid="21" grpId="0" animBg="1"/>
      <p:bldP spid="2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loud 2">
            <a:extLst>
              <a:ext uri="{FF2B5EF4-FFF2-40B4-BE49-F238E27FC236}">
                <a16:creationId xmlns:a16="http://schemas.microsoft.com/office/drawing/2014/main" id="{CE2D735D-53DA-4DBB-AC61-B70B83D11FA0}"/>
              </a:ext>
            </a:extLst>
          </p:cNvPr>
          <p:cNvSpPr/>
          <p:nvPr/>
        </p:nvSpPr>
        <p:spPr bwMode="auto">
          <a:xfrm>
            <a:off x="5232404" y="1396253"/>
            <a:ext cx="2295780" cy="5527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ar-EG" b="1">
              <a:solidFill>
                <a:srgbClr val="00B0F0"/>
              </a:solidFill>
              <a:cs typeface="+mj-cs"/>
            </a:endParaRP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E6FBA306-0F80-4A11-8409-1AA036028817}"/>
              </a:ext>
            </a:extLst>
          </p:cNvPr>
          <p:cNvSpPr txBox="1"/>
          <p:nvPr/>
        </p:nvSpPr>
        <p:spPr>
          <a:xfrm>
            <a:off x="8171545" y="1769589"/>
            <a:ext cx="3059049" cy="578882"/>
          </a:xfrm>
          <a:prstGeom prst="roundRect">
            <a:avLst/>
          </a:prstGeom>
          <a:solidFill>
            <a:schemeClr val="bg2">
              <a:alpha val="27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SA" sz="2800" b="1" dirty="0">
                <a:solidFill>
                  <a:srgbClr val="148A7F"/>
                </a:solidFill>
                <a:latin typeface="Calibri" pitchFamily="34" charset="0"/>
              </a:rPr>
              <a:t>جَمِيعُ السَّوائِلِ لَها كُتْلَةٌ</a:t>
            </a:r>
            <a:endParaRPr lang="ar-EG" sz="2800" b="1" dirty="0">
              <a:solidFill>
                <a:srgbClr val="148A7F"/>
              </a:solidFill>
              <a:latin typeface="Calibri" pitchFamily="34" charset="0"/>
              <a:cs typeface="+mj-cs"/>
            </a:endParaRP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EFB72CE8-24DC-4437-9302-F1687C4CBB17}"/>
              </a:ext>
            </a:extLst>
          </p:cNvPr>
          <p:cNvSpPr txBox="1"/>
          <p:nvPr/>
        </p:nvSpPr>
        <p:spPr>
          <a:xfrm>
            <a:off x="4307377" y="4301855"/>
            <a:ext cx="3461609" cy="578882"/>
          </a:xfrm>
          <a:prstGeom prst="roundRect">
            <a:avLst/>
          </a:prstGeom>
          <a:solidFill>
            <a:schemeClr val="bg2">
              <a:alpha val="27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SA" sz="2800" b="1" dirty="0">
                <a:solidFill>
                  <a:srgbClr val="148A7F"/>
                </a:solidFill>
                <a:latin typeface="Calibri" pitchFamily="34" charset="0"/>
              </a:rPr>
              <a:t>وَبَعْضُهَا غَلِيظٌ َكالْعَسَلِ.</a:t>
            </a:r>
            <a:endParaRPr lang="ar-EG" sz="2800" b="1" dirty="0">
              <a:solidFill>
                <a:srgbClr val="148A7F"/>
              </a:solidFill>
              <a:latin typeface="Calibri" pitchFamily="34" charset="0"/>
              <a:cs typeface="+mj-cs"/>
            </a:endParaRPr>
          </a:p>
        </p:txBody>
      </p:sp>
      <p:pic>
        <p:nvPicPr>
          <p:cNvPr id="19" name="صورة 18">
            <a:extLst>
              <a:ext uri="{FF2B5EF4-FFF2-40B4-BE49-F238E27FC236}">
                <a16:creationId xmlns:a16="http://schemas.microsoft.com/office/drawing/2014/main" id="{B58EFA09-2311-49E5-8C04-18902F1EE03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4694" y="2449106"/>
            <a:ext cx="3727163" cy="3562110"/>
          </a:xfrm>
          <a:prstGeom prst="rect">
            <a:avLst/>
          </a:prstGeom>
        </p:spPr>
      </p:pic>
      <p:pic>
        <p:nvPicPr>
          <p:cNvPr id="21" name="Picture 9">
            <a:extLst>
              <a:ext uri="{FF2B5EF4-FFF2-40B4-BE49-F238E27FC236}">
                <a16:creationId xmlns:a16="http://schemas.microsoft.com/office/drawing/2014/main" id="{FC4ABE1B-0AFC-4622-9E37-EAA01D145E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48200" y="810615"/>
            <a:ext cx="4321371" cy="4000929"/>
          </a:xfrm>
          <a:prstGeom prst="roundRect">
            <a:avLst>
              <a:gd name="adj" fmla="val 12271"/>
            </a:avLst>
          </a:prstGeom>
          <a:noFill/>
          <a:ln>
            <a:noFill/>
          </a:ln>
          <a:effectLst/>
        </p:spPr>
      </p:pic>
      <p:sp>
        <p:nvSpPr>
          <p:cNvPr id="24" name="Rounded Rectangle 20">
            <a:extLst>
              <a:ext uri="{FF2B5EF4-FFF2-40B4-BE49-F238E27FC236}">
                <a16:creationId xmlns:a16="http://schemas.microsoft.com/office/drawing/2014/main" id="{A91A3555-0167-467D-8A0A-57BEC7C18F27}"/>
              </a:ext>
            </a:extLst>
          </p:cNvPr>
          <p:cNvSpPr/>
          <p:nvPr/>
        </p:nvSpPr>
        <p:spPr>
          <a:xfrm>
            <a:off x="9446244" y="993793"/>
            <a:ext cx="1784350" cy="675161"/>
          </a:xfrm>
          <a:prstGeom prst="roundRect">
            <a:avLst/>
          </a:prstGeom>
          <a:solidFill>
            <a:schemeClr val="bg2">
              <a:alpha val="38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800" b="1" noProof="0" dirty="0">
                <a:solidFill>
                  <a:srgbClr val="C00000"/>
                </a:solidFill>
                <a:latin typeface="Calibri" panose="020F0502020204030204" pitchFamily="34" charset="0"/>
              </a:rPr>
              <a:t>ما السَّائِل ؟</a:t>
            </a:r>
            <a:endParaRPr kumimoji="0" lang="ar-BH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sp>
        <p:nvSpPr>
          <p:cNvPr id="25" name="TextBox 1">
            <a:extLst>
              <a:ext uri="{FF2B5EF4-FFF2-40B4-BE49-F238E27FC236}">
                <a16:creationId xmlns:a16="http://schemas.microsoft.com/office/drawing/2014/main" id="{FB177641-0A3D-418B-A47A-E5672CD9BCB8}"/>
              </a:ext>
            </a:extLst>
          </p:cNvPr>
          <p:cNvSpPr txBox="1"/>
          <p:nvPr/>
        </p:nvSpPr>
        <p:spPr>
          <a:xfrm>
            <a:off x="4462463" y="360920"/>
            <a:ext cx="3133725" cy="660045"/>
          </a:xfrm>
          <a:prstGeom prst="roundRect">
            <a:avLst>
              <a:gd name="adj" fmla="val 7748"/>
            </a:avLst>
          </a:prstGeom>
          <a:solidFill>
            <a:schemeClr val="bg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180000" tIns="108000" rIns="180000" bIns="72000" rtlCol="1">
            <a:spAutoFit/>
          </a:bodyPr>
          <a:lstStyle/>
          <a:p>
            <a:pPr algn="ctr">
              <a:defRPr/>
            </a:pPr>
            <a:r>
              <a:rPr lang="ar-EG" sz="2800" b="1" dirty="0">
                <a:solidFill>
                  <a:srgbClr val="0070C0"/>
                </a:solidFill>
                <a:effectLst/>
                <a:latin typeface="Times New Roman" pitchFamily="18" charset="0"/>
              </a:rPr>
              <a:t>السَّوائِلُ وَالْغَازَاتُ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1C47CE03-B84D-4EDE-92B2-ADE262677CF7}"/>
              </a:ext>
            </a:extLst>
          </p:cNvPr>
          <p:cNvSpPr txBox="1"/>
          <p:nvPr/>
        </p:nvSpPr>
        <p:spPr>
          <a:xfrm>
            <a:off x="4307377" y="2811080"/>
            <a:ext cx="3461608" cy="578882"/>
          </a:xfrm>
          <a:prstGeom prst="roundRect">
            <a:avLst/>
          </a:prstGeom>
          <a:solidFill>
            <a:schemeClr val="bg2">
              <a:alpha val="27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SA" sz="2800" b="1" dirty="0">
                <a:solidFill>
                  <a:srgbClr val="148A7F"/>
                </a:solidFill>
                <a:latin typeface="Calibri" pitchFamily="34" charset="0"/>
              </a:rPr>
              <a:t>بَعْضُها خَفِيفٌ كَالْحَلِيبِ</a:t>
            </a:r>
            <a:endParaRPr lang="ar-EG" sz="2800" b="1" dirty="0">
              <a:solidFill>
                <a:srgbClr val="148A7F"/>
              </a:solidFill>
              <a:latin typeface="Calibri" pitchFamily="34" charset="0"/>
              <a:cs typeface="+mj-cs"/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FD77307C-313B-457C-8000-E6BC4914AA4A}"/>
              </a:ext>
            </a:extLst>
          </p:cNvPr>
          <p:cNvSpPr txBox="1"/>
          <p:nvPr/>
        </p:nvSpPr>
        <p:spPr>
          <a:xfrm>
            <a:off x="1463675" y="6363028"/>
            <a:ext cx="2587625" cy="119182"/>
          </a:xfrm>
          <a:prstGeom prst="roundRect">
            <a:avLst/>
          </a:prstGeom>
          <a:solidFill>
            <a:srgbClr val="05BCFE"/>
          </a:solidFill>
          <a:ln>
            <a:solidFill>
              <a:srgbClr val="00B0F0">
                <a:alpha val="54000"/>
              </a:srgbClr>
            </a:solidFill>
          </a:ln>
        </p:spPr>
        <p:txBody>
          <a:bodyPr wrap="square" lIns="0" tIns="0" rIns="0" bIns="0">
            <a:spAutoFit/>
          </a:bodyPr>
          <a:lstStyle/>
          <a:p>
            <a:pPr algn="ctr" rtl="1"/>
            <a:r>
              <a:rPr lang="ar-SA" sz="700" b="1" dirty="0" err="1">
                <a:solidFill>
                  <a:schemeClr val="bg1"/>
                </a:solidFill>
                <a:latin typeface="Calibri" panose="020F0502020204030204" pitchFamily="34" charset="0"/>
                <a:cs typeface="+mj-cs"/>
              </a:rPr>
              <a:t>برزنتيشن</a:t>
            </a:r>
            <a:r>
              <a:rPr lang="ar-SA" sz="700" b="1" dirty="0">
                <a:solidFill>
                  <a:schemeClr val="bg1"/>
                </a:solidFill>
                <a:latin typeface="Calibri" panose="020F0502020204030204" pitchFamily="34" charset="0"/>
                <a:cs typeface="+mj-cs"/>
              </a:rPr>
              <a:t> العلوم للمرحلة الابتدائية      </a:t>
            </a:r>
            <a:r>
              <a:rPr lang="en-US" sz="700" b="1" dirty="0">
                <a:solidFill>
                  <a:schemeClr val="bg1"/>
                </a:solidFill>
                <a:latin typeface="Calibri" panose="020F0502020204030204" pitchFamily="34" charset="0"/>
                <a:cs typeface="+mj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https://t.me/presentationyosef</a:t>
            </a:r>
            <a:r>
              <a:rPr lang="en-US" sz="700" b="1" dirty="0">
                <a:solidFill>
                  <a:schemeClr val="bg1"/>
                </a:solidFill>
                <a:latin typeface="Calibri" panose="020F0502020204030204" pitchFamily="34" charset="0"/>
                <a:cs typeface="+mj-cs"/>
              </a:rPr>
              <a:t>        </a:t>
            </a:r>
          </a:p>
        </p:txBody>
      </p:sp>
      <p:pic>
        <p:nvPicPr>
          <p:cNvPr id="11" name="Picture 4" descr="Канал и группа в телеграмме — KIA Ceed, 1.6 л., 2018 года на DRIVE2">
            <a:extLst>
              <a:ext uri="{FF2B5EF4-FFF2-40B4-BE49-F238E27FC236}">
                <a16:creationId xmlns:a16="http://schemas.microsoft.com/office/drawing/2014/main" id="{920509BE-7D42-49A5-AB05-83FF8C8B2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700" y="6338331"/>
            <a:ext cx="174977" cy="168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4076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loud 2">
            <a:extLst>
              <a:ext uri="{FF2B5EF4-FFF2-40B4-BE49-F238E27FC236}">
                <a16:creationId xmlns:a16="http://schemas.microsoft.com/office/drawing/2014/main" id="{CE2D735D-53DA-4DBB-AC61-B70B83D11FA0}"/>
              </a:ext>
            </a:extLst>
          </p:cNvPr>
          <p:cNvSpPr/>
          <p:nvPr/>
        </p:nvSpPr>
        <p:spPr bwMode="auto">
          <a:xfrm>
            <a:off x="5232404" y="1396253"/>
            <a:ext cx="2295780" cy="5527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ar-EG" b="1">
              <a:solidFill>
                <a:srgbClr val="00B0F0"/>
              </a:solidFill>
              <a:cs typeface="+mj-cs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7E43857F-F78F-40C1-978E-999C19B263A5}"/>
              </a:ext>
            </a:extLst>
          </p:cNvPr>
          <p:cNvSpPr txBox="1"/>
          <p:nvPr/>
        </p:nvSpPr>
        <p:spPr>
          <a:xfrm>
            <a:off x="7839856" y="2121945"/>
            <a:ext cx="3471632" cy="1055608"/>
          </a:xfrm>
          <a:prstGeom prst="roundRect">
            <a:avLst/>
          </a:prstGeom>
          <a:solidFill>
            <a:schemeClr val="bg2">
              <a:alpha val="3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ctr"/>
            <a:r>
              <a:rPr lang="ar-SA" sz="2800" b="1" i="0" u="none" strike="noStrike" baseline="0" dirty="0">
                <a:solidFill>
                  <a:srgbClr val="0089D0"/>
                </a:solidFill>
                <a:latin typeface="AXtManalBLack"/>
              </a:rPr>
              <a:t>هَذَا المَاءُ أَخَذَ شكْلَ سطْحِ الأرْضِ الذي تَجَمَّعَ فِيهِ.</a:t>
            </a:r>
            <a:endParaRPr lang="ar-SA" sz="2800" b="1" dirty="0">
              <a:solidFill>
                <a:srgbClr val="0089D0"/>
              </a:solidFill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53B5195B-4473-403D-AC1E-6C78948A7E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965" y="1534043"/>
            <a:ext cx="6282522" cy="4102259"/>
          </a:xfrm>
          <a:prstGeom prst="roundRect">
            <a:avLst>
              <a:gd name="adj" fmla="val 340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21A0F104-7A51-497B-BA39-E24E323AEC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8692"/>
          <a:stretch/>
        </p:blipFill>
        <p:spPr bwMode="auto">
          <a:xfrm>
            <a:off x="6925455" y="3274743"/>
            <a:ext cx="4515001" cy="2787088"/>
          </a:xfrm>
          <a:prstGeom prst="roundRect">
            <a:avLst>
              <a:gd name="adj" fmla="val 12358"/>
            </a:avLst>
          </a:prstGeom>
          <a:solidFill>
            <a:schemeClr val="bg1"/>
          </a:solidFill>
          <a:ln>
            <a:noFill/>
          </a:ln>
          <a:effectLst/>
        </p:spPr>
      </p:pic>
      <p:sp>
        <p:nvSpPr>
          <p:cNvPr id="8" name="Rounded Rectangle 20">
            <a:extLst>
              <a:ext uri="{FF2B5EF4-FFF2-40B4-BE49-F238E27FC236}">
                <a16:creationId xmlns:a16="http://schemas.microsoft.com/office/drawing/2014/main" id="{27CACFE9-BC5A-4CBD-A02E-D7892D3922BA}"/>
              </a:ext>
            </a:extLst>
          </p:cNvPr>
          <p:cNvSpPr/>
          <p:nvPr/>
        </p:nvSpPr>
        <p:spPr>
          <a:xfrm>
            <a:off x="9446244" y="993793"/>
            <a:ext cx="1784350" cy="675161"/>
          </a:xfrm>
          <a:prstGeom prst="roundRect">
            <a:avLst/>
          </a:prstGeom>
          <a:solidFill>
            <a:schemeClr val="bg2">
              <a:alpha val="38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800" b="1" noProof="0" dirty="0">
                <a:solidFill>
                  <a:srgbClr val="C00000"/>
                </a:solidFill>
                <a:latin typeface="Calibri" panose="020F0502020204030204" pitchFamily="34" charset="0"/>
              </a:rPr>
              <a:t>ما السَّائِل ؟</a:t>
            </a:r>
            <a:endParaRPr kumimoji="0" lang="ar-BH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sp>
        <p:nvSpPr>
          <p:cNvPr id="9" name="TextBox 1">
            <a:extLst>
              <a:ext uri="{FF2B5EF4-FFF2-40B4-BE49-F238E27FC236}">
                <a16:creationId xmlns:a16="http://schemas.microsoft.com/office/drawing/2014/main" id="{129FAA87-D1BA-4553-A48F-09865004E2A1}"/>
              </a:ext>
            </a:extLst>
          </p:cNvPr>
          <p:cNvSpPr txBox="1"/>
          <p:nvPr/>
        </p:nvSpPr>
        <p:spPr>
          <a:xfrm>
            <a:off x="4462463" y="360920"/>
            <a:ext cx="3133725" cy="660045"/>
          </a:xfrm>
          <a:prstGeom prst="roundRect">
            <a:avLst>
              <a:gd name="adj" fmla="val 7748"/>
            </a:avLst>
          </a:prstGeom>
          <a:solidFill>
            <a:schemeClr val="bg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180000" tIns="108000" rIns="180000" bIns="72000" rtlCol="1">
            <a:spAutoFit/>
          </a:bodyPr>
          <a:lstStyle/>
          <a:p>
            <a:pPr algn="ctr">
              <a:defRPr/>
            </a:pPr>
            <a:r>
              <a:rPr lang="ar-EG" sz="2800" b="1" dirty="0">
                <a:solidFill>
                  <a:srgbClr val="0070C0"/>
                </a:solidFill>
                <a:effectLst/>
                <a:latin typeface="Times New Roman" pitchFamily="18" charset="0"/>
              </a:rPr>
              <a:t>السَّوائِلُ وَالْغَازَاتُ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67D1396F-8847-4C59-BD8B-2AE5F5B438EB}"/>
              </a:ext>
            </a:extLst>
          </p:cNvPr>
          <p:cNvSpPr txBox="1"/>
          <p:nvPr/>
        </p:nvSpPr>
        <p:spPr>
          <a:xfrm>
            <a:off x="1463675" y="6363028"/>
            <a:ext cx="2587625" cy="119182"/>
          </a:xfrm>
          <a:prstGeom prst="roundRect">
            <a:avLst/>
          </a:prstGeom>
          <a:solidFill>
            <a:srgbClr val="05BCFE"/>
          </a:solidFill>
          <a:ln>
            <a:solidFill>
              <a:srgbClr val="00B0F0">
                <a:alpha val="54000"/>
              </a:srgbClr>
            </a:solidFill>
          </a:ln>
        </p:spPr>
        <p:txBody>
          <a:bodyPr wrap="square" lIns="0" tIns="0" rIns="0" bIns="0">
            <a:spAutoFit/>
          </a:bodyPr>
          <a:lstStyle/>
          <a:p>
            <a:pPr algn="ctr" rtl="1"/>
            <a:r>
              <a:rPr lang="ar-SA" sz="700" b="1" dirty="0" err="1">
                <a:solidFill>
                  <a:schemeClr val="bg1"/>
                </a:solidFill>
                <a:latin typeface="Calibri" panose="020F0502020204030204" pitchFamily="34" charset="0"/>
                <a:cs typeface="+mj-cs"/>
              </a:rPr>
              <a:t>برزنتيشن</a:t>
            </a:r>
            <a:r>
              <a:rPr lang="ar-SA" sz="700" b="1" dirty="0">
                <a:solidFill>
                  <a:schemeClr val="bg1"/>
                </a:solidFill>
                <a:latin typeface="Calibri" panose="020F0502020204030204" pitchFamily="34" charset="0"/>
                <a:cs typeface="+mj-cs"/>
              </a:rPr>
              <a:t> العلوم للمرحلة الابتدائية      </a:t>
            </a:r>
            <a:r>
              <a:rPr lang="en-US" sz="700" b="1" dirty="0">
                <a:solidFill>
                  <a:schemeClr val="bg1"/>
                </a:solidFill>
                <a:latin typeface="Calibri" panose="020F0502020204030204" pitchFamily="34" charset="0"/>
                <a:cs typeface="+mj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https://t.me/presentationyosef</a:t>
            </a:r>
            <a:r>
              <a:rPr lang="en-US" sz="700" b="1" dirty="0">
                <a:solidFill>
                  <a:schemeClr val="bg1"/>
                </a:solidFill>
                <a:latin typeface="Calibri" panose="020F0502020204030204" pitchFamily="34" charset="0"/>
                <a:cs typeface="+mj-cs"/>
              </a:rPr>
              <a:t>        </a:t>
            </a:r>
          </a:p>
        </p:txBody>
      </p:sp>
      <p:pic>
        <p:nvPicPr>
          <p:cNvPr id="11" name="Picture 4" descr="Канал и группа в телеграмме — KIA Ceed, 1.6 л., 2018 года на DRIVE2">
            <a:extLst>
              <a:ext uri="{FF2B5EF4-FFF2-40B4-BE49-F238E27FC236}">
                <a16:creationId xmlns:a16="http://schemas.microsoft.com/office/drawing/2014/main" id="{6420FAB4-7129-4D0D-BF58-F46F018ECB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700" y="6338331"/>
            <a:ext cx="174977" cy="168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803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loud 2">
            <a:extLst>
              <a:ext uri="{FF2B5EF4-FFF2-40B4-BE49-F238E27FC236}">
                <a16:creationId xmlns:a16="http://schemas.microsoft.com/office/drawing/2014/main" id="{CE2D735D-53DA-4DBB-AC61-B70B83D11FA0}"/>
              </a:ext>
            </a:extLst>
          </p:cNvPr>
          <p:cNvSpPr/>
          <p:nvPr/>
        </p:nvSpPr>
        <p:spPr bwMode="auto">
          <a:xfrm>
            <a:off x="5232404" y="1396253"/>
            <a:ext cx="2295780" cy="5527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ar-EG" b="1">
              <a:solidFill>
                <a:srgbClr val="00B0F0"/>
              </a:solidFill>
              <a:cs typeface="+mj-cs"/>
            </a:endParaRPr>
          </a:p>
        </p:txBody>
      </p:sp>
      <p:sp>
        <p:nvSpPr>
          <p:cNvPr id="9" name="TextBox 1">
            <a:extLst>
              <a:ext uri="{FF2B5EF4-FFF2-40B4-BE49-F238E27FC236}">
                <a16:creationId xmlns:a16="http://schemas.microsoft.com/office/drawing/2014/main" id="{129FAA87-D1BA-4553-A48F-09865004E2A1}"/>
              </a:ext>
            </a:extLst>
          </p:cNvPr>
          <p:cNvSpPr txBox="1"/>
          <p:nvPr/>
        </p:nvSpPr>
        <p:spPr>
          <a:xfrm>
            <a:off x="4462463" y="360920"/>
            <a:ext cx="3133725" cy="660045"/>
          </a:xfrm>
          <a:prstGeom prst="roundRect">
            <a:avLst>
              <a:gd name="adj" fmla="val 7748"/>
            </a:avLst>
          </a:prstGeom>
          <a:solidFill>
            <a:schemeClr val="bg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180000" tIns="108000" rIns="180000" bIns="72000" rtlCol="1">
            <a:spAutoFit/>
          </a:bodyPr>
          <a:lstStyle/>
          <a:p>
            <a:pPr algn="ctr">
              <a:defRPr/>
            </a:pPr>
            <a:r>
              <a:rPr lang="ar-EG" sz="2800" b="1" dirty="0">
                <a:solidFill>
                  <a:srgbClr val="0070C0"/>
                </a:solidFill>
                <a:effectLst/>
                <a:latin typeface="Times New Roman" pitchFamily="18" charset="0"/>
              </a:rPr>
              <a:t>السَّوائِلُ وَالْغَازَاتُ</a:t>
            </a:r>
          </a:p>
        </p:txBody>
      </p:sp>
      <p:pic>
        <p:nvPicPr>
          <p:cNvPr id="10" name="1444-08-28_23h02_34">
            <a:hlinkClick r:id="" action="ppaction://media"/>
            <a:extLst>
              <a:ext uri="{FF2B5EF4-FFF2-40B4-BE49-F238E27FC236}">
                <a16:creationId xmlns:a16="http://schemas.microsoft.com/office/drawing/2014/main" id="{6AA46475-0DB6-4D46-A716-1BB6EFF1F7E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3337" end="19776"/>
                </p14:media>
              </p:ext>
            </p:extLst>
          </p:nvPr>
        </p:nvPicPr>
        <p:blipFill rotWithShape="1">
          <a:blip r:embed="rId4"/>
          <a:srcRect r="3443" b="8341"/>
          <a:stretch>
            <a:fillRect/>
          </a:stretch>
        </p:blipFill>
        <p:spPr>
          <a:xfrm>
            <a:off x="1199212" y="1152823"/>
            <a:ext cx="9233941" cy="5562770"/>
          </a:xfrm>
          <a:prstGeom prst="roundRect">
            <a:avLst>
              <a:gd name="adj" fmla="val 5865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2172254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5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ربع نص 7">
            <a:extLst>
              <a:ext uri="{FF2B5EF4-FFF2-40B4-BE49-F238E27FC236}">
                <a16:creationId xmlns:a16="http://schemas.microsoft.com/office/drawing/2014/main" id="{6F38BCA4-12BE-4FD8-9279-36B15F1728A7}"/>
              </a:ext>
            </a:extLst>
          </p:cNvPr>
          <p:cNvSpPr txBox="1"/>
          <p:nvPr/>
        </p:nvSpPr>
        <p:spPr>
          <a:xfrm>
            <a:off x="3130926" y="1782565"/>
            <a:ext cx="5548619" cy="578882"/>
          </a:xfrm>
          <a:prstGeom prst="roundRect">
            <a:avLst/>
          </a:prstGeom>
          <a:solidFill>
            <a:schemeClr val="bg2">
              <a:alpha val="32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ctr"/>
            <a:r>
              <a:rPr lang="ar-SA" sz="2800" b="1" i="0" u="none" strike="noStrike" baseline="0" dirty="0">
                <a:solidFill>
                  <a:srgbClr val="148A7F"/>
                </a:solidFill>
                <a:latin typeface="Lotus-Light"/>
              </a:rPr>
              <a:t>مِقْدَارُ المَكَانِ الَّذِي يَشْغَلُهُ السَّائِلُ يُسَمَّى </a:t>
            </a:r>
            <a:r>
              <a:rPr lang="ar-SA" sz="2800" b="1" i="0" u="none" strike="noStrike" baseline="0" dirty="0">
                <a:solidFill>
                  <a:srgbClr val="7030A0"/>
                </a:solidFill>
                <a:latin typeface="Lotus-Bold"/>
              </a:rPr>
              <a:t>الْحَجْمَ</a:t>
            </a:r>
            <a:endParaRPr lang="ar-SA" sz="2800" b="1" dirty="0">
              <a:solidFill>
                <a:srgbClr val="7030A0"/>
              </a:solidFill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660957F0-8E40-4620-9523-8BF387EB1411}"/>
              </a:ext>
            </a:extLst>
          </p:cNvPr>
          <p:cNvSpPr txBox="1"/>
          <p:nvPr/>
        </p:nvSpPr>
        <p:spPr>
          <a:xfrm>
            <a:off x="3507362" y="2817310"/>
            <a:ext cx="4969351" cy="1055608"/>
          </a:xfrm>
          <a:prstGeom prst="roundRect">
            <a:avLst/>
          </a:prstGeom>
          <a:solidFill>
            <a:schemeClr val="bg2">
              <a:alpha val="32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ctr"/>
            <a:r>
              <a:rPr lang="ar-SA" sz="2800" b="1" i="0" u="none" strike="noStrike" baseline="0" dirty="0">
                <a:solidFill>
                  <a:srgbClr val="148A7F"/>
                </a:solidFill>
                <a:latin typeface="Lotus-Light"/>
              </a:rPr>
              <a:t>لِقِيَاسِ حَجْمِ السَّائِلِ نسْتَخْدِمُ </a:t>
            </a:r>
            <a:r>
              <a:rPr lang="ar-SA" sz="2800" b="1" i="0" u="none" strike="noStrike" baseline="0" dirty="0">
                <a:solidFill>
                  <a:srgbClr val="7030A0"/>
                </a:solidFill>
                <a:latin typeface="Lotus-Light"/>
              </a:rPr>
              <a:t>كَأْسًا مُدَرَّجَةً </a:t>
            </a:r>
            <a:r>
              <a:rPr lang="ar-SA" sz="2800" b="1" i="0" u="none" strike="noStrike" baseline="0" dirty="0">
                <a:solidFill>
                  <a:srgbClr val="148A7F"/>
                </a:solidFill>
                <a:latin typeface="Lotus-Light"/>
              </a:rPr>
              <a:t>أَوْ مِخْبارًا دَرَّجًا.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6C2B2146-17F0-41A0-9AFB-A8B6DB12BE71}"/>
              </a:ext>
            </a:extLst>
          </p:cNvPr>
          <p:cNvSpPr txBox="1"/>
          <p:nvPr/>
        </p:nvSpPr>
        <p:spPr>
          <a:xfrm>
            <a:off x="3507362" y="4322652"/>
            <a:ext cx="4969351" cy="578882"/>
          </a:xfrm>
          <a:prstGeom prst="roundRect">
            <a:avLst/>
          </a:prstGeom>
          <a:solidFill>
            <a:schemeClr val="bg2">
              <a:alpha val="32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ctr"/>
            <a:r>
              <a:rPr lang="ar-SA" sz="2800" b="1" i="0" u="none" strike="noStrike" baseline="0" dirty="0">
                <a:solidFill>
                  <a:srgbClr val="148A7F"/>
                </a:solidFill>
                <a:latin typeface="Lotus-Light"/>
              </a:rPr>
              <a:t>يُقَاسُ حَجْمُ السَّائِلِ بِوَحْدَةِ </a:t>
            </a:r>
            <a:r>
              <a:rPr lang="ar-SA" sz="2800" b="1" i="0" u="none" strike="noStrike" baseline="0" dirty="0" err="1">
                <a:solidFill>
                  <a:srgbClr val="C00000"/>
                </a:solidFill>
                <a:latin typeface="Lotus-Light"/>
              </a:rPr>
              <a:t>الْمِلِّلِتْرِ</a:t>
            </a:r>
            <a:endParaRPr lang="ar-SA" sz="2800" b="1" dirty="0">
              <a:solidFill>
                <a:srgbClr val="C00000"/>
              </a:solidFill>
            </a:endParaRPr>
          </a:p>
        </p:txBody>
      </p:sp>
      <p:grpSp>
        <p:nvGrpSpPr>
          <p:cNvPr id="43" name="مجموعة 42">
            <a:extLst>
              <a:ext uri="{FF2B5EF4-FFF2-40B4-BE49-F238E27FC236}">
                <a16:creationId xmlns:a16="http://schemas.microsoft.com/office/drawing/2014/main" id="{EAC76E2D-A460-4996-94C8-47919A42E560}"/>
              </a:ext>
            </a:extLst>
          </p:cNvPr>
          <p:cNvGrpSpPr/>
          <p:nvPr/>
        </p:nvGrpSpPr>
        <p:grpSpPr>
          <a:xfrm>
            <a:off x="-384500" y="1123783"/>
            <a:ext cx="3955808" cy="5119897"/>
            <a:chOff x="-337018" y="840031"/>
            <a:chExt cx="4052761" cy="5695680"/>
          </a:xfrm>
        </p:grpSpPr>
        <p:pic>
          <p:nvPicPr>
            <p:cNvPr id="13" name="Picture 5">
              <a:extLst>
                <a:ext uri="{FF2B5EF4-FFF2-40B4-BE49-F238E27FC236}">
                  <a16:creationId xmlns:a16="http://schemas.microsoft.com/office/drawing/2014/main" id="{40BF2910-0E0C-4C83-A650-F0701A3A99B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988" b="96514" l="33681" r="92399">
                          <a14:foregroundMark x1="55738" y1="7632" x2="36364" y2="4988"/>
                          <a14:foregroundMark x1="33830" y1="20072" x2="33830" y2="20072"/>
                          <a14:foregroundMark x1="74814" y1="77584" x2="73770" y2="965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204"/>
            <a:stretch/>
          </p:blipFill>
          <p:spPr bwMode="auto">
            <a:xfrm>
              <a:off x="616966" y="840031"/>
              <a:ext cx="3098777" cy="5695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" name="مربع نص 31">
              <a:extLst>
                <a:ext uri="{FF2B5EF4-FFF2-40B4-BE49-F238E27FC236}">
                  <a16:creationId xmlns:a16="http://schemas.microsoft.com/office/drawing/2014/main" id="{50257233-4317-4C5A-B338-E4148A81F047}"/>
                </a:ext>
              </a:extLst>
            </p:cNvPr>
            <p:cNvSpPr txBox="1"/>
            <p:nvPr/>
          </p:nvSpPr>
          <p:spPr>
            <a:xfrm>
              <a:off x="-337018" y="5181105"/>
              <a:ext cx="1907969" cy="4070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ar-SA" sz="2000" b="1" i="0" u="none" strike="noStrike" baseline="0" dirty="0">
                  <a:latin typeface="AXtManalBold"/>
                </a:rPr>
                <a:t>مِخْبَارٌ مُدَرَّجٌ</a:t>
              </a:r>
              <a:endParaRPr lang="ar-SA" sz="2000" dirty="0"/>
            </a:p>
          </p:txBody>
        </p:sp>
        <p:cxnSp>
          <p:nvCxnSpPr>
            <p:cNvPr id="29" name="رابط مستقيم 28">
              <a:extLst>
                <a:ext uri="{FF2B5EF4-FFF2-40B4-BE49-F238E27FC236}">
                  <a16:creationId xmlns:a16="http://schemas.microsoft.com/office/drawing/2014/main" id="{A832A410-1120-4809-89B0-F8F4F0172C10}"/>
                </a:ext>
              </a:extLst>
            </p:cNvPr>
            <p:cNvCxnSpPr>
              <a:cxnSpLocks/>
              <a:endCxn id="32" idx="3"/>
            </p:cNvCxnSpPr>
            <p:nvPr/>
          </p:nvCxnSpPr>
          <p:spPr>
            <a:xfrm flipH="1" flipV="1">
              <a:off x="1570950" y="5384619"/>
              <a:ext cx="615258" cy="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مربع نص 36">
              <a:extLst>
                <a:ext uri="{FF2B5EF4-FFF2-40B4-BE49-F238E27FC236}">
                  <a16:creationId xmlns:a16="http://schemas.microsoft.com/office/drawing/2014/main" id="{DE728BA6-10E6-4540-AD7B-4527C5CA4E83}"/>
                </a:ext>
              </a:extLst>
            </p:cNvPr>
            <p:cNvSpPr txBox="1"/>
            <p:nvPr/>
          </p:nvSpPr>
          <p:spPr>
            <a:xfrm>
              <a:off x="616966" y="2660327"/>
              <a:ext cx="1286932" cy="4696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ar-SA" sz="2400" b="1" i="0" u="none" strike="noStrike" baseline="0" dirty="0">
                  <a:latin typeface="AXtManalBold"/>
                </a:rPr>
                <a:t>سَائِلٌ</a:t>
              </a:r>
              <a:endParaRPr lang="ar-SA" dirty="0"/>
            </a:p>
          </p:txBody>
        </p:sp>
        <p:cxnSp>
          <p:nvCxnSpPr>
            <p:cNvPr id="38" name="رابط مستقيم 37">
              <a:extLst>
                <a:ext uri="{FF2B5EF4-FFF2-40B4-BE49-F238E27FC236}">
                  <a16:creationId xmlns:a16="http://schemas.microsoft.com/office/drawing/2014/main" id="{5F959783-A1DB-40E6-823F-87657084DF0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20829" y="2891161"/>
              <a:ext cx="798329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2">
            <a:extLst>
              <a:ext uri="{FF2B5EF4-FFF2-40B4-BE49-F238E27FC236}">
                <a16:creationId xmlns:a16="http://schemas.microsoft.com/office/drawing/2014/main" id="{B35B4A6C-DE7D-4EEE-90D9-41DBB4367F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0693" y="2108546"/>
            <a:ext cx="3487784" cy="2713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ounded Rectangle 20">
            <a:extLst>
              <a:ext uri="{FF2B5EF4-FFF2-40B4-BE49-F238E27FC236}">
                <a16:creationId xmlns:a16="http://schemas.microsoft.com/office/drawing/2014/main" id="{5C89190C-2FE6-41D6-A3DF-3058F7E9230A}"/>
              </a:ext>
            </a:extLst>
          </p:cNvPr>
          <p:cNvSpPr/>
          <p:nvPr/>
        </p:nvSpPr>
        <p:spPr>
          <a:xfrm>
            <a:off x="9446244" y="993793"/>
            <a:ext cx="1784350" cy="675161"/>
          </a:xfrm>
          <a:prstGeom prst="roundRect">
            <a:avLst/>
          </a:prstGeom>
          <a:solidFill>
            <a:schemeClr val="bg2">
              <a:alpha val="38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800" b="1" noProof="0" dirty="0">
                <a:solidFill>
                  <a:srgbClr val="C00000"/>
                </a:solidFill>
                <a:latin typeface="Calibri" panose="020F0502020204030204" pitchFamily="34" charset="0"/>
              </a:rPr>
              <a:t>ما السَّائِل ؟</a:t>
            </a:r>
            <a:endParaRPr kumimoji="0" lang="ar-BH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sp>
        <p:nvSpPr>
          <p:cNvPr id="16" name="TextBox 1">
            <a:extLst>
              <a:ext uri="{FF2B5EF4-FFF2-40B4-BE49-F238E27FC236}">
                <a16:creationId xmlns:a16="http://schemas.microsoft.com/office/drawing/2014/main" id="{3D647CB4-CBAD-47C5-A6C7-586138435C00}"/>
              </a:ext>
            </a:extLst>
          </p:cNvPr>
          <p:cNvSpPr txBox="1"/>
          <p:nvPr/>
        </p:nvSpPr>
        <p:spPr>
          <a:xfrm>
            <a:off x="4462463" y="360920"/>
            <a:ext cx="3133725" cy="660045"/>
          </a:xfrm>
          <a:prstGeom prst="roundRect">
            <a:avLst>
              <a:gd name="adj" fmla="val 7748"/>
            </a:avLst>
          </a:prstGeom>
          <a:solidFill>
            <a:schemeClr val="bg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180000" tIns="108000" rIns="180000" bIns="72000" rtlCol="1">
            <a:spAutoFit/>
          </a:bodyPr>
          <a:lstStyle/>
          <a:p>
            <a:pPr algn="ctr">
              <a:defRPr/>
            </a:pPr>
            <a:r>
              <a:rPr lang="ar-EG" sz="2800" b="1" dirty="0">
                <a:solidFill>
                  <a:srgbClr val="0070C0"/>
                </a:solidFill>
                <a:effectLst/>
                <a:latin typeface="Times New Roman" pitchFamily="18" charset="0"/>
              </a:rPr>
              <a:t>السَّوائِلُ وَالْغَازَاتُ</a:t>
            </a:r>
          </a:p>
        </p:txBody>
      </p:sp>
    </p:spTree>
    <p:extLst>
      <p:ext uri="{BB962C8B-B14F-4D97-AF65-F5344CB8AC3E}">
        <p14:creationId xmlns:p14="http://schemas.microsoft.com/office/powerpoint/2010/main" val="2286042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مربع نص 14">
            <a:extLst>
              <a:ext uri="{FF2B5EF4-FFF2-40B4-BE49-F238E27FC236}">
                <a16:creationId xmlns:a16="http://schemas.microsoft.com/office/drawing/2014/main" id="{C2F7C4C7-E54E-4B8C-9E9C-9BF21D65D704}"/>
              </a:ext>
            </a:extLst>
          </p:cNvPr>
          <p:cNvSpPr txBox="1"/>
          <p:nvPr/>
        </p:nvSpPr>
        <p:spPr>
          <a:xfrm>
            <a:off x="6927231" y="1749515"/>
            <a:ext cx="4461494" cy="1131848"/>
          </a:xfrm>
          <a:prstGeom prst="rect">
            <a:avLst/>
          </a:prstGeom>
          <a:solidFill>
            <a:schemeClr val="bg2">
              <a:alpha val="18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A" sz="2400" b="1" i="0" u="none" strike="noStrike" baseline="0" dirty="0">
                <a:solidFill>
                  <a:srgbClr val="148A7F"/>
                </a:solidFill>
                <a:latin typeface="Lotus-Light"/>
              </a:rPr>
              <a:t>كَأْسَا القِيَاسِ فِي الصُّورَةِ تتَّسِعَانِ</a:t>
            </a:r>
          </a:p>
          <a:p>
            <a:pPr algn="ctr">
              <a:lnSpc>
                <a:spcPct val="150000"/>
              </a:lnSpc>
            </a:pPr>
            <a:r>
              <a:rPr lang="ar-SA" sz="2400" b="1" i="0" u="none" strike="noStrike" baseline="0" dirty="0">
                <a:solidFill>
                  <a:srgbClr val="148A7F"/>
                </a:solidFill>
                <a:latin typeface="Lotus-Light"/>
              </a:rPr>
              <a:t> للْكَمِّيَّةِ نَفْسِهَا مِنَ السَّائِلِ، </a:t>
            </a:r>
            <a:endParaRPr lang="ar-SA" sz="2400" b="1" dirty="0">
              <a:solidFill>
                <a:srgbClr val="148A7F"/>
              </a:solidFill>
            </a:endParaRPr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4337D854-B5B9-499A-BD7F-9E501694AC3E}"/>
              </a:ext>
            </a:extLst>
          </p:cNvPr>
          <p:cNvSpPr txBox="1"/>
          <p:nvPr/>
        </p:nvSpPr>
        <p:spPr>
          <a:xfrm>
            <a:off x="6612956" y="3274537"/>
            <a:ext cx="4775769" cy="461665"/>
          </a:xfrm>
          <a:prstGeom prst="rect">
            <a:avLst/>
          </a:prstGeom>
          <a:solidFill>
            <a:schemeClr val="bg2">
              <a:alpha val="18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ctr"/>
            <a:r>
              <a:rPr lang="ar-SA" sz="2400" b="1" i="0" u="none" strike="noStrike" baseline="0" dirty="0">
                <a:solidFill>
                  <a:srgbClr val="148A7F"/>
                </a:solidFill>
                <a:latin typeface="Lotus-Light"/>
              </a:rPr>
              <a:t>وَلَكِنَّ أَحَدَهُمَا يَحْتوِي عَلَى كَمِّيَّةٍ أَكْبَرَ مِنَ الآخَرِ.</a:t>
            </a:r>
            <a:endParaRPr lang="ar-SA" sz="2400" b="1" dirty="0">
              <a:solidFill>
                <a:srgbClr val="148A7F"/>
              </a:solidFill>
            </a:endParaRPr>
          </a:p>
        </p:txBody>
      </p:sp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2507EE28-662F-4802-A60F-B06845B41C54}"/>
              </a:ext>
            </a:extLst>
          </p:cNvPr>
          <p:cNvGrpSpPr/>
          <p:nvPr/>
        </p:nvGrpSpPr>
        <p:grpSpPr>
          <a:xfrm>
            <a:off x="507999" y="1172628"/>
            <a:ext cx="6261101" cy="4387994"/>
            <a:chOff x="-1196760" y="1435808"/>
            <a:chExt cx="8195333" cy="4172290"/>
          </a:xfrm>
        </p:grpSpPr>
        <p:grpSp>
          <p:nvGrpSpPr>
            <p:cNvPr id="2" name="مجموعة 1">
              <a:extLst>
                <a:ext uri="{FF2B5EF4-FFF2-40B4-BE49-F238E27FC236}">
                  <a16:creationId xmlns:a16="http://schemas.microsoft.com/office/drawing/2014/main" id="{DE961069-2979-4BF8-8EF0-5127F9DAF86C}"/>
                </a:ext>
              </a:extLst>
            </p:cNvPr>
            <p:cNvGrpSpPr/>
            <p:nvPr/>
          </p:nvGrpSpPr>
          <p:grpSpPr>
            <a:xfrm>
              <a:off x="-1196760" y="1725824"/>
              <a:ext cx="7868847" cy="3882274"/>
              <a:chOff x="-914282" y="2393481"/>
              <a:chExt cx="7597620" cy="3882274"/>
            </a:xfrm>
          </p:grpSpPr>
          <p:pic>
            <p:nvPicPr>
              <p:cNvPr id="6" name="صورة 5" descr="صورة14.png">
                <a:extLst>
                  <a:ext uri="{FF2B5EF4-FFF2-40B4-BE49-F238E27FC236}">
                    <a16:creationId xmlns:a16="http://schemas.microsoft.com/office/drawing/2014/main" id="{3F7E1406-35AC-48B0-B52C-B0761356778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/>
              <a:srcRect t="28559"/>
              <a:stretch/>
            </p:blipFill>
            <p:spPr>
              <a:xfrm>
                <a:off x="-914282" y="2393481"/>
                <a:ext cx="7458942" cy="3882274"/>
              </a:xfrm>
              <a:prstGeom prst="rect">
                <a:avLst/>
              </a:prstGeom>
            </p:spPr>
          </p:pic>
          <p:pic>
            <p:nvPicPr>
              <p:cNvPr id="11" name="Picture 9">
                <a:extLst>
                  <a:ext uri="{FF2B5EF4-FFF2-40B4-BE49-F238E27FC236}">
                    <a16:creationId xmlns:a16="http://schemas.microsoft.com/office/drawing/2014/main" id="{F5A50240-A99D-43C5-B04F-77D250CC15B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15188" y="2575392"/>
                <a:ext cx="3868150" cy="36306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44D1CB70-619A-45F0-9F87-B3ADDC1A5EB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914281" y="2977683"/>
                <a:ext cx="3868149" cy="31266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6B75F64-64B8-4715-A53C-2F180C62E97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766975" y="1435808"/>
              <a:ext cx="3231598" cy="697102"/>
              <a:chOff x="2746" y="708"/>
              <a:chExt cx="2100" cy="453"/>
            </a:xfrm>
          </p:grpSpPr>
          <p:sp>
            <p:nvSpPr>
              <p:cNvPr id="7" name="AutoShape 3">
                <a:extLst>
                  <a:ext uri="{FF2B5EF4-FFF2-40B4-BE49-F238E27FC236}">
                    <a16:creationId xmlns:a16="http://schemas.microsoft.com/office/drawing/2014/main" id="{CBCB9F06-CFEA-46C6-A767-D2BBE4F7375E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3186" y="708"/>
                <a:ext cx="1660" cy="4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pic>
            <p:nvPicPr>
              <p:cNvPr id="6149" name="Picture 5">
                <a:extLst>
                  <a:ext uri="{FF2B5EF4-FFF2-40B4-BE49-F238E27FC236}">
                    <a16:creationId xmlns:a16="http://schemas.microsoft.com/office/drawing/2014/main" id="{CF552E46-7AFB-4D92-8F52-F5A35330E69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46" y="708"/>
                <a:ext cx="1663" cy="4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27" name="Rounded Rectangle 20">
            <a:extLst>
              <a:ext uri="{FF2B5EF4-FFF2-40B4-BE49-F238E27FC236}">
                <a16:creationId xmlns:a16="http://schemas.microsoft.com/office/drawing/2014/main" id="{A3848AA6-BC58-469D-A27A-C5FA5C699B54}"/>
              </a:ext>
            </a:extLst>
          </p:cNvPr>
          <p:cNvSpPr/>
          <p:nvPr/>
        </p:nvSpPr>
        <p:spPr>
          <a:xfrm>
            <a:off x="9446244" y="993793"/>
            <a:ext cx="1784350" cy="675161"/>
          </a:xfrm>
          <a:prstGeom prst="roundRect">
            <a:avLst/>
          </a:prstGeom>
          <a:solidFill>
            <a:schemeClr val="bg2">
              <a:alpha val="38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800" b="1" noProof="0" dirty="0">
                <a:solidFill>
                  <a:srgbClr val="C00000"/>
                </a:solidFill>
                <a:latin typeface="Calibri" panose="020F0502020204030204" pitchFamily="34" charset="0"/>
              </a:rPr>
              <a:t>ما السَّائِل ؟</a:t>
            </a:r>
            <a:endParaRPr kumimoji="0" lang="ar-BH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sp>
        <p:nvSpPr>
          <p:cNvPr id="28" name="TextBox 1">
            <a:extLst>
              <a:ext uri="{FF2B5EF4-FFF2-40B4-BE49-F238E27FC236}">
                <a16:creationId xmlns:a16="http://schemas.microsoft.com/office/drawing/2014/main" id="{E11A2DC5-542C-4BFE-8F5F-D29CC0E637C1}"/>
              </a:ext>
            </a:extLst>
          </p:cNvPr>
          <p:cNvSpPr txBox="1"/>
          <p:nvPr/>
        </p:nvSpPr>
        <p:spPr>
          <a:xfrm>
            <a:off x="4462463" y="360920"/>
            <a:ext cx="3133725" cy="660045"/>
          </a:xfrm>
          <a:prstGeom prst="roundRect">
            <a:avLst>
              <a:gd name="adj" fmla="val 7748"/>
            </a:avLst>
          </a:prstGeom>
          <a:solidFill>
            <a:schemeClr val="bg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180000" tIns="108000" rIns="180000" bIns="72000" rtlCol="1">
            <a:spAutoFit/>
          </a:bodyPr>
          <a:lstStyle/>
          <a:p>
            <a:pPr algn="ctr">
              <a:defRPr/>
            </a:pPr>
            <a:r>
              <a:rPr lang="ar-EG" sz="2800" b="1" dirty="0">
                <a:solidFill>
                  <a:srgbClr val="0070C0"/>
                </a:solidFill>
                <a:effectLst/>
                <a:latin typeface="Times New Roman" pitchFamily="18" charset="0"/>
              </a:rPr>
              <a:t>السَّوائِلُ وَالْغَازَاتُ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98708350-3A40-4048-8948-20C424C635B7}"/>
              </a:ext>
            </a:extLst>
          </p:cNvPr>
          <p:cNvSpPr txBox="1"/>
          <p:nvPr/>
        </p:nvSpPr>
        <p:spPr>
          <a:xfrm>
            <a:off x="6612956" y="4545310"/>
            <a:ext cx="3060701" cy="584775"/>
          </a:xfrm>
          <a:prstGeom prst="rect">
            <a:avLst/>
          </a:prstGeom>
          <a:solidFill>
            <a:schemeClr val="bg2">
              <a:alpha val="24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ctr"/>
            <a:r>
              <a:rPr lang="ar-SA" sz="3200" b="1" i="0" u="none" strike="noStrike" baseline="0" dirty="0">
                <a:solidFill>
                  <a:srgbClr val="C00000"/>
                </a:solidFill>
                <a:latin typeface="Lotus-Bold"/>
              </a:rPr>
              <a:t>ماذا يقيس الكأسان؟ </a:t>
            </a:r>
            <a:endParaRPr lang="ar-SA" sz="3200" dirty="0">
              <a:solidFill>
                <a:srgbClr val="C00000"/>
              </a:solidFill>
            </a:endParaRP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4C09ECF8-B24B-40D4-8ECB-65A0F89D72A3}"/>
              </a:ext>
            </a:extLst>
          </p:cNvPr>
          <p:cNvSpPr txBox="1"/>
          <p:nvPr/>
        </p:nvSpPr>
        <p:spPr>
          <a:xfrm>
            <a:off x="6645809" y="5380362"/>
            <a:ext cx="3060701" cy="584775"/>
          </a:xfrm>
          <a:prstGeom prst="rect">
            <a:avLst/>
          </a:prstGeom>
          <a:solidFill>
            <a:schemeClr val="bg2">
              <a:alpha val="24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ctr"/>
            <a:r>
              <a:rPr lang="ar-SA" sz="3200" b="1" i="0" u="none" strike="noStrike" baseline="0" dirty="0">
                <a:solidFill>
                  <a:srgbClr val="19AB9D"/>
                </a:solidFill>
                <a:latin typeface="Lotus-Light"/>
              </a:rPr>
              <a:t>الحجم.</a:t>
            </a:r>
            <a:endParaRPr lang="ar-SA" sz="3200" b="1" dirty="0">
              <a:solidFill>
                <a:srgbClr val="19AB9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1313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4" grpId="0" animBg="1"/>
      <p:bldP spid="18" grpId="0" animBg="1"/>
      <p:bldP spid="1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1">
            <a:extLst>
              <a:ext uri="{FF2B5EF4-FFF2-40B4-BE49-F238E27FC236}">
                <a16:creationId xmlns:a16="http://schemas.microsoft.com/office/drawing/2014/main" id="{FF4AF067-E310-4948-837F-9969FAE69E77}"/>
              </a:ext>
            </a:extLst>
          </p:cNvPr>
          <p:cNvSpPr txBox="1"/>
          <p:nvPr/>
        </p:nvSpPr>
        <p:spPr>
          <a:xfrm>
            <a:off x="4409957" y="349644"/>
            <a:ext cx="3279097" cy="701520"/>
          </a:xfrm>
          <a:prstGeom prst="roundRect">
            <a:avLst>
              <a:gd name="adj" fmla="val 21856"/>
            </a:avLst>
          </a:prstGeom>
          <a:solidFill>
            <a:schemeClr val="bg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180000" tIns="108000" rIns="180000" bIns="72000" rtlCol="1">
            <a:spAutoFit/>
          </a:bodyPr>
          <a:lstStyle/>
          <a:p>
            <a:pPr algn="ctr">
              <a:defRPr/>
            </a:pPr>
            <a:r>
              <a:rPr lang="ar-EG" sz="2800" b="1" dirty="0">
                <a:solidFill>
                  <a:srgbClr val="0070C0"/>
                </a:solidFill>
                <a:effectLst/>
                <a:latin typeface="Times New Roman" pitchFamily="18" charset="0"/>
              </a:rPr>
              <a:t>السَّوائِلُ وَالْغَازَاتُ</a:t>
            </a:r>
          </a:p>
        </p:txBody>
      </p:sp>
      <p:sp>
        <p:nvSpPr>
          <p:cNvPr id="2" name="AutoShape 2" descr="Danube stout Minimal لها كتله وليس لها شكل محدد Lean Panda Outlook">
            <a:extLst>
              <a:ext uri="{FF2B5EF4-FFF2-40B4-BE49-F238E27FC236}">
                <a16:creationId xmlns:a16="http://schemas.microsoft.com/office/drawing/2014/main" id="{17817BF3-1DAA-4501-B1CD-9D8F5DF64E8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98783831-8192-4A03-AABE-832AFA1C8EE6}"/>
              </a:ext>
            </a:extLst>
          </p:cNvPr>
          <p:cNvSpPr txBox="1"/>
          <p:nvPr/>
        </p:nvSpPr>
        <p:spPr>
          <a:xfrm>
            <a:off x="1978139" y="1401924"/>
            <a:ext cx="7930921" cy="631035"/>
          </a:xfrm>
          <a:prstGeom prst="roundRect">
            <a:avLst>
              <a:gd name="adj" fmla="val 21856"/>
            </a:avLst>
          </a:prstGeom>
          <a:solidFill>
            <a:schemeClr val="bg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180000" tIns="108000" rIns="180000" bIns="72000" rtlCol="1">
            <a:spAutoFit/>
          </a:bodyPr>
          <a:lstStyle/>
          <a:p>
            <a:pPr algn="ctr">
              <a:defRPr/>
            </a:pPr>
            <a:r>
              <a:rPr lang="ar-EG" sz="2400" b="1" dirty="0">
                <a:solidFill>
                  <a:srgbClr val="0070C0"/>
                </a:solidFill>
                <a:latin typeface="Times New Roman" pitchFamily="18" charset="0"/>
              </a:rPr>
              <a:t>وَهُوَ الَّذِي أَرْسَلَ </a:t>
            </a:r>
            <a:r>
              <a:rPr lang="ar-EG" sz="2400" b="1" dirty="0">
                <a:solidFill>
                  <a:srgbClr val="C00000"/>
                </a:solidFill>
                <a:latin typeface="Times New Roman" pitchFamily="18" charset="0"/>
              </a:rPr>
              <a:t>الرِّيَاحَ</a:t>
            </a:r>
            <a:r>
              <a:rPr lang="ar-EG" sz="2400" b="1" dirty="0">
                <a:solidFill>
                  <a:srgbClr val="0070C0"/>
                </a:solidFill>
                <a:latin typeface="Times New Roman" pitchFamily="18" charset="0"/>
              </a:rPr>
              <a:t> بُشْرًا بَيْنَ يَدَيْ رَحْمَتِهِ وَأَنْزَلْنَا مِنَ السَّمَاءِ </a:t>
            </a:r>
            <a:r>
              <a:rPr lang="ar-EG" sz="2400" b="1" dirty="0">
                <a:solidFill>
                  <a:srgbClr val="C00000"/>
                </a:solidFill>
                <a:latin typeface="Times New Roman" pitchFamily="18" charset="0"/>
              </a:rPr>
              <a:t>مَاءً</a:t>
            </a:r>
            <a:r>
              <a:rPr lang="ar-EG" sz="2400" b="1" dirty="0">
                <a:solidFill>
                  <a:srgbClr val="0070C0"/>
                </a:solidFill>
                <a:latin typeface="Times New Roman" pitchFamily="18" charset="0"/>
              </a:rPr>
              <a:t> طَهُورًا</a:t>
            </a:r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id="{67215078-51B7-4BB7-B572-1EC44159B6F5}"/>
              </a:ext>
            </a:extLst>
          </p:cNvPr>
          <p:cNvSpPr txBox="1"/>
          <p:nvPr/>
        </p:nvSpPr>
        <p:spPr>
          <a:xfrm>
            <a:off x="10018643" y="1051164"/>
            <a:ext cx="1632882" cy="701520"/>
          </a:xfrm>
          <a:prstGeom prst="roundRect">
            <a:avLst>
              <a:gd name="adj" fmla="val 21856"/>
            </a:avLst>
          </a:prstGeom>
          <a:solidFill>
            <a:schemeClr val="bg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180000" tIns="108000" rIns="180000" bIns="72000" rtlCol="1">
            <a:spAutoFit/>
          </a:bodyPr>
          <a:lstStyle/>
          <a:p>
            <a:pPr algn="ctr">
              <a:defRPr/>
            </a:pPr>
            <a:r>
              <a:rPr lang="ar-SA" sz="2800" b="1" dirty="0">
                <a:solidFill>
                  <a:srgbClr val="0070C0"/>
                </a:solidFill>
                <a:latin typeface="Times New Roman" pitchFamily="18" charset="0"/>
              </a:rPr>
              <a:t>قال تعالى </a:t>
            </a:r>
            <a:endParaRPr lang="ar-EG" sz="2800" b="1" dirty="0">
              <a:solidFill>
                <a:srgbClr val="0070C0"/>
              </a:solidFill>
              <a:latin typeface="Times New Roman" pitchFamily="18" charset="0"/>
            </a:endParaRPr>
          </a:p>
        </p:txBody>
      </p:sp>
      <p:pic>
        <p:nvPicPr>
          <p:cNvPr id="5" name="1444-08-29_02h52_32">
            <a:hlinkClick r:id="" action="ppaction://media"/>
            <a:extLst>
              <a:ext uri="{FF2B5EF4-FFF2-40B4-BE49-F238E27FC236}">
                <a16:creationId xmlns:a16="http://schemas.microsoft.com/office/drawing/2014/main" id="{93B1131A-0B5E-4C9A-A26F-4DCC36EEB6D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101" end="365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66698" y="2032959"/>
            <a:ext cx="6163404" cy="4475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130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29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20">
            <a:extLst>
              <a:ext uri="{FF2B5EF4-FFF2-40B4-BE49-F238E27FC236}">
                <a16:creationId xmlns:a16="http://schemas.microsoft.com/office/drawing/2014/main" id="{A3848AA6-BC58-469D-A27A-C5FA5C699B54}"/>
              </a:ext>
            </a:extLst>
          </p:cNvPr>
          <p:cNvSpPr/>
          <p:nvPr/>
        </p:nvSpPr>
        <p:spPr>
          <a:xfrm>
            <a:off x="9446244" y="993793"/>
            <a:ext cx="1784350" cy="675161"/>
          </a:xfrm>
          <a:prstGeom prst="roundRect">
            <a:avLst/>
          </a:prstGeom>
          <a:solidFill>
            <a:schemeClr val="bg2">
              <a:alpha val="38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800" b="1" noProof="0" dirty="0">
                <a:solidFill>
                  <a:srgbClr val="C00000"/>
                </a:solidFill>
                <a:latin typeface="Calibri" panose="020F0502020204030204" pitchFamily="34" charset="0"/>
              </a:rPr>
              <a:t>ما السَّائِل ؟</a:t>
            </a:r>
            <a:endParaRPr kumimoji="0" lang="ar-BH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sp>
        <p:nvSpPr>
          <p:cNvPr id="28" name="TextBox 1">
            <a:extLst>
              <a:ext uri="{FF2B5EF4-FFF2-40B4-BE49-F238E27FC236}">
                <a16:creationId xmlns:a16="http://schemas.microsoft.com/office/drawing/2014/main" id="{E11A2DC5-542C-4BFE-8F5F-D29CC0E637C1}"/>
              </a:ext>
            </a:extLst>
          </p:cNvPr>
          <p:cNvSpPr txBox="1"/>
          <p:nvPr/>
        </p:nvSpPr>
        <p:spPr>
          <a:xfrm>
            <a:off x="4462463" y="360920"/>
            <a:ext cx="3133725" cy="660045"/>
          </a:xfrm>
          <a:prstGeom prst="roundRect">
            <a:avLst>
              <a:gd name="adj" fmla="val 7748"/>
            </a:avLst>
          </a:prstGeom>
          <a:solidFill>
            <a:schemeClr val="bg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180000" tIns="108000" rIns="180000" bIns="72000" rtlCol="1">
            <a:spAutoFit/>
          </a:bodyPr>
          <a:lstStyle/>
          <a:p>
            <a:pPr algn="ctr">
              <a:defRPr/>
            </a:pPr>
            <a:r>
              <a:rPr lang="ar-EG" sz="2800" b="1" dirty="0">
                <a:solidFill>
                  <a:srgbClr val="0070C0"/>
                </a:solidFill>
                <a:effectLst/>
                <a:latin typeface="Times New Roman" pitchFamily="18" charset="0"/>
              </a:rPr>
              <a:t>السَّوائِلُ وَالْغَازَاتُ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608753EF-5725-47A4-AC70-A1321E20C89C}"/>
              </a:ext>
            </a:extLst>
          </p:cNvPr>
          <p:cNvSpPr txBox="1"/>
          <p:nvPr/>
        </p:nvSpPr>
        <p:spPr>
          <a:xfrm>
            <a:off x="7474226" y="3958540"/>
            <a:ext cx="4085788" cy="523220"/>
          </a:xfrm>
          <a:prstGeom prst="rect">
            <a:avLst/>
          </a:prstGeom>
          <a:solidFill>
            <a:schemeClr val="bg2">
              <a:alpha val="22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SA" sz="2800" b="1" dirty="0">
                <a:solidFill>
                  <a:srgbClr val="0089D0"/>
                </a:solidFill>
              </a:rPr>
              <a:t>الكأس </a:t>
            </a:r>
            <a:r>
              <a:rPr lang="ar-EG" sz="2800" b="1" dirty="0">
                <a:solidFill>
                  <a:srgbClr val="0089D0"/>
                </a:solidFill>
              </a:rPr>
              <a:t> الأيمن </a:t>
            </a:r>
            <a:r>
              <a:rPr lang="ar-SA" sz="2800" b="1" dirty="0">
                <a:solidFill>
                  <a:srgbClr val="0089D0"/>
                </a:solidFill>
              </a:rPr>
              <a:t> </a:t>
            </a:r>
            <a:r>
              <a:rPr lang="ar-EG" sz="2800" b="1" dirty="0">
                <a:solidFill>
                  <a:srgbClr val="0089D0"/>
                </a:solidFill>
              </a:rPr>
              <a:t>50مللليتراً، </a:t>
            </a:r>
            <a:endParaRPr lang="ar-SA" sz="2800" b="1" dirty="0">
              <a:solidFill>
                <a:srgbClr val="0089D0"/>
              </a:solidFill>
            </a:endParaRPr>
          </a:p>
        </p:txBody>
      </p:sp>
      <p:pic>
        <p:nvPicPr>
          <p:cNvPr id="17" name="Picture 9">
            <a:extLst>
              <a:ext uri="{FF2B5EF4-FFF2-40B4-BE49-F238E27FC236}">
                <a16:creationId xmlns:a16="http://schemas.microsoft.com/office/drawing/2014/main" id="{6B6125C8-801B-47C1-AF75-8EA7F44E90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59" b="93855" l="3822" r="96497">
                        <a14:foregroundMark x1="90127" y1="17877" x2="34713" y2="46927"/>
                        <a14:foregroundMark x1="66879" y1="80447" x2="45541" y2="78771"/>
                        <a14:foregroundMark x1="76752" y1="49721" x2="34076" y2="42458"/>
                        <a14:foregroundMark x1="84076" y1="46369" x2="58280" y2="49721"/>
                        <a14:foregroundMark x1="58280" y1="49721" x2="55096" y2="48603"/>
                        <a14:foregroundMark x1="93949" y1="7821" x2="92038" y2="45251"/>
                        <a14:foregroundMark x1="92038" y1="45251" x2="75478" y2="34078"/>
                        <a14:foregroundMark x1="75478" y1="34078" x2="66879" y2="58101"/>
                        <a14:foregroundMark x1="66879" y1="58101" x2="57006" y2="16201"/>
                        <a14:foregroundMark x1="57006" y1="16201" x2="47134" y2="61453"/>
                        <a14:foregroundMark x1="47134" y1="61453" x2="33439" y2="65363"/>
                        <a14:foregroundMark x1="33439" y1="65363" x2="24522" y2="46369"/>
                        <a14:foregroundMark x1="24522" y1="46369" x2="21975" y2="72067"/>
                        <a14:foregroundMark x1="21975" y1="72067" x2="20382" y2="71508"/>
                        <a14:foregroundMark x1="92357" y1="75978" x2="15287" y2="85475"/>
                        <a14:foregroundMark x1="15287" y1="85475" x2="10191" y2="41341"/>
                        <a14:foregroundMark x1="10191" y1="41341" x2="24204" y2="20112"/>
                        <a14:foregroundMark x1="24204" y1="20112" x2="82803" y2="26816"/>
                        <a14:foregroundMark x1="92038" y1="3352" x2="72293" y2="10056"/>
                        <a14:foregroundMark x1="96178" y1="18994" x2="96497" y2="68715"/>
                        <a14:foregroundMark x1="96497" y1="68715" x2="96497" y2="68715"/>
                        <a14:foregroundMark x1="94586" y1="89385" x2="57962" y2="87151"/>
                        <a14:foregroundMark x1="66879" y1="89385" x2="41720" y2="86592"/>
                        <a14:foregroundMark x1="41720" y1="86592" x2="33439" y2="80447"/>
                        <a14:foregroundMark x1="42994" y1="86592" x2="20382" y2="72067"/>
                        <a14:foregroundMark x1="20382" y1="72067" x2="11146" y2="56425"/>
                        <a14:foregroundMark x1="9554" y1="88268" x2="8599" y2="25140"/>
                        <a14:foregroundMark x1="8599" y1="25140" x2="8917" y2="25140"/>
                        <a14:foregroundMark x1="8599" y1="26257" x2="39172" y2="30168"/>
                        <a14:foregroundMark x1="42038" y1="30168" x2="75159" y2="71508"/>
                        <a14:foregroundMark x1="93312" y1="83240" x2="86943" y2="38547"/>
                        <a14:foregroundMark x1="88535" y1="83240" x2="80892" y2="46369"/>
                        <a14:foregroundMark x1="92038" y1="74860" x2="71338" y2="75978"/>
                        <a14:foregroundMark x1="92994" y1="68715" x2="44904" y2="59777"/>
                        <a14:foregroundMark x1="63057" y1="63687" x2="52229" y2="69832"/>
                        <a14:foregroundMark x1="56688" y1="73184" x2="45860" y2="77654"/>
                        <a14:foregroundMark x1="45860" y1="77654" x2="45860" y2="78212"/>
                        <a14:foregroundMark x1="42675" y1="87151" x2="26752" y2="89385"/>
                        <a14:foregroundMark x1="26752" y1="89385" x2="26752" y2="89385"/>
                        <a14:foregroundMark x1="21656" y1="91061" x2="8280" y2="93296"/>
                        <a14:foregroundMark x1="5414" y1="89385" x2="7006" y2="21788"/>
                        <a14:foregroundMark x1="6688" y1="17318" x2="21019" y2="18994"/>
                        <a14:foregroundMark x1="21019" y1="18994" x2="28662" y2="15642"/>
                        <a14:foregroundMark x1="38535" y1="40223" x2="23248" y2="40223"/>
                        <a14:foregroundMark x1="23567" y1="39106" x2="32166" y2="54190"/>
                        <a14:foregroundMark x1="32166" y1="54190" x2="44268" y2="64246"/>
                        <a14:foregroundMark x1="44268" y1="64246" x2="46178" y2="64246"/>
                        <a14:foregroundMark x1="49363" y1="93296" x2="33121" y2="91620"/>
                        <a14:foregroundMark x1="33121" y1="91620" x2="28025" y2="87151"/>
                        <a14:foregroundMark x1="64968" y1="93855" x2="5096" y2="93855"/>
                        <a14:foregroundMark x1="4459" y1="93855" x2="4140" y2="13966"/>
                        <a14:foregroundMark x1="82166" y1="91620" x2="73567" y2="90503"/>
                        <a14:foregroundMark x1="59554" y1="66480" x2="65287" y2="73184"/>
                        <a14:foregroundMark x1="62739" y1="78212" x2="56688" y2="77095"/>
                        <a14:foregroundMark x1="23885" y1="44134" x2="15287" y2="43575"/>
                        <a14:foregroundMark x1="81847" y1="2235" x2="56688" y2="559"/>
                        <a14:foregroundMark x1="90764" y1="49162" x2="83121" y2="50279"/>
                        <a14:foregroundMark x1="40764" y1="87709" x2="39809" y2="55307"/>
                        <a14:foregroundMark x1="39809" y1="65922" x2="39809" y2="72067"/>
                        <a14:backgroundMark x1="35032" y1="7821" x2="28344" y2="7263"/>
                        <a14:backgroundMark x1="34395" y1="10056" x2="36306" y2="10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5442" y="1693437"/>
            <a:ext cx="4085788" cy="181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مربع نص 18">
            <a:extLst>
              <a:ext uri="{FF2B5EF4-FFF2-40B4-BE49-F238E27FC236}">
                <a16:creationId xmlns:a16="http://schemas.microsoft.com/office/drawing/2014/main" id="{B0222893-6CA9-4800-B154-532798F06737}"/>
              </a:ext>
            </a:extLst>
          </p:cNvPr>
          <p:cNvSpPr txBox="1"/>
          <p:nvPr/>
        </p:nvSpPr>
        <p:spPr>
          <a:xfrm>
            <a:off x="7474226" y="4807196"/>
            <a:ext cx="4085788" cy="523220"/>
          </a:xfrm>
          <a:prstGeom prst="rect">
            <a:avLst/>
          </a:prstGeom>
          <a:solidFill>
            <a:schemeClr val="bg2">
              <a:alpha val="22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EG" sz="2800" b="1" dirty="0">
                <a:solidFill>
                  <a:srgbClr val="0089D0"/>
                </a:solidFill>
              </a:rPr>
              <a:t>الكأس الأيسر 100 ملليتراً.</a:t>
            </a:r>
            <a:endParaRPr lang="en-US" sz="2800" b="1" dirty="0">
              <a:solidFill>
                <a:srgbClr val="0089D0"/>
              </a:solidFill>
            </a:endParaRPr>
          </a:p>
        </p:txBody>
      </p:sp>
      <p:sp>
        <p:nvSpPr>
          <p:cNvPr id="30" name="AutoShape 7">
            <a:extLst>
              <a:ext uri="{FF2B5EF4-FFF2-40B4-BE49-F238E27FC236}">
                <a16:creationId xmlns:a16="http://schemas.microsoft.com/office/drawing/2014/main" id="{43F5E355-D38E-4780-A062-7CF92BDA3BD5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401638" y="5343525"/>
            <a:ext cx="3259137" cy="52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32" name="صورة 31">
            <a:extLst>
              <a:ext uri="{FF2B5EF4-FFF2-40B4-BE49-F238E27FC236}">
                <a16:creationId xmlns:a16="http://schemas.microsoft.com/office/drawing/2014/main" id="{5B677B73-79CF-45A7-AFDD-38B5CED994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62" y="1130300"/>
            <a:ext cx="6968535" cy="4095391"/>
          </a:xfrm>
          <a:prstGeom prst="rect">
            <a:avLst/>
          </a:prstGeom>
        </p:spPr>
      </p:pic>
      <p:pic>
        <p:nvPicPr>
          <p:cNvPr id="18" name="Picture 13">
            <a:extLst>
              <a:ext uri="{FF2B5EF4-FFF2-40B4-BE49-F238E27FC236}">
                <a16:creationId xmlns:a16="http://schemas.microsoft.com/office/drawing/2014/main" id="{E5A354AF-9BAF-417B-9F81-319AE67290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38" y="5213162"/>
            <a:ext cx="6683014" cy="78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5347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1">
            <a:extLst>
              <a:ext uri="{FF2B5EF4-FFF2-40B4-BE49-F238E27FC236}">
                <a16:creationId xmlns:a16="http://schemas.microsoft.com/office/drawing/2014/main" id="{E11A2DC5-542C-4BFE-8F5F-D29CC0E637C1}"/>
              </a:ext>
            </a:extLst>
          </p:cNvPr>
          <p:cNvSpPr txBox="1"/>
          <p:nvPr/>
        </p:nvSpPr>
        <p:spPr>
          <a:xfrm>
            <a:off x="4462463" y="360920"/>
            <a:ext cx="3133725" cy="660045"/>
          </a:xfrm>
          <a:prstGeom prst="roundRect">
            <a:avLst>
              <a:gd name="adj" fmla="val 7748"/>
            </a:avLst>
          </a:prstGeom>
          <a:solidFill>
            <a:schemeClr val="bg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180000" tIns="108000" rIns="180000" bIns="72000" rtlCol="1">
            <a:spAutoFit/>
          </a:bodyPr>
          <a:lstStyle/>
          <a:p>
            <a:pPr algn="ctr">
              <a:defRPr/>
            </a:pPr>
            <a:r>
              <a:rPr lang="ar-EG" sz="2800" b="1" dirty="0">
                <a:solidFill>
                  <a:srgbClr val="0070C0"/>
                </a:solidFill>
                <a:effectLst/>
                <a:latin typeface="Times New Roman" pitchFamily="18" charset="0"/>
              </a:rPr>
              <a:t>السَّوائِلُ وَالْغَازَاتُ</a:t>
            </a:r>
          </a:p>
        </p:txBody>
      </p:sp>
      <p:sp>
        <p:nvSpPr>
          <p:cNvPr id="30" name="AutoShape 7">
            <a:extLst>
              <a:ext uri="{FF2B5EF4-FFF2-40B4-BE49-F238E27FC236}">
                <a16:creationId xmlns:a16="http://schemas.microsoft.com/office/drawing/2014/main" id="{43F5E355-D38E-4780-A062-7CF92BDA3BD5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401638" y="5343525"/>
            <a:ext cx="3259137" cy="52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10" name="1444-08-28_23h02_34">
            <a:hlinkClick r:id="" action="ppaction://media"/>
            <a:extLst>
              <a:ext uri="{FF2B5EF4-FFF2-40B4-BE49-F238E27FC236}">
                <a16:creationId xmlns:a16="http://schemas.microsoft.com/office/drawing/2014/main" id="{B97BB3A9-61A8-47F2-A823-58A2AC00647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8936" end="5170"/>
                </p14:media>
              </p:ext>
            </p:extLst>
          </p:nvPr>
        </p:nvPicPr>
        <p:blipFill rotWithShape="1">
          <a:blip r:embed="rId4"/>
          <a:srcRect l="5173" t="26851" r="40906" b="15750"/>
          <a:stretch/>
        </p:blipFill>
        <p:spPr>
          <a:xfrm>
            <a:off x="1195771" y="1186825"/>
            <a:ext cx="9667108" cy="5100569"/>
          </a:xfrm>
          <a:prstGeom prst="roundRect">
            <a:avLst>
              <a:gd name="adj" fmla="val 5865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241606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6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4726565-4D6B-4492-9D6B-C0F22EE72A81}"/>
              </a:ext>
            </a:extLst>
          </p:cNvPr>
          <p:cNvSpPr/>
          <p:nvPr/>
        </p:nvSpPr>
        <p:spPr bwMode="auto">
          <a:xfrm>
            <a:off x="7529696" y="1421618"/>
            <a:ext cx="3175869" cy="523220"/>
          </a:xfrm>
          <a:prstGeom prst="rect">
            <a:avLst/>
          </a:prstGeom>
          <a:solidFill>
            <a:schemeClr val="bg2">
              <a:alpha val="17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800" b="1" dirty="0">
                <a:solidFill>
                  <a:srgbClr val="C00000"/>
                </a:solidFill>
                <a:latin typeface="+mn-lt"/>
                <a:cs typeface="+mj-cs"/>
              </a:rPr>
              <a:t>أَذْكُرُ بَعْضَ خَواصِّ السائِلِ.</a:t>
            </a:r>
          </a:p>
        </p:txBody>
      </p:sp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75CACC1D-98BF-4DE0-B166-7F8D623F1B6C}"/>
              </a:ext>
            </a:extLst>
          </p:cNvPr>
          <p:cNvSpPr/>
          <p:nvPr/>
        </p:nvSpPr>
        <p:spPr>
          <a:xfrm>
            <a:off x="6976499" y="3206771"/>
            <a:ext cx="3729065" cy="606443"/>
          </a:xfrm>
          <a:prstGeom prst="roundRect">
            <a:avLst/>
          </a:prstGeom>
          <a:solidFill>
            <a:schemeClr val="bg2">
              <a:alpha val="3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EG" sz="2800" b="1">
                <a:solidFill>
                  <a:srgbClr val="1CC1B0"/>
                </a:solidFill>
              </a:rPr>
              <a:t>السائل له كتلة وحجم</a:t>
            </a:r>
            <a:endParaRPr lang="ar-SA" sz="2800" b="1" dirty="0">
              <a:solidFill>
                <a:srgbClr val="1CC1B0"/>
              </a:solidFill>
            </a:endParaRPr>
          </a:p>
        </p:txBody>
      </p:sp>
      <p:grpSp>
        <p:nvGrpSpPr>
          <p:cNvPr id="10" name="Group 4">
            <a:extLst>
              <a:ext uri="{FF2B5EF4-FFF2-40B4-BE49-F238E27FC236}">
                <a16:creationId xmlns:a16="http://schemas.microsoft.com/office/drawing/2014/main" id="{108300C4-381F-4CF6-9476-B8DC55A5F17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0948406" y="1367691"/>
            <a:ext cx="586597" cy="577147"/>
            <a:chOff x="2164" y="511"/>
            <a:chExt cx="3352" cy="3298"/>
          </a:xfrm>
        </p:grpSpPr>
        <p:sp>
          <p:nvSpPr>
            <p:cNvPr id="11" name="AutoShape 3">
              <a:extLst>
                <a:ext uri="{FF2B5EF4-FFF2-40B4-BE49-F238E27FC236}">
                  <a16:creationId xmlns:a16="http://schemas.microsoft.com/office/drawing/2014/main" id="{7A1A2AC8-D9E0-4B30-AD59-870519ADBBD9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164" y="511"/>
              <a:ext cx="3352" cy="32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pic>
          <p:nvPicPr>
            <p:cNvPr id="12" name="Picture 5">
              <a:extLst>
                <a:ext uri="{FF2B5EF4-FFF2-40B4-BE49-F238E27FC236}">
                  <a16:creationId xmlns:a16="http://schemas.microsoft.com/office/drawing/2014/main" id="{8F38714E-96A9-4FC0-B671-C34EFC39F0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4" y="511"/>
              <a:ext cx="3378" cy="3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3AF6EB0F-E80F-40F2-B16C-2D9278E4050E}"/>
              </a:ext>
            </a:extLst>
          </p:cNvPr>
          <p:cNvSpPr/>
          <p:nvPr/>
        </p:nvSpPr>
        <p:spPr>
          <a:xfrm>
            <a:off x="5628792" y="2118790"/>
            <a:ext cx="5076773" cy="606443"/>
          </a:xfrm>
          <a:prstGeom prst="roundRect">
            <a:avLst/>
          </a:prstGeom>
          <a:solidFill>
            <a:schemeClr val="bg2">
              <a:alpha val="3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EG" sz="2800" b="1" dirty="0">
                <a:solidFill>
                  <a:srgbClr val="1CC1B0"/>
                </a:solidFill>
              </a:rPr>
              <a:t>السوائل تأخذ شكل </a:t>
            </a:r>
            <a:r>
              <a:rPr lang="ar-SA" sz="2800" b="1" dirty="0">
                <a:solidFill>
                  <a:srgbClr val="1CC1B0"/>
                </a:solidFill>
              </a:rPr>
              <a:t>الوعاء</a:t>
            </a:r>
            <a:r>
              <a:rPr lang="ar-EG" sz="2800" b="1" dirty="0">
                <a:solidFill>
                  <a:srgbClr val="1CC1B0"/>
                </a:solidFill>
              </a:rPr>
              <a:t> الذي توضع فيه</a:t>
            </a:r>
            <a:endParaRPr lang="ar-SA" sz="2800" b="1" dirty="0">
              <a:solidFill>
                <a:srgbClr val="1CC1B0"/>
              </a:solidFill>
            </a:endParaRPr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D78EDD27-ACCC-4FFC-A851-FE34D4C0FC80}"/>
              </a:ext>
            </a:extLst>
          </p:cNvPr>
          <p:cNvSpPr/>
          <p:nvPr/>
        </p:nvSpPr>
        <p:spPr>
          <a:xfrm>
            <a:off x="6976499" y="4294752"/>
            <a:ext cx="3729065" cy="606443"/>
          </a:xfrm>
          <a:prstGeom prst="roundRect">
            <a:avLst/>
          </a:prstGeom>
          <a:solidFill>
            <a:schemeClr val="bg2">
              <a:alpha val="3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EG" sz="2800" b="1">
                <a:solidFill>
                  <a:srgbClr val="1CC1B0"/>
                </a:solidFill>
              </a:rPr>
              <a:t>السائل قد يكون رقيقا أو كثيفا</a:t>
            </a:r>
            <a:endParaRPr lang="en-US" sz="2800" b="1" dirty="0">
              <a:solidFill>
                <a:srgbClr val="1CC1B0"/>
              </a:solidFill>
            </a:endParaRPr>
          </a:p>
        </p:txBody>
      </p:sp>
      <p:sp>
        <p:nvSpPr>
          <p:cNvPr id="9" name="TextBox 1">
            <a:extLst>
              <a:ext uri="{FF2B5EF4-FFF2-40B4-BE49-F238E27FC236}">
                <a16:creationId xmlns:a16="http://schemas.microsoft.com/office/drawing/2014/main" id="{DA577386-98BF-46EA-9773-65DC032D45CD}"/>
              </a:ext>
            </a:extLst>
          </p:cNvPr>
          <p:cNvSpPr txBox="1"/>
          <p:nvPr/>
        </p:nvSpPr>
        <p:spPr>
          <a:xfrm>
            <a:off x="4462463" y="360920"/>
            <a:ext cx="3133725" cy="660045"/>
          </a:xfrm>
          <a:prstGeom prst="roundRect">
            <a:avLst>
              <a:gd name="adj" fmla="val 7748"/>
            </a:avLst>
          </a:prstGeom>
          <a:solidFill>
            <a:schemeClr val="bg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180000" tIns="108000" rIns="180000" bIns="72000" rtlCol="1">
            <a:spAutoFit/>
          </a:bodyPr>
          <a:lstStyle/>
          <a:p>
            <a:pPr algn="ctr">
              <a:defRPr/>
            </a:pPr>
            <a:r>
              <a:rPr lang="ar-EG" sz="2800" b="1" dirty="0">
                <a:solidFill>
                  <a:srgbClr val="0070C0"/>
                </a:solidFill>
                <a:effectLst/>
                <a:latin typeface="Times New Roman" pitchFamily="18" charset="0"/>
              </a:rPr>
              <a:t>السَّوائِلُ وَالْغَازَاتُ</a:t>
            </a:r>
          </a:p>
        </p:txBody>
      </p:sp>
      <p:pic>
        <p:nvPicPr>
          <p:cNvPr id="13" name="صورة 12">
            <a:extLst>
              <a:ext uri="{FF2B5EF4-FFF2-40B4-BE49-F238E27FC236}">
                <a16:creationId xmlns:a16="http://schemas.microsoft.com/office/drawing/2014/main" id="{B9E3EC97-65BB-46CF-8DCE-967C75128DB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794" y="1020965"/>
            <a:ext cx="3018828" cy="2273615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D5A9D18D-4A69-4E92-8933-DBBB1F758C6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16020" y="3619017"/>
            <a:ext cx="2091790" cy="2664645"/>
          </a:xfrm>
          <a:prstGeom prst="rect">
            <a:avLst/>
          </a:prstGeom>
        </p:spPr>
      </p:pic>
      <p:pic>
        <p:nvPicPr>
          <p:cNvPr id="18" name="Picture 9">
            <a:extLst>
              <a:ext uri="{FF2B5EF4-FFF2-40B4-BE49-F238E27FC236}">
                <a16:creationId xmlns:a16="http://schemas.microsoft.com/office/drawing/2014/main" id="{11F3898A-1035-4C5F-89F6-12C7EFD982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44298" y="3750059"/>
            <a:ext cx="2432298" cy="2494405"/>
          </a:xfrm>
          <a:prstGeom prst="roundRect">
            <a:avLst>
              <a:gd name="adj" fmla="val 12271"/>
            </a:avLst>
          </a:prstGeom>
          <a:noFill/>
          <a:ln>
            <a:noFill/>
          </a:ln>
          <a:effectLst/>
        </p:spPr>
      </p:pic>
      <p:sp>
        <p:nvSpPr>
          <p:cNvPr id="19" name="مربع نص 18">
            <a:extLst>
              <a:ext uri="{FF2B5EF4-FFF2-40B4-BE49-F238E27FC236}">
                <a16:creationId xmlns:a16="http://schemas.microsoft.com/office/drawing/2014/main" id="{9E150848-A465-4A03-B5BB-C8E74F97CFC6}"/>
              </a:ext>
            </a:extLst>
          </p:cNvPr>
          <p:cNvSpPr txBox="1"/>
          <p:nvPr/>
        </p:nvSpPr>
        <p:spPr>
          <a:xfrm>
            <a:off x="1463675" y="6363028"/>
            <a:ext cx="2587625" cy="119182"/>
          </a:xfrm>
          <a:prstGeom prst="roundRect">
            <a:avLst/>
          </a:prstGeom>
          <a:solidFill>
            <a:srgbClr val="05BCFE"/>
          </a:solidFill>
          <a:ln>
            <a:solidFill>
              <a:srgbClr val="00B0F0">
                <a:alpha val="54000"/>
              </a:srgbClr>
            </a:solidFill>
          </a:ln>
        </p:spPr>
        <p:txBody>
          <a:bodyPr wrap="square" lIns="0" tIns="0" rIns="0" bIns="0">
            <a:spAutoFit/>
          </a:bodyPr>
          <a:lstStyle/>
          <a:p>
            <a:pPr algn="ctr" rtl="1"/>
            <a:r>
              <a:rPr lang="ar-SA" sz="700" b="1" dirty="0" err="1">
                <a:solidFill>
                  <a:schemeClr val="bg1"/>
                </a:solidFill>
                <a:latin typeface="Calibri" panose="020F0502020204030204" pitchFamily="34" charset="0"/>
                <a:cs typeface="+mj-cs"/>
              </a:rPr>
              <a:t>برزنتيشن</a:t>
            </a:r>
            <a:r>
              <a:rPr lang="ar-SA" sz="700" b="1" dirty="0">
                <a:solidFill>
                  <a:schemeClr val="bg1"/>
                </a:solidFill>
                <a:latin typeface="Calibri" panose="020F0502020204030204" pitchFamily="34" charset="0"/>
                <a:cs typeface="+mj-cs"/>
              </a:rPr>
              <a:t> العلوم للمرحلة الابتدائية      </a:t>
            </a:r>
            <a:r>
              <a:rPr lang="en-US" sz="700" b="1" dirty="0">
                <a:solidFill>
                  <a:schemeClr val="bg1"/>
                </a:solidFill>
                <a:latin typeface="Calibri" panose="020F0502020204030204" pitchFamily="34" charset="0"/>
                <a:cs typeface="+mj-cs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https://t.me/presentationyosef</a:t>
            </a:r>
            <a:r>
              <a:rPr lang="en-US" sz="700" b="1" dirty="0">
                <a:solidFill>
                  <a:schemeClr val="bg1"/>
                </a:solidFill>
                <a:latin typeface="Calibri" panose="020F0502020204030204" pitchFamily="34" charset="0"/>
                <a:cs typeface="+mj-cs"/>
              </a:rPr>
              <a:t>        </a:t>
            </a:r>
          </a:p>
        </p:txBody>
      </p:sp>
      <p:pic>
        <p:nvPicPr>
          <p:cNvPr id="20" name="Picture 4" descr="Канал и группа в телеграмме — KIA Ceed, 1.6 л., 2018 года на DRIVE2">
            <a:extLst>
              <a:ext uri="{FF2B5EF4-FFF2-40B4-BE49-F238E27FC236}">
                <a16:creationId xmlns:a16="http://schemas.microsoft.com/office/drawing/2014/main" id="{EF449A41-EF23-4C91-A741-083CD671F1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700" y="6338331"/>
            <a:ext cx="174977" cy="168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3441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7" grpId="0" animBg="1"/>
      <p:bldP spid="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762B8D6-7269-4441-A2FC-752057E31A50}"/>
              </a:ext>
            </a:extLst>
          </p:cNvPr>
          <p:cNvSpPr/>
          <p:nvPr/>
        </p:nvSpPr>
        <p:spPr bwMode="auto">
          <a:xfrm>
            <a:off x="4299512" y="2509599"/>
            <a:ext cx="4166062" cy="919401"/>
          </a:xfrm>
          <a:prstGeom prst="roundRect">
            <a:avLst/>
          </a:prstGeom>
          <a:solidFill>
            <a:schemeClr val="bg2">
              <a:alpha val="36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8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مَا الْغَازُ؟</a:t>
            </a:r>
          </a:p>
        </p:txBody>
      </p:sp>
      <p:sp>
        <p:nvSpPr>
          <p:cNvPr id="12" name="TextBox 1">
            <a:extLst>
              <a:ext uri="{FF2B5EF4-FFF2-40B4-BE49-F238E27FC236}">
                <a16:creationId xmlns:a16="http://schemas.microsoft.com/office/drawing/2014/main" id="{6C8E9BFE-E6AC-429F-95D1-56923AE37C43}"/>
              </a:ext>
            </a:extLst>
          </p:cNvPr>
          <p:cNvSpPr txBox="1"/>
          <p:nvPr/>
        </p:nvSpPr>
        <p:spPr>
          <a:xfrm>
            <a:off x="4462463" y="360920"/>
            <a:ext cx="3133725" cy="660045"/>
          </a:xfrm>
          <a:prstGeom prst="roundRect">
            <a:avLst>
              <a:gd name="adj" fmla="val 7748"/>
            </a:avLst>
          </a:prstGeom>
          <a:solidFill>
            <a:schemeClr val="bg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180000" tIns="108000" rIns="180000" bIns="72000" rtlCol="1">
            <a:spAutoFit/>
          </a:bodyPr>
          <a:lstStyle/>
          <a:p>
            <a:pPr algn="ctr">
              <a:defRPr/>
            </a:pPr>
            <a:r>
              <a:rPr lang="ar-EG" sz="2800" b="1" dirty="0">
                <a:solidFill>
                  <a:srgbClr val="0070C0"/>
                </a:solidFill>
                <a:effectLst/>
                <a:latin typeface="Times New Roman" pitchFamily="18" charset="0"/>
              </a:rPr>
              <a:t>السَّوائِلُ وَالْغَازَاتُ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04D8933F-0B16-4391-8635-AC519155B463}"/>
              </a:ext>
            </a:extLst>
          </p:cNvPr>
          <p:cNvSpPr txBox="1"/>
          <p:nvPr/>
        </p:nvSpPr>
        <p:spPr>
          <a:xfrm>
            <a:off x="1463675" y="6363028"/>
            <a:ext cx="2587625" cy="119182"/>
          </a:xfrm>
          <a:prstGeom prst="roundRect">
            <a:avLst/>
          </a:prstGeom>
          <a:solidFill>
            <a:srgbClr val="05BCFE"/>
          </a:solidFill>
          <a:ln>
            <a:solidFill>
              <a:srgbClr val="00B0F0">
                <a:alpha val="54000"/>
              </a:srgbClr>
            </a:solidFill>
          </a:ln>
        </p:spPr>
        <p:txBody>
          <a:bodyPr wrap="square" lIns="0" tIns="0" rIns="0" bIns="0">
            <a:spAutoFit/>
          </a:bodyPr>
          <a:lstStyle/>
          <a:p>
            <a:pPr algn="ctr" rtl="1"/>
            <a:r>
              <a:rPr lang="ar-SA" sz="700" b="1" dirty="0" err="1">
                <a:solidFill>
                  <a:schemeClr val="bg1"/>
                </a:solidFill>
                <a:latin typeface="Calibri" panose="020F0502020204030204" pitchFamily="34" charset="0"/>
                <a:cs typeface="+mj-cs"/>
              </a:rPr>
              <a:t>برزنتيشن</a:t>
            </a:r>
            <a:r>
              <a:rPr lang="ar-SA" sz="700" b="1" dirty="0">
                <a:solidFill>
                  <a:schemeClr val="bg1"/>
                </a:solidFill>
                <a:latin typeface="Calibri" panose="020F0502020204030204" pitchFamily="34" charset="0"/>
                <a:cs typeface="+mj-cs"/>
              </a:rPr>
              <a:t> العلوم للمرحلة الابتدائية      </a:t>
            </a:r>
            <a:r>
              <a:rPr lang="en-US" sz="700" b="1" dirty="0">
                <a:solidFill>
                  <a:schemeClr val="bg1"/>
                </a:solidFill>
                <a:latin typeface="Calibri" panose="020F0502020204030204" pitchFamily="34" charset="0"/>
                <a:cs typeface="+mj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https://t.me/presentationyosef</a:t>
            </a:r>
            <a:r>
              <a:rPr lang="en-US" sz="700" b="1" dirty="0">
                <a:solidFill>
                  <a:schemeClr val="bg1"/>
                </a:solidFill>
                <a:latin typeface="Calibri" panose="020F0502020204030204" pitchFamily="34" charset="0"/>
                <a:cs typeface="+mj-cs"/>
              </a:rPr>
              <a:t>        </a:t>
            </a:r>
          </a:p>
        </p:txBody>
      </p:sp>
      <p:pic>
        <p:nvPicPr>
          <p:cNvPr id="19" name="Picture 4" descr="Канал и группа в телеграмме — KIA Ceed, 1.6 л., 2018 года на DRIVE2">
            <a:extLst>
              <a:ext uri="{FF2B5EF4-FFF2-40B4-BE49-F238E27FC236}">
                <a16:creationId xmlns:a16="http://schemas.microsoft.com/office/drawing/2014/main" id="{6FF2C6C2-DF2F-4375-80B5-F01A037F95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700" y="6338331"/>
            <a:ext cx="174977" cy="168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6834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762B8D6-7269-4441-A2FC-752057E31A50}"/>
              </a:ext>
            </a:extLst>
          </p:cNvPr>
          <p:cNvSpPr/>
          <p:nvPr/>
        </p:nvSpPr>
        <p:spPr bwMode="auto">
          <a:xfrm>
            <a:off x="9380543" y="1426853"/>
            <a:ext cx="2167197" cy="646986"/>
          </a:xfrm>
          <a:prstGeom prst="roundRect">
            <a:avLst/>
          </a:prstGeom>
          <a:solidFill>
            <a:schemeClr val="bg2">
              <a:alpha val="36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2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مَا الْغَازُ؟</a:t>
            </a:r>
          </a:p>
        </p:txBody>
      </p:sp>
      <p:sp>
        <p:nvSpPr>
          <p:cNvPr id="12" name="TextBox 1">
            <a:extLst>
              <a:ext uri="{FF2B5EF4-FFF2-40B4-BE49-F238E27FC236}">
                <a16:creationId xmlns:a16="http://schemas.microsoft.com/office/drawing/2014/main" id="{6C8E9BFE-E6AC-429F-95D1-56923AE37C43}"/>
              </a:ext>
            </a:extLst>
          </p:cNvPr>
          <p:cNvSpPr txBox="1"/>
          <p:nvPr/>
        </p:nvSpPr>
        <p:spPr>
          <a:xfrm>
            <a:off x="4462463" y="360920"/>
            <a:ext cx="3133725" cy="660045"/>
          </a:xfrm>
          <a:prstGeom prst="roundRect">
            <a:avLst>
              <a:gd name="adj" fmla="val 7748"/>
            </a:avLst>
          </a:prstGeom>
          <a:solidFill>
            <a:schemeClr val="bg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180000" tIns="108000" rIns="180000" bIns="72000" rtlCol="1">
            <a:spAutoFit/>
          </a:bodyPr>
          <a:lstStyle/>
          <a:p>
            <a:pPr algn="ctr">
              <a:defRPr/>
            </a:pPr>
            <a:r>
              <a:rPr lang="ar-EG" sz="2800" b="1" dirty="0">
                <a:solidFill>
                  <a:srgbClr val="0070C0"/>
                </a:solidFill>
                <a:effectLst/>
                <a:latin typeface="Times New Roman" pitchFamily="18" charset="0"/>
              </a:rPr>
              <a:t>السَّوائِلُ وَالْغَازَاتُ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E76E9120-13EE-4905-B645-000C0422D4C3}"/>
              </a:ext>
            </a:extLst>
          </p:cNvPr>
          <p:cNvSpPr/>
          <p:nvPr/>
        </p:nvSpPr>
        <p:spPr bwMode="auto">
          <a:xfrm>
            <a:off x="4462463" y="2945575"/>
            <a:ext cx="6230937" cy="578882"/>
          </a:xfrm>
          <a:prstGeom prst="roundRect">
            <a:avLst/>
          </a:prstGeom>
          <a:solidFill>
            <a:schemeClr val="bg2">
              <a:alpha val="36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كيف يمكن أن تعرف أن الهواء في البالون له كتلة؟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FC0B3ECA-33EB-4503-913B-F3527D9AF8D8}"/>
              </a:ext>
            </a:extLst>
          </p:cNvPr>
          <p:cNvSpPr/>
          <p:nvPr/>
        </p:nvSpPr>
        <p:spPr bwMode="auto">
          <a:xfrm>
            <a:off x="4462463" y="3766620"/>
            <a:ext cx="6230937" cy="578882"/>
          </a:xfrm>
          <a:prstGeom prst="roundRect">
            <a:avLst/>
          </a:prstGeom>
          <a:solidFill>
            <a:schemeClr val="bg2">
              <a:alpha val="36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8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الهواء يشغل حيزا في داخل البالون عند نفخه.</a:t>
            </a:r>
          </a:p>
        </p:txBody>
      </p:sp>
      <p:sp>
        <p:nvSpPr>
          <p:cNvPr id="16" name="Rectangle 1">
            <a:extLst>
              <a:ext uri="{FF2B5EF4-FFF2-40B4-BE49-F238E27FC236}">
                <a16:creationId xmlns:a16="http://schemas.microsoft.com/office/drawing/2014/main" id="{81F8A7FD-EA50-42B6-98E7-07E62E107063}"/>
              </a:ext>
            </a:extLst>
          </p:cNvPr>
          <p:cNvSpPr/>
          <p:nvPr/>
        </p:nvSpPr>
        <p:spPr bwMode="auto">
          <a:xfrm>
            <a:off x="9780104" y="941511"/>
            <a:ext cx="1195570" cy="374571"/>
          </a:xfrm>
          <a:prstGeom prst="roundRect">
            <a:avLst/>
          </a:prstGeom>
          <a:solidFill>
            <a:schemeClr val="bg2">
              <a:alpha val="36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قراءة الصور </a:t>
            </a:r>
            <a:endParaRPr lang="ar-EG" sz="1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11" name="Picture 7" descr="Cartoon Kid Blowing Colorful Balloon 13474302 Vector Art at Vecteezy">
            <a:extLst>
              <a:ext uri="{FF2B5EF4-FFF2-40B4-BE49-F238E27FC236}">
                <a16:creationId xmlns:a16="http://schemas.microsoft.com/office/drawing/2014/main" id="{5F970504-A157-436E-BA84-7AED8FBB2F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692" y="1426853"/>
            <a:ext cx="4098925" cy="4265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مربع نص 17">
            <a:extLst>
              <a:ext uri="{FF2B5EF4-FFF2-40B4-BE49-F238E27FC236}">
                <a16:creationId xmlns:a16="http://schemas.microsoft.com/office/drawing/2014/main" id="{B3F9C328-5C4A-4CDB-A91D-E4723774B66B}"/>
              </a:ext>
            </a:extLst>
          </p:cNvPr>
          <p:cNvSpPr txBox="1"/>
          <p:nvPr/>
        </p:nvSpPr>
        <p:spPr>
          <a:xfrm>
            <a:off x="1463675" y="6363028"/>
            <a:ext cx="2587625" cy="119182"/>
          </a:xfrm>
          <a:prstGeom prst="roundRect">
            <a:avLst/>
          </a:prstGeom>
          <a:solidFill>
            <a:srgbClr val="05BCFE"/>
          </a:solidFill>
          <a:ln>
            <a:solidFill>
              <a:srgbClr val="00B0F0">
                <a:alpha val="54000"/>
              </a:srgbClr>
            </a:solidFill>
          </a:ln>
        </p:spPr>
        <p:txBody>
          <a:bodyPr wrap="square" lIns="0" tIns="0" rIns="0" bIns="0">
            <a:spAutoFit/>
          </a:bodyPr>
          <a:lstStyle/>
          <a:p>
            <a:pPr algn="ctr" rtl="1"/>
            <a:r>
              <a:rPr lang="ar-SA" sz="700" b="1" dirty="0" err="1">
                <a:solidFill>
                  <a:schemeClr val="bg1"/>
                </a:solidFill>
                <a:latin typeface="Calibri" panose="020F0502020204030204" pitchFamily="34" charset="0"/>
                <a:cs typeface="+mj-cs"/>
              </a:rPr>
              <a:t>برزنتيشن</a:t>
            </a:r>
            <a:r>
              <a:rPr lang="ar-SA" sz="700" b="1" dirty="0">
                <a:solidFill>
                  <a:schemeClr val="bg1"/>
                </a:solidFill>
                <a:latin typeface="Calibri" panose="020F0502020204030204" pitchFamily="34" charset="0"/>
                <a:cs typeface="+mj-cs"/>
              </a:rPr>
              <a:t> العلوم للمرحلة الابتدائية      </a:t>
            </a:r>
            <a:r>
              <a:rPr lang="en-US" sz="700" b="1" dirty="0">
                <a:solidFill>
                  <a:schemeClr val="bg1"/>
                </a:solidFill>
                <a:latin typeface="Calibri" panose="020F0502020204030204" pitchFamily="34" charset="0"/>
                <a:cs typeface="+mj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https://t.me/presentationyosef</a:t>
            </a:r>
            <a:r>
              <a:rPr lang="en-US" sz="700" b="1" dirty="0">
                <a:solidFill>
                  <a:schemeClr val="bg1"/>
                </a:solidFill>
                <a:latin typeface="Calibri" panose="020F0502020204030204" pitchFamily="34" charset="0"/>
                <a:cs typeface="+mj-cs"/>
              </a:rPr>
              <a:t>        </a:t>
            </a:r>
          </a:p>
        </p:txBody>
      </p:sp>
      <p:pic>
        <p:nvPicPr>
          <p:cNvPr id="19" name="Picture 4" descr="Канал и группа в телеграмме — KIA Ceed, 1.6 л., 2018 года на DRIVE2">
            <a:extLst>
              <a:ext uri="{FF2B5EF4-FFF2-40B4-BE49-F238E27FC236}">
                <a16:creationId xmlns:a16="http://schemas.microsoft.com/office/drawing/2014/main" id="{FF3027F8-C898-49E9-B2F1-4EF56F7240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700" y="6338331"/>
            <a:ext cx="174977" cy="168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9343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5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5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762B8D6-7269-4441-A2FC-752057E31A50}"/>
              </a:ext>
            </a:extLst>
          </p:cNvPr>
          <p:cNvSpPr/>
          <p:nvPr/>
        </p:nvSpPr>
        <p:spPr bwMode="auto">
          <a:xfrm>
            <a:off x="9380543" y="1426853"/>
            <a:ext cx="2167197" cy="646986"/>
          </a:xfrm>
          <a:prstGeom prst="roundRect">
            <a:avLst/>
          </a:prstGeom>
          <a:solidFill>
            <a:schemeClr val="bg2">
              <a:alpha val="36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2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مَا الْغَازُ؟</a:t>
            </a:r>
          </a:p>
        </p:txBody>
      </p:sp>
      <p:sp>
        <p:nvSpPr>
          <p:cNvPr id="12" name="TextBox 1">
            <a:extLst>
              <a:ext uri="{FF2B5EF4-FFF2-40B4-BE49-F238E27FC236}">
                <a16:creationId xmlns:a16="http://schemas.microsoft.com/office/drawing/2014/main" id="{6C8E9BFE-E6AC-429F-95D1-56923AE37C43}"/>
              </a:ext>
            </a:extLst>
          </p:cNvPr>
          <p:cNvSpPr txBox="1"/>
          <p:nvPr/>
        </p:nvSpPr>
        <p:spPr>
          <a:xfrm>
            <a:off x="4462463" y="360920"/>
            <a:ext cx="3133725" cy="660045"/>
          </a:xfrm>
          <a:prstGeom prst="roundRect">
            <a:avLst>
              <a:gd name="adj" fmla="val 7748"/>
            </a:avLst>
          </a:prstGeom>
          <a:solidFill>
            <a:schemeClr val="bg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180000" tIns="108000" rIns="180000" bIns="72000" rtlCol="1">
            <a:spAutoFit/>
          </a:bodyPr>
          <a:lstStyle/>
          <a:p>
            <a:pPr algn="ctr">
              <a:defRPr/>
            </a:pPr>
            <a:r>
              <a:rPr lang="ar-EG" sz="2800" b="1" dirty="0">
                <a:solidFill>
                  <a:srgbClr val="0070C0"/>
                </a:solidFill>
                <a:effectLst/>
                <a:latin typeface="Times New Roman" pitchFamily="18" charset="0"/>
              </a:rPr>
              <a:t>السَّوائِلُ وَالْغَازَاتُ</a:t>
            </a: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E1AF49CA-CFA8-44CC-8978-F35E3E546734}"/>
              </a:ext>
            </a:extLst>
          </p:cNvPr>
          <p:cNvSpPr/>
          <p:nvPr/>
        </p:nvSpPr>
        <p:spPr bwMode="auto">
          <a:xfrm>
            <a:off x="5502242" y="2534052"/>
            <a:ext cx="4479957" cy="578882"/>
          </a:xfrm>
          <a:prstGeom prst="roundRect">
            <a:avLst/>
          </a:prstGeom>
          <a:solidFill>
            <a:schemeClr val="bg2">
              <a:alpha val="36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كيف دخل الهواء في طوق العوم؟ </a:t>
            </a: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A0E9FE0C-20CD-4B0B-B0DF-23E5112A15F4}"/>
              </a:ext>
            </a:extLst>
          </p:cNvPr>
          <p:cNvSpPr/>
          <p:nvPr/>
        </p:nvSpPr>
        <p:spPr bwMode="auto">
          <a:xfrm>
            <a:off x="5502242" y="3509773"/>
            <a:ext cx="4479957" cy="578882"/>
          </a:xfrm>
          <a:prstGeom prst="roundRect">
            <a:avLst/>
          </a:prstGeom>
          <a:solidFill>
            <a:schemeClr val="bg2">
              <a:alpha val="36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8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البنت نفخت الهواء في الطوق.</a:t>
            </a:r>
          </a:p>
        </p:txBody>
      </p:sp>
      <p:sp>
        <p:nvSpPr>
          <p:cNvPr id="16" name="Rectangle 1">
            <a:extLst>
              <a:ext uri="{FF2B5EF4-FFF2-40B4-BE49-F238E27FC236}">
                <a16:creationId xmlns:a16="http://schemas.microsoft.com/office/drawing/2014/main" id="{81F8A7FD-EA50-42B6-98E7-07E62E107063}"/>
              </a:ext>
            </a:extLst>
          </p:cNvPr>
          <p:cNvSpPr/>
          <p:nvPr/>
        </p:nvSpPr>
        <p:spPr bwMode="auto">
          <a:xfrm>
            <a:off x="9780104" y="941511"/>
            <a:ext cx="1195570" cy="374571"/>
          </a:xfrm>
          <a:prstGeom prst="roundRect">
            <a:avLst/>
          </a:prstGeom>
          <a:solidFill>
            <a:schemeClr val="bg2">
              <a:alpha val="36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قراءة الصور </a:t>
            </a:r>
            <a:endParaRPr lang="ar-EG" sz="1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5">
            <a:extLst>
              <a:ext uri="{FF2B5EF4-FFF2-40B4-BE49-F238E27FC236}">
                <a16:creationId xmlns:a16="http://schemas.microsoft.com/office/drawing/2014/main" id="{0D4B03FD-6834-43CC-8CEF-D6858ADE7C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16324" y="809881"/>
            <a:ext cx="4285917" cy="4689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38027594-D592-4BC4-8DAE-F9632042D782}"/>
              </a:ext>
            </a:extLst>
          </p:cNvPr>
          <p:cNvSpPr txBox="1"/>
          <p:nvPr/>
        </p:nvSpPr>
        <p:spPr>
          <a:xfrm>
            <a:off x="1463675" y="6363028"/>
            <a:ext cx="2587625" cy="119182"/>
          </a:xfrm>
          <a:prstGeom prst="roundRect">
            <a:avLst/>
          </a:prstGeom>
          <a:solidFill>
            <a:srgbClr val="05BCFE"/>
          </a:solidFill>
          <a:ln>
            <a:solidFill>
              <a:srgbClr val="00B0F0">
                <a:alpha val="54000"/>
              </a:srgbClr>
            </a:solidFill>
          </a:ln>
        </p:spPr>
        <p:txBody>
          <a:bodyPr wrap="square" lIns="0" tIns="0" rIns="0" bIns="0">
            <a:spAutoFit/>
          </a:bodyPr>
          <a:lstStyle/>
          <a:p>
            <a:pPr algn="ctr" rtl="1"/>
            <a:r>
              <a:rPr lang="ar-SA" sz="700" b="1" dirty="0" err="1">
                <a:solidFill>
                  <a:schemeClr val="bg1"/>
                </a:solidFill>
                <a:latin typeface="Calibri" panose="020F0502020204030204" pitchFamily="34" charset="0"/>
                <a:cs typeface="+mj-cs"/>
              </a:rPr>
              <a:t>برزنتيشن</a:t>
            </a:r>
            <a:r>
              <a:rPr lang="ar-SA" sz="700" b="1" dirty="0">
                <a:solidFill>
                  <a:schemeClr val="bg1"/>
                </a:solidFill>
                <a:latin typeface="Calibri" panose="020F0502020204030204" pitchFamily="34" charset="0"/>
                <a:cs typeface="+mj-cs"/>
              </a:rPr>
              <a:t> العلوم للمرحلة الابتدائية      </a:t>
            </a:r>
            <a:r>
              <a:rPr lang="en-US" sz="700" b="1" dirty="0">
                <a:solidFill>
                  <a:schemeClr val="bg1"/>
                </a:solidFill>
                <a:latin typeface="Calibri" panose="020F0502020204030204" pitchFamily="34" charset="0"/>
                <a:cs typeface="+mj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https://t.me/presentationyosef</a:t>
            </a:r>
            <a:r>
              <a:rPr lang="en-US" sz="700" b="1" dirty="0">
                <a:solidFill>
                  <a:schemeClr val="bg1"/>
                </a:solidFill>
                <a:latin typeface="Calibri" panose="020F0502020204030204" pitchFamily="34" charset="0"/>
                <a:cs typeface="+mj-cs"/>
              </a:rPr>
              <a:t>        </a:t>
            </a:r>
          </a:p>
        </p:txBody>
      </p:sp>
      <p:pic>
        <p:nvPicPr>
          <p:cNvPr id="13" name="Picture 4" descr="Канал и группа в телеграмме — KIA Ceed, 1.6 л., 2018 года на DRIVE2">
            <a:extLst>
              <a:ext uri="{FF2B5EF4-FFF2-40B4-BE49-F238E27FC236}">
                <a16:creationId xmlns:a16="http://schemas.microsoft.com/office/drawing/2014/main" id="{43661834-D9A2-4480-9BA6-8DC3829B90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700" y="6338331"/>
            <a:ext cx="174977" cy="168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6391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">
            <a:extLst>
              <a:ext uri="{FF2B5EF4-FFF2-40B4-BE49-F238E27FC236}">
                <a16:creationId xmlns:a16="http://schemas.microsoft.com/office/drawing/2014/main" id="{6C8E9BFE-E6AC-429F-95D1-56923AE37C43}"/>
              </a:ext>
            </a:extLst>
          </p:cNvPr>
          <p:cNvSpPr txBox="1"/>
          <p:nvPr/>
        </p:nvSpPr>
        <p:spPr>
          <a:xfrm>
            <a:off x="4462463" y="360920"/>
            <a:ext cx="3133725" cy="660045"/>
          </a:xfrm>
          <a:prstGeom prst="roundRect">
            <a:avLst>
              <a:gd name="adj" fmla="val 7748"/>
            </a:avLst>
          </a:prstGeom>
          <a:solidFill>
            <a:schemeClr val="bg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180000" tIns="108000" rIns="180000" bIns="72000" rtlCol="1">
            <a:spAutoFit/>
          </a:bodyPr>
          <a:lstStyle/>
          <a:p>
            <a:pPr algn="ctr">
              <a:defRPr/>
            </a:pPr>
            <a:r>
              <a:rPr lang="ar-EG" sz="2800" b="1" dirty="0">
                <a:solidFill>
                  <a:srgbClr val="0070C0"/>
                </a:solidFill>
                <a:effectLst/>
                <a:latin typeface="Times New Roman" pitchFamily="18" charset="0"/>
              </a:rPr>
              <a:t>السَّوائِلُ وَالْغَازَاتُ</a:t>
            </a: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9C227897-3027-4B82-ACF4-9FBA4FE362DC}"/>
              </a:ext>
            </a:extLst>
          </p:cNvPr>
          <p:cNvSpPr/>
          <p:nvPr/>
        </p:nvSpPr>
        <p:spPr bwMode="auto">
          <a:xfrm>
            <a:off x="5950226" y="2811511"/>
            <a:ext cx="4361593" cy="578882"/>
          </a:xfrm>
          <a:prstGeom prst="roundRect">
            <a:avLst/>
          </a:prstGeom>
          <a:solidFill>
            <a:schemeClr val="bg2">
              <a:alpha val="36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ماذا يوجد في داخل فقاعة الصابون؟ </a:t>
            </a:r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id="{9B9AB6A7-FF3C-40BE-94B7-359EE9670F52}"/>
              </a:ext>
            </a:extLst>
          </p:cNvPr>
          <p:cNvSpPr/>
          <p:nvPr/>
        </p:nvSpPr>
        <p:spPr bwMode="auto">
          <a:xfrm>
            <a:off x="5950225" y="3540892"/>
            <a:ext cx="4361593" cy="578882"/>
          </a:xfrm>
          <a:prstGeom prst="roundRect">
            <a:avLst/>
          </a:prstGeom>
          <a:solidFill>
            <a:schemeClr val="bg2">
              <a:alpha val="36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8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غاز، هواء.</a:t>
            </a:r>
          </a:p>
        </p:txBody>
      </p:sp>
      <p:sp>
        <p:nvSpPr>
          <p:cNvPr id="10" name="Rectangle 1">
            <a:extLst>
              <a:ext uri="{FF2B5EF4-FFF2-40B4-BE49-F238E27FC236}">
                <a16:creationId xmlns:a16="http://schemas.microsoft.com/office/drawing/2014/main" id="{C39A5F1D-6878-4EB4-A62F-8784D4113D6C}"/>
              </a:ext>
            </a:extLst>
          </p:cNvPr>
          <p:cNvSpPr/>
          <p:nvPr/>
        </p:nvSpPr>
        <p:spPr bwMode="auto">
          <a:xfrm>
            <a:off x="9461500" y="1426853"/>
            <a:ext cx="1676400" cy="578882"/>
          </a:xfrm>
          <a:prstGeom prst="roundRect">
            <a:avLst/>
          </a:prstGeom>
          <a:solidFill>
            <a:schemeClr val="bg2">
              <a:alpha val="36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8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مَا الْغَازُ؟</a:t>
            </a:r>
          </a:p>
        </p:txBody>
      </p:sp>
      <p:sp>
        <p:nvSpPr>
          <p:cNvPr id="11" name="Rectangle 1">
            <a:extLst>
              <a:ext uri="{FF2B5EF4-FFF2-40B4-BE49-F238E27FC236}">
                <a16:creationId xmlns:a16="http://schemas.microsoft.com/office/drawing/2014/main" id="{C61C9E2A-5C94-467F-B286-D7E08353865C}"/>
              </a:ext>
            </a:extLst>
          </p:cNvPr>
          <p:cNvSpPr/>
          <p:nvPr/>
        </p:nvSpPr>
        <p:spPr bwMode="auto">
          <a:xfrm>
            <a:off x="9461500" y="941511"/>
            <a:ext cx="1676400" cy="374571"/>
          </a:xfrm>
          <a:prstGeom prst="roundRect">
            <a:avLst/>
          </a:prstGeom>
          <a:solidFill>
            <a:schemeClr val="bg2">
              <a:alpha val="36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قراءة الصور </a:t>
            </a:r>
            <a:endParaRPr lang="ar-EG" sz="1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" name="صورة 27">
            <a:extLst>
              <a:ext uri="{FF2B5EF4-FFF2-40B4-BE49-F238E27FC236}">
                <a16:creationId xmlns:a16="http://schemas.microsoft.com/office/drawing/2014/main" id="{39E580CD-5430-49A2-8107-D8152BB154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260" y="1020965"/>
            <a:ext cx="5305965" cy="4954504"/>
          </a:xfrm>
          <a:prstGeom prst="rect">
            <a:avLst/>
          </a:prstGeom>
        </p:spPr>
      </p:pic>
      <p:sp>
        <p:nvSpPr>
          <p:cNvPr id="31" name="مربع نص 30">
            <a:extLst>
              <a:ext uri="{FF2B5EF4-FFF2-40B4-BE49-F238E27FC236}">
                <a16:creationId xmlns:a16="http://schemas.microsoft.com/office/drawing/2014/main" id="{1CAF2D3D-5E59-4DA5-8D8F-93EAD99EA998}"/>
              </a:ext>
            </a:extLst>
          </p:cNvPr>
          <p:cNvSpPr txBox="1"/>
          <p:nvPr/>
        </p:nvSpPr>
        <p:spPr>
          <a:xfrm>
            <a:off x="1463675" y="6363028"/>
            <a:ext cx="2587625" cy="119182"/>
          </a:xfrm>
          <a:prstGeom prst="roundRect">
            <a:avLst/>
          </a:prstGeom>
          <a:solidFill>
            <a:srgbClr val="05BCFE"/>
          </a:solidFill>
          <a:ln>
            <a:solidFill>
              <a:srgbClr val="00B0F0">
                <a:alpha val="54000"/>
              </a:srgbClr>
            </a:solidFill>
          </a:ln>
        </p:spPr>
        <p:txBody>
          <a:bodyPr wrap="square" lIns="0" tIns="0" rIns="0" bIns="0">
            <a:spAutoFit/>
          </a:bodyPr>
          <a:lstStyle/>
          <a:p>
            <a:pPr algn="ctr" rtl="1"/>
            <a:r>
              <a:rPr lang="ar-SA" sz="700" b="1" dirty="0" err="1">
                <a:solidFill>
                  <a:schemeClr val="bg1"/>
                </a:solidFill>
                <a:latin typeface="Calibri" panose="020F0502020204030204" pitchFamily="34" charset="0"/>
                <a:cs typeface="+mj-cs"/>
              </a:rPr>
              <a:t>برزنتيشن</a:t>
            </a:r>
            <a:r>
              <a:rPr lang="ar-SA" sz="700" b="1" dirty="0">
                <a:solidFill>
                  <a:schemeClr val="bg1"/>
                </a:solidFill>
                <a:latin typeface="Calibri" panose="020F0502020204030204" pitchFamily="34" charset="0"/>
                <a:cs typeface="+mj-cs"/>
              </a:rPr>
              <a:t> العلوم للمرحلة الابتدائية      </a:t>
            </a:r>
            <a:r>
              <a:rPr lang="en-US" sz="700" b="1" dirty="0">
                <a:solidFill>
                  <a:schemeClr val="bg1"/>
                </a:solidFill>
                <a:latin typeface="Calibri" panose="020F0502020204030204" pitchFamily="34" charset="0"/>
                <a:cs typeface="+mj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https://t.me/presentationyosef</a:t>
            </a:r>
            <a:r>
              <a:rPr lang="en-US" sz="700" b="1" dirty="0">
                <a:solidFill>
                  <a:schemeClr val="bg1"/>
                </a:solidFill>
                <a:latin typeface="Calibri" panose="020F0502020204030204" pitchFamily="34" charset="0"/>
                <a:cs typeface="+mj-cs"/>
              </a:rPr>
              <a:t>        </a:t>
            </a:r>
          </a:p>
        </p:txBody>
      </p:sp>
      <p:pic>
        <p:nvPicPr>
          <p:cNvPr id="32" name="Picture 4" descr="Канал и группа в телеграмме — KIA Ceed, 1.6 л., 2018 года на DRIVE2">
            <a:extLst>
              <a:ext uri="{FF2B5EF4-FFF2-40B4-BE49-F238E27FC236}">
                <a16:creationId xmlns:a16="http://schemas.microsoft.com/office/drawing/2014/main" id="{4FEC5EBF-25A0-47F1-8589-82AF10F4CE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700" y="6338331"/>
            <a:ext cx="174977" cy="168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0753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">
            <a:extLst>
              <a:ext uri="{FF2B5EF4-FFF2-40B4-BE49-F238E27FC236}">
                <a16:creationId xmlns:a16="http://schemas.microsoft.com/office/drawing/2014/main" id="{6C8E9BFE-E6AC-429F-95D1-56923AE37C43}"/>
              </a:ext>
            </a:extLst>
          </p:cNvPr>
          <p:cNvSpPr txBox="1"/>
          <p:nvPr/>
        </p:nvSpPr>
        <p:spPr>
          <a:xfrm>
            <a:off x="4462463" y="360920"/>
            <a:ext cx="3133725" cy="660045"/>
          </a:xfrm>
          <a:prstGeom prst="roundRect">
            <a:avLst>
              <a:gd name="adj" fmla="val 7748"/>
            </a:avLst>
          </a:prstGeom>
          <a:solidFill>
            <a:schemeClr val="bg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180000" tIns="108000" rIns="180000" bIns="72000" rtlCol="1">
            <a:spAutoFit/>
          </a:bodyPr>
          <a:lstStyle/>
          <a:p>
            <a:pPr algn="ctr">
              <a:defRPr/>
            </a:pPr>
            <a:r>
              <a:rPr lang="ar-EG" sz="2800" b="1" dirty="0">
                <a:solidFill>
                  <a:srgbClr val="0070C0"/>
                </a:solidFill>
                <a:effectLst/>
                <a:latin typeface="Times New Roman" pitchFamily="18" charset="0"/>
              </a:rPr>
              <a:t>السَّوائِلُ وَالْغَازَاتُ</a:t>
            </a:r>
          </a:p>
        </p:txBody>
      </p:sp>
      <p:pic>
        <p:nvPicPr>
          <p:cNvPr id="3" name="السوائل والغازات - علوم - الصق الأول الابتدائي - الفصل الدراسي الثاني_2_Trim">
            <a:hlinkClick r:id="" action="ppaction://media"/>
            <a:extLst>
              <a:ext uri="{FF2B5EF4-FFF2-40B4-BE49-F238E27FC236}">
                <a16:creationId xmlns:a16="http://schemas.microsoft.com/office/drawing/2014/main" id="{C2EE9B40-C0F6-44C8-9E1B-B8AE1AA675E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7888" end="9140.56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9304" y="1363755"/>
            <a:ext cx="10073391" cy="4977083"/>
          </a:xfrm>
          <a:prstGeom prst="roundRect">
            <a:avLst>
              <a:gd name="adj" fmla="val 3867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3974620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762B8D6-7269-4441-A2FC-752057E31A50}"/>
              </a:ext>
            </a:extLst>
          </p:cNvPr>
          <p:cNvSpPr/>
          <p:nvPr/>
        </p:nvSpPr>
        <p:spPr bwMode="auto">
          <a:xfrm>
            <a:off x="9535887" y="1179947"/>
            <a:ext cx="1519926" cy="578882"/>
          </a:xfrm>
          <a:prstGeom prst="roundRect">
            <a:avLst/>
          </a:prstGeom>
          <a:solidFill>
            <a:schemeClr val="bg2">
              <a:alpha val="36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8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مَا الْغَازُ؟</a:t>
            </a:r>
          </a:p>
        </p:txBody>
      </p:sp>
      <p:sp>
        <p:nvSpPr>
          <p:cNvPr id="5" name="Rounded Rectangle 20">
            <a:extLst>
              <a:ext uri="{FF2B5EF4-FFF2-40B4-BE49-F238E27FC236}">
                <a16:creationId xmlns:a16="http://schemas.microsoft.com/office/drawing/2014/main" id="{DAC11A38-3C90-424D-B562-B549EB55A9B8}"/>
              </a:ext>
            </a:extLst>
          </p:cNvPr>
          <p:cNvSpPr/>
          <p:nvPr/>
        </p:nvSpPr>
        <p:spPr>
          <a:xfrm>
            <a:off x="6096000" y="2494274"/>
            <a:ext cx="4693039" cy="649010"/>
          </a:xfrm>
          <a:prstGeom prst="roundRect">
            <a:avLst/>
          </a:prstGeom>
          <a:solidFill>
            <a:schemeClr val="bg2">
              <a:alpha val="26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t"/>
          <a:lstStyle/>
          <a:p>
            <a:pPr algn="ctr"/>
            <a:r>
              <a:rPr lang="ar-SA" sz="2400" b="1" dirty="0">
                <a:solidFill>
                  <a:srgbClr val="148A7F"/>
                </a:solidFill>
                <a:latin typeface="Calibri" panose="020F0502020204030204" pitchFamily="34" charset="0"/>
              </a:rPr>
              <a:t>الغَاز مَادَّةٌ تَنتشرُ لِتَملأَ الحَيِّزَ الَّذي تُوجد فيه</a:t>
            </a:r>
            <a:r>
              <a:rPr lang="ar-BH" sz="2400" b="1" dirty="0">
                <a:solidFill>
                  <a:srgbClr val="148A7F"/>
                </a:solidFill>
                <a:latin typeface="Calibri" panose="020F0502020204030204" pitchFamily="34" charset="0"/>
              </a:rPr>
              <a:t>.</a:t>
            </a:r>
          </a:p>
        </p:txBody>
      </p:sp>
      <p:sp>
        <p:nvSpPr>
          <p:cNvPr id="12" name="TextBox 1">
            <a:extLst>
              <a:ext uri="{FF2B5EF4-FFF2-40B4-BE49-F238E27FC236}">
                <a16:creationId xmlns:a16="http://schemas.microsoft.com/office/drawing/2014/main" id="{6C8E9BFE-E6AC-429F-95D1-56923AE37C43}"/>
              </a:ext>
            </a:extLst>
          </p:cNvPr>
          <p:cNvSpPr txBox="1"/>
          <p:nvPr/>
        </p:nvSpPr>
        <p:spPr>
          <a:xfrm>
            <a:off x="4462463" y="360920"/>
            <a:ext cx="3133725" cy="660045"/>
          </a:xfrm>
          <a:prstGeom prst="roundRect">
            <a:avLst>
              <a:gd name="adj" fmla="val 7748"/>
            </a:avLst>
          </a:prstGeom>
          <a:solidFill>
            <a:schemeClr val="bg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180000" tIns="108000" rIns="180000" bIns="72000" rtlCol="1">
            <a:spAutoFit/>
          </a:bodyPr>
          <a:lstStyle/>
          <a:p>
            <a:pPr algn="ctr">
              <a:defRPr/>
            </a:pPr>
            <a:r>
              <a:rPr lang="ar-EG" sz="2800" b="1" dirty="0">
                <a:solidFill>
                  <a:srgbClr val="0070C0"/>
                </a:solidFill>
                <a:effectLst/>
                <a:latin typeface="Times New Roman" pitchFamily="18" charset="0"/>
              </a:rPr>
              <a:t>السَّوائِلُ وَالْغَازَاتُ</a:t>
            </a:r>
          </a:p>
        </p:txBody>
      </p:sp>
      <p:pic>
        <p:nvPicPr>
          <p:cNvPr id="17" name="Picture 5">
            <a:extLst>
              <a:ext uri="{FF2B5EF4-FFF2-40B4-BE49-F238E27FC236}">
                <a16:creationId xmlns:a16="http://schemas.microsoft.com/office/drawing/2014/main" id="{2065D035-E87F-4B38-B1FE-29648E06AD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995"/>
          <a:stretch/>
        </p:blipFill>
        <p:spPr bwMode="auto">
          <a:xfrm>
            <a:off x="561955" y="1020965"/>
            <a:ext cx="3900508" cy="4966793"/>
          </a:xfrm>
          <a:prstGeom prst="roundRect">
            <a:avLst>
              <a:gd name="adj" fmla="val 541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E02EF5D9-FD6C-451A-90B9-AAB2E28F56FC}"/>
              </a:ext>
            </a:extLst>
          </p:cNvPr>
          <p:cNvSpPr txBox="1"/>
          <p:nvPr/>
        </p:nvSpPr>
        <p:spPr>
          <a:xfrm>
            <a:off x="1463675" y="6363028"/>
            <a:ext cx="2587625" cy="119182"/>
          </a:xfrm>
          <a:prstGeom prst="roundRect">
            <a:avLst/>
          </a:prstGeom>
          <a:solidFill>
            <a:srgbClr val="05BCFE"/>
          </a:solidFill>
          <a:ln>
            <a:solidFill>
              <a:srgbClr val="00B0F0">
                <a:alpha val="54000"/>
              </a:srgbClr>
            </a:solidFill>
          </a:ln>
        </p:spPr>
        <p:txBody>
          <a:bodyPr wrap="square" lIns="0" tIns="0" rIns="0" bIns="0">
            <a:spAutoFit/>
          </a:bodyPr>
          <a:lstStyle/>
          <a:p>
            <a:pPr algn="ctr" rtl="1"/>
            <a:r>
              <a:rPr lang="ar-SA" sz="700" b="1" dirty="0" err="1">
                <a:solidFill>
                  <a:schemeClr val="bg1"/>
                </a:solidFill>
                <a:latin typeface="Calibri" panose="020F0502020204030204" pitchFamily="34" charset="0"/>
                <a:cs typeface="+mj-cs"/>
              </a:rPr>
              <a:t>برزنتيشن</a:t>
            </a:r>
            <a:r>
              <a:rPr lang="ar-SA" sz="700" b="1" dirty="0">
                <a:solidFill>
                  <a:schemeClr val="bg1"/>
                </a:solidFill>
                <a:latin typeface="Calibri" panose="020F0502020204030204" pitchFamily="34" charset="0"/>
                <a:cs typeface="+mj-cs"/>
              </a:rPr>
              <a:t> العلوم للمرحلة الابتدائية      </a:t>
            </a:r>
            <a:r>
              <a:rPr lang="en-US" sz="700" b="1" dirty="0">
                <a:solidFill>
                  <a:schemeClr val="bg1"/>
                </a:solidFill>
                <a:latin typeface="Calibri" panose="020F0502020204030204" pitchFamily="34" charset="0"/>
                <a:cs typeface="+mj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https://t.me/presentationyosef</a:t>
            </a:r>
            <a:r>
              <a:rPr lang="en-US" sz="700" b="1" dirty="0">
                <a:solidFill>
                  <a:schemeClr val="bg1"/>
                </a:solidFill>
                <a:latin typeface="Calibri" panose="020F0502020204030204" pitchFamily="34" charset="0"/>
                <a:cs typeface="+mj-cs"/>
              </a:rPr>
              <a:t>        </a:t>
            </a:r>
          </a:p>
        </p:txBody>
      </p:sp>
      <p:pic>
        <p:nvPicPr>
          <p:cNvPr id="8" name="Picture 4" descr="Канал и группа в телеграмме — KIA Ceed, 1.6 л., 2018 года на DRIVE2">
            <a:extLst>
              <a:ext uri="{FF2B5EF4-FFF2-40B4-BE49-F238E27FC236}">
                <a16:creationId xmlns:a16="http://schemas.microsoft.com/office/drawing/2014/main" id="{565000D6-5CD2-4366-A43A-95967F534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700" y="6338331"/>
            <a:ext cx="174977" cy="168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5863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762B8D6-7269-4441-A2FC-752057E31A50}"/>
              </a:ext>
            </a:extLst>
          </p:cNvPr>
          <p:cNvSpPr/>
          <p:nvPr/>
        </p:nvSpPr>
        <p:spPr bwMode="auto">
          <a:xfrm>
            <a:off x="9535887" y="1179947"/>
            <a:ext cx="1519926" cy="578882"/>
          </a:xfrm>
          <a:prstGeom prst="roundRect">
            <a:avLst/>
          </a:prstGeom>
          <a:solidFill>
            <a:schemeClr val="bg2">
              <a:alpha val="36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8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مَا الْغَازُ؟</a:t>
            </a:r>
          </a:p>
        </p:txBody>
      </p:sp>
      <p:sp>
        <p:nvSpPr>
          <p:cNvPr id="6" name="Rounded Rectangle 20">
            <a:extLst>
              <a:ext uri="{FF2B5EF4-FFF2-40B4-BE49-F238E27FC236}">
                <a16:creationId xmlns:a16="http://schemas.microsoft.com/office/drawing/2014/main" id="{468A8D19-6BD0-4B06-86BB-54555BF9C718}"/>
              </a:ext>
            </a:extLst>
          </p:cNvPr>
          <p:cNvSpPr/>
          <p:nvPr/>
        </p:nvSpPr>
        <p:spPr>
          <a:xfrm>
            <a:off x="4766203" y="2338876"/>
            <a:ext cx="6289610" cy="649010"/>
          </a:xfrm>
          <a:prstGeom prst="roundRect">
            <a:avLst/>
          </a:prstGeom>
          <a:solidFill>
            <a:schemeClr val="bg2">
              <a:alpha val="26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t"/>
          <a:lstStyle/>
          <a:p>
            <a:pPr algn="ctr"/>
            <a:r>
              <a:rPr lang="ar-SA" sz="2400" b="1" dirty="0">
                <a:solidFill>
                  <a:srgbClr val="148A7F"/>
                </a:solidFill>
                <a:latin typeface="Calibri" panose="020F0502020204030204" pitchFamily="34" charset="0"/>
              </a:rPr>
              <a:t>الهَواءُ الَّذي نَتَنَفَّسُهُ يَتكون مِن عِدَّة غَازاتٍ أحدُها الأُكسِجين </a:t>
            </a:r>
            <a:endParaRPr lang="ar-BH" sz="2400" b="1" dirty="0">
              <a:solidFill>
                <a:srgbClr val="148A7F"/>
              </a:solidFill>
              <a:latin typeface="Calibri" panose="020F0502020204030204" pitchFamily="34" charset="0"/>
            </a:endParaRPr>
          </a:p>
        </p:txBody>
      </p:sp>
      <p:sp>
        <p:nvSpPr>
          <p:cNvPr id="7" name="Rounded Rectangle 20">
            <a:extLst>
              <a:ext uri="{FF2B5EF4-FFF2-40B4-BE49-F238E27FC236}">
                <a16:creationId xmlns:a16="http://schemas.microsoft.com/office/drawing/2014/main" id="{BDDD6ADA-A425-460E-A24E-8A1CA69EADEC}"/>
              </a:ext>
            </a:extLst>
          </p:cNvPr>
          <p:cNvSpPr/>
          <p:nvPr/>
        </p:nvSpPr>
        <p:spPr>
          <a:xfrm>
            <a:off x="7478427" y="3308481"/>
            <a:ext cx="3486160" cy="649010"/>
          </a:xfrm>
          <a:prstGeom prst="roundRect">
            <a:avLst/>
          </a:prstGeom>
          <a:solidFill>
            <a:schemeClr val="bg2">
              <a:alpha val="26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t"/>
          <a:lstStyle/>
          <a:p>
            <a:pPr algn="ctr"/>
            <a:r>
              <a:rPr lang="ar-SA" sz="2400" b="1" dirty="0">
                <a:solidFill>
                  <a:srgbClr val="148A7F"/>
                </a:solidFill>
                <a:latin typeface="Calibri" panose="020F0502020204030204" pitchFamily="34" charset="0"/>
              </a:rPr>
              <a:t>لا نَرى الغَازَات في الهَواءِ</a:t>
            </a:r>
            <a:endParaRPr lang="ar-BH" sz="2400" b="1" dirty="0">
              <a:solidFill>
                <a:srgbClr val="148A7F"/>
              </a:solidFill>
              <a:latin typeface="Calibri" panose="020F0502020204030204" pitchFamily="34" charset="0"/>
            </a:endParaRPr>
          </a:p>
        </p:txBody>
      </p:sp>
      <p:pic>
        <p:nvPicPr>
          <p:cNvPr id="7170" name="Picture 2" descr="Diaphragmatic breathing Kokju ho Adem Abdomen, others, hand, material,  breathing png | PNGWing">
            <a:extLst>
              <a:ext uri="{FF2B5EF4-FFF2-40B4-BE49-F238E27FC236}">
                <a16:creationId xmlns:a16="http://schemas.microsoft.com/office/drawing/2014/main" id="{53D461C6-2FEE-4065-9E59-4E3F2379FC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875" b="45500" l="19457" r="85435">
                        <a14:foregroundMark x1="58152" y1="35625" x2="21739" y2="37625"/>
                        <a14:foregroundMark x1="19565" y1="38500" x2="19565" y2="38500"/>
                        <a14:foregroundMark x1="56630" y1="20500" x2="56630" y2="20500"/>
                        <a14:foregroundMark x1="56630" y1="20500" x2="56630" y2="20500"/>
                        <a14:foregroundMark x1="56630" y1="20000" x2="58478" y2="21625"/>
                        <a14:foregroundMark x1="52283" y1="18125" x2="47065" y2="10750"/>
                        <a14:foregroundMark x1="57755" y1="10748" x2="54565" y2="3750"/>
                        <a14:foregroundMark x1="58191" y1="11704" x2="57906" y2="11080"/>
                        <a14:foregroundMark x1="59124" y1="13750" x2="58853" y2="13155"/>
                        <a14:foregroundMark x1="60435" y1="16625" x2="59124" y2="13750"/>
                        <a14:foregroundMark x1="54565" y1="3750" x2="54674" y2="2875"/>
                        <a14:foregroundMark x1="79022" y1="38875" x2="79022" y2="38875"/>
                        <a14:foregroundMark x1="82717" y1="29000" x2="75870" y2="41500"/>
                        <a14:foregroundMark x1="81630" y1="37375" x2="75217" y2="44250"/>
                        <a14:foregroundMark x1="80109" y1="41375" x2="71522" y2="43375"/>
                        <a14:foregroundMark x1="81957" y1="37375" x2="81957" y2="37375"/>
                        <a14:foregroundMark x1="81957" y1="37250" x2="81957" y2="37250"/>
                        <a14:foregroundMark x1="84022" y1="32625" x2="84022" y2="32625"/>
                        <a14:foregroundMark x1="85543" y1="29875" x2="85543" y2="29875"/>
                        <a14:foregroundMark x1="68478" y1="45500" x2="68478" y2="45500"/>
                        <a14:foregroundMark x1="63804" y1="42125" x2="63804" y2="42125"/>
                        <a14:foregroundMark x1="68696" y1="36375" x2="68696" y2="36375"/>
                        <a14:foregroundMark x1="73043" y1="34375" x2="73043" y2="34375"/>
                        <a14:backgroundMark x1="58370" y1="10500" x2="58370" y2="10500"/>
                        <a14:backgroundMark x1="58043" y1="11000" x2="58043" y2="11000"/>
                        <a14:backgroundMark x1="58152" y1="11375" x2="58152" y2="11375"/>
                        <a14:backgroundMark x1="58370" y1="11750" x2="58913" y2="13125"/>
                        <a14:backgroundMark x1="59348" y1="13750" x2="59348" y2="13750"/>
                        <a14:backgroundMark x1="59022" y1="13500" x2="59022" y2="13500"/>
                        <a14:backgroundMark x1="58152" y1="11625" x2="57283" y2="8750"/>
                        <a14:backgroundMark x1="57717" y1="10625" x2="56413" y2="5875"/>
                        <a14:backgroundMark x1="56848" y1="9500" x2="56522" y2="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297" t="2116" r="12825" b="50000"/>
          <a:stretch/>
        </p:blipFill>
        <p:spPr bwMode="auto">
          <a:xfrm rot="5400000" flipH="1">
            <a:off x="1999581" y="750791"/>
            <a:ext cx="2352061" cy="2573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">
            <a:extLst>
              <a:ext uri="{FF2B5EF4-FFF2-40B4-BE49-F238E27FC236}">
                <a16:creationId xmlns:a16="http://schemas.microsoft.com/office/drawing/2014/main" id="{6C8E9BFE-E6AC-429F-95D1-56923AE37C43}"/>
              </a:ext>
            </a:extLst>
          </p:cNvPr>
          <p:cNvSpPr txBox="1"/>
          <p:nvPr/>
        </p:nvSpPr>
        <p:spPr>
          <a:xfrm>
            <a:off x="4462463" y="360920"/>
            <a:ext cx="3133725" cy="660045"/>
          </a:xfrm>
          <a:prstGeom prst="roundRect">
            <a:avLst>
              <a:gd name="adj" fmla="val 7748"/>
            </a:avLst>
          </a:prstGeom>
          <a:solidFill>
            <a:schemeClr val="bg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180000" tIns="108000" rIns="180000" bIns="72000" rtlCol="1">
            <a:spAutoFit/>
          </a:bodyPr>
          <a:lstStyle/>
          <a:p>
            <a:pPr algn="ctr">
              <a:defRPr/>
            </a:pPr>
            <a:r>
              <a:rPr lang="ar-EG" sz="2800" b="1" dirty="0">
                <a:solidFill>
                  <a:srgbClr val="0070C0"/>
                </a:solidFill>
                <a:effectLst/>
                <a:latin typeface="Times New Roman" pitchFamily="18" charset="0"/>
              </a:rPr>
              <a:t>السَّوائِلُ وَالْغَازَاتُ</a:t>
            </a:r>
          </a:p>
        </p:txBody>
      </p:sp>
      <p:sp>
        <p:nvSpPr>
          <p:cNvPr id="13" name="Rounded Rectangle 20">
            <a:extLst>
              <a:ext uri="{FF2B5EF4-FFF2-40B4-BE49-F238E27FC236}">
                <a16:creationId xmlns:a16="http://schemas.microsoft.com/office/drawing/2014/main" id="{25B96B12-0A17-4E1B-966E-2B1CD2DF32AF}"/>
              </a:ext>
            </a:extLst>
          </p:cNvPr>
          <p:cNvSpPr/>
          <p:nvPr/>
        </p:nvSpPr>
        <p:spPr>
          <a:xfrm>
            <a:off x="7387201" y="4190710"/>
            <a:ext cx="3577386" cy="649010"/>
          </a:xfrm>
          <a:prstGeom prst="roundRect">
            <a:avLst/>
          </a:prstGeom>
          <a:solidFill>
            <a:schemeClr val="bg2">
              <a:alpha val="26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t"/>
          <a:lstStyle/>
          <a:p>
            <a:pPr algn="ctr"/>
            <a:r>
              <a:rPr lang="ar-SA" sz="2400" b="1" dirty="0">
                <a:solidFill>
                  <a:srgbClr val="148A7F"/>
                </a:solidFill>
                <a:latin typeface="Calibri" panose="020F0502020204030204" pitchFamily="34" charset="0"/>
              </a:rPr>
              <a:t>ولكِنَّها مَوجُودة في كُلِّ مَكان حَولنا </a:t>
            </a:r>
            <a:endParaRPr lang="ar-BH" sz="2400" b="1" dirty="0">
              <a:solidFill>
                <a:srgbClr val="148A7F"/>
              </a:solidFill>
              <a:latin typeface="Calibri" panose="020F0502020204030204" pitchFamily="34" charset="0"/>
            </a:endParaRPr>
          </a:p>
        </p:txBody>
      </p:sp>
      <p:pic>
        <p:nvPicPr>
          <p:cNvPr id="14" name="صورة 13">
            <a:extLst>
              <a:ext uri="{FF2B5EF4-FFF2-40B4-BE49-F238E27FC236}">
                <a16:creationId xmlns:a16="http://schemas.microsoft.com/office/drawing/2014/main" id="{B662D433-FA4A-47C6-93AB-AB66EFB8072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37076" y="3125270"/>
            <a:ext cx="3486160" cy="3391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620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">
            <a:extLst>
              <a:ext uri="{FF2B5EF4-FFF2-40B4-BE49-F238E27FC236}">
                <a16:creationId xmlns:a16="http://schemas.microsoft.com/office/drawing/2014/main" id="{9DAD02D6-DB0E-4394-8E0D-96049B48E2F6}"/>
              </a:ext>
            </a:extLst>
          </p:cNvPr>
          <p:cNvSpPr txBox="1"/>
          <p:nvPr/>
        </p:nvSpPr>
        <p:spPr>
          <a:xfrm>
            <a:off x="4462463" y="360920"/>
            <a:ext cx="3133725" cy="660045"/>
          </a:xfrm>
          <a:prstGeom prst="roundRect">
            <a:avLst>
              <a:gd name="adj" fmla="val 7748"/>
            </a:avLst>
          </a:prstGeom>
          <a:solidFill>
            <a:schemeClr val="bg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180000" tIns="108000" rIns="180000" bIns="72000" rtlCol="1">
            <a:spAutoFit/>
          </a:bodyPr>
          <a:lstStyle/>
          <a:p>
            <a:pPr algn="ctr">
              <a:defRPr/>
            </a:pPr>
            <a:r>
              <a:rPr lang="ar-EG" sz="2800" b="1" dirty="0">
                <a:solidFill>
                  <a:srgbClr val="0070C0"/>
                </a:solidFill>
                <a:effectLst/>
                <a:latin typeface="Times New Roman" pitchFamily="18" charset="0"/>
              </a:rPr>
              <a:t>السَّوائِلُ وَالْغَازَاتُ</a:t>
            </a:r>
          </a:p>
        </p:txBody>
      </p:sp>
      <p:sp>
        <p:nvSpPr>
          <p:cNvPr id="16" name="TextBox 1">
            <a:extLst>
              <a:ext uri="{FF2B5EF4-FFF2-40B4-BE49-F238E27FC236}">
                <a16:creationId xmlns:a16="http://schemas.microsoft.com/office/drawing/2014/main" id="{87F2CC5F-3669-4356-A140-D3D45DA83E76}"/>
              </a:ext>
            </a:extLst>
          </p:cNvPr>
          <p:cNvSpPr txBox="1"/>
          <p:nvPr/>
        </p:nvSpPr>
        <p:spPr>
          <a:xfrm>
            <a:off x="8667750" y="1020965"/>
            <a:ext cx="2708458" cy="683745"/>
          </a:xfrm>
          <a:prstGeom prst="roundRect">
            <a:avLst>
              <a:gd name="adj" fmla="val 18223"/>
            </a:avLst>
          </a:prstGeom>
          <a:solidFill>
            <a:srgbClr val="1CC1B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180000" tIns="108000" rIns="180000" bIns="72000" rtlCol="1">
            <a:spAutoFit/>
          </a:bodyPr>
          <a:lstStyle/>
          <a:p>
            <a:pPr algn="ctr">
              <a:defRPr/>
            </a:pPr>
            <a:r>
              <a:rPr lang="ar-EG" sz="2800" b="1" dirty="0">
                <a:solidFill>
                  <a:schemeClr val="bg1"/>
                </a:solidFill>
                <a:effectLst/>
                <a:latin typeface="Times New Roman" pitchFamily="18" charset="0"/>
              </a:rPr>
              <a:t>الأهداف التعليمية</a:t>
            </a:r>
          </a:p>
        </p:txBody>
      </p:sp>
      <p:sp>
        <p:nvSpPr>
          <p:cNvPr id="17" name="TextBox 1">
            <a:extLst>
              <a:ext uri="{FF2B5EF4-FFF2-40B4-BE49-F238E27FC236}">
                <a16:creationId xmlns:a16="http://schemas.microsoft.com/office/drawing/2014/main" id="{C78215FA-400C-44D1-92B2-924080A85A47}"/>
              </a:ext>
            </a:extLst>
          </p:cNvPr>
          <p:cNvSpPr txBox="1"/>
          <p:nvPr/>
        </p:nvSpPr>
        <p:spPr>
          <a:xfrm>
            <a:off x="4462463" y="2584163"/>
            <a:ext cx="4630634" cy="677820"/>
          </a:xfrm>
          <a:prstGeom prst="roundRect">
            <a:avLst/>
          </a:prstGeom>
          <a:solidFill>
            <a:schemeClr val="bg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180000" tIns="108000" rIns="180000" bIns="72000" rtlCol="1">
            <a:spAutoFit/>
          </a:bodyPr>
          <a:lstStyle/>
          <a:p>
            <a:pPr algn="ctr">
              <a:defRPr/>
            </a:pPr>
            <a:r>
              <a:rPr lang="ar-EG" sz="2800" b="1" dirty="0">
                <a:solidFill>
                  <a:srgbClr val="148A7F"/>
                </a:solidFill>
                <a:latin typeface="Times New Roman" pitchFamily="18" charset="0"/>
              </a:rPr>
              <a:t>يحدد بعض خواص السوائل والغازات</a:t>
            </a:r>
          </a:p>
        </p:txBody>
      </p:sp>
      <p:sp>
        <p:nvSpPr>
          <p:cNvPr id="18" name="TextBox 1">
            <a:extLst>
              <a:ext uri="{FF2B5EF4-FFF2-40B4-BE49-F238E27FC236}">
                <a16:creationId xmlns:a16="http://schemas.microsoft.com/office/drawing/2014/main" id="{1A6BEAF3-8F11-4AB6-872C-A1EAA448ED54}"/>
              </a:ext>
            </a:extLst>
          </p:cNvPr>
          <p:cNvSpPr txBox="1"/>
          <p:nvPr/>
        </p:nvSpPr>
        <p:spPr>
          <a:xfrm>
            <a:off x="4462463" y="3518558"/>
            <a:ext cx="4630634" cy="677820"/>
          </a:xfrm>
          <a:prstGeom prst="roundRect">
            <a:avLst/>
          </a:prstGeom>
          <a:solidFill>
            <a:schemeClr val="bg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180000" tIns="108000" rIns="180000" bIns="72000" rtlCol="1">
            <a:spAutoFit/>
          </a:bodyPr>
          <a:lstStyle/>
          <a:p>
            <a:pPr algn="ctr">
              <a:defRPr/>
            </a:pPr>
            <a:r>
              <a:rPr lang="ar-EG" sz="2800" b="1">
                <a:solidFill>
                  <a:srgbClr val="148A7F"/>
                </a:solidFill>
                <a:latin typeface="Times New Roman" pitchFamily="18" charset="0"/>
              </a:rPr>
              <a:t>يقارن بين السوائل و الغازات</a:t>
            </a:r>
          </a:p>
        </p:txBody>
      </p:sp>
      <p:cxnSp>
        <p:nvCxnSpPr>
          <p:cNvPr id="6" name="ตัวเชื่อมต่อตรง 237">
            <a:extLst>
              <a:ext uri="{FF2B5EF4-FFF2-40B4-BE49-F238E27FC236}">
                <a16:creationId xmlns:a16="http://schemas.microsoft.com/office/drawing/2014/main" id="{A1043D97-6932-496A-AB40-C6BF7897E7DA}"/>
              </a:ext>
            </a:extLst>
          </p:cNvPr>
          <p:cNvCxnSpPr>
            <a:cxnSpLocks/>
          </p:cNvCxnSpPr>
          <p:nvPr/>
        </p:nvCxnSpPr>
        <p:spPr>
          <a:xfrm rot="5400000">
            <a:off x="8924273" y="2251482"/>
            <a:ext cx="1589415" cy="605997"/>
          </a:xfrm>
          <a:prstGeom prst="bentConnector2">
            <a:avLst/>
          </a:prstGeom>
          <a:ln w="15875">
            <a:solidFill>
              <a:srgbClr val="148A7F"/>
            </a:solidFill>
            <a:prstDash val="sysDot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ound Same Side Corner Rectangle 58">
            <a:extLst>
              <a:ext uri="{FF2B5EF4-FFF2-40B4-BE49-F238E27FC236}">
                <a16:creationId xmlns:a16="http://schemas.microsoft.com/office/drawing/2014/main" id="{63B33482-3092-40AA-B6E5-F28DAED0795B}"/>
              </a:ext>
            </a:extLst>
          </p:cNvPr>
          <p:cNvSpPr/>
          <p:nvPr/>
        </p:nvSpPr>
        <p:spPr>
          <a:xfrm rot="10800000">
            <a:off x="9370263" y="2584161"/>
            <a:ext cx="45719" cy="1419929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rgbClr val="FFC0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91" tIns="47645" rIns="95291" bIns="47645" rtlCol="0" anchor="ctr"/>
          <a:lstStyle/>
          <a:p>
            <a:pPr algn="ctr" defTabSz="943788" rtl="0"/>
            <a:endParaRPr lang="bg-BG" sz="2900" dirty="0">
              <a:solidFill>
                <a:srgbClr val="002060"/>
              </a:solidFill>
              <a:latin typeface="Lato Light"/>
            </a:endParaRP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D412BFB4-1449-4F01-8605-692361D12121}"/>
              </a:ext>
            </a:extLst>
          </p:cNvPr>
          <p:cNvSpPr txBox="1"/>
          <p:nvPr/>
        </p:nvSpPr>
        <p:spPr>
          <a:xfrm>
            <a:off x="1463675" y="6363028"/>
            <a:ext cx="2587625" cy="119182"/>
          </a:xfrm>
          <a:prstGeom prst="roundRect">
            <a:avLst/>
          </a:prstGeom>
          <a:solidFill>
            <a:srgbClr val="05BCFE"/>
          </a:solidFill>
          <a:ln>
            <a:solidFill>
              <a:srgbClr val="00B0F0">
                <a:alpha val="54000"/>
              </a:srgbClr>
            </a:solidFill>
          </a:ln>
        </p:spPr>
        <p:txBody>
          <a:bodyPr wrap="square" lIns="0" tIns="0" rIns="0" bIns="0">
            <a:spAutoFit/>
          </a:bodyPr>
          <a:lstStyle/>
          <a:p>
            <a:pPr algn="ctr" rtl="1"/>
            <a:r>
              <a:rPr lang="ar-SA" sz="700" b="1" dirty="0" err="1">
                <a:solidFill>
                  <a:schemeClr val="bg1"/>
                </a:solidFill>
                <a:latin typeface="Calibri" panose="020F0502020204030204" pitchFamily="34" charset="0"/>
                <a:cs typeface="+mj-cs"/>
              </a:rPr>
              <a:t>برزنتيشن</a:t>
            </a:r>
            <a:r>
              <a:rPr lang="ar-SA" sz="700" b="1" dirty="0">
                <a:solidFill>
                  <a:schemeClr val="bg1"/>
                </a:solidFill>
                <a:latin typeface="Calibri" panose="020F0502020204030204" pitchFamily="34" charset="0"/>
                <a:cs typeface="+mj-cs"/>
              </a:rPr>
              <a:t> العلوم للمرحلة الابتدائية      </a:t>
            </a:r>
            <a:r>
              <a:rPr lang="en-US" sz="700" b="1" dirty="0">
                <a:solidFill>
                  <a:schemeClr val="bg1"/>
                </a:solidFill>
                <a:latin typeface="Calibri" panose="020F0502020204030204" pitchFamily="34" charset="0"/>
                <a:cs typeface="+mj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https://t.me/presentationyosef</a:t>
            </a:r>
            <a:r>
              <a:rPr lang="en-US" sz="700" b="1" dirty="0">
                <a:solidFill>
                  <a:schemeClr val="bg1"/>
                </a:solidFill>
                <a:latin typeface="Calibri" panose="020F0502020204030204" pitchFamily="34" charset="0"/>
                <a:cs typeface="+mj-cs"/>
              </a:rPr>
              <a:t>        </a:t>
            </a:r>
          </a:p>
        </p:txBody>
      </p:sp>
      <p:pic>
        <p:nvPicPr>
          <p:cNvPr id="20" name="Picture 4" descr="Канал и группа в телеграмме — KIA Ceed, 1.6 л., 2018 года на DRIVE2">
            <a:extLst>
              <a:ext uri="{FF2B5EF4-FFF2-40B4-BE49-F238E27FC236}">
                <a16:creationId xmlns:a16="http://schemas.microsoft.com/office/drawing/2014/main" id="{595DB329-3EC6-4A4F-8512-94CB73D8B2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700" y="6338331"/>
            <a:ext cx="174977" cy="168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8519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762B8D6-7269-4441-A2FC-752057E31A50}"/>
              </a:ext>
            </a:extLst>
          </p:cNvPr>
          <p:cNvSpPr/>
          <p:nvPr/>
        </p:nvSpPr>
        <p:spPr bwMode="auto">
          <a:xfrm>
            <a:off x="9535887" y="1179947"/>
            <a:ext cx="1519926" cy="578882"/>
          </a:xfrm>
          <a:prstGeom prst="roundRect">
            <a:avLst/>
          </a:prstGeom>
          <a:solidFill>
            <a:schemeClr val="bg2">
              <a:alpha val="36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8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مَا الْغَازُ؟</a:t>
            </a: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668F70A2-AB59-4A93-AE5D-4163C67356C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1051" y="3630489"/>
            <a:ext cx="3218172" cy="3091079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ECB1BA49-CBED-4D60-BC03-A3D78D9689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37" t="16900" r="24179" b="15834"/>
          <a:stretch/>
        </p:blipFill>
        <p:spPr>
          <a:xfrm flipH="1">
            <a:off x="1821514" y="746416"/>
            <a:ext cx="2440288" cy="3199125"/>
          </a:xfrm>
          <a:prstGeom prst="rect">
            <a:avLst/>
          </a:prstGeom>
        </p:spPr>
      </p:pic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E054E4AB-BEA5-4362-AE55-5ECEAE62677F}"/>
              </a:ext>
            </a:extLst>
          </p:cNvPr>
          <p:cNvSpPr/>
          <p:nvPr/>
        </p:nvSpPr>
        <p:spPr>
          <a:xfrm>
            <a:off x="6021946" y="1876620"/>
            <a:ext cx="5070409" cy="649009"/>
          </a:xfrm>
          <a:prstGeom prst="roundRect">
            <a:avLst>
              <a:gd name="adj" fmla="val 12005"/>
            </a:avLst>
          </a:prstGeom>
          <a:solidFill>
            <a:schemeClr val="bg2">
              <a:alpha val="27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tIns="0" rIns="0" bIns="0" rtlCol="1" anchor="ctr"/>
          <a:lstStyle/>
          <a:p>
            <a:pPr algn="ctr" rtl="1"/>
            <a:r>
              <a:rPr lang="ar-SA" sz="2400" b="1" dirty="0">
                <a:solidFill>
                  <a:srgbClr val="148A7F"/>
                </a:solidFill>
                <a:latin typeface="Calibri" panose="020F0502020204030204" pitchFamily="34" charset="0"/>
              </a:rPr>
              <a:t>نَعْرِفُ أَنَّها مَوْجُودَةٌ عِنْدَما يُمْلأُ بِهَا بَالُونٌ أوْ كُرَةٌ</a:t>
            </a:r>
          </a:p>
        </p:txBody>
      </p:sp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5D22A052-D60A-4D3A-8BE6-DCD447F049D4}"/>
              </a:ext>
            </a:extLst>
          </p:cNvPr>
          <p:cNvSpPr/>
          <p:nvPr/>
        </p:nvSpPr>
        <p:spPr>
          <a:xfrm>
            <a:off x="7201550" y="3555489"/>
            <a:ext cx="3964858" cy="588910"/>
          </a:xfrm>
          <a:prstGeom prst="roundRect">
            <a:avLst/>
          </a:prstGeom>
          <a:solidFill>
            <a:schemeClr val="bg2">
              <a:alpha val="27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rgbClr val="148A7F"/>
                </a:solidFill>
                <a:latin typeface="Calibri" panose="020F0502020204030204" pitchFamily="34" charset="0"/>
              </a:rPr>
              <a:t>الغَازَات لَيس لَها شَكلٌ خاصٌ بِها</a:t>
            </a:r>
          </a:p>
        </p:txBody>
      </p:sp>
      <p:sp>
        <p:nvSpPr>
          <p:cNvPr id="14" name="مستطيل: زوايا مستديرة 13">
            <a:extLst>
              <a:ext uri="{FF2B5EF4-FFF2-40B4-BE49-F238E27FC236}">
                <a16:creationId xmlns:a16="http://schemas.microsoft.com/office/drawing/2014/main" id="{AB74CD4B-C896-4B0C-A288-56A478E8E566}"/>
              </a:ext>
            </a:extLst>
          </p:cNvPr>
          <p:cNvSpPr/>
          <p:nvPr/>
        </p:nvSpPr>
        <p:spPr>
          <a:xfrm>
            <a:off x="7146284" y="2765608"/>
            <a:ext cx="3964858" cy="608710"/>
          </a:xfrm>
          <a:prstGeom prst="roundRect">
            <a:avLst/>
          </a:prstGeom>
          <a:solidFill>
            <a:schemeClr val="bg2">
              <a:alpha val="27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1"/>
            <a:r>
              <a:rPr lang="ar-SA" sz="2400" b="1" dirty="0">
                <a:solidFill>
                  <a:srgbClr val="148A7F"/>
                </a:solidFill>
                <a:latin typeface="Calibri" panose="020F0502020204030204" pitchFamily="34" charset="0"/>
              </a:rPr>
              <a:t>كَمَا نُحِسُّ بِالْهَوَاءِ عِنْدَمَا تَهُبُّ الرِّياحُ.</a:t>
            </a:r>
          </a:p>
        </p:txBody>
      </p:sp>
      <p:sp>
        <p:nvSpPr>
          <p:cNvPr id="15" name="TextBox 1">
            <a:extLst>
              <a:ext uri="{FF2B5EF4-FFF2-40B4-BE49-F238E27FC236}">
                <a16:creationId xmlns:a16="http://schemas.microsoft.com/office/drawing/2014/main" id="{2372AD98-4ECA-40E0-91BA-1E92D8ED58AF}"/>
              </a:ext>
            </a:extLst>
          </p:cNvPr>
          <p:cNvSpPr txBox="1"/>
          <p:nvPr/>
        </p:nvSpPr>
        <p:spPr>
          <a:xfrm>
            <a:off x="4462463" y="360920"/>
            <a:ext cx="3133725" cy="660045"/>
          </a:xfrm>
          <a:prstGeom prst="roundRect">
            <a:avLst>
              <a:gd name="adj" fmla="val 7748"/>
            </a:avLst>
          </a:prstGeom>
          <a:solidFill>
            <a:schemeClr val="bg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180000" tIns="108000" rIns="180000" bIns="72000" rtlCol="1">
            <a:spAutoFit/>
          </a:bodyPr>
          <a:lstStyle/>
          <a:p>
            <a:pPr algn="ctr">
              <a:defRPr/>
            </a:pPr>
            <a:r>
              <a:rPr lang="ar-EG" sz="2800" b="1" dirty="0">
                <a:solidFill>
                  <a:srgbClr val="0070C0"/>
                </a:solidFill>
                <a:effectLst/>
                <a:latin typeface="Times New Roman" pitchFamily="18" charset="0"/>
              </a:rPr>
              <a:t>السَّوائِلُ وَالْغَازَاتُ</a:t>
            </a:r>
          </a:p>
        </p:txBody>
      </p:sp>
      <p:pic>
        <p:nvPicPr>
          <p:cNvPr id="16386" name="Picture 2" descr="Blowing Dandelion Flower With Fragile Flying Parts On Green Stem Stock  Illustration - Download Image Now - iStock">
            <a:extLst>
              <a:ext uri="{FF2B5EF4-FFF2-40B4-BE49-F238E27FC236}">
                <a16:creationId xmlns:a16="http://schemas.microsoft.com/office/drawing/2014/main" id="{971F8537-2705-4030-B5F6-CD5E6F462F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7376" y="2860735"/>
            <a:ext cx="2493513" cy="2215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423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762B8D6-7269-4441-A2FC-752057E31A50}"/>
              </a:ext>
            </a:extLst>
          </p:cNvPr>
          <p:cNvSpPr/>
          <p:nvPr/>
        </p:nvSpPr>
        <p:spPr bwMode="auto">
          <a:xfrm>
            <a:off x="9535887" y="1179947"/>
            <a:ext cx="1519926" cy="578882"/>
          </a:xfrm>
          <a:prstGeom prst="roundRect">
            <a:avLst/>
          </a:prstGeom>
          <a:solidFill>
            <a:schemeClr val="bg2">
              <a:alpha val="36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8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مَا الْغَازُ؟</a:t>
            </a:r>
          </a:p>
        </p:txBody>
      </p:sp>
      <p:sp>
        <p:nvSpPr>
          <p:cNvPr id="7" name="Rounded Rectangle 20">
            <a:extLst>
              <a:ext uri="{FF2B5EF4-FFF2-40B4-BE49-F238E27FC236}">
                <a16:creationId xmlns:a16="http://schemas.microsoft.com/office/drawing/2014/main" id="{BDDD6ADA-A425-460E-A24E-8A1CA69EADEC}"/>
              </a:ext>
            </a:extLst>
          </p:cNvPr>
          <p:cNvSpPr/>
          <p:nvPr/>
        </p:nvSpPr>
        <p:spPr>
          <a:xfrm>
            <a:off x="7191594" y="2034303"/>
            <a:ext cx="4170522" cy="649010"/>
          </a:xfrm>
          <a:prstGeom prst="roundRect">
            <a:avLst/>
          </a:prstGeom>
          <a:solidFill>
            <a:schemeClr val="bg2">
              <a:alpha val="26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t"/>
          <a:lstStyle/>
          <a:p>
            <a:pPr algn="ctr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</a:rPr>
              <a:t>كَيْفَ أعْرِفُ إِذَنْ أَنَّ لِلْغَازِ كُتْلَةً؟</a:t>
            </a:r>
          </a:p>
        </p:txBody>
      </p:sp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E054E4AB-BEA5-4362-AE55-5ECEAE62677F}"/>
              </a:ext>
            </a:extLst>
          </p:cNvPr>
          <p:cNvSpPr/>
          <p:nvPr/>
        </p:nvSpPr>
        <p:spPr>
          <a:xfrm>
            <a:off x="6312146" y="2934373"/>
            <a:ext cx="5049970" cy="649009"/>
          </a:xfrm>
          <a:prstGeom prst="roundRect">
            <a:avLst>
              <a:gd name="adj" fmla="val 12005"/>
            </a:avLst>
          </a:prstGeom>
          <a:solidFill>
            <a:schemeClr val="bg2">
              <a:alpha val="27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tIns="0" rIns="0" bIns="0" rtlCol="1" anchor="ctr"/>
          <a:lstStyle/>
          <a:p>
            <a:pPr algn="ctr"/>
            <a:r>
              <a:rPr lang="ar-SA" sz="2800" b="1" dirty="0">
                <a:solidFill>
                  <a:srgbClr val="148A7F"/>
                </a:solidFill>
                <a:latin typeface="Calibri" panose="020F0502020204030204" pitchFamily="34" charset="0"/>
              </a:rPr>
              <a:t>أَنْظُرُ إِلَى الصُّورَةِ التالية لأَعْرِفَ الإِجابَةَ.</a:t>
            </a:r>
          </a:p>
        </p:txBody>
      </p:sp>
      <p:sp>
        <p:nvSpPr>
          <p:cNvPr id="14" name="مستطيل: زوايا مستديرة 13">
            <a:extLst>
              <a:ext uri="{FF2B5EF4-FFF2-40B4-BE49-F238E27FC236}">
                <a16:creationId xmlns:a16="http://schemas.microsoft.com/office/drawing/2014/main" id="{AB74CD4B-C896-4B0C-A288-56A478E8E566}"/>
              </a:ext>
            </a:extLst>
          </p:cNvPr>
          <p:cNvSpPr/>
          <p:nvPr/>
        </p:nvSpPr>
        <p:spPr>
          <a:xfrm>
            <a:off x="7864172" y="3891127"/>
            <a:ext cx="2891787" cy="608710"/>
          </a:xfrm>
          <a:prstGeom prst="roundRect">
            <a:avLst/>
          </a:prstGeom>
          <a:solidFill>
            <a:schemeClr val="bg2">
              <a:alpha val="27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400" b="1">
                <a:solidFill>
                  <a:srgbClr val="148A7F"/>
                </a:solidFill>
                <a:latin typeface="Calibri" panose="020F0502020204030204" pitchFamily="34" charset="0"/>
              </a:rPr>
              <a:t>تَعمَلُ العَصا عَملَ المِيزان . </a:t>
            </a:r>
            <a:endParaRPr lang="ar-SA" sz="2400" b="1" dirty="0">
              <a:solidFill>
                <a:srgbClr val="148A7F"/>
              </a:solidFill>
              <a:latin typeface="Calibri" panose="020F0502020204030204" pitchFamily="34" charset="0"/>
            </a:endParaRPr>
          </a:p>
        </p:txBody>
      </p:sp>
      <p:pic>
        <p:nvPicPr>
          <p:cNvPr id="24" name="Picture 5">
            <a:extLst>
              <a:ext uri="{FF2B5EF4-FFF2-40B4-BE49-F238E27FC236}">
                <a16:creationId xmlns:a16="http://schemas.microsoft.com/office/drawing/2014/main" id="{9C290F31-70FE-4CBB-8DE9-E297C702C4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40" r="3125"/>
          <a:stretch/>
        </p:blipFill>
        <p:spPr bwMode="auto">
          <a:xfrm flipH="1">
            <a:off x="7936842" y="4483453"/>
            <a:ext cx="3198090" cy="1577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B25D232D-D064-47AC-8AE9-D863BB6C5E1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344774" y="1224270"/>
            <a:ext cx="5967372" cy="2666857"/>
          </a:xfrm>
          <a:prstGeom prst="rect">
            <a:avLst/>
          </a:prstGeom>
        </p:spPr>
      </p:pic>
      <p:sp>
        <p:nvSpPr>
          <p:cNvPr id="28" name="مستطيل: زوايا مستديرة 27">
            <a:extLst>
              <a:ext uri="{FF2B5EF4-FFF2-40B4-BE49-F238E27FC236}">
                <a16:creationId xmlns:a16="http://schemas.microsoft.com/office/drawing/2014/main" id="{D544DE3C-B129-46FA-963D-476830025698}"/>
              </a:ext>
            </a:extLst>
          </p:cNvPr>
          <p:cNvSpPr/>
          <p:nvPr/>
        </p:nvSpPr>
        <p:spPr>
          <a:xfrm>
            <a:off x="573869" y="4016658"/>
            <a:ext cx="5738277" cy="649009"/>
          </a:xfrm>
          <a:prstGeom prst="roundRect">
            <a:avLst/>
          </a:prstGeom>
          <a:solidFill>
            <a:schemeClr val="bg2">
              <a:alpha val="42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rgbClr val="0089D0"/>
                </a:solidFill>
              </a:rPr>
              <a:t>كُتلة البَالون المَنفُوخ أكبَر مِن كُتلة البالون غيرِ المَنفوخ</a:t>
            </a:r>
          </a:p>
        </p:txBody>
      </p:sp>
      <p:sp>
        <p:nvSpPr>
          <p:cNvPr id="9" name="TextBox 1">
            <a:extLst>
              <a:ext uri="{FF2B5EF4-FFF2-40B4-BE49-F238E27FC236}">
                <a16:creationId xmlns:a16="http://schemas.microsoft.com/office/drawing/2014/main" id="{A2B482E5-C884-477E-800F-59E42ABF9779}"/>
              </a:ext>
            </a:extLst>
          </p:cNvPr>
          <p:cNvSpPr txBox="1"/>
          <p:nvPr/>
        </p:nvSpPr>
        <p:spPr>
          <a:xfrm>
            <a:off x="4462463" y="360920"/>
            <a:ext cx="3133725" cy="660045"/>
          </a:xfrm>
          <a:prstGeom prst="roundRect">
            <a:avLst>
              <a:gd name="adj" fmla="val 7748"/>
            </a:avLst>
          </a:prstGeom>
          <a:solidFill>
            <a:schemeClr val="bg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180000" tIns="108000" rIns="180000" bIns="72000" rtlCol="1">
            <a:spAutoFit/>
          </a:bodyPr>
          <a:lstStyle/>
          <a:p>
            <a:pPr algn="ctr">
              <a:defRPr/>
            </a:pPr>
            <a:r>
              <a:rPr lang="ar-EG" sz="2800" b="1" dirty="0">
                <a:solidFill>
                  <a:srgbClr val="0070C0"/>
                </a:solidFill>
                <a:effectLst/>
                <a:latin typeface="Times New Roman" pitchFamily="18" charset="0"/>
              </a:rPr>
              <a:t>السَّوائِلُ وَالْغَازَاتُ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6737544D-59DC-48A7-A786-34A2C5930BD0}"/>
              </a:ext>
            </a:extLst>
          </p:cNvPr>
          <p:cNvSpPr txBox="1"/>
          <p:nvPr/>
        </p:nvSpPr>
        <p:spPr>
          <a:xfrm>
            <a:off x="1463675" y="6363028"/>
            <a:ext cx="2587625" cy="119182"/>
          </a:xfrm>
          <a:prstGeom prst="roundRect">
            <a:avLst/>
          </a:prstGeom>
          <a:solidFill>
            <a:srgbClr val="05BCFE"/>
          </a:solidFill>
          <a:ln>
            <a:solidFill>
              <a:srgbClr val="00B0F0">
                <a:alpha val="54000"/>
              </a:srgbClr>
            </a:solidFill>
          </a:ln>
        </p:spPr>
        <p:txBody>
          <a:bodyPr wrap="square" lIns="0" tIns="0" rIns="0" bIns="0">
            <a:spAutoFit/>
          </a:bodyPr>
          <a:lstStyle/>
          <a:p>
            <a:pPr algn="ctr" rtl="1"/>
            <a:r>
              <a:rPr lang="ar-SA" sz="700" b="1" dirty="0" err="1">
                <a:solidFill>
                  <a:schemeClr val="bg1"/>
                </a:solidFill>
                <a:latin typeface="Calibri" panose="020F0502020204030204" pitchFamily="34" charset="0"/>
                <a:cs typeface="+mj-cs"/>
              </a:rPr>
              <a:t>برزنتيشن</a:t>
            </a:r>
            <a:r>
              <a:rPr lang="ar-SA" sz="700" b="1" dirty="0">
                <a:solidFill>
                  <a:schemeClr val="bg1"/>
                </a:solidFill>
                <a:latin typeface="Calibri" panose="020F0502020204030204" pitchFamily="34" charset="0"/>
                <a:cs typeface="+mj-cs"/>
              </a:rPr>
              <a:t> العلوم للمرحلة الابتدائية      </a:t>
            </a:r>
            <a:r>
              <a:rPr lang="en-US" sz="700" b="1" dirty="0">
                <a:solidFill>
                  <a:schemeClr val="bg1"/>
                </a:solidFill>
                <a:latin typeface="Calibri" panose="020F0502020204030204" pitchFamily="34" charset="0"/>
                <a:cs typeface="+mj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https://t.me/presentationyosef</a:t>
            </a:r>
            <a:r>
              <a:rPr lang="en-US" sz="700" b="1" dirty="0">
                <a:solidFill>
                  <a:schemeClr val="bg1"/>
                </a:solidFill>
                <a:latin typeface="Calibri" panose="020F0502020204030204" pitchFamily="34" charset="0"/>
                <a:cs typeface="+mj-cs"/>
              </a:rPr>
              <a:t>        </a:t>
            </a:r>
          </a:p>
        </p:txBody>
      </p:sp>
      <p:pic>
        <p:nvPicPr>
          <p:cNvPr id="11" name="Picture 4" descr="Канал и группа в телеграмме — KIA Ceed, 1.6 л., 2018 года на DRIVE2">
            <a:extLst>
              <a:ext uri="{FF2B5EF4-FFF2-40B4-BE49-F238E27FC236}">
                <a16:creationId xmlns:a16="http://schemas.microsoft.com/office/drawing/2014/main" id="{CFEF3DFF-D7F1-47ED-8E52-466E3E20D4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700" y="6338331"/>
            <a:ext cx="174977" cy="168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5435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  <p:bldP spid="14" grpId="0" animBg="1"/>
      <p:bldP spid="28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762B8D6-7269-4441-A2FC-752057E31A50}"/>
              </a:ext>
            </a:extLst>
          </p:cNvPr>
          <p:cNvSpPr/>
          <p:nvPr/>
        </p:nvSpPr>
        <p:spPr bwMode="auto">
          <a:xfrm>
            <a:off x="6585437" y="1405262"/>
            <a:ext cx="3892688" cy="646986"/>
          </a:xfrm>
          <a:prstGeom prst="roundRect">
            <a:avLst/>
          </a:prstGeom>
          <a:solidFill>
            <a:schemeClr val="bg2">
              <a:alpha val="36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2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أَذْكُرُ بَعْضَ خَوَاصِّ الْغَازِ.</a:t>
            </a:r>
            <a:endParaRPr lang="ar-EG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مستطيل: زوايا مستديرة 27">
            <a:extLst>
              <a:ext uri="{FF2B5EF4-FFF2-40B4-BE49-F238E27FC236}">
                <a16:creationId xmlns:a16="http://schemas.microsoft.com/office/drawing/2014/main" id="{D544DE3C-B129-46FA-963D-476830025698}"/>
              </a:ext>
            </a:extLst>
          </p:cNvPr>
          <p:cNvSpPr/>
          <p:nvPr/>
        </p:nvSpPr>
        <p:spPr>
          <a:xfrm>
            <a:off x="7480091" y="2653134"/>
            <a:ext cx="3291955" cy="662966"/>
          </a:xfrm>
          <a:prstGeom prst="roundRect">
            <a:avLst>
              <a:gd name="adj" fmla="val 7264"/>
            </a:avLst>
          </a:prstGeom>
          <a:solidFill>
            <a:schemeClr val="bg2">
              <a:alpha val="42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0089D0"/>
                </a:solidFill>
              </a:rPr>
              <a:t>ليس لها شكل محدد</a:t>
            </a:r>
          </a:p>
        </p:txBody>
      </p:sp>
      <p:pic>
        <p:nvPicPr>
          <p:cNvPr id="15" name="Picture 5">
            <a:extLst>
              <a:ext uri="{FF2B5EF4-FFF2-40B4-BE49-F238E27FC236}">
                <a16:creationId xmlns:a16="http://schemas.microsoft.com/office/drawing/2014/main" id="{AC07F57A-C243-45FA-ABCE-17448E45EE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8027" y="1317127"/>
            <a:ext cx="658426" cy="647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8C518499-6649-48C7-A339-942585F769B3}"/>
              </a:ext>
            </a:extLst>
          </p:cNvPr>
          <p:cNvSpPr/>
          <p:nvPr/>
        </p:nvSpPr>
        <p:spPr>
          <a:xfrm>
            <a:off x="7480091" y="3403320"/>
            <a:ext cx="3291955" cy="662965"/>
          </a:xfrm>
          <a:prstGeom prst="roundRect">
            <a:avLst>
              <a:gd name="adj" fmla="val 7264"/>
            </a:avLst>
          </a:prstGeom>
          <a:solidFill>
            <a:schemeClr val="bg2">
              <a:alpha val="42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0089D0"/>
                </a:solidFill>
              </a:rPr>
              <a:t>لها كتلة</a:t>
            </a:r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CE2F6AD1-846E-4353-A95E-38B35D10F3E8}"/>
              </a:ext>
            </a:extLst>
          </p:cNvPr>
          <p:cNvSpPr/>
          <p:nvPr/>
        </p:nvSpPr>
        <p:spPr>
          <a:xfrm>
            <a:off x="7480091" y="4234722"/>
            <a:ext cx="3291955" cy="662964"/>
          </a:xfrm>
          <a:prstGeom prst="roundRect">
            <a:avLst>
              <a:gd name="adj" fmla="val 7264"/>
            </a:avLst>
          </a:prstGeom>
          <a:solidFill>
            <a:schemeClr val="bg2">
              <a:alpha val="42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0089D0"/>
                </a:solidFill>
              </a:rPr>
              <a:t>ليس لها حجم ثابت </a:t>
            </a:r>
          </a:p>
        </p:txBody>
      </p:sp>
      <p:pic>
        <p:nvPicPr>
          <p:cNvPr id="16" name="صورة 15">
            <a:extLst>
              <a:ext uri="{FF2B5EF4-FFF2-40B4-BE49-F238E27FC236}">
                <a16:creationId xmlns:a16="http://schemas.microsoft.com/office/drawing/2014/main" id="{C1DB4370-E317-4AE9-AE9A-AD5E1AABD71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2550348" y="4066285"/>
            <a:ext cx="4323124" cy="1932033"/>
          </a:xfrm>
          <a:prstGeom prst="rect">
            <a:avLst/>
          </a:prstGeom>
        </p:spPr>
      </p:pic>
      <p:pic>
        <p:nvPicPr>
          <p:cNvPr id="18436" name="Picture 4" descr="Balloon icons collection various colorful shapes decoration vectors stock  in format for free download 963.72KB">
            <a:extLst>
              <a:ext uri="{FF2B5EF4-FFF2-40B4-BE49-F238E27FC236}">
                <a16:creationId xmlns:a16="http://schemas.microsoft.com/office/drawing/2014/main" id="{23689293-BFA4-4088-B41F-A685D4792C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3167" b="50069"/>
          <a:stretch/>
        </p:blipFill>
        <p:spPr bwMode="auto">
          <a:xfrm>
            <a:off x="2434610" y="1696538"/>
            <a:ext cx="4055705" cy="2152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">
            <a:extLst>
              <a:ext uri="{FF2B5EF4-FFF2-40B4-BE49-F238E27FC236}">
                <a16:creationId xmlns:a16="http://schemas.microsoft.com/office/drawing/2014/main" id="{A833C895-A909-481B-8DBD-490C1EEFD52B}"/>
              </a:ext>
            </a:extLst>
          </p:cNvPr>
          <p:cNvSpPr txBox="1"/>
          <p:nvPr/>
        </p:nvSpPr>
        <p:spPr>
          <a:xfrm>
            <a:off x="4462463" y="360920"/>
            <a:ext cx="3133725" cy="660045"/>
          </a:xfrm>
          <a:prstGeom prst="roundRect">
            <a:avLst>
              <a:gd name="adj" fmla="val 7748"/>
            </a:avLst>
          </a:prstGeom>
          <a:solidFill>
            <a:schemeClr val="bg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180000" tIns="108000" rIns="180000" bIns="72000" rtlCol="1">
            <a:spAutoFit/>
          </a:bodyPr>
          <a:lstStyle/>
          <a:p>
            <a:pPr algn="ctr">
              <a:defRPr/>
            </a:pPr>
            <a:r>
              <a:rPr lang="ar-EG" sz="2800" b="1" dirty="0">
                <a:solidFill>
                  <a:srgbClr val="0070C0"/>
                </a:solidFill>
                <a:effectLst/>
                <a:latin typeface="Times New Roman" pitchFamily="18" charset="0"/>
              </a:rPr>
              <a:t>السَّوائِلُ وَالْغَازَاتُ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A2AEB530-A61F-44F2-B871-9435B0FF2BAC}"/>
              </a:ext>
            </a:extLst>
          </p:cNvPr>
          <p:cNvSpPr txBox="1"/>
          <p:nvPr/>
        </p:nvSpPr>
        <p:spPr>
          <a:xfrm>
            <a:off x="1463675" y="6363028"/>
            <a:ext cx="2587625" cy="119182"/>
          </a:xfrm>
          <a:prstGeom prst="roundRect">
            <a:avLst/>
          </a:prstGeom>
          <a:solidFill>
            <a:srgbClr val="05BCFE"/>
          </a:solidFill>
          <a:ln>
            <a:solidFill>
              <a:srgbClr val="00B0F0">
                <a:alpha val="54000"/>
              </a:srgbClr>
            </a:solidFill>
          </a:ln>
        </p:spPr>
        <p:txBody>
          <a:bodyPr wrap="square" lIns="0" tIns="0" rIns="0" bIns="0">
            <a:spAutoFit/>
          </a:bodyPr>
          <a:lstStyle/>
          <a:p>
            <a:pPr algn="ctr" rtl="1"/>
            <a:r>
              <a:rPr lang="ar-SA" sz="700" b="1" dirty="0" err="1">
                <a:solidFill>
                  <a:schemeClr val="bg1"/>
                </a:solidFill>
                <a:latin typeface="Calibri" panose="020F0502020204030204" pitchFamily="34" charset="0"/>
                <a:cs typeface="+mj-cs"/>
              </a:rPr>
              <a:t>برزنتيشن</a:t>
            </a:r>
            <a:r>
              <a:rPr lang="ar-SA" sz="700" b="1" dirty="0">
                <a:solidFill>
                  <a:schemeClr val="bg1"/>
                </a:solidFill>
                <a:latin typeface="Calibri" panose="020F0502020204030204" pitchFamily="34" charset="0"/>
                <a:cs typeface="+mj-cs"/>
              </a:rPr>
              <a:t> العلوم للمرحلة الابتدائية      </a:t>
            </a:r>
            <a:r>
              <a:rPr lang="en-US" sz="700" b="1" dirty="0">
                <a:solidFill>
                  <a:schemeClr val="bg1"/>
                </a:solidFill>
                <a:latin typeface="Calibri" panose="020F0502020204030204" pitchFamily="34" charset="0"/>
                <a:cs typeface="+mj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https://t.me/presentationyosef</a:t>
            </a:r>
            <a:r>
              <a:rPr lang="en-US" sz="700" b="1" dirty="0">
                <a:solidFill>
                  <a:schemeClr val="bg1"/>
                </a:solidFill>
                <a:latin typeface="Calibri" panose="020F0502020204030204" pitchFamily="34" charset="0"/>
                <a:cs typeface="+mj-cs"/>
              </a:rPr>
              <a:t>        </a:t>
            </a:r>
          </a:p>
        </p:txBody>
      </p:sp>
      <p:pic>
        <p:nvPicPr>
          <p:cNvPr id="20" name="Picture 4" descr="Канал и группа в телеграмме — KIA Ceed, 1.6 л., 2018 года на DRIVE2">
            <a:extLst>
              <a:ext uri="{FF2B5EF4-FFF2-40B4-BE49-F238E27FC236}">
                <a16:creationId xmlns:a16="http://schemas.microsoft.com/office/drawing/2014/main" id="{1E368B2B-5A37-4C03-A66A-5CCFBFDABA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700" y="6338331"/>
            <a:ext cx="174977" cy="168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8593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8" grpId="0" animBg="1"/>
      <p:bldP spid="10" grpId="0" animBg="1"/>
      <p:bldP spid="11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>
            <a:extLst>
              <a:ext uri="{FF2B5EF4-FFF2-40B4-BE49-F238E27FC236}">
                <a16:creationId xmlns:a16="http://schemas.microsoft.com/office/drawing/2014/main" id="{AE9C4F47-541D-4152-88D9-B023B07D8B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3" t="5758" r="7897"/>
          <a:stretch/>
        </p:blipFill>
        <p:spPr bwMode="auto">
          <a:xfrm>
            <a:off x="7252489" y="1472339"/>
            <a:ext cx="4107767" cy="4525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1A1BC51F-306B-4D86-B875-0015388D8133}"/>
              </a:ext>
            </a:extLst>
          </p:cNvPr>
          <p:cNvSpPr txBox="1"/>
          <p:nvPr/>
        </p:nvSpPr>
        <p:spPr>
          <a:xfrm>
            <a:off x="1463675" y="6363028"/>
            <a:ext cx="2587625" cy="119182"/>
          </a:xfrm>
          <a:prstGeom prst="roundRect">
            <a:avLst/>
          </a:prstGeom>
          <a:solidFill>
            <a:srgbClr val="05BCFE"/>
          </a:solidFill>
          <a:ln>
            <a:solidFill>
              <a:srgbClr val="00B0F0">
                <a:alpha val="54000"/>
              </a:srgbClr>
            </a:solidFill>
          </a:ln>
        </p:spPr>
        <p:txBody>
          <a:bodyPr wrap="square" lIns="0" tIns="0" rIns="0" bIns="0">
            <a:spAutoFit/>
          </a:bodyPr>
          <a:lstStyle/>
          <a:p>
            <a:pPr algn="ctr" rtl="1"/>
            <a:r>
              <a:rPr lang="ar-SA" sz="700" b="1" dirty="0" err="1">
                <a:solidFill>
                  <a:schemeClr val="bg1"/>
                </a:solidFill>
                <a:latin typeface="Calibri" panose="020F0502020204030204" pitchFamily="34" charset="0"/>
                <a:cs typeface="+mj-cs"/>
              </a:rPr>
              <a:t>برزنتيشن</a:t>
            </a:r>
            <a:r>
              <a:rPr lang="ar-SA" sz="700" b="1" dirty="0">
                <a:solidFill>
                  <a:schemeClr val="bg1"/>
                </a:solidFill>
                <a:latin typeface="Calibri" panose="020F0502020204030204" pitchFamily="34" charset="0"/>
                <a:cs typeface="+mj-cs"/>
              </a:rPr>
              <a:t> العلوم للمرحلة الابتدائية      </a:t>
            </a:r>
            <a:r>
              <a:rPr lang="en-US" sz="700" b="1" dirty="0">
                <a:solidFill>
                  <a:schemeClr val="bg1"/>
                </a:solidFill>
                <a:latin typeface="Calibri" panose="020F0502020204030204" pitchFamily="34" charset="0"/>
                <a:cs typeface="+mj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https://t.me/presentationyosef</a:t>
            </a:r>
            <a:r>
              <a:rPr lang="en-US" sz="700" b="1" dirty="0">
                <a:solidFill>
                  <a:schemeClr val="bg1"/>
                </a:solidFill>
                <a:latin typeface="Calibri" panose="020F0502020204030204" pitchFamily="34" charset="0"/>
                <a:cs typeface="+mj-cs"/>
              </a:rPr>
              <a:t>        </a:t>
            </a:r>
          </a:p>
        </p:txBody>
      </p:sp>
      <p:pic>
        <p:nvPicPr>
          <p:cNvPr id="13" name="Picture 4" descr="Канал и группа в телеграмме — KIA Ceed, 1.6 л., 2018 года на DRIVE2">
            <a:extLst>
              <a:ext uri="{FF2B5EF4-FFF2-40B4-BE49-F238E27FC236}">
                <a16:creationId xmlns:a16="http://schemas.microsoft.com/office/drawing/2014/main" id="{E670D908-FBEB-4925-8ED4-553FFE3241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700" y="6338331"/>
            <a:ext cx="174977" cy="168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">
            <a:extLst>
              <a:ext uri="{FF2B5EF4-FFF2-40B4-BE49-F238E27FC236}">
                <a16:creationId xmlns:a16="http://schemas.microsoft.com/office/drawing/2014/main" id="{79755E9B-DFAE-4668-97B7-E35878E67544}"/>
              </a:ext>
            </a:extLst>
          </p:cNvPr>
          <p:cNvSpPr txBox="1"/>
          <p:nvPr/>
        </p:nvSpPr>
        <p:spPr>
          <a:xfrm>
            <a:off x="4462463" y="360920"/>
            <a:ext cx="3133725" cy="660045"/>
          </a:xfrm>
          <a:prstGeom prst="roundRect">
            <a:avLst>
              <a:gd name="adj" fmla="val 7748"/>
            </a:avLst>
          </a:prstGeom>
          <a:solidFill>
            <a:schemeClr val="bg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180000" tIns="108000" rIns="180000" bIns="72000" rtlCol="1">
            <a:spAutoFit/>
          </a:bodyPr>
          <a:lstStyle/>
          <a:p>
            <a:pPr algn="ctr">
              <a:defRPr/>
            </a:pPr>
            <a:r>
              <a:rPr lang="ar-EG" sz="2800" b="1" dirty="0">
                <a:solidFill>
                  <a:srgbClr val="0070C0"/>
                </a:solidFill>
                <a:effectLst/>
                <a:latin typeface="Times New Roman" pitchFamily="18" charset="0"/>
              </a:rPr>
              <a:t>السَّوائِلُ وَالْغَازَاتُ</a:t>
            </a:r>
          </a:p>
        </p:txBody>
      </p:sp>
    </p:spTree>
    <p:extLst>
      <p:ext uri="{BB962C8B-B14F-4D97-AF65-F5344CB8AC3E}">
        <p14:creationId xmlns:p14="http://schemas.microsoft.com/office/powerpoint/2010/main" val="425259119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ربع نص 11">
            <a:extLst>
              <a:ext uri="{FF2B5EF4-FFF2-40B4-BE49-F238E27FC236}">
                <a16:creationId xmlns:a16="http://schemas.microsoft.com/office/drawing/2014/main" id="{9AE15A4F-C45B-4248-A9B0-7E565E91CBA4}"/>
              </a:ext>
            </a:extLst>
          </p:cNvPr>
          <p:cNvSpPr txBox="1"/>
          <p:nvPr/>
        </p:nvSpPr>
        <p:spPr>
          <a:xfrm>
            <a:off x="8890000" y="945634"/>
            <a:ext cx="2336800" cy="51077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ctr"/>
            <a:r>
              <a:rPr lang="ar-SA" sz="2400" b="1" i="0" u="none" strike="noStrike" baseline="0" dirty="0">
                <a:solidFill>
                  <a:srgbClr val="C00000"/>
                </a:solidFill>
                <a:latin typeface="Lotus-Light"/>
              </a:rPr>
              <a:t>مهارة القراءة</a:t>
            </a:r>
            <a:endParaRPr lang="ar-SA" sz="2400" b="1" dirty="0">
              <a:solidFill>
                <a:srgbClr val="C00000"/>
              </a:solidFill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AFD0A981-609D-488A-8C94-5DDF4E5765B2}"/>
              </a:ext>
            </a:extLst>
          </p:cNvPr>
          <p:cNvSpPr txBox="1"/>
          <p:nvPr/>
        </p:nvSpPr>
        <p:spPr>
          <a:xfrm>
            <a:off x="2032000" y="1625437"/>
            <a:ext cx="8267700" cy="57888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ctr"/>
            <a:r>
              <a:rPr lang="ar-SA" sz="2800" b="1" i="0" u="none" strike="noStrike" baseline="0" dirty="0">
                <a:solidFill>
                  <a:srgbClr val="00B0F0"/>
                </a:solidFill>
                <a:latin typeface="Lotus-Light"/>
              </a:rPr>
              <a:t>تصنيف المواد الصلبة، والسوائل، والغازات</a:t>
            </a:r>
            <a:endParaRPr lang="ar-SA" sz="2800" b="1" dirty="0">
              <a:solidFill>
                <a:srgbClr val="00B0F0"/>
              </a:solidFill>
            </a:endParaRPr>
          </a:p>
        </p:txBody>
      </p:sp>
      <p:graphicFrame>
        <p:nvGraphicFramePr>
          <p:cNvPr id="15" name="جدول 15">
            <a:extLst>
              <a:ext uri="{FF2B5EF4-FFF2-40B4-BE49-F238E27FC236}">
                <a16:creationId xmlns:a16="http://schemas.microsoft.com/office/drawing/2014/main" id="{3A91FD73-8E02-4154-9E82-AEF13B28C4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2915955"/>
              </p:ext>
            </p:extLst>
          </p:nvPr>
        </p:nvGraphicFramePr>
        <p:xfrm>
          <a:off x="2032000" y="2497812"/>
          <a:ext cx="8267700" cy="3325284"/>
        </p:xfrm>
        <a:graphic>
          <a:graphicData uri="http://schemas.openxmlformats.org/drawingml/2006/table">
            <a:tbl>
              <a:tblPr rtl="1" firstRow="1" bandRow="1">
                <a:tableStyleId>{BC89EF96-8CEA-46FF-86C4-4CE0E7609802}</a:tableStyleId>
              </a:tblPr>
              <a:tblGrid>
                <a:gridCol w="2755900">
                  <a:extLst>
                    <a:ext uri="{9D8B030D-6E8A-4147-A177-3AD203B41FA5}">
                      <a16:colId xmlns:a16="http://schemas.microsoft.com/office/drawing/2014/main" val="2009429208"/>
                    </a:ext>
                  </a:extLst>
                </a:gridCol>
                <a:gridCol w="2755900">
                  <a:extLst>
                    <a:ext uri="{9D8B030D-6E8A-4147-A177-3AD203B41FA5}">
                      <a16:colId xmlns:a16="http://schemas.microsoft.com/office/drawing/2014/main" val="3409350848"/>
                    </a:ext>
                  </a:extLst>
                </a:gridCol>
                <a:gridCol w="2755900">
                  <a:extLst>
                    <a:ext uri="{9D8B030D-6E8A-4147-A177-3AD203B41FA5}">
                      <a16:colId xmlns:a16="http://schemas.microsoft.com/office/drawing/2014/main" val="855817249"/>
                    </a:ext>
                  </a:extLst>
                </a:gridCol>
              </a:tblGrid>
              <a:tr h="981988">
                <a:tc>
                  <a:txBody>
                    <a:bodyPr/>
                    <a:lstStyle/>
                    <a:p>
                      <a:pPr algn="ctr" rtl="1"/>
                      <a:endParaRPr lang="ar-SA" sz="2400" b="1" dirty="0">
                        <a:solidFill>
                          <a:srgbClr val="00B0F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endParaRPr lang="ar-SA" sz="2400" b="1" dirty="0">
                        <a:solidFill>
                          <a:srgbClr val="00B0F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endParaRPr lang="ar-SA" b="1" dirty="0">
                        <a:solidFill>
                          <a:srgbClr val="00B0F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0366468"/>
                  </a:ext>
                </a:extLst>
              </a:tr>
              <a:tr h="2343296">
                <a:tc>
                  <a:txBody>
                    <a:bodyPr/>
                    <a:lstStyle/>
                    <a:p>
                      <a:pPr algn="ctr"/>
                      <a:endParaRPr lang="ar-SA" sz="2400" b="1" dirty="0">
                        <a:solidFill>
                          <a:srgbClr val="00B0F0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ar-SA" sz="2400" b="1" dirty="0">
                        <a:solidFill>
                          <a:srgbClr val="00B0F0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ar-SA" sz="2400" b="1" dirty="0">
                        <a:solidFill>
                          <a:srgbClr val="00B0F0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3561487"/>
                  </a:ext>
                </a:extLst>
              </a:tr>
            </a:tbl>
          </a:graphicData>
        </a:graphic>
      </p:graphicFrame>
      <p:sp>
        <p:nvSpPr>
          <p:cNvPr id="18" name="مربع نص 17">
            <a:extLst>
              <a:ext uri="{FF2B5EF4-FFF2-40B4-BE49-F238E27FC236}">
                <a16:creationId xmlns:a16="http://schemas.microsoft.com/office/drawing/2014/main" id="{9884F1AF-A85D-4F1E-945E-D30800535A8F}"/>
              </a:ext>
            </a:extLst>
          </p:cNvPr>
          <p:cNvSpPr txBox="1"/>
          <p:nvPr/>
        </p:nvSpPr>
        <p:spPr>
          <a:xfrm>
            <a:off x="7569200" y="2829500"/>
            <a:ext cx="24892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sz="2400" b="1" i="0" u="none" strike="noStrike" kern="1200" baseline="0" dirty="0">
                <a:solidFill>
                  <a:srgbClr val="00B0F0"/>
                </a:solidFill>
                <a:latin typeface="+mn-lt"/>
                <a:ea typeface="+mn-ea"/>
                <a:cs typeface="+mn-cs"/>
              </a:rPr>
              <a:t>المواد الصلبة</a:t>
            </a:r>
            <a:endParaRPr lang="ar-SA" sz="2400" b="1" dirty="0">
              <a:solidFill>
                <a:srgbClr val="00B0F0"/>
              </a:solidFill>
            </a:endParaRP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3CD97B24-92DD-48C8-B688-79C5934EEF3D}"/>
              </a:ext>
            </a:extLst>
          </p:cNvPr>
          <p:cNvSpPr txBox="1"/>
          <p:nvPr/>
        </p:nvSpPr>
        <p:spPr>
          <a:xfrm>
            <a:off x="5562600" y="2829499"/>
            <a:ext cx="10668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400" b="1" i="0" u="none" strike="noStrike" kern="1200" baseline="0" dirty="0">
                <a:solidFill>
                  <a:srgbClr val="00B0F0"/>
                </a:solidFill>
                <a:latin typeface="+mn-lt"/>
                <a:ea typeface="+mn-ea"/>
                <a:cs typeface="+mn-cs"/>
              </a:rPr>
              <a:t>السوائل</a:t>
            </a:r>
            <a:endParaRPr lang="ar-SA" sz="2400" dirty="0"/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E5E46CA2-88F5-47A2-B8AB-0EB344E4FB7C}"/>
              </a:ext>
            </a:extLst>
          </p:cNvPr>
          <p:cNvSpPr txBox="1"/>
          <p:nvPr/>
        </p:nvSpPr>
        <p:spPr>
          <a:xfrm>
            <a:off x="2730500" y="2823466"/>
            <a:ext cx="10668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sz="2400" b="1" i="0" u="none" strike="noStrike" kern="1200" baseline="0" dirty="0">
                <a:solidFill>
                  <a:srgbClr val="00B0F0"/>
                </a:solidFill>
                <a:latin typeface="+mn-lt"/>
                <a:ea typeface="+mn-ea"/>
                <a:cs typeface="+mn-cs"/>
              </a:rPr>
              <a:t>الغازات</a:t>
            </a:r>
            <a:endParaRPr lang="ar-SA" sz="2400" b="1" dirty="0">
              <a:solidFill>
                <a:srgbClr val="00B0F0"/>
              </a:solidFill>
            </a:endParaRPr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CA87F92D-9021-429E-97D4-19E067E0AB39}"/>
              </a:ext>
            </a:extLst>
          </p:cNvPr>
          <p:cNvSpPr txBox="1"/>
          <p:nvPr/>
        </p:nvSpPr>
        <p:spPr>
          <a:xfrm>
            <a:off x="7569200" y="4141632"/>
            <a:ext cx="26416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400" b="1" i="0" u="none" strike="noStrike" kern="1200" baseline="0" dirty="0">
                <a:solidFill>
                  <a:srgbClr val="00B0F0"/>
                </a:solidFill>
                <a:latin typeface="+mn-lt"/>
                <a:ea typeface="+mn-ea"/>
                <a:cs typeface="+mn-cs"/>
              </a:rPr>
              <a:t>المواد الصلبة لها</a:t>
            </a:r>
          </a:p>
          <a:p>
            <a:pPr algn="ctr"/>
            <a:r>
              <a:rPr lang="ar-SA" sz="2400" b="1" i="0" u="none" strike="noStrike" kern="1200" baseline="0" dirty="0">
                <a:solidFill>
                  <a:srgbClr val="00B0F0"/>
                </a:solidFill>
                <a:latin typeface="+mn-lt"/>
                <a:ea typeface="+mn-ea"/>
                <a:cs typeface="+mn-cs"/>
              </a:rPr>
              <a:t>شكل محدد</a:t>
            </a:r>
            <a:endParaRPr lang="ar-SA" sz="2400" b="1" dirty="0">
              <a:solidFill>
                <a:srgbClr val="00B0F0"/>
              </a:solidFill>
            </a:endParaRPr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FB1BBC0E-785D-4FBC-B98C-C37647C7B002}"/>
              </a:ext>
            </a:extLst>
          </p:cNvPr>
          <p:cNvSpPr txBox="1"/>
          <p:nvPr/>
        </p:nvSpPr>
        <p:spPr>
          <a:xfrm>
            <a:off x="4826000" y="3868065"/>
            <a:ext cx="2540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400" b="1" i="0" u="none" strike="noStrike" kern="1200" baseline="0" dirty="0">
                <a:solidFill>
                  <a:srgbClr val="00B0F0"/>
                </a:solidFill>
                <a:latin typeface="+mn-lt"/>
                <a:ea typeface="+mn-ea"/>
                <a:cs typeface="+mn-cs"/>
              </a:rPr>
              <a:t>السوائل تنساب</a:t>
            </a:r>
          </a:p>
          <a:p>
            <a:pPr algn="ctr"/>
            <a:r>
              <a:rPr lang="ar-SA" sz="2400" b="1" i="0" u="none" strike="noStrike" kern="1200" baseline="0" dirty="0">
                <a:solidFill>
                  <a:srgbClr val="00B0F0"/>
                </a:solidFill>
                <a:latin typeface="+mn-lt"/>
                <a:ea typeface="+mn-ea"/>
                <a:cs typeface="+mn-cs"/>
              </a:rPr>
              <a:t>وتأخذ شكل الوعاء</a:t>
            </a:r>
          </a:p>
          <a:p>
            <a:pPr algn="ctr"/>
            <a:r>
              <a:rPr lang="ar-SA" sz="2400" b="1" i="0" u="none" strike="noStrike" kern="1200" baseline="0" dirty="0">
                <a:solidFill>
                  <a:srgbClr val="00B0F0"/>
                </a:solidFill>
                <a:latin typeface="+mn-lt"/>
                <a:ea typeface="+mn-ea"/>
                <a:cs typeface="+mn-cs"/>
              </a:rPr>
              <a:t>الذي توضع فيه</a:t>
            </a:r>
          </a:p>
          <a:p>
            <a:pPr algn="ctr"/>
            <a:r>
              <a:rPr lang="ar-SA" sz="2400" b="1" i="0" u="none" strike="noStrike" kern="1200" baseline="0" dirty="0">
                <a:solidFill>
                  <a:srgbClr val="00B0F0"/>
                </a:solidFill>
                <a:latin typeface="+mn-lt"/>
                <a:ea typeface="+mn-ea"/>
                <a:cs typeface="+mn-cs"/>
              </a:rPr>
              <a:t>وتشغل حيزا</a:t>
            </a:r>
            <a:endParaRPr lang="ar-SA" sz="2400" dirty="0"/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EB5C02FA-8B6A-49E1-BB41-B76A0D9000F8}"/>
              </a:ext>
            </a:extLst>
          </p:cNvPr>
          <p:cNvSpPr txBox="1"/>
          <p:nvPr/>
        </p:nvSpPr>
        <p:spPr>
          <a:xfrm>
            <a:off x="2082800" y="3868065"/>
            <a:ext cx="26416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400" b="1" i="0" u="none" strike="noStrike" kern="1200" baseline="0" dirty="0">
                <a:solidFill>
                  <a:srgbClr val="00B0F0"/>
                </a:solidFill>
                <a:latin typeface="+mn-lt"/>
                <a:ea typeface="+mn-ea"/>
                <a:cs typeface="+mn-cs"/>
              </a:rPr>
              <a:t>الغازات لا ُ ترى</a:t>
            </a:r>
          </a:p>
          <a:p>
            <a:pPr algn="ctr"/>
            <a:r>
              <a:rPr lang="ar-SA" sz="2400" b="1" i="0" u="none" strike="noStrike" kern="1200" baseline="0" dirty="0">
                <a:solidFill>
                  <a:srgbClr val="00B0F0"/>
                </a:solidFill>
                <a:latin typeface="+mn-lt"/>
                <a:ea typeface="+mn-ea"/>
                <a:cs typeface="+mn-cs"/>
              </a:rPr>
              <a:t>ولكن لها كتلة وتنتشر</a:t>
            </a:r>
          </a:p>
          <a:p>
            <a:pPr algn="ctr"/>
            <a:r>
              <a:rPr lang="ar-SA" sz="2400" b="1" i="0" u="none" strike="noStrike" kern="1200" baseline="0" dirty="0">
                <a:solidFill>
                  <a:srgbClr val="00B0F0"/>
                </a:solidFill>
                <a:latin typeface="+mn-lt"/>
                <a:ea typeface="+mn-ea"/>
                <a:cs typeface="+mn-cs"/>
              </a:rPr>
              <a:t>لتملأ الحيز الذي</a:t>
            </a:r>
          </a:p>
          <a:p>
            <a:pPr algn="ctr"/>
            <a:r>
              <a:rPr lang="ar-SA" sz="2400" b="1" i="0" u="none" strike="noStrike" kern="1200" baseline="0" dirty="0">
                <a:solidFill>
                  <a:srgbClr val="00B0F0"/>
                </a:solidFill>
                <a:latin typeface="+mn-lt"/>
                <a:ea typeface="+mn-ea"/>
                <a:cs typeface="+mn-cs"/>
              </a:rPr>
              <a:t>توجد فيه.</a:t>
            </a:r>
            <a:endParaRPr lang="ar-SA" sz="2400" b="1" dirty="0">
              <a:solidFill>
                <a:srgbClr val="00B0F0"/>
              </a:solidFill>
            </a:endParaRPr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A33379FE-53A0-457E-804B-A68389DD0220}"/>
              </a:ext>
            </a:extLst>
          </p:cNvPr>
          <p:cNvSpPr txBox="1"/>
          <p:nvPr/>
        </p:nvSpPr>
        <p:spPr>
          <a:xfrm>
            <a:off x="1463675" y="6363028"/>
            <a:ext cx="2587625" cy="119182"/>
          </a:xfrm>
          <a:prstGeom prst="roundRect">
            <a:avLst/>
          </a:prstGeom>
          <a:solidFill>
            <a:srgbClr val="05BCFE"/>
          </a:solidFill>
          <a:ln>
            <a:solidFill>
              <a:srgbClr val="00B0F0">
                <a:alpha val="54000"/>
              </a:srgbClr>
            </a:solidFill>
          </a:ln>
        </p:spPr>
        <p:txBody>
          <a:bodyPr wrap="square" lIns="0" tIns="0" rIns="0" bIns="0">
            <a:spAutoFit/>
          </a:bodyPr>
          <a:lstStyle/>
          <a:p>
            <a:pPr algn="ctr" rtl="1"/>
            <a:r>
              <a:rPr lang="ar-SA" sz="700" b="1" dirty="0" err="1">
                <a:solidFill>
                  <a:schemeClr val="bg1"/>
                </a:solidFill>
                <a:latin typeface="Calibri" panose="020F0502020204030204" pitchFamily="34" charset="0"/>
                <a:cs typeface="+mj-cs"/>
              </a:rPr>
              <a:t>برزنتيشن</a:t>
            </a:r>
            <a:r>
              <a:rPr lang="ar-SA" sz="700" b="1" dirty="0">
                <a:solidFill>
                  <a:schemeClr val="bg1"/>
                </a:solidFill>
                <a:latin typeface="Calibri" panose="020F0502020204030204" pitchFamily="34" charset="0"/>
                <a:cs typeface="+mj-cs"/>
              </a:rPr>
              <a:t> العلوم للمرحلة الابتدائية      </a:t>
            </a:r>
            <a:r>
              <a:rPr lang="en-US" sz="700" b="1" dirty="0">
                <a:solidFill>
                  <a:schemeClr val="bg1"/>
                </a:solidFill>
                <a:latin typeface="Calibri" panose="020F0502020204030204" pitchFamily="34" charset="0"/>
                <a:cs typeface="+mj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https://t.me/presentationyosef</a:t>
            </a:r>
            <a:r>
              <a:rPr lang="en-US" sz="700" b="1" dirty="0">
                <a:solidFill>
                  <a:schemeClr val="bg1"/>
                </a:solidFill>
                <a:latin typeface="Calibri" panose="020F0502020204030204" pitchFamily="34" charset="0"/>
                <a:cs typeface="+mj-cs"/>
              </a:rPr>
              <a:t>        </a:t>
            </a:r>
          </a:p>
        </p:txBody>
      </p:sp>
      <p:pic>
        <p:nvPicPr>
          <p:cNvPr id="30" name="Picture 4" descr="Канал и группа в телеграмме — KIA Ceed, 1.6 л., 2018 года на DRIVE2">
            <a:extLst>
              <a:ext uri="{FF2B5EF4-FFF2-40B4-BE49-F238E27FC236}">
                <a16:creationId xmlns:a16="http://schemas.microsoft.com/office/drawing/2014/main" id="{D09CE732-E924-4754-A4BA-905B49D3E4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700" y="6338331"/>
            <a:ext cx="174977" cy="168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1">
            <a:extLst>
              <a:ext uri="{FF2B5EF4-FFF2-40B4-BE49-F238E27FC236}">
                <a16:creationId xmlns:a16="http://schemas.microsoft.com/office/drawing/2014/main" id="{657B7743-46D6-4EF0-B4C5-F68433AE0104}"/>
              </a:ext>
            </a:extLst>
          </p:cNvPr>
          <p:cNvSpPr txBox="1"/>
          <p:nvPr/>
        </p:nvSpPr>
        <p:spPr>
          <a:xfrm>
            <a:off x="4462463" y="360920"/>
            <a:ext cx="3133725" cy="660045"/>
          </a:xfrm>
          <a:prstGeom prst="roundRect">
            <a:avLst>
              <a:gd name="adj" fmla="val 7748"/>
            </a:avLst>
          </a:prstGeom>
          <a:solidFill>
            <a:schemeClr val="bg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180000" tIns="108000" rIns="180000" bIns="72000" rtlCol="1">
            <a:spAutoFit/>
          </a:bodyPr>
          <a:lstStyle/>
          <a:p>
            <a:pPr algn="ctr">
              <a:defRPr/>
            </a:pPr>
            <a:r>
              <a:rPr lang="ar-EG" sz="2800" b="1" dirty="0">
                <a:solidFill>
                  <a:srgbClr val="0070C0"/>
                </a:solidFill>
                <a:effectLst/>
                <a:latin typeface="Times New Roman" pitchFamily="18" charset="0"/>
              </a:rPr>
              <a:t>السَّوائِلُ وَالْغَازَاتُ</a:t>
            </a:r>
          </a:p>
        </p:txBody>
      </p:sp>
    </p:spTree>
    <p:extLst>
      <p:ext uri="{BB962C8B-B14F-4D97-AF65-F5344CB8AC3E}">
        <p14:creationId xmlns:p14="http://schemas.microsoft.com/office/powerpoint/2010/main" val="256583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8" grpId="0"/>
      <p:bldP spid="20" grpId="0"/>
      <p:bldP spid="22" grpId="0"/>
      <p:bldP spid="24" grpId="0"/>
      <p:bldP spid="26" grpId="0"/>
      <p:bldP spid="28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ربع نص 11">
            <a:extLst>
              <a:ext uri="{FF2B5EF4-FFF2-40B4-BE49-F238E27FC236}">
                <a16:creationId xmlns:a16="http://schemas.microsoft.com/office/drawing/2014/main" id="{9AE15A4F-C45B-4248-A9B0-7E565E91CBA4}"/>
              </a:ext>
            </a:extLst>
          </p:cNvPr>
          <p:cNvSpPr txBox="1"/>
          <p:nvPr/>
        </p:nvSpPr>
        <p:spPr>
          <a:xfrm>
            <a:off x="8890000" y="945634"/>
            <a:ext cx="2336800" cy="51077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ctr"/>
            <a:r>
              <a:rPr lang="ar-SA" sz="2400" b="1" i="0" u="none" strike="noStrike" baseline="0" dirty="0">
                <a:solidFill>
                  <a:srgbClr val="C00000"/>
                </a:solidFill>
                <a:latin typeface="Lotus-Light"/>
              </a:rPr>
              <a:t>مهارة القراءة</a:t>
            </a:r>
            <a:endParaRPr lang="ar-SA" sz="2400" b="1" dirty="0">
              <a:solidFill>
                <a:srgbClr val="C00000"/>
              </a:solidFill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AFD0A981-609D-488A-8C94-5DDF4E5765B2}"/>
              </a:ext>
            </a:extLst>
          </p:cNvPr>
          <p:cNvSpPr txBox="1"/>
          <p:nvPr/>
        </p:nvSpPr>
        <p:spPr>
          <a:xfrm>
            <a:off x="3505200" y="1799312"/>
            <a:ext cx="5181600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ctr"/>
            <a:r>
              <a:rPr lang="ar-SA" sz="2800" b="1" i="0" u="none" strike="noStrike" baseline="0" dirty="0">
                <a:latin typeface="Lotus-Light"/>
              </a:rPr>
              <a:t>تصنيف المواد الصلبة، والسوائل، والغازات</a:t>
            </a:r>
            <a:endParaRPr lang="ar-SA" sz="2800" b="1" dirty="0"/>
          </a:p>
        </p:txBody>
      </p:sp>
      <p:graphicFrame>
        <p:nvGraphicFramePr>
          <p:cNvPr id="15" name="جدول 15">
            <a:extLst>
              <a:ext uri="{FF2B5EF4-FFF2-40B4-BE49-F238E27FC236}">
                <a16:creationId xmlns:a16="http://schemas.microsoft.com/office/drawing/2014/main" id="{3A91FD73-8E02-4154-9E82-AEF13B28C4EF}"/>
              </a:ext>
            </a:extLst>
          </p:cNvPr>
          <p:cNvGraphicFramePr>
            <a:graphicFrameLocks noGrp="1"/>
          </p:cNvGraphicFramePr>
          <p:nvPr/>
        </p:nvGraphicFramePr>
        <p:xfrm>
          <a:off x="2032000" y="2497812"/>
          <a:ext cx="8267700" cy="3325284"/>
        </p:xfrm>
        <a:graphic>
          <a:graphicData uri="http://schemas.openxmlformats.org/drawingml/2006/table">
            <a:tbl>
              <a:tblPr rtl="1" firstRow="1" bandRow="1">
                <a:tableStyleId>{BC89EF96-8CEA-46FF-86C4-4CE0E7609802}</a:tableStyleId>
              </a:tblPr>
              <a:tblGrid>
                <a:gridCol w="2755900">
                  <a:extLst>
                    <a:ext uri="{9D8B030D-6E8A-4147-A177-3AD203B41FA5}">
                      <a16:colId xmlns:a16="http://schemas.microsoft.com/office/drawing/2014/main" val="2009429208"/>
                    </a:ext>
                  </a:extLst>
                </a:gridCol>
                <a:gridCol w="2755900">
                  <a:extLst>
                    <a:ext uri="{9D8B030D-6E8A-4147-A177-3AD203B41FA5}">
                      <a16:colId xmlns:a16="http://schemas.microsoft.com/office/drawing/2014/main" val="3409350848"/>
                    </a:ext>
                  </a:extLst>
                </a:gridCol>
                <a:gridCol w="2755900">
                  <a:extLst>
                    <a:ext uri="{9D8B030D-6E8A-4147-A177-3AD203B41FA5}">
                      <a16:colId xmlns:a16="http://schemas.microsoft.com/office/drawing/2014/main" val="855817249"/>
                    </a:ext>
                  </a:extLst>
                </a:gridCol>
              </a:tblGrid>
              <a:tr h="981988">
                <a:tc>
                  <a:txBody>
                    <a:bodyPr/>
                    <a:lstStyle/>
                    <a:p>
                      <a:pPr algn="ctr" rtl="1"/>
                      <a:r>
                        <a:rPr lang="ar-SA" sz="2400" b="1" i="0" u="none" strike="noStrike" kern="1200" baseline="0" dirty="0">
                          <a:solidFill>
                            <a:srgbClr val="00B0F0"/>
                          </a:solidFill>
                          <a:latin typeface="+mn-lt"/>
                          <a:ea typeface="+mn-ea"/>
                          <a:cs typeface="+mn-cs"/>
                        </a:rPr>
                        <a:t>المواد الصلبة</a:t>
                      </a:r>
                      <a:endParaRPr lang="ar-SA" sz="2400" b="1" dirty="0">
                        <a:solidFill>
                          <a:srgbClr val="00B0F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400" b="1" i="0" u="none" strike="noStrike" kern="1200" baseline="0" dirty="0">
                          <a:solidFill>
                            <a:srgbClr val="00B0F0"/>
                          </a:solidFill>
                          <a:latin typeface="+mn-lt"/>
                          <a:ea typeface="+mn-ea"/>
                          <a:cs typeface="+mn-cs"/>
                        </a:rPr>
                        <a:t>السوائل</a:t>
                      </a:r>
                      <a:endParaRPr lang="ar-SA" sz="2400" b="1" dirty="0">
                        <a:solidFill>
                          <a:srgbClr val="00B0F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400" b="1" i="0" u="none" strike="noStrike" kern="1200" baseline="0" dirty="0">
                          <a:solidFill>
                            <a:srgbClr val="00B0F0"/>
                          </a:solidFill>
                          <a:latin typeface="+mn-lt"/>
                          <a:ea typeface="+mn-ea"/>
                          <a:cs typeface="+mn-cs"/>
                        </a:rPr>
                        <a:t>الغازات</a:t>
                      </a:r>
                      <a:endParaRPr lang="ar-SA" b="1" dirty="0">
                        <a:solidFill>
                          <a:srgbClr val="00B0F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0366468"/>
                  </a:ext>
                </a:extLst>
              </a:tr>
              <a:tr h="2343296">
                <a:tc>
                  <a:txBody>
                    <a:bodyPr/>
                    <a:lstStyle/>
                    <a:p>
                      <a:pPr algn="ctr"/>
                      <a:r>
                        <a:rPr lang="ar-SA" sz="2400" b="1" i="0" u="none" strike="noStrike" kern="1200" baseline="0" dirty="0">
                          <a:solidFill>
                            <a:srgbClr val="00B0F0"/>
                          </a:solidFill>
                          <a:latin typeface="+mn-lt"/>
                          <a:ea typeface="+mn-ea"/>
                          <a:cs typeface="+mn-cs"/>
                        </a:rPr>
                        <a:t>المواد الصلبة لها</a:t>
                      </a:r>
                    </a:p>
                    <a:p>
                      <a:pPr algn="ctr"/>
                      <a:r>
                        <a:rPr lang="ar-SA" sz="2400" b="1" i="0" u="none" strike="noStrike" kern="1200" baseline="0" dirty="0">
                          <a:solidFill>
                            <a:srgbClr val="00B0F0"/>
                          </a:solidFill>
                          <a:latin typeface="+mn-lt"/>
                          <a:ea typeface="+mn-ea"/>
                          <a:cs typeface="+mn-cs"/>
                        </a:rPr>
                        <a:t>شكل محدد</a:t>
                      </a:r>
                      <a:endParaRPr lang="ar-SA" sz="2400" b="1" dirty="0">
                        <a:solidFill>
                          <a:srgbClr val="00B0F0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2400" b="1" i="0" u="none" strike="noStrike" kern="1200" baseline="0" dirty="0">
                          <a:solidFill>
                            <a:srgbClr val="00B0F0"/>
                          </a:solidFill>
                          <a:latin typeface="+mn-lt"/>
                          <a:ea typeface="+mn-ea"/>
                          <a:cs typeface="+mn-cs"/>
                        </a:rPr>
                        <a:t>السوائل تنساب</a:t>
                      </a:r>
                    </a:p>
                    <a:p>
                      <a:pPr algn="ctr"/>
                      <a:r>
                        <a:rPr lang="ar-SA" sz="2400" b="1" i="0" u="none" strike="noStrike" kern="1200" baseline="0" dirty="0">
                          <a:solidFill>
                            <a:srgbClr val="00B0F0"/>
                          </a:solidFill>
                          <a:latin typeface="+mn-lt"/>
                          <a:ea typeface="+mn-ea"/>
                          <a:cs typeface="+mn-cs"/>
                        </a:rPr>
                        <a:t>وتأخذ شكل الوعاء</a:t>
                      </a:r>
                    </a:p>
                    <a:p>
                      <a:pPr algn="ctr"/>
                      <a:r>
                        <a:rPr lang="ar-SA" sz="2400" b="1" i="0" u="none" strike="noStrike" kern="1200" baseline="0" dirty="0">
                          <a:solidFill>
                            <a:srgbClr val="00B0F0"/>
                          </a:solidFill>
                          <a:latin typeface="+mn-lt"/>
                          <a:ea typeface="+mn-ea"/>
                          <a:cs typeface="+mn-cs"/>
                        </a:rPr>
                        <a:t>الذي توضع فيه</a:t>
                      </a:r>
                    </a:p>
                    <a:p>
                      <a:pPr algn="ctr"/>
                      <a:r>
                        <a:rPr lang="ar-SA" sz="2400" b="1" i="0" u="none" strike="noStrike" kern="1200" baseline="0" dirty="0">
                          <a:solidFill>
                            <a:srgbClr val="00B0F0"/>
                          </a:solidFill>
                          <a:latin typeface="+mn-lt"/>
                          <a:ea typeface="+mn-ea"/>
                          <a:cs typeface="+mn-cs"/>
                        </a:rPr>
                        <a:t>وتشغل حيزا.</a:t>
                      </a:r>
                      <a:endParaRPr lang="ar-SA" sz="2400" b="1" dirty="0">
                        <a:solidFill>
                          <a:srgbClr val="00B0F0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2400" b="1" i="0" u="none" strike="noStrike" kern="1200" baseline="0" dirty="0">
                          <a:solidFill>
                            <a:srgbClr val="00B0F0"/>
                          </a:solidFill>
                          <a:latin typeface="+mn-lt"/>
                          <a:ea typeface="+mn-ea"/>
                          <a:cs typeface="+mn-cs"/>
                        </a:rPr>
                        <a:t>الغازات لا ُ ترى</a:t>
                      </a:r>
                    </a:p>
                    <a:p>
                      <a:pPr algn="ctr"/>
                      <a:r>
                        <a:rPr lang="ar-SA" sz="2400" b="1" i="0" u="none" strike="noStrike" kern="1200" baseline="0" dirty="0">
                          <a:solidFill>
                            <a:srgbClr val="00B0F0"/>
                          </a:solidFill>
                          <a:latin typeface="+mn-lt"/>
                          <a:ea typeface="+mn-ea"/>
                          <a:cs typeface="+mn-cs"/>
                        </a:rPr>
                        <a:t>ولكن لها كتلة وتنتشر</a:t>
                      </a:r>
                    </a:p>
                    <a:p>
                      <a:pPr algn="ctr"/>
                      <a:r>
                        <a:rPr lang="ar-SA" sz="2400" b="1" i="0" u="none" strike="noStrike" kern="1200" baseline="0" dirty="0">
                          <a:solidFill>
                            <a:srgbClr val="00B0F0"/>
                          </a:solidFill>
                          <a:latin typeface="+mn-lt"/>
                          <a:ea typeface="+mn-ea"/>
                          <a:cs typeface="+mn-cs"/>
                        </a:rPr>
                        <a:t>لتملأ الحيز الذي</a:t>
                      </a:r>
                    </a:p>
                    <a:p>
                      <a:pPr algn="ctr"/>
                      <a:r>
                        <a:rPr lang="ar-SA" sz="2400" b="1" i="0" u="none" strike="noStrike" kern="1200" baseline="0" dirty="0">
                          <a:solidFill>
                            <a:srgbClr val="00B0F0"/>
                          </a:solidFill>
                          <a:latin typeface="+mn-lt"/>
                          <a:ea typeface="+mn-ea"/>
                          <a:cs typeface="+mn-cs"/>
                        </a:rPr>
                        <a:t>توجد فيه.</a:t>
                      </a:r>
                      <a:endParaRPr lang="ar-SA" sz="2400" b="1" dirty="0">
                        <a:solidFill>
                          <a:srgbClr val="00B0F0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3561487"/>
                  </a:ext>
                </a:extLst>
              </a:tr>
            </a:tbl>
          </a:graphicData>
        </a:graphic>
      </p:graphicFrame>
      <p:sp>
        <p:nvSpPr>
          <p:cNvPr id="5" name="مربع نص 4">
            <a:extLst>
              <a:ext uri="{FF2B5EF4-FFF2-40B4-BE49-F238E27FC236}">
                <a16:creationId xmlns:a16="http://schemas.microsoft.com/office/drawing/2014/main" id="{382404FE-0F28-4FEA-994C-C4642130E039}"/>
              </a:ext>
            </a:extLst>
          </p:cNvPr>
          <p:cNvSpPr txBox="1"/>
          <p:nvPr/>
        </p:nvSpPr>
        <p:spPr>
          <a:xfrm>
            <a:off x="1463675" y="6363028"/>
            <a:ext cx="2587625" cy="119182"/>
          </a:xfrm>
          <a:prstGeom prst="roundRect">
            <a:avLst/>
          </a:prstGeom>
          <a:solidFill>
            <a:srgbClr val="05BCFE"/>
          </a:solidFill>
          <a:ln>
            <a:solidFill>
              <a:srgbClr val="00B0F0">
                <a:alpha val="54000"/>
              </a:srgbClr>
            </a:solidFill>
          </a:ln>
        </p:spPr>
        <p:txBody>
          <a:bodyPr wrap="square" lIns="0" tIns="0" rIns="0" bIns="0">
            <a:spAutoFit/>
          </a:bodyPr>
          <a:lstStyle/>
          <a:p>
            <a:pPr algn="ctr" rtl="1"/>
            <a:r>
              <a:rPr lang="ar-SA" sz="700" b="1" dirty="0" err="1">
                <a:solidFill>
                  <a:schemeClr val="bg1"/>
                </a:solidFill>
                <a:latin typeface="Calibri" panose="020F0502020204030204" pitchFamily="34" charset="0"/>
                <a:cs typeface="+mj-cs"/>
              </a:rPr>
              <a:t>برزنتيشن</a:t>
            </a:r>
            <a:r>
              <a:rPr lang="ar-SA" sz="700" b="1" dirty="0">
                <a:solidFill>
                  <a:schemeClr val="bg1"/>
                </a:solidFill>
                <a:latin typeface="Calibri" panose="020F0502020204030204" pitchFamily="34" charset="0"/>
                <a:cs typeface="+mj-cs"/>
              </a:rPr>
              <a:t> العلوم للمرحلة الابتدائية      </a:t>
            </a:r>
            <a:r>
              <a:rPr lang="en-US" sz="700" b="1" dirty="0">
                <a:solidFill>
                  <a:schemeClr val="bg1"/>
                </a:solidFill>
                <a:latin typeface="Calibri" panose="020F0502020204030204" pitchFamily="34" charset="0"/>
                <a:cs typeface="+mj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https://t.me/presentationyosef</a:t>
            </a:r>
            <a:r>
              <a:rPr lang="en-US" sz="700" b="1" dirty="0">
                <a:solidFill>
                  <a:schemeClr val="bg1"/>
                </a:solidFill>
                <a:latin typeface="Calibri" panose="020F0502020204030204" pitchFamily="34" charset="0"/>
                <a:cs typeface="+mj-cs"/>
              </a:rPr>
              <a:t>        </a:t>
            </a:r>
          </a:p>
        </p:txBody>
      </p:sp>
      <p:pic>
        <p:nvPicPr>
          <p:cNvPr id="6" name="Picture 4" descr="Канал и группа в телеграмме — KIA Ceed, 1.6 л., 2018 года на DRIVE2">
            <a:extLst>
              <a:ext uri="{FF2B5EF4-FFF2-40B4-BE49-F238E27FC236}">
                <a16:creationId xmlns:a16="http://schemas.microsoft.com/office/drawing/2014/main" id="{55EF335D-4366-4527-9297-D2F67EBBB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700" y="6338331"/>
            <a:ext cx="174977" cy="168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1">
            <a:extLst>
              <a:ext uri="{FF2B5EF4-FFF2-40B4-BE49-F238E27FC236}">
                <a16:creationId xmlns:a16="http://schemas.microsoft.com/office/drawing/2014/main" id="{945A00D2-6921-44E4-89B0-262C75860DCB}"/>
              </a:ext>
            </a:extLst>
          </p:cNvPr>
          <p:cNvSpPr txBox="1"/>
          <p:nvPr/>
        </p:nvSpPr>
        <p:spPr>
          <a:xfrm>
            <a:off x="4462463" y="360920"/>
            <a:ext cx="3133725" cy="660045"/>
          </a:xfrm>
          <a:prstGeom prst="roundRect">
            <a:avLst>
              <a:gd name="adj" fmla="val 7748"/>
            </a:avLst>
          </a:prstGeom>
          <a:solidFill>
            <a:schemeClr val="bg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180000" tIns="108000" rIns="180000" bIns="72000" rtlCol="1">
            <a:spAutoFit/>
          </a:bodyPr>
          <a:lstStyle/>
          <a:p>
            <a:pPr algn="ctr">
              <a:defRPr/>
            </a:pPr>
            <a:r>
              <a:rPr lang="ar-EG" sz="2800" b="1" dirty="0">
                <a:solidFill>
                  <a:srgbClr val="0070C0"/>
                </a:solidFill>
                <a:effectLst/>
                <a:latin typeface="Times New Roman" pitchFamily="18" charset="0"/>
              </a:rPr>
              <a:t>السَّوائِلُ وَالْغَازَاتُ</a:t>
            </a:r>
          </a:p>
        </p:txBody>
      </p:sp>
    </p:spTree>
    <p:extLst>
      <p:ext uri="{BB962C8B-B14F-4D97-AF65-F5344CB8AC3E}">
        <p14:creationId xmlns:p14="http://schemas.microsoft.com/office/powerpoint/2010/main" val="3231286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>
            <a:extLst>
              <a:ext uri="{FF2B5EF4-FFF2-40B4-BE49-F238E27FC236}">
                <a16:creationId xmlns:a16="http://schemas.microsoft.com/office/drawing/2014/main" id="{5DB50457-58F2-4F8E-8C4A-28828E1518EC}"/>
              </a:ext>
            </a:extLst>
          </p:cNvPr>
          <p:cNvSpPr/>
          <p:nvPr/>
        </p:nvSpPr>
        <p:spPr bwMode="auto">
          <a:xfrm>
            <a:off x="1489988" y="1229114"/>
            <a:ext cx="9212024" cy="578882"/>
          </a:xfrm>
          <a:prstGeom prst="roundRect">
            <a:avLst/>
          </a:prstGeom>
          <a:solidFill>
            <a:schemeClr val="bg2">
              <a:alpha val="36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من خواص السوائل أنها قابلة </a:t>
            </a:r>
            <a:r>
              <a:rPr lang="ar-EG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لل</a:t>
            </a:r>
            <a:r>
              <a:rPr lang="ar-EG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ـ:</a:t>
            </a:r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id="{EC60B9CF-7DF2-4503-A59B-7B3CDD1EF2EB}"/>
              </a:ext>
            </a:extLst>
          </p:cNvPr>
          <p:cNvSpPr/>
          <p:nvPr/>
        </p:nvSpPr>
        <p:spPr bwMode="auto">
          <a:xfrm>
            <a:off x="8115641" y="1963085"/>
            <a:ext cx="2586371" cy="578882"/>
          </a:xfrm>
          <a:prstGeom prst="roundRect">
            <a:avLst/>
          </a:prstGeom>
          <a:solidFill>
            <a:schemeClr val="bg2">
              <a:alpha val="36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8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الجريان </a:t>
            </a:r>
          </a:p>
        </p:txBody>
      </p:sp>
      <p:sp>
        <p:nvSpPr>
          <p:cNvPr id="10" name="Rectangle 1">
            <a:extLst>
              <a:ext uri="{FF2B5EF4-FFF2-40B4-BE49-F238E27FC236}">
                <a16:creationId xmlns:a16="http://schemas.microsoft.com/office/drawing/2014/main" id="{81EDC7D6-4D3F-4BE7-88D3-C3194D6C79E0}"/>
              </a:ext>
            </a:extLst>
          </p:cNvPr>
          <p:cNvSpPr/>
          <p:nvPr/>
        </p:nvSpPr>
        <p:spPr bwMode="auto">
          <a:xfrm>
            <a:off x="4802814" y="1963085"/>
            <a:ext cx="2586372" cy="578882"/>
          </a:xfrm>
          <a:prstGeom prst="roundRect">
            <a:avLst/>
          </a:prstGeom>
          <a:solidFill>
            <a:schemeClr val="bg2">
              <a:alpha val="36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8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الانتشار </a:t>
            </a:r>
          </a:p>
        </p:txBody>
      </p:sp>
      <p:sp>
        <p:nvSpPr>
          <p:cNvPr id="11" name="Rectangle 1">
            <a:extLst>
              <a:ext uri="{FF2B5EF4-FFF2-40B4-BE49-F238E27FC236}">
                <a16:creationId xmlns:a16="http://schemas.microsoft.com/office/drawing/2014/main" id="{52C78193-83FA-4BB4-839C-FD4A9BEC3BC4}"/>
              </a:ext>
            </a:extLst>
          </p:cNvPr>
          <p:cNvSpPr/>
          <p:nvPr/>
        </p:nvSpPr>
        <p:spPr bwMode="auto">
          <a:xfrm>
            <a:off x="1489988" y="1963085"/>
            <a:ext cx="2586373" cy="578882"/>
          </a:xfrm>
          <a:prstGeom prst="roundRect">
            <a:avLst/>
          </a:prstGeom>
          <a:solidFill>
            <a:schemeClr val="bg2">
              <a:alpha val="36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8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الانصهار </a:t>
            </a:r>
          </a:p>
        </p:txBody>
      </p:sp>
      <p:sp>
        <p:nvSpPr>
          <p:cNvPr id="12" name="Rectangle 1">
            <a:extLst>
              <a:ext uri="{FF2B5EF4-FFF2-40B4-BE49-F238E27FC236}">
                <a16:creationId xmlns:a16="http://schemas.microsoft.com/office/drawing/2014/main" id="{88F1FFDC-B256-400F-854D-0C3245ED7D8E}"/>
              </a:ext>
            </a:extLst>
          </p:cNvPr>
          <p:cNvSpPr/>
          <p:nvPr/>
        </p:nvSpPr>
        <p:spPr bwMode="auto">
          <a:xfrm>
            <a:off x="1489988" y="3003181"/>
            <a:ext cx="9212024" cy="578882"/>
          </a:xfrm>
          <a:prstGeom prst="roundRect">
            <a:avLst/>
          </a:prstGeom>
          <a:solidFill>
            <a:schemeClr val="bg2">
              <a:alpha val="36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... مادة تنتشر لتملأ المكان الذي توجد فيه: </a:t>
            </a:r>
          </a:p>
        </p:txBody>
      </p:sp>
      <p:sp>
        <p:nvSpPr>
          <p:cNvPr id="13" name="Rectangle 1">
            <a:extLst>
              <a:ext uri="{FF2B5EF4-FFF2-40B4-BE49-F238E27FC236}">
                <a16:creationId xmlns:a16="http://schemas.microsoft.com/office/drawing/2014/main" id="{0088B905-B0DA-4E28-8E09-BBE5F7179224}"/>
              </a:ext>
            </a:extLst>
          </p:cNvPr>
          <p:cNvSpPr/>
          <p:nvPr/>
        </p:nvSpPr>
        <p:spPr bwMode="auto">
          <a:xfrm>
            <a:off x="8115641" y="3737152"/>
            <a:ext cx="2586371" cy="578882"/>
          </a:xfrm>
          <a:prstGeom prst="roundRect">
            <a:avLst/>
          </a:prstGeom>
          <a:solidFill>
            <a:schemeClr val="bg2">
              <a:alpha val="36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8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ar-SA" sz="28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الصلبة </a:t>
            </a:r>
            <a:endParaRPr lang="ar-EG" sz="28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">
            <a:extLst>
              <a:ext uri="{FF2B5EF4-FFF2-40B4-BE49-F238E27FC236}">
                <a16:creationId xmlns:a16="http://schemas.microsoft.com/office/drawing/2014/main" id="{D39F09A0-3916-4B17-9399-082D8F80E889}"/>
              </a:ext>
            </a:extLst>
          </p:cNvPr>
          <p:cNvSpPr/>
          <p:nvPr/>
        </p:nvSpPr>
        <p:spPr bwMode="auto">
          <a:xfrm>
            <a:off x="4802814" y="3737152"/>
            <a:ext cx="2586372" cy="578882"/>
          </a:xfrm>
          <a:prstGeom prst="roundRect">
            <a:avLst/>
          </a:prstGeom>
          <a:solidFill>
            <a:schemeClr val="bg2">
              <a:alpha val="36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8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السائلة </a:t>
            </a:r>
            <a:endParaRPr lang="ar-EG" sz="28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">
            <a:extLst>
              <a:ext uri="{FF2B5EF4-FFF2-40B4-BE49-F238E27FC236}">
                <a16:creationId xmlns:a16="http://schemas.microsoft.com/office/drawing/2014/main" id="{780ED28C-6623-4433-B830-89CC5D6492F2}"/>
              </a:ext>
            </a:extLst>
          </p:cNvPr>
          <p:cNvSpPr/>
          <p:nvPr/>
        </p:nvSpPr>
        <p:spPr bwMode="auto">
          <a:xfrm>
            <a:off x="1489988" y="3737152"/>
            <a:ext cx="2586373" cy="578882"/>
          </a:xfrm>
          <a:prstGeom prst="roundRect">
            <a:avLst/>
          </a:prstGeom>
          <a:solidFill>
            <a:schemeClr val="bg2">
              <a:alpha val="36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8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الغازية</a:t>
            </a:r>
            <a:endParaRPr lang="ar-EG" sz="28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">
            <a:extLst>
              <a:ext uri="{FF2B5EF4-FFF2-40B4-BE49-F238E27FC236}">
                <a16:creationId xmlns:a16="http://schemas.microsoft.com/office/drawing/2014/main" id="{69062A0F-1563-4CC8-B47A-B51294AB4471}"/>
              </a:ext>
            </a:extLst>
          </p:cNvPr>
          <p:cNvSpPr/>
          <p:nvPr/>
        </p:nvSpPr>
        <p:spPr bwMode="auto">
          <a:xfrm>
            <a:off x="1489988" y="4777248"/>
            <a:ext cx="9212024" cy="578882"/>
          </a:xfrm>
          <a:prstGeom prst="roundRect">
            <a:avLst/>
          </a:prstGeom>
          <a:solidFill>
            <a:schemeClr val="bg2">
              <a:alpha val="36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الغازات تأخذ شكل الوعاء الذي توجد فيه: </a:t>
            </a:r>
          </a:p>
        </p:txBody>
      </p:sp>
      <p:sp>
        <p:nvSpPr>
          <p:cNvPr id="17" name="Rectangle 1">
            <a:extLst>
              <a:ext uri="{FF2B5EF4-FFF2-40B4-BE49-F238E27FC236}">
                <a16:creationId xmlns:a16="http://schemas.microsoft.com/office/drawing/2014/main" id="{7E4D78CB-CA5E-4483-BBB9-81C8042EDAB3}"/>
              </a:ext>
            </a:extLst>
          </p:cNvPr>
          <p:cNvSpPr/>
          <p:nvPr/>
        </p:nvSpPr>
        <p:spPr bwMode="auto">
          <a:xfrm>
            <a:off x="8115641" y="5511219"/>
            <a:ext cx="2586371" cy="578882"/>
          </a:xfrm>
          <a:prstGeom prst="roundRect">
            <a:avLst/>
          </a:prstGeom>
          <a:solidFill>
            <a:schemeClr val="bg2">
              <a:alpha val="36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8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صواب </a:t>
            </a:r>
            <a:endParaRPr lang="ar-EG" sz="28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 1">
            <a:extLst>
              <a:ext uri="{FF2B5EF4-FFF2-40B4-BE49-F238E27FC236}">
                <a16:creationId xmlns:a16="http://schemas.microsoft.com/office/drawing/2014/main" id="{13D7FAFA-69E9-4E28-BF37-4360911F447A}"/>
              </a:ext>
            </a:extLst>
          </p:cNvPr>
          <p:cNvSpPr/>
          <p:nvPr/>
        </p:nvSpPr>
        <p:spPr bwMode="auto">
          <a:xfrm>
            <a:off x="1489988" y="5511219"/>
            <a:ext cx="2586373" cy="578882"/>
          </a:xfrm>
          <a:prstGeom prst="roundRect">
            <a:avLst/>
          </a:prstGeom>
          <a:solidFill>
            <a:schemeClr val="bg2">
              <a:alpha val="36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8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خطأ</a:t>
            </a:r>
            <a:endParaRPr lang="ar-EG" sz="28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B7B5C350-7AD9-432D-8C77-3E9ACFE3984C}"/>
              </a:ext>
            </a:extLst>
          </p:cNvPr>
          <p:cNvSpPr txBox="1"/>
          <p:nvPr/>
        </p:nvSpPr>
        <p:spPr>
          <a:xfrm>
            <a:off x="1463675" y="6363028"/>
            <a:ext cx="2587625" cy="119182"/>
          </a:xfrm>
          <a:prstGeom prst="roundRect">
            <a:avLst/>
          </a:prstGeom>
          <a:solidFill>
            <a:srgbClr val="05BCFE"/>
          </a:solidFill>
          <a:ln>
            <a:solidFill>
              <a:srgbClr val="00B0F0">
                <a:alpha val="54000"/>
              </a:srgbClr>
            </a:solidFill>
          </a:ln>
        </p:spPr>
        <p:txBody>
          <a:bodyPr wrap="square" lIns="0" tIns="0" rIns="0" bIns="0">
            <a:spAutoFit/>
          </a:bodyPr>
          <a:lstStyle/>
          <a:p>
            <a:pPr algn="ctr" rtl="1"/>
            <a:r>
              <a:rPr lang="ar-SA" sz="700" b="1" dirty="0" err="1">
                <a:solidFill>
                  <a:schemeClr val="bg1"/>
                </a:solidFill>
                <a:latin typeface="Calibri" panose="020F0502020204030204" pitchFamily="34" charset="0"/>
                <a:cs typeface="+mj-cs"/>
              </a:rPr>
              <a:t>برزنتيشن</a:t>
            </a:r>
            <a:r>
              <a:rPr lang="ar-SA" sz="700" b="1" dirty="0">
                <a:solidFill>
                  <a:schemeClr val="bg1"/>
                </a:solidFill>
                <a:latin typeface="Calibri" panose="020F0502020204030204" pitchFamily="34" charset="0"/>
                <a:cs typeface="+mj-cs"/>
              </a:rPr>
              <a:t> العلوم للمرحلة الابتدائية      </a:t>
            </a:r>
            <a:r>
              <a:rPr lang="en-US" sz="700" b="1" dirty="0">
                <a:solidFill>
                  <a:schemeClr val="bg1"/>
                </a:solidFill>
                <a:latin typeface="Calibri" panose="020F0502020204030204" pitchFamily="34" charset="0"/>
                <a:cs typeface="+mj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https://t.me/presentationyosef</a:t>
            </a:r>
            <a:r>
              <a:rPr lang="en-US" sz="700" b="1" dirty="0">
                <a:solidFill>
                  <a:schemeClr val="bg1"/>
                </a:solidFill>
                <a:latin typeface="Calibri" panose="020F0502020204030204" pitchFamily="34" charset="0"/>
                <a:cs typeface="+mj-cs"/>
              </a:rPr>
              <a:t>        </a:t>
            </a:r>
          </a:p>
        </p:txBody>
      </p:sp>
      <p:pic>
        <p:nvPicPr>
          <p:cNvPr id="20" name="Picture 4" descr="Канал и группа в телеграмме — KIA Ceed, 1.6 л., 2018 года на DRIVE2">
            <a:extLst>
              <a:ext uri="{FF2B5EF4-FFF2-40B4-BE49-F238E27FC236}">
                <a16:creationId xmlns:a16="http://schemas.microsoft.com/office/drawing/2014/main" id="{0950699A-73A7-4104-ADDD-008AD211C8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700" y="6338331"/>
            <a:ext cx="174977" cy="168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1">
            <a:extLst>
              <a:ext uri="{FF2B5EF4-FFF2-40B4-BE49-F238E27FC236}">
                <a16:creationId xmlns:a16="http://schemas.microsoft.com/office/drawing/2014/main" id="{85CFABB5-64A4-4F75-B1C6-361E8F8F12EC}"/>
              </a:ext>
            </a:extLst>
          </p:cNvPr>
          <p:cNvSpPr txBox="1"/>
          <p:nvPr/>
        </p:nvSpPr>
        <p:spPr>
          <a:xfrm>
            <a:off x="4462463" y="360920"/>
            <a:ext cx="3133725" cy="660045"/>
          </a:xfrm>
          <a:prstGeom prst="roundRect">
            <a:avLst>
              <a:gd name="adj" fmla="val 7748"/>
            </a:avLst>
          </a:prstGeom>
          <a:solidFill>
            <a:schemeClr val="bg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180000" tIns="108000" rIns="180000" bIns="72000" rtlCol="1">
            <a:spAutoFit/>
          </a:bodyPr>
          <a:lstStyle/>
          <a:p>
            <a:pPr algn="ctr">
              <a:defRPr/>
            </a:pPr>
            <a:r>
              <a:rPr lang="ar-SA" sz="2800" b="1" dirty="0">
                <a:solidFill>
                  <a:srgbClr val="0070C0"/>
                </a:solidFill>
                <a:effectLst/>
                <a:latin typeface="Times New Roman" pitchFamily="18" charset="0"/>
              </a:rPr>
              <a:t>تقويم مرحلي </a:t>
            </a:r>
            <a:endParaRPr lang="ar-EG" sz="2800" b="1" dirty="0">
              <a:solidFill>
                <a:srgbClr val="0070C0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2846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9" grpId="1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5" grpId="1" animBg="1"/>
      <p:bldP spid="16" grpId="0" animBg="1"/>
      <p:bldP spid="17" grpId="0" animBg="1"/>
      <p:bldP spid="19" grpId="0" animBg="1"/>
      <p:bldP spid="19" grpId="1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>
            <a:extLst>
              <a:ext uri="{FF2B5EF4-FFF2-40B4-BE49-F238E27FC236}">
                <a16:creationId xmlns:a16="http://schemas.microsoft.com/office/drawing/2014/main" id="{5DB50457-58F2-4F8E-8C4A-28828E1518EC}"/>
              </a:ext>
            </a:extLst>
          </p:cNvPr>
          <p:cNvSpPr/>
          <p:nvPr/>
        </p:nvSpPr>
        <p:spPr bwMode="auto">
          <a:xfrm>
            <a:off x="509667" y="1229114"/>
            <a:ext cx="11122700" cy="578882"/>
          </a:xfrm>
          <a:prstGeom prst="roundRect">
            <a:avLst/>
          </a:prstGeom>
          <a:solidFill>
            <a:schemeClr val="bg2">
              <a:alpha val="36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أي العبارات التالية تنطبق على أشكال المادة كلها؟ </a:t>
            </a:r>
            <a:endParaRPr lang="ar-EG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id="{EC60B9CF-7DF2-4503-A59B-7B3CDD1EF2EB}"/>
              </a:ext>
            </a:extLst>
          </p:cNvPr>
          <p:cNvSpPr/>
          <p:nvPr/>
        </p:nvSpPr>
        <p:spPr bwMode="auto">
          <a:xfrm>
            <a:off x="7943823" y="1963085"/>
            <a:ext cx="3688544" cy="510778"/>
          </a:xfrm>
          <a:prstGeom prst="roundRect">
            <a:avLst/>
          </a:prstGeom>
          <a:solidFill>
            <a:schemeClr val="bg2">
              <a:alpha val="36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تأخذ شكل الوعاء الذي توضع فيه </a:t>
            </a:r>
          </a:p>
        </p:txBody>
      </p:sp>
      <p:sp>
        <p:nvSpPr>
          <p:cNvPr id="10" name="Rectangle 1">
            <a:extLst>
              <a:ext uri="{FF2B5EF4-FFF2-40B4-BE49-F238E27FC236}">
                <a16:creationId xmlns:a16="http://schemas.microsoft.com/office/drawing/2014/main" id="{81EDC7D6-4D3F-4BE7-88D3-C3194D6C79E0}"/>
              </a:ext>
            </a:extLst>
          </p:cNvPr>
          <p:cNvSpPr/>
          <p:nvPr/>
        </p:nvSpPr>
        <p:spPr bwMode="auto">
          <a:xfrm>
            <a:off x="4076361" y="1963085"/>
            <a:ext cx="3688544" cy="510778"/>
          </a:xfrm>
          <a:prstGeom prst="roundRect">
            <a:avLst/>
          </a:prstGeom>
          <a:solidFill>
            <a:schemeClr val="bg2">
              <a:alpha val="36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400" b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لها كتلة وتشغل مكاناً</a:t>
            </a:r>
          </a:p>
        </p:txBody>
      </p:sp>
      <p:sp>
        <p:nvSpPr>
          <p:cNvPr id="11" name="Rectangle 1">
            <a:extLst>
              <a:ext uri="{FF2B5EF4-FFF2-40B4-BE49-F238E27FC236}">
                <a16:creationId xmlns:a16="http://schemas.microsoft.com/office/drawing/2014/main" id="{52C78193-83FA-4BB4-839C-FD4A9BEC3BC4}"/>
              </a:ext>
            </a:extLst>
          </p:cNvPr>
          <p:cNvSpPr/>
          <p:nvPr/>
        </p:nvSpPr>
        <p:spPr bwMode="auto">
          <a:xfrm>
            <a:off x="509666" y="1963085"/>
            <a:ext cx="3410831" cy="510778"/>
          </a:xfrm>
          <a:prstGeom prst="roundRect">
            <a:avLst/>
          </a:prstGeom>
          <a:solidFill>
            <a:schemeClr val="bg2">
              <a:alpha val="36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400" b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لها شكل محدد </a:t>
            </a:r>
            <a:endParaRPr lang="ar-EG" sz="24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">
            <a:extLst>
              <a:ext uri="{FF2B5EF4-FFF2-40B4-BE49-F238E27FC236}">
                <a16:creationId xmlns:a16="http://schemas.microsoft.com/office/drawing/2014/main" id="{0088B905-B0DA-4E28-8E09-BBE5F7179224}"/>
              </a:ext>
            </a:extLst>
          </p:cNvPr>
          <p:cNvSpPr/>
          <p:nvPr/>
        </p:nvSpPr>
        <p:spPr bwMode="auto">
          <a:xfrm>
            <a:off x="8173643" y="3712540"/>
            <a:ext cx="3458723" cy="578882"/>
          </a:xfrm>
          <a:prstGeom prst="roundRect">
            <a:avLst/>
          </a:prstGeom>
          <a:solidFill>
            <a:schemeClr val="bg2">
              <a:alpha val="36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8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الطول </a:t>
            </a:r>
            <a:endParaRPr lang="ar-EG" sz="28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">
            <a:extLst>
              <a:ext uri="{FF2B5EF4-FFF2-40B4-BE49-F238E27FC236}">
                <a16:creationId xmlns:a16="http://schemas.microsoft.com/office/drawing/2014/main" id="{D39F09A0-3916-4B17-9399-082D8F80E889}"/>
              </a:ext>
            </a:extLst>
          </p:cNvPr>
          <p:cNvSpPr/>
          <p:nvPr/>
        </p:nvSpPr>
        <p:spPr bwMode="auto">
          <a:xfrm>
            <a:off x="4153795" y="3737152"/>
            <a:ext cx="3611110" cy="578882"/>
          </a:xfrm>
          <a:prstGeom prst="roundRect">
            <a:avLst/>
          </a:prstGeom>
          <a:solidFill>
            <a:schemeClr val="bg2">
              <a:alpha val="36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8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الحجم </a:t>
            </a:r>
            <a:endParaRPr lang="ar-EG" sz="28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">
            <a:extLst>
              <a:ext uri="{FF2B5EF4-FFF2-40B4-BE49-F238E27FC236}">
                <a16:creationId xmlns:a16="http://schemas.microsoft.com/office/drawing/2014/main" id="{780ED28C-6623-4433-B830-89CC5D6492F2}"/>
              </a:ext>
            </a:extLst>
          </p:cNvPr>
          <p:cNvSpPr/>
          <p:nvPr/>
        </p:nvSpPr>
        <p:spPr bwMode="auto">
          <a:xfrm>
            <a:off x="509666" y="3737152"/>
            <a:ext cx="3235391" cy="578882"/>
          </a:xfrm>
          <a:prstGeom prst="roundRect">
            <a:avLst/>
          </a:prstGeom>
          <a:solidFill>
            <a:schemeClr val="bg2">
              <a:alpha val="36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8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الكتلة </a:t>
            </a:r>
            <a:endParaRPr lang="ar-EG" sz="28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">
            <a:extLst>
              <a:ext uri="{FF2B5EF4-FFF2-40B4-BE49-F238E27FC236}">
                <a16:creationId xmlns:a16="http://schemas.microsoft.com/office/drawing/2014/main" id="{69062A0F-1563-4CC8-B47A-B51294AB4471}"/>
              </a:ext>
            </a:extLst>
          </p:cNvPr>
          <p:cNvSpPr/>
          <p:nvPr/>
        </p:nvSpPr>
        <p:spPr bwMode="auto">
          <a:xfrm>
            <a:off x="1489988" y="4777248"/>
            <a:ext cx="9212024" cy="578882"/>
          </a:xfrm>
          <a:prstGeom prst="roundRect">
            <a:avLst/>
          </a:prstGeom>
          <a:solidFill>
            <a:schemeClr val="bg2">
              <a:alpha val="36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يُقاس حجم السَّائل بِوحدَةِ المِلِّليتر.</a:t>
            </a:r>
            <a:endParaRPr lang="ar-EG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1">
            <a:extLst>
              <a:ext uri="{FF2B5EF4-FFF2-40B4-BE49-F238E27FC236}">
                <a16:creationId xmlns:a16="http://schemas.microsoft.com/office/drawing/2014/main" id="{7E4D78CB-CA5E-4483-BBB9-81C8042EDAB3}"/>
              </a:ext>
            </a:extLst>
          </p:cNvPr>
          <p:cNvSpPr/>
          <p:nvPr/>
        </p:nvSpPr>
        <p:spPr bwMode="auto">
          <a:xfrm>
            <a:off x="8115641" y="5511219"/>
            <a:ext cx="2586371" cy="578882"/>
          </a:xfrm>
          <a:prstGeom prst="roundRect">
            <a:avLst/>
          </a:prstGeom>
          <a:solidFill>
            <a:schemeClr val="bg2">
              <a:alpha val="36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8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صواب </a:t>
            </a:r>
            <a:endParaRPr lang="ar-EG" sz="28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 1">
            <a:extLst>
              <a:ext uri="{FF2B5EF4-FFF2-40B4-BE49-F238E27FC236}">
                <a16:creationId xmlns:a16="http://schemas.microsoft.com/office/drawing/2014/main" id="{13D7FAFA-69E9-4E28-BF37-4360911F447A}"/>
              </a:ext>
            </a:extLst>
          </p:cNvPr>
          <p:cNvSpPr/>
          <p:nvPr/>
        </p:nvSpPr>
        <p:spPr bwMode="auto">
          <a:xfrm>
            <a:off x="1489988" y="5511219"/>
            <a:ext cx="2586373" cy="578882"/>
          </a:xfrm>
          <a:prstGeom prst="roundRect">
            <a:avLst/>
          </a:prstGeom>
          <a:solidFill>
            <a:schemeClr val="bg2">
              <a:alpha val="36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8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خطأ</a:t>
            </a:r>
            <a:endParaRPr lang="ar-EG" sz="28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">
            <a:extLst>
              <a:ext uri="{FF2B5EF4-FFF2-40B4-BE49-F238E27FC236}">
                <a16:creationId xmlns:a16="http://schemas.microsoft.com/office/drawing/2014/main" id="{195134D4-EC94-4843-B7AC-30BCDD119EEA}"/>
              </a:ext>
            </a:extLst>
          </p:cNvPr>
          <p:cNvSpPr/>
          <p:nvPr/>
        </p:nvSpPr>
        <p:spPr bwMode="auto">
          <a:xfrm>
            <a:off x="509666" y="3046673"/>
            <a:ext cx="11122700" cy="578882"/>
          </a:xfrm>
          <a:prstGeom prst="roundRect">
            <a:avLst/>
          </a:prstGeom>
          <a:solidFill>
            <a:schemeClr val="bg2">
              <a:alpha val="36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مقدار الحيز الذي يشغله السائل</a:t>
            </a:r>
            <a:endParaRPr lang="ar-EG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9FCBB2C3-56C9-485B-8EEF-CC2DE8E47D32}"/>
              </a:ext>
            </a:extLst>
          </p:cNvPr>
          <p:cNvSpPr txBox="1"/>
          <p:nvPr/>
        </p:nvSpPr>
        <p:spPr>
          <a:xfrm>
            <a:off x="1463675" y="6363028"/>
            <a:ext cx="2587625" cy="119182"/>
          </a:xfrm>
          <a:prstGeom prst="roundRect">
            <a:avLst/>
          </a:prstGeom>
          <a:solidFill>
            <a:srgbClr val="05BCFE"/>
          </a:solidFill>
          <a:ln>
            <a:solidFill>
              <a:srgbClr val="00B0F0">
                <a:alpha val="54000"/>
              </a:srgbClr>
            </a:solidFill>
          </a:ln>
        </p:spPr>
        <p:txBody>
          <a:bodyPr wrap="square" lIns="0" tIns="0" rIns="0" bIns="0">
            <a:spAutoFit/>
          </a:bodyPr>
          <a:lstStyle/>
          <a:p>
            <a:pPr algn="ctr" rtl="1"/>
            <a:r>
              <a:rPr lang="ar-SA" sz="700" b="1" dirty="0" err="1">
                <a:solidFill>
                  <a:schemeClr val="bg1"/>
                </a:solidFill>
                <a:latin typeface="Calibri" panose="020F0502020204030204" pitchFamily="34" charset="0"/>
                <a:cs typeface="+mj-cs"/>
              </a:rPr>
              <a:t>برزنتيشن</a:t>
            </a:r>
            <a:r>
              <a:rPr lang="ar-SA" sz="700" b="1" dirty="0">
                <a:solidFill>
                  <a:schemeClr val="bg1"/>
                </a:solidFill>
                <a:latin typeface="Calibri" panose="020F0502020204030204" pitchFamily="34" charset="0"/>
                <a:cs typeface="+mj-cs"/>
              </a:rPr>
              <a:t> العلوم للمرحلة الابتدائية      </a:t>
            </a:r>
            <a:r>
              <a:rPr lang="en-US" sz="700" b="1" dirty="0">
                <a:solidFill>
                  <a:schemeClr val="bg1"/>
                </a:solidFill>
                <a:latin typeface="Calibri" panose="020F0502020204030204" pitchFamily="34" charset="0"/>
                <a:cs typeface="+mj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https://t.me/presentationyosef</a:t>
            </a:r>
            <a:r>
              <a:rPr lang="en-US" sz="700" b="1" dirty="0">
                <a:solidFill>
                  <a:schemeClr val="bg1"/>
                </a:solidFill>
                <a:latin typeface="Calibri" panose="020F0502020204030204" pitchFamily="34" charset="0"/>
                <a:cs typeface="+mj-cs"/>
              </a:rPr>
              <a:t>        </a:t>
            </a:r>
          </a:p>
        </p:txBody>
      </p:sp>
      <p:pic>
        <p:nvPicPr>
          <p:cNvPr id="20" name="Picture 4" descr="Канал и группа в телеграмме — KIA Ceed, 1.6 л., 2018 года на DRIVE2">
            <a:extLst>
              <a:ext uri="{FF2B5EF4-FFF2-40B4-BE49-F238E27FC236}">
                <a16:creationId xmlns:a16="http://schemas.microsoft.com/office/drawing/2014/main" id="{896064E9-A96F-4BFC-BCEF-6594620600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700" y="6338331"/>
            <a:ext cx="174977" cy="168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1">
            <a:extLst>
              <a:ext uri="{FF2B5EF4-FFF2-40B4-BE49-F238E27FC236}">
                <a16:creationId xmlns:a16="http://schemas.microsoft.com/office/drawing/2014/main" id="{19F81710-99DD-4F60-90A5-78E79FE5AA79}"/>
              </a:ext>
            </a:extLst>
          </p:cNvPr>
          <p:cNvSpPr txBox="1"/>
          <p:nvPr/>
        </p:nvSpPr>
        <p:spPr>
          <a:xfrm>
            <a:off x="4462463" y="360920"/>
            <a:ext cx="3133725" cy="660045"/>
          </a:xfrm>
          <a:prstGeom prst="roundRect">
            <a:avLst>
              <a:gd name="adj" fmla="val 7748"/>
            </a:avLst>
          </a:prstGeom>
          <a:solidFill>
            <a:schemeClr val="bg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180000" tIns="108000" rIns="180000" bIns="72000" rtlCol="1">
            <a:spAutoFit/>
          </a:bodyPr>
          <a:lstStyle/>
          <a:p>
            <a:pPr algn="ctr">
              <a:defRPr/>
            </a:pPr>
            <a:r>
              <a:rPr lang="ar-SA" sz="2800" b="1" dirty="0">
                <a:solidFill>
                  <a:srgbClr val="0070C0"/>
                </a:solidFill>
                <a:effectLst/>
                <a:latin typeface="Times New Roman" pitchFamily="18" charset="0"/>
              </a:rPr>
              <a:t>تقويم مرحلي </a:t>
            </a:r>
            <a:endParaRPr lang="ar-EG" sz="2800" b="1" dirty="0">
              <a:solidFill>
                <a:srgbClr val="0070C0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1849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7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7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8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0" grpId="1" animBg="1"/>
      <p:bldP spid="11" grpId="0" animBg="1"/>
      <p:bldP spid="13" grpId="0" animBg="1"/>
      <p:bldP spid="14" grpId="0" animBg="1"/>
      <p:bldP spid="14" grpId="1" animBg="1"/>
      <p:bldP spid="15" grpId="0" animBg="1"/>
      <p:bldP spid="16" grpId="0" animBg="1"/>
      <p:bldP spid="17" grpId="0" animBg="1"/>
      <p:bldP spid="17" grpId="1" animBg="1"/>
      <p:bldP spid="19" grpId="0" animBg="1"/>
      <p:bldP spid="12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8C982530-B7A8-4C2D-BA9D-72478649DFD4}"/>
              </a:ext>
            </a:extLst>
          </p:cNvPr>
          <p:cNvSpPr/>
          <p:nvPr/>
        </p:nvSpPr>
        <p:spPr>
          <a:xfrm>
            <a:off x="2949262" y="1283120"/>
            <a:ext cx="6377019" cy="630315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3200" b="1" dirty="0">
                <a:solidFill>
                  <a:srgbClr val="C00000"/>
                </a:solidFill>
                <a:latin typeface="Arabic Typesetting" panose="03020402040406030203" pitchFamily="66" charset="-78"/>
              </a:rPr>
              <a:t>قَارِن بين خَواص السَّوائل والغَازات</a:t>
            </a:r>
            <a:endParaRPr lang="en-US" sz="3200" b="1" dirty="0">
              <a:solidFill>
                <a:srgbClr val="C00000"/>
              </a:solidFill>
              <a:latin typeface="Arabic Typesetting" panose="03020402040406030203" pitchFamily="66" charset="-78"/>
            </a:endParaRPr>
          </a:p>
        </p:txBody>
      </p:sp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9FCB6D20-1A50-44BA-84E7-512D03858734}"/>
              </a:ext>
            </a:extLst>
          </p:cNvPr>
          <p:cNvGrpSpPr/>
          <p:nvPr/>
        </p:nvGrpSpPr>
        <p:grpSpPr>
          <a:xfrm>
            <a:off x="2531196" y="2112133"/>
            <a:ext cx="6977206" cy="4161327"/>
            <a:chOff x="1413660" y="1921438"/>
            <a:chExt cx="6977206" cy="4487334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FD449E02-9373-41BC-A674-3A73953D3562}"/>
                </a:ext>
              </a:extLst>
            </p:cNvPr>
            <p:cNvSpPr/>
            <p:nvPr/>
          </p:nvSpPr>
          <p:spPr>
            <a:xfrm>
              <a:off x="1460165" y="2411765"/>
              <a:ext cx="4341181" cy="3506680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1D6FE59F-1267-413D-A620-9FE358F4B007}"/>
                </a:ext>
              </a:extLst>
            </p:cNvPr>
            <p:cNvSpPr/>
            <p:nvPr/>
          </p:nvSpPr>
          <p:spPr>
            <a:xfrm>
              <a:off x="3935384" y="2431003"/>
              <a:ext cx="4341181" cy="3506680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2B3FC88-DE0A-4AF6-B9E0-A1E762DE1267}"/>
                </a:ext>
              </a:extLst>
            </p:cNvPr>
            <p:cNvSpPr/>
            <p:nvPr/>
          </p:nvSpPr>
          <p:spPr>
            <a:xfrm>
              <a:off x="4323922" y="1921438"/>
              <a:ext cx="921620" cy="420785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BH" sz="24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  <a:ea typeface="+mj-ea"/>
                  <a:cs typeface="+mj-cs"/>
                </a:rPr>
                <a:t>التشابه</a:t>
              </a:r>
              <a:endParaRPr lang="en-US" sz="24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ea typeface="+mj-ea"/>
                <a:cs typeface="+mj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FD7126D-1591-4898-A86E-C43C7CB6EF62}"/>
                </a:ext>
              </a:extLst>
            </p:cNvPr>
            <p:cNvSpPr/>
            <p:nvPr/>
          </p:nvSpPr>
          <p:spPr>
            <a:xfrm>
              <a:off x="7469246" y="2411765"/>
              <a:ext cx="921620" cy="420785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BH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  <a:ea typeface="+mj-ea"/>
                  <a:cs typeface="+mj-cs"/>
                </a:rPr>
                <a:t>الاختلاف</a:t>
              </a:r>
              <a:endParaRPr lang="en-US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ea typeface="+mj-ea"/>
                <a:cs typeface="+mj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756EA04-2A14-410C-BB2F-E6DD0D46BEF4}"/>
                </a:ext>
              </a:extLst>
            </p:cNvPr>
            <p:cNvSpPr/>
            <p:nvPr/>
          </p:nvSpPr>
          <p:spPr>
            <a:xfrm>
              <a:off x="1413660" y="2411765"/>
              <a:ext cx="921620" cy="420785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BH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  <a:ea typeface="+mj-ea"/>
                  <a:cs typeface="+mj-cs"/>
                </a:rPr>
                <a:t>الاختلاف</a:t>
              </a:r>
              <a:endParaRPr lang="en-US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ea typeface="+mj-ea"/>
                <a:cs typeface="+mj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EBFC3C9-4AF3-465A-AA08-20FC6DE8AB56}"/>
                </a:ext>
              </a:extLst>
            </p:cNvPr>
            <p:cNvSpPr/>
            <p:nvPr/>
          </p:nvSpPr>
          <p:spPr>
            <a:xfrm>
              <a:off x="5644597" y="5987987"/>
              <a:ext cx="921620" cy="42078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BH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  <a:ea typeface="+mj-ea"/>
                  <a:cs typeface="+mj-cs"/>
                </a:rPr>
                <a:t>السائل</a:t>
              </a:r>
              <a:endParaRPr lang="en-US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ea typeface="+mj-ea"/>
                <a:cs typeface="+mj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C51D7F3-002A-4185-A059-2A1166E4787A}"/>
                </a:ext>
              </a:extLst>
            </p:cNvPr>
            <p:cNvSpPr/>
            <p:nvPr/>
          </p:nvSpPr>
          <p:spPr>
            <a:xfrm>
              <a:off x="3064931" y="5977682"/>
              <a:ext cx="921620" cy="42078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BH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  <a:ea typeface="+mj-ea"/>
                  <a:cs typeface="+mj-cs"/>
                </a:rPr>
                <a:t>الغاز</a:t>
              </a:r>
              <a:endParaRPr lang="en-US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ea typeface="+mj-ea"/>
                <a:cs typeface="+mj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7D612CD-1FED-417E-9741-823C92A05B2C}"/>
                </a:ext>
              </a:extLst>
            </p:cNvPr>
            <p:cNvSpPr/>
            <p:nvPr/>
          </p:nvSpPr>
          <p:spPr>
            <a:xfrm>
              <a:off x="6063745" y="3311994"/>
              <a:ext cx="1916124" cy="189624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BH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  <a:ea typeface="+mj-ea"/>
                  <a:cs typeface="+mj-cs"/>
                </a:rPr>
                <a:t>..............................</a:t>
              </a:r>
            </a:p>
            <a:p>
              <a:pPr algn="ctr"/>
              <a:r>
                <a:rPr lang="ar-BH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  <a:ea typeface="+mj-ea"/>
                  <a:cs typeface="+mj-cs"/>
                </a:rPr>
                <a:t>..............................</a:t>
              </a:r>
            </a:p>
            <a:p>
              <a:pPr algn="ctr"/>
              <a:r>
                <a:rPr lang="ar-BH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  <a:ea typeface="+mj-ea"/>
                  <a:cs typeface="+mj-cs"/>
                </a:rPr>
                <a:t>............................................................</a:t>
              </a:r>
              <a:endParaRPr lang="en-US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ea typeface="+mj-ea"/>
                <a:cs typeface="+mj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A8A125C-2271-48D5-BA66-EDA21A5C3386}"/>
                </a:ext>
              </a:extLst>
            </p:cNvPr>
            <p:cNvSpPr/>
            <p:nvPr/>
          </p:nvSpPr>
          <p:spPr>
            <a:xfrm>
              <a:off x="1904959" y="3236221"/>
              <a:ext cx="1916124" cy="189624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BH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  <a:ea typeface="+mj-ea"/>
                  <a:cs typeface="+mj-cs"/>
                </a:rPr>
                <a:t>..............................</a:t>
              </a:r>
            </a:p>
            <a:p>
              <a:pPr algn="ctr"/>
              <a:r>
                <a:rPr lang="ar-BH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  <a:ea typeface="+mj-ea"/>
                  <a:cs typeface="+mj-cs"/>
                </a:rPr>
                <a:t>..............................</a:t>
              </a:r>
            </a:p>
            <a:p>
              <a:pPr algn="ctr"/>
              <a:r>
                <a:rPr lang="ar-BH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  <a:ea typeface="+mj-ea"/>
                  <a:cs typeface="+mj-cs"/>
                </a:rPr>
                <a:t>............................................................</a:t>
              </a:r>
              <a:endParaRPr lang="en-US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ea typeface="+mj-ea"/>
                <a:cs typeface="+mj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477E933-83E5-4E41-8D48-BF125218900A}"/>
                </a:ext>
              </a:extLst>
            </p:cNvPr>
            <p:cNvSpPr/>
            <p:nvPr/>
          </p:nvSpPr>
          <p:spPr>
            <a:xfrm>
              <a:off x="4120709" y="3381448"/>
              <a:ext cx="1504292" cy="189624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BH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  <a:ea typeface="+mj-ea"/>
                  <a:cs typeface="+mj-cs"/>
                </a:rPr>
                <a:t>...................................................................................................................</a:t>
              </a:r>
              <a:endParaRPr lang="en-US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ea typeface="+mj-ea"/>
                <a:cs typeface="+mj-cs"/>
              </a:endParaRPr>
            </a:p>
          </p:txBody>
        </p:sp>
      </p:grp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0CB598FF-49B1-4426-A198-76CC2D0F94A7}"/>
              </a:ext>
            </a:extLst>
          </p:cNvPr>
          <p:cNvSpPr txBox="1"/>
          <p:nvPr/>
        </p:nvSpPr>
        <p:spPr>
          <a:xfrm>
            <a:off x="1463675" y="6363028"/>
            <a:ext cx="2587625" cy="119182"/>
          </a:xfrm>
          <a:prstGeom prst="roundRect">
            <a:avLst/>
          </a:prstGeom>
          <a:solidFill>
            <a:srgbClr val="05BCFE"/>
          </a:solidFill>
          <a:ln>
            <a:solidFill>
              <a:srgbClr val="00B0F0">
                <a:alpha val="54000"/>
              </a:srgbClr>
            </a:solidFill>
          </a:ln>
        </p:spPr>
        <p:txBody>
          <a:bodyPr wrap="square" lIns="0" tIns="0" rIns="0" bIns="0">
            <a:spAutoFit/>
          </a:bodyPr>
          <a:lstStyle/>
          <a:p>
            <a:pPr algn="ctr" rtl="1"/>
            <a:r>
              <a:rPr lang="ar-SA" sz="700" b="1" dirty="0" err="1">
                <a:solidFill>
                  <a:schemeClr val="bg1"/>
                </a:solidFill>
                <a:latin typeface="Calibri" panose="020F0502020204030204" pitchFamily="34" charset="0"/>
                <a:cs typeface="+mj-cs"/>
              </a:rPr>
              <a:t>برزنتيشن</a:t>
            </a:r>
            <a:r>
              <a:rPr lang="ar-SA" sz="700" b="1" dirty="0">
                <a:solidFill>
                  <a:schemeClr val="bg1"/>
                </a:solidFill>
                <a:latin typeface="Calibri" panose="020F0502020204030204" pitchFamily="34" charset="0"/>
                <a:cs typeface="+mj-cs"/>
              </a:rPr>
              <a:t> العلوم للمرحلة الابتدائية      </a:t>
            </a:r>
            <a:r>
              <a:rPr lang="en-US" sz="700" b="1" dirty="0">
                <a:solidFill>
                  <a:schemeClr val="bg1"/>
                </a:solidFill>
                <a:latin typeface="Calibri" panose="020F0502020204030204" pitchFamily="34" charset="0"/>
                <a:cs typeface="+mj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https://t.me/presentationyosef</a:t>
            </a:r>
            <a:r>
              <a:rPr lang="en-US" sz="700" b="1" dirty="0">
                <a:solidFill>
                  <a:schemeClr val="bg1"/>
                </a:solidFill>
                <a:latin typeface="Calibri" panose="020F0502020204030204" pitchFamily="34" charset="0"/>
                <a:cs typeface="+mj-cs"/>
              </a:rPr>
              <a:t>        </a:t>
            </a:r>
          </a:p>
        </p:txBody>
      </p:sp>
      <p:pic>
        <p:nvPicPr>
          <p:cNvPr id="16" name="Picture 4" descr="Канал и группа в телеграмме — KIA Ceed, 1.6 л., 2018 года на DRIVE2">
            <a:extLst>
              <a:ext uri="{FF2B5EF4-FFF2-40B4-BE49-F238E27FC236}">
                <a16:creationId xmlns:a16="http://schemas.microsoft.com/office/drawing/2014/main" id="{D4DE66E8-C603-4B93-838D-6B059F6886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700" y="6338331"/>
            <a:ext cx="174977" cy="168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">
            <a:extLst>
              <a:ext uri="{FF2B5EF4-FFF2-40B4-BE49-F238E27FC236}">
                <a16:creationId xmlns:a16="http://schemas.microsoft.com/office/drawing/2014/main" id="{4ADB5D56-167C-4AD2-8AAA-804A7905977A}"/>
              </a:ext>
            </a:extLst>
          </p:cNvPr>
          <p:cNvSpPr txBox="1"/>
          <p:nvPr/>
        </p:nvSpPr>
        <p:spPr>
          <a:xfrm>
            <a:off x="4462463" y="360920"/>
            <a:ext cx="3133725" cy="660045"/>
          </a:xfrm>
          <a:prstGeom prst="roundRect">
            <a:avLst>
              <a:gd name="adj" fmla="val 7748"/>
            </a:avLst>
          </a:prstGeom>
          <a:solidFill>
            <a:schemeClr val="bg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180000" tIns="108000" rIns="180000" bIns="72000" rtlCol="1">
            <a:spAutoFit/>
          </a:bodyPr>
          <a:lstStyle/>
          <a:p>
            <a:pPr algn="ctr">
              <a:defRPr/>
            </a:pPr>
            <a:r>
              <a:rPr lang="ar-SA" sz="2800" b="1" dirty="0">
                <a:solidFill>
                  <a:srgbClr val="0070C0"/>
                </a:solidFill>
                <a:effectLst/>
                <a:latin typeface="Times New Roman" pitchFamily="18" charset="0"/>
              </a:rPr>
              <a:t>تقويم مرحلي </a:t>
            </a:r>
            <a:endParaRPr lang="ar-EG" sz="2800" b="1" dirty="0">
              <a:solidFill>
                <a:srgbClr val="0070C0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1555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8C982530-B7A8-4C2D-BA9D-72478649DFD4}"/>
              </a:ext>
            </a:extLst>
          </p:cNvPr>
          <p:cNvSpPr/>
          <p:nvPr/>
        </p:nvSpPr>
        <p:spPr>
          <a:xfrm>
            <a:off x="2949262" y="1283120"/>
            <a:ext cx="6377019" cy="6303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قَارِن بين خَواص السَّوائل والغَازات</a:t>
            </a:r>
            <a:endParaRPr lang="en-US" sz="3200" b="1" dirty="0">
              <a:solidFill>
                <a:schemeClr val="accent5">
                  <a:lumMod val="50000"/>
                </a:schemeClr>
              </a:solidFill>
              <a:latin typeface="Arabic Typesetting" panose="03020402040406030203" pitchFamily="66" charset="-78"/>
            </a:endParaRPr>
          </a:p>
        </p:txBody>
      </p:sp>
      <p:grpSp>
        <p:nvGrpSpPr>
          <p:cNvPr id="15" name="مجموعة 14">
            <a:extLst>
              <a:ext uri="{FF2B5EF4-FFF2-40B4-BE49-F238E27FC236}">
                <a16:creationId xmlns:a16="http://schemas.microsoft.com/office/drawing/2014/main" id="{3226680E-8610-472F-87C8-6474C82103EC}"/>
              </a:ext>
            </a:extLst>
          </p:cNvPr>
          <p:cNvGrpSpPr/>
          <p:nvPr/>
        </p:nvGrpSpPr>
        <p:grpSpPr>
          <a:xfrm>
            <a:off x="2208904" y="2206221"/>
            <a:ext cx="7432556" cy="4157486"/>
            <a:chOff x="972069" y="1906767"/>
            <a:chExt cx="7432556" cy="4898343"/>
          </a:xfrm>
        </p:grpSpPr>
        <p:sp>
          <p:nvSpPr>
            <p:cNvPr id="16" name="Oval 4">
              <a:extLst>
                <a:ext uri="{FF2B5EF4-FFF2-40B4-BE49-F238E27FC236}">
                  <a16:creationId xmlns:a16="http://schemas.microsoft.com/office/drawing/2014/main" id="{55076430-813F-4BBD-A27D-679CB5B3A5FE}"/>
                </a:ext>
              </a:extLst>
            </p:cNvPr>
            <p:cNvSpPr/>
            <p:nvPr/>
          </p:nvSpPr>
          <p:spPr>
            <a:xfrm>
              <a:off x="1313669" y="2430118"/>
              <a:ext cx="4603579" cy="3506680"/>
            </a:xfrm>
            <a:prstGeom prst="ellipse">
              <a:avLst/>
            </a:prstGeom>
            <a:noFill/>
            <a:ln w="44450">
              <a:solidFill>
                <a:srgbClr val="19AB9D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5">
              <a:extLst>
                <a:ext uri="{FF2B5EF4-FFF2-40B4-BE49-F238E27FC236}">
                  <a16:creationId xmlns:a16="http://schemas.microsoft.com/office/drawing/2014/main" id="{30F3E4CA-1A77-4745-9634-50E90F3CB536}"/>
                </a:ext>
              </a:extLst>
            </p:cNvPr>
            <p:cNvSpPr/>
            <p:nvPr/>
          </p:nvSpPr>
          <p:spPr>
            <a:xfrm>
              <a:off x="3505646" y="2431003"/>
              <a:ext cx="4770919" cy="3506680"/>
            </a:xfrm>
            <a:prstGeom prst="ellipse">
              <a:avLst/>
            </a:prstGeom>
            <a:noFill/>
            <a:ln w="41275">
              <a:solidFill>
                <a:srgbClr val="19AB9D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6">
              <a:extLst>
                <a:ext uri="{FF2B5EF4-FFF2-40B4-BE49-F238E27FC236}">
                  <a16:creationId xmlns:a16="http://schemas.microsoft.com/office/drawing/2014/main" id="{FB3B6121-CF1E-4398-8642-6058BB4A5BBF}"/>
                </a:ext>
              </a:extLst>
            </p:cNvPr>
            <p:cNvSpPr/>
            <p:nvPr/>
          </p:nvSpPr>
          <p:spPr>
            <a:xfrm>
              <a:off x="4141909" y="1906767"/>
              <a:ext cx="1103633" cy="435457"/>
            </a:xfrm>
            <a:prstGeom prst="round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BH" sz="2000" b="1" dirty="0">
                  <a:solidFill>
                    <a:srgbClr val="002060"/>
                  </a:solidFill>
                  <a:latin typeface="Arabic Typesetting" panose="03020402040406030203" pitchFamily="66" charset="-78"/>
                  <a:ea typeface="+mj-ea"/>
                  <a:cs typeface="+mj-cs"/>
                </a:rPr>
                <a:t>التشابه</a:t>
              </a:r>
              <a:endParaRPr lang="en-US" sz="2000" b="1" dirty="0">
                <a:solidFill>
                  <a:srgbClr val="002060"/>
                </a:solidFill>
                <a:latin typeface="Arabic Typesetting" panose="03020402040406030203" pitchFamily="66" charset="-78"/>
                <a:ea typeface="+mj-ea"/>
                <a:cs typeface="+mj-cs"/>
              </a:endParaRPr>
            </a:p>
          </p:txBody>
        </p:sp>
        <p:sp>
          <p:nvSpPr>
            <p:cNvPr id="19" name="Rectangle 7">
              <a:extLst>
                <a:ext uri="{FF2B5EF4-FFF2-40B4-BE49-F238E27FC236}">
                  <a16:creationId xmlns:a16="http://schemas.microsoft.com/office/drawing/2014/main" id="{56C95992-3C7A-44E8-8693-9D8B3DFACB19}"/>
                </a:ext>
              </a:extLst>
            </p:cNvPr>
            <p:cNvSpPr/>
            <p:nvPr/>
          </p:nvSpPr>
          <p:spPr>
            <a:xfrm>
              <a:off x="7300992" y="2212832"/>
              <a:ext cx="1103633" cy="435457"/>
            </a:xfrm>
            <a:prstGeom prst="round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BH" sz="2000" b="1" dirty="0">
                  <a:solidFill>
                    <a:srgbClr val="002060"/>
                  </a:solidFill>
                  <a:latin typeface="Arabic Typesetting" panose="03020402040406030203" pitchFamily="66" charset="-78"/>
                  <a:ea typeface="+mj-ea"/>
                  <a:cs typeface="+mj-cs"/>
                </a:rPr>
                <a:t>الاختلاف</a:t>
              </a:r>
              <a:endParaRPr lang="en-US" sz="2000" b="1" dirty="0">
                <a:solidFill>
                  <a:srgbClr val="002060"/>
                </a:solidFill>
                <a:latin typeface="Arabic Typesetting" panose="03020402040406030203" pitchFamily="66" charset="-78"/>
                <a:ea typeface="+mj-ea"/>
                <a:cs typeface="+mj-cs"/>
              </a:endParaRPr>
            </a:p>
          </p:txBody>
        </p:sp>
        <p:sp>
          <p:nvSpPr>
            <p:cNvPr id="20" name="Rectangle 8">
              <a:extLst>
                <a:ext uri="{FF2B5EF4-FFF2-40B4-BE49-F238E27FC236}">
                  <a16:creationId xmlns:a16="http://schemas.microsoft.com/office/drawing/2014/main" id="{C3054BB5-981E-448E-A23D-74DDC9126EFD}"/>
                </a:ext>
              </a:extLst>
            </p:cNvPr>
            <p:cNvSpPr/>
            <p:nvPr/>
          </p:nvSpPr>
          <p:spPr>
            <a:xfrm>
              <a:off x="972069" y="2212832"/>
              <a:ext cx="1103633" cy="435457"/>
            </a:xfrm>
            <a:prstGeom prst="round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BH" sz="2000" b="1" dirty="0">
                  <a:solidFill>
                    <a:srgbClr val="002060"/>
                  </a:solidFill>
                  <a:latin typeface="Arabic Typesetting" panose="03020402040406030203" pitchFamily="66" charset="-78"/>
                  <a:ea typeface="+mj-ea"/>
                  <a:cs typeface="+mj-cs"/>
                </a:rPr>
                <a:t>الاختلاف</a:t>
              </a:r>
              <a:endParaRPr lang="en-US" sz="2000" b="1" dirty="0">
                <a:solidFill>
                  <a:srgbClr val="002060"/>
                </a:solidFill>
                <a:latin typeface="Arabic Typesetting" panose="03020402040406030203" pitchFamily="66" charset="-78"/>
                <a:ea typeface="+mj-ea"/>
                <a:cs typeface="+mj-cs"/>
              </a:endParaRPr>
            </a:p>
          </p:txBody>
        </p:sp>
        <p:sp>
          <p:nvSpPr>
            <p:cNvPr id="21" name="Rectangle 9">
              <a:extLst>
                <a:ext uri="{FF2B5EF4-FFF2-40B4-BE49-F238E27FC236}">
                  <a16:creationId xmlns:a16="http://schemas.microsoft.com/office/drawing/2014/main" id="{418FF32B-5268-4DC5-BB0C-C03DEA366106}"/>
                </a:ext>
              </a:extLst>
            </p:cNvPr>
            <p:cNvSpPr/>
            <p:nvPr/>
          </p:nvSpPr>
          <p:spPr>
            <a:xfrm>
              <a:off x="5535026" y="5987989"/>
              <a:ext cx="1272209" cy="817121"/>
            </a:xfrm>
            <a:prstGeom prst="rect">
              <a:avLst/>
            </a:prstGeom>
            <a:solidFill>
              <a:schemeClr val="bg1">
                <a:lumMod val="95000"/>
                <a:alpha val="61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BH" sz="36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  <a:ea typeface="+mj-ea"/>
                  <a:cs typeface="+mj-cs"/>
                </a:rPr>
                <a:t>السائل</a:t>
              </a:r>
              <a:endParaRPr lang="en-US" sz="36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ea typeface="+mj-ea"/>
                <a:cs typeface="+mj-cs"/>
              </a:endParaRPr>
            </a:p>
          </p:txBody>
        </p:sp>
        <p:sp>
          <p:nvSpPr>
            <p:cNvPr id="22" name="Rectangle 10">
              <a:extLst>
                <a:ext uri="{FF2B5EF4-FFF2-40B4-BE49-F238E27FC236}">
                  <a16:creationId xmlns:a16="http://schemas.microsoft.com/office/drawing/2014/main" id="{58BB8A2A-8EB5-4894-A9C8-30FE9B67C146}"/>
                </a:ext>
              </a:extLst>
            </p:cNvPr>
            <p:cNvSpPr/>
            <p:nvPr/>
          </p:nvSpPr>
          <p:spPr>
            <a:xfrm>
              <a:off x="2669483" y="5971593"/>
              <a:ext cx="1265901" cy="751185"/>
            </a:xfrm>
            <a:prstGeom prst="rect">
              <a:avLst/>
            </a:prstGeom>
            <a:solidFill>
              <a:schemeClr val="bg1">
                <a:lumMod val="95000"/>
                <a:alpha val="61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BH" sz="36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  <a:ea typeface="+mj-ea"/>
                  <a:cs typeface="+mj-cs"/>
                </a:rPr>
                <a:t>الغاز</a:t>
              </a:r>
              <a:endParaRPr lang="en-US" sz="36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ea typeface="+mj-ea"/>
                <a:cs typeface="+mj-cs"/>
              </a:endParaRPr>
            </a:p>
          </p:txBody>
        </p:sp>
      </p:grpSp>
      <p:sp>
        <p:nvSpPr>
          <p:cNvPr id="26" name="Rectangle 11">
            <a:extLst>
              <a:ext uri="{FF2B5EF4-FFF2-40B4-BE49-F238E27FC236}">
                <a16:creationId xmlns:a16="http://schemas.microsoft.com/office/drawing/2014/main" id="{9B1078FC-EDBE-4F9F-895F-FD6B6E534759}"/>
              </a:ext>
            </a:extLst>
          </p:cNvPr>
          <p:cNvSpPr/>
          <p:nvPr/>
        </p:nvSpPr>
        <p:spPr>
          <a:xfrm>
            <a:off x="7300579" y="3398912"/>
            <a:ext cx="2168849" cy="16094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EG" sz="2400" b="1" dirty="0">
                <a:solidFill>
                  <a:srgbClr val="00B050"/>
                </a:solidFill>
                <a:latin typeface="Arabic Typesetting" panose="03020402040406030203" pitchFamily="66" charset="-78"/>
                <a:ea typeface="+mj-ea"/>
                <a:cs typeface="+mj-cs"/>
              </a:rPr>
              <a:t>لها حجم ثابت </a:t>
            </a:r>
            <a:endParaRPr lang="en-US" sz="2400" b="1" dirty="0">
              <a:solidFill>
                <a:srgbClr val="00B050"/>
              </a:solidFill>
              <a:latin typeface="Arabic Typesetting" panose="03020402040406030203" pitchFamily="66" charset="-78"/>
              <a:ea typeface="+mj-ea"/>
              <a:cs typeface="+mj-cs"/>
            </a:endParaRPr>
          </a:p>
        </p:txBody>
      </p:sp>
      <p:sp>
        <p:nvSpPr>
          <p:cNvPr id="27" name="Rectangle 12">
            <a:extLst>
              <a:ext uri="{FF2B5EF4-FFF2-40B4-BE49-F238E27FC236}">
                <a16:creationId xmlns:a16="http://schemas.microsoft.com/office/drawing/2014/main" id="{393AFBF6-A500-4B35-B12C-EEF2B32B6B14}"/>
              </a:ext>
            </a:extLst>
          </p:cNvPr>
          <p:cNvSpPr/>
          <p:nvPr/>
        </p:nvSpPr>
        <p:spPr>
          <a:xfrm>
            <a:off x="2697000" y="3318271"/>
            <a:ext cx="2168849" cy="16094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EG" sz="2400" b="1" dirty="0">
                <a:solidFill>
                  <a:srgbClr val="00B050"/>
                </a:solidFill>
                <a:latin typeface="Arabic Typesetting" panose="03020402040406030203" pitchFamily="66" charset="-78"/>
                <a:ea typeface="+mj-ea"/>
                <a:cs typeface="+mj-cs"/>
              </a:rPr>
              <a:t>ليس لها حجم ثابت </a:t>
            </a:r>
            <a:endParaRPr lang="en-US" sz="2400" b="1" dirty="0">
              <a:solidFill>
                <a:srgbClr val="00B050"/>
              </a:solidFill>
              <a:latin typeface="Arabic Typesetting" panose="03020402040406030203" pitchFamily="66" charset="-78"/>
              <a:ea typeface="+mj-ea"/>
              <a:cs typeface="+mj-cs"/>
            </a:endParaRPr>
          </a:p>
        </p:txBody>
      </p:sp>
      <p:sp>
        <p:nvSpPr>
          <p:cNvPr id="28" name="Rectangle 13">
            <a:extLst>
              <a:ext uri="{FF2B5EF4-FFF2-40B4-BE49-F238E27FC236}">
                <a16:creationId xmlns:a16="http://schemas.microsoft.com/office/drawing/2014/main" id="{898A8A98-0745-4679-9646-FB0722E8D750}"/>
              </a:ext>
            </a:extLst>
          </p:cNvPr>
          <p:cNvSpPr/>
          <p:nvPr/>
        </p:nvSpPr>
        <p:spPr>
          <a:xfrm>
            <a:off x="5462609" y="3193775"/>
            <a:ext cx="1200721" cy="11379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EG" sz="2400" b="1" dirty="0">
                <a:solidFill>
                  <a:srgbClr val="00B050"/>
                </a:solidFill>
                <a:latin typeface="Arabic Typesetting" panose="03020402040406030203" pitchFamily="66" charset="-78"/>
                <a:ea typeface="+mj-ea"/>
                <a:cs typeface="+mj-cs"/>
              </a:rPr>
              <a:t>ليس لها شكل محدد </a:t>
            </a:r>
          </a:p>
          <a:p>
            <a:pPr algn="ctr"/>
            <a:endParaRPr lang="en-US" sz="2400" b="1" dirty="0">
              <a:solidFill>
                <a:srgbClr val="00B050"/>
              </a:solidFill>
              <a:latin typeface="Arabic Typesetting" panose="03020402040406030203" pitchFamily="66" charset="-78"/>
              <a:ea typeface="+mj-ea"/>
              <a:cs typeface="+mj-cs"/>
            </a:endParaRPr>
          </a:p>
        </p:txBody>
      </p:sp>
      <p:sp>
        <p:nvSpPr>
          <p:cNvPr id="29" name="Rectangle 13">
            <a:extLst>
              <a:ext uri="{FF2B5EF4-FFF2-40B4-BE49-F238E27FC236}">
                <a16:creationId xmlns:a16="http://schemas.microsoft.com/office/drawing/2014/main" id="{F742CDC5-0661-4097-9B5B-E0F7BAC658C5}"/>
              </a:ext>
            </a:extLst>
          </p:cNvPr>
          <p:cNvSpPr/>
          <p:nvPr/>
        </p:nvSpPr>
        <p:spPr>
          <a:xfrm>
            <a:off x="5462609" y="4434329"/>
            <a:ext cx="1200721" cy="6351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EG" sz="2400" b="1" dirty="0">
                <a:solidFill>
                  <a:srgbClr val="00B050"/>
                </a:solidFill>
                <a:latin typeface="Arabic Typesetting" panose="03020402040406030203" pitchFamily="66" charset="-78"/>
                <a:ea typeface="+mj-ea"/>
                <a:cs typeface="+mj-cs"/>
              </a:rPr>
              <a:t> </a:t>
            </a:r>
          </a:p>
          <a:p>
            <a:pPr algn="ctr"/>
            <a:r>
              <a:rPr lang="ar-EG" sz="2400" b="1" dirty="0">
                <a:solidFill>
                  <a:srgbClr val="00B050"/>
                </a:solidFill>
                <a:latin typeface="Arabic Typesetting" panose="03020402040406030203" pitchFamily="66" charset="-78"/>
                <a:ea typeface="+mj-ea"/>
                <a:cs typeface="+mj-cs"/>
              </a:rPr>
              <a:t>لها كتلة </a:t>
            </a:r>
          </a:p>
          <a:p>
            <a:pPr algn="ctr"/>
            <a:endParaRPr lang="en-US" sz="2400" b="1" dirty="0">
              <a:solidFill>
                <a:srgbClr val="00B050"/>
              </a:solidFill>
              <a:latin typeface="Arabic Typesetting" panose="03020402040406030203" pitchFamily="66" charset="-78"/>
              <a:ea typeface="+mj-ea"/>
              <a:cs typeface="+mj-cs"/>
            </a:endParaRPr>
          </a:p>
        </p:txBody>
      </p:sp>
      <p:sp>
        <p:nvSpPr>
          <p:cNvPr id="30" name="مربع نص 29">
            <a:extLst>
              <a:ext uri="{FF2B5EF4-FFF2-40B4-BE49-F238E27FC236}">
                <a16:creationId xmlns:a16="http://schemas.microsoft.com/office/drawing/2014/main" id="{10B65E96-2544-410E-AAC9-EDC4FD742A7A}"/>
              </a:ext>
            </a:extLst>
          </p:cNvPr>
          <p:cNvSpPr txBox="1"/>
          <p:nvPr/>
        </p:nvSpPr>
        <p:spPr>
          <a:xfrm>
            <a:off x="1463675" y="6363028"/>
            <a:ext cx="2587625" cy="119182"/>
          </a:xfrm>
          <a:prstGeom prst="roundRect">
            <a:avLst/>
          </a:prstGeom>
          <a:solidFill>
            <a:srgbClr val="05BCFE"/>
          </a:solidFill>
          <a:ln>
            <a:solidFill>
              <a:srgbClr val="00B0F0">
                <a:alpha val="54000"/>
              </a:srgbClr>
            </a:solidFill>
          </a:ln>
        </p:spPr>
        <p:txBody>
          <a:bodyPr wrap="square" lIns="0" tIns="0" rIns="0" bIns="0">
            <a:spAutoFit/>
          </a:bodyPr>
          <a:lstStyle/>
          <a:p>
            <a:pPr algn="ctr" rtl="1"/>
            <a:r>
              <a:rPr lang="ar-SA" sz="700" b="1" dirty="0" err="1">
                <a:solidFill>
                  <a:schemeClr val="bg1"/>
                </a:solidFill>
                <a:latin typeface="Calibri" panose="020F0502020204030204" pitchFamily="34" charset="0"/>
                <a:cs typeface="+mj-cs"/>
              </a:rPr>
              <a:t>برزنتيشن</a:t>
            </a:r>
            <a:r>
              <a:rPr lang="ar-SA" sz="700" b="1" dirty="0">
                <a:solidFill>
                  <a:schemeClr val="bg1"/>
                </a:solidFill>
                <a:latin typeface="Calibri" panose="020F0502020204030204" pitchFamily="34" charset="0"/>
                <a:cs typeface="+mj-cs"/>
              </a:rPr>
              <a:t> العلوم للمرحلة الابتدائية      </a:t>
            </a:r>
            <a:r>
              <a:rPr lang="en-US" sz="700" b="1" dirty="0">
                <a:solidFill>
                  <a:schemeClr val="bg1"/>
                </a:solidFill>
                <a:latin typeface="Calibri" panose="020F0502020204030204" pitchFamily="34" charset="0"/>
                <a:cs typeface="+mj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https://t.me/presentationyosef</a:t>
            </a:r>
            <a:r>
              <a:rPr lang="en-US" sz="700" b="1" dirty="0">
                <a:solidFill>
                  <a:schemeClr val="bg1"/>
                </a:solidFill>
                <a:latin typeface="Calibri" panose="020F0502020204030204" pitchFamily="34" charset="0"/>
                <a:cs typeface="+mj-cs"/>
              </a:rPr>
              <a:t>        </a:t>
            </a:r>
          </a:p>
        </p:txBody>
      </p:sp>
      <p:pic>
        <p:nvPicPr>
          <p:cNvPr id="31" name="Picture 4" descr="Канал и группа в телеграмме — KIA Ceed, 1.6 л., 2018 года на DRIVE2">
            <a:extLst>
              <a:ext uri="{FF2B5EF4-FFF2-40B4-BE49-F238E27FC236}">
                <a16:creationId xmlns:a16="http://schemas.microsoft.com/office/drawing/2014/main" id="{93D0630E-EBBF-49B0-91FC-FBE9D4B962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700" y="6338331"/>
            <a:ext cx="174977" cy="168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1">
            <a:extLst>
              <a:ext uri="{FF2B5EF4-FFF2-40B4-BE49-F238E27FC236}">
                <a16:creationId xmlns:a16="http://schemas.microsoft.com/office/drawing/2014/main" id="{85664BC2-3888-4B9A-93FA-B9B650791DCA}"/>
              </a:ext>
            </a:extLst>
          </p:cNvPr>
          <p:cNvSpPr txBox="1"/>
          <p:nvPr/>
        </p:nvSpPr>
        <p:spPr>
          <a:xfrm>
            <a:off x="4462463" y="360920"/>
            <a:ext cx="3133725" cy="660045"/>
          </a:xfrm>
          <a:prstGeom prst="roundRect">
            <a:avLst>
              <a:gd name="adj" fmla="val 7748"/>
            </a:avLst>
          </a:prstGeom>
          <a:solidFill>
            <a:schemeClr val="bg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180000" tIns="108000" rIns="180000" bIns="72000" rtlCol="1">
            <a:spAutoFit/>
          </a:bodyPr>
          <a:lstStyle/>
          <a:p>
            <a:pPr algn="ctr">
              <a:defRPr/>
            </a:pPr>
            <a:r>
              <a:rPr lang="ar-SA" sz="2800" b="1" dirty="0">
                <a:solidFill>
                  <a:srgbClr val="0070C0"/>
                </a:solidFill>
                <a:effectLst/>
                <a:latin typeface="Times New Roman" pitchFamily="18" charset="0"/>
              </a:rPr>
              <a:t>تقويم مرحلي </a:t>
            </a:r>
            <a:endParaRPr lang="ar-EG" sz="2800" b="1" dirty="0">
              <a:solidFill>
                <a:srgbClr val="0070C0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3945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6" grpId="0"/>
      <p:bldP spid="27" grpId="0"/>
      <p:bldP spid="28" grpId="0"/>
      <p:bldP spid="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">
            <a:extLst>
              <a:ext uri="{FF2B5EF4-FFF2-40B4-BE49-F238E27FC236}">
                <a16:creationId xmlns:a16="http://schemas.microsoft.com/office/drawing/2014/main" id="{9DAD02D6-DB0E-4394-8E0D-96049B48E2F6}"/>
              </a:ext>
            </a:extLst>
          </p:cNvPr>
          <p:cNvSpPr txBox="1"/>
          <p:nvPr/>
        </p:nvSpPr>
        <p:spPr>
          <a:xfrm>
            <a:off x="4462463" y="360920"/>
            <a:ext cx="3133725" cy="660045"/>
          </a:xfrm>
          <a:prstGeom prst="roundRect">
            <a:avLst>
              <a:gd name="adj" fmla="val 7748"/>
            </a:avLst>
          </a:prstGeom>
          <a:solidFill>
            <a:schemeClr val="bg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180000" tIns="108000" rIns="180000" bIns="72000" rtlCol="1">
            <a:spAutoFit/>
          </a:bodyPr>
          <a:lstStyle/>
          <a:p>
            <a:pPr algn="ctr">
              <a:defRPr/>
            </a:pPr>
            <a:r>
              <a:rPr lang="ar-EG" sz="2800" b="1" dirty="0">
                <a:solidFill>
                  <a:srgbClr val="0070C0"/>
                </a:solidFill>
                <a:effectLst/>
                <a:latin typeface="Times New Roman" pitchFamily="18" charset="0"/>
              </a:rPr>
              <a:t>السَّوائِلُ وَالْغَازَاتُ</a:t>
            </a:r>
          </a:p>
        </p:txBody>
      </p:sp>
      <p:sp>
        <p:nvSpPr>
          <p:cNvPr id="16" name="TextBox 1">
            <a:extLst>
              <a:ext uri="{FF2B5EF4-FFF2-40B4-BE49-F238E27FC236}">
                <a16:creationId xmlns:a16="http://schemas.microsoft.com/office/drawing/2014/main" id="{87F2CC5F-3669-4356-A140-D3D45DA83E76}"/>
              </a:ext>
            </a:extLst>
          </p:cNvPr>
          <p:cNvSpPr txBox="1"/>
          <p:nvPr/>
        </p:nvSpPr>
        <p:spPr>
          <a:xfrm>
            <a:off x="9598970" y="1065226"/>
            <a:ext cx="1782504" cy="683745"/>
          </a:xfrm>
          <a:prstGeom prst="roundRect">
            <a:avLst>
              <a:gd name="adj" fmla="val 18223"/>
            </a:avLst>
          </a:prstGeom>
          <a:solidFill>
            <a:srgbClr val="1CC1B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180000" tIns="108000" rIns="180000" bIns="72000" rtlCol="1">
            <a:spAutoFit/>
          </a:bodyPr>
          <a:lstStyle/>
          <a:p>
            <a:pPr algn="ctr">
              <a:defRPr/>
            </a:pPr>
            <a:r>
              <a:rPr lang="ar-SA" sz="2800" b="1" dirty="0">
                <a:solidFill>
                  <a:schemeClr val="bg1"/>
                </a:solidFill>
                <a:effectLst/>
                <a:latin typeface="Times New Roman" pitchFamily="18" charset="0"/>
              </a:rPr>
              <a:t>المفردات </a:t>
            </a:r>
            <a:endParaRPr lang="ar-EG" sz="2800" b="1" dirty="0"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  <p:sp>
        <p:nvSpPr>
          <p:cNvPr id="17" name="TextBox 1">
            <a:extLst>
              <a:ext uri="{FF2B5EF4-FFF2-40B4-BE49-F238E27FC236}">
                <a16:creationId xmlns:a16="http://schemas.microsoft.com/office/drawing/2014/main" id="{C78215FA-400C-44D1-92B2-924080A85A47}"/>
              </a:ext>
            </a:extLst>
          </p:cNvPr>
          <p:cNvSpPr txBox="1"/>
          <p:nvPr/>
        </p:nvSpPr>
        <p:spPr>
          <a:xfrm>
            <a:off x="9660515" y="2679103"/>
            <a:ext cx="1904999" cy="636345"/>
          </a:xfrm>
          <a:prstGeom prst="roundRect">
            <a:avLst>
              <a:gd name="adj" fmla="val 7748"/>
            </a:avLst>
          </a:prstGeom>
          <a:solidFill>
            <a:srgbClr val="1CC1B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180000" tIns="108000" rIns="180000" bIns="72000" rtlCol="1">
            <a:spAutoFit/>
          </a:bodyPr>
          <a:lstStyle/>
          <a:p>
            <a:pPr algn="ctr">
              <a:defRPr/>
            </a:pPr>
            <a:r>
              <a:rPr lang="ar-EG" sz="2800" b="1" dirty="0">
                <a:solidFill>
                  <a:schemeClr val="bg1"/>
                </a:solidFill>
                <a:latin typeface="Times New Roman" pitchFamily="18" charset="0"/>
              </a:rPr>
              <a:t>السائل</a:t>
            </a:r>
            <a:endParaRPr lang="ar-EG" sz="2800" b="1" dirty="0"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B24C1B8C-CE82-4193-ABFF-F4CDDEB40EC0}"/>
              </a:ext>
            </a:extLst>
          </p:cNvPr>
          <p:cNvSpPr txBox="1"/>
          <p:nvPr/>
        </p:nvSpPr>
        <p:spPr>
          <a:xfrm>
            <a:off x="3551801" y="2677240"/>
            <a:ext cx="5918403" cy="636345"/>
          </a:xfrm>
          <a:prstGeom prst="roundRect">
            <a:avLst>
              <a:gd name="adj" fmla="val 7748"/>
            </a:avLst>
          </a:prstGeom>
          <a:solidFill>
            <a:schemeClr val="bg2">
              <a:alpha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180000" tIns="108000" rIns="180000" bIns="72000" rtlCol="1">
            <a:spAutoFit/>
          </a:bodyPr>
          <a:lstStyle/>
          <a:p>
            <a:pPr algn="ctr">
              <a:defRPr/>
            </a:pPr>
            <a:r>
              <a:rPr lang="ar-EG" sz="2800" b="1" dirty="0">
                <a:solidFill>
                  <a:srgbClr val="148A7F"/>
                </a:solidFill>
                <a:latin typeface="Times New Roman" pitchFamily="18" charset="0"/>
              </a:rPr>
              <a:t>مَادَّةٌ تَأْخُذُ شَكْلَ الْوِعَاءِ الَّذِي</a:t>
            </a:r>
            <a:r>
              <a:rPr lang="ar-SA" sz="2800" b="1" dirty="0">
                <a:solidFill>
                  <a:srgbClr val="148A7F"/>
                </a:solidFill>
                <a:latin typeface="Times New Roman" pitchFamily="18" charset="0"/>
              </a:rPr>
              <a:t> ت</a:t>
            </a:r>
            <a:r>
              <a:rPr lang="ar-EG" sz="2800" b="1" dirty="0">
                <a:solidFill>
                  <a:srgbClr val="148A7F"/>
                </a:solidFill>
                <a:latin typeface="Times New Roman" pitchFamily="18" charset="0"/>
              </a:rPr>
              <a:t>وجَدُ فِيهِ</a:t>
            </a:r>
            <a:endParaRPr lang="ar-EG" sz="2800" b="1" dirty="0">
              <a:solidFill>
                <a:srgbClr val="148A7F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10" name="ตัวเชื่อมต่อตรง 237">
            <a:extLst>
              <a:ext uri="{FF2B5EF4-FFF2-40B4-BE49-F238E27FC236}">
                <a16:creationId xmlns:a16="http://schemas.microsoft.com/office/drawing/2014/main" id="{35C6543E-1707-43F8-B016-89775474BEC6}"/>
              </a:ext>
            </a:extLst>
          </p:cNvPr>
          <p:cNvCxnSpPr>
            <a:cxnSpLocks/>
          </p:cNvCxnSpPr>
          <p:nvPr/>
        </p:nvCxnSpPr>
        <p:spPr>
          <a:xfrm rot="5400000">
            <a:off x="10241476" y="2171401"/>
            <a:ext cx="730378" cy="12700"/>
          </a:xfrm>
          <a:prstGeom prst="bentConnector3">
            <a:avLst>
              <a:gd name="adj1" fmla="val 101121"/>
            </a:avLst>
          </a:prstGeom>
          <a:ln w="15875">
            <a:solidFill>
              <a:srgbClr val="148A7F"/>
            </a:solidFill>
            <a:prstDash val="sysDot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ound Same Side Corner Rectangle 58">
            <a:extLst>
              <a:ext uri="{FF2B5EF4-FFF2-40B4-BE49-F238E27FC236}">
                <a16:creationId xmlns:a16="http://schemas.microsoft.com/office/drawing/2014/main" id="{4F5774DD-9352-41B0-8CFF-75D91FDC28A4}"/>
              </a:ext>
            </a:extLst>
          </p:cNvPr>
          <p:cNvSpPr/>
          <p:nvPr/>
        </p:nvSpPr>
        <p:spPr>
          <a:xfrm rot="5400000">
            <a:off x="10584467" y="2182669"/>
            <a:ext cx="57096" cy="847724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rgbClr val="FFC0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91" tIns="47645" rIns="95291" bIns="47645" rtlCol="0" anchor="ctr"/>
          <a:lstStyle/>
          <a:p>
            <a:pPr algn="ctr" defTabSz="943788" rtl="0"/>
            <a:endParaRPr lang="bg-BG" sz="2900" dirty="0">
              <a:solidFill>
                <a:srgbClr val="002060"/>
              </a:solidFill>
              <a:latin typeface="Lato Light"/>
            </a:endParaRPr>
          </a:p>
        </p:txBody>
      </p:sp>
      <p:pic>
        <p:nvPicPr>
          <p:cNvPr id="26" name="Picture 5">
            <a:extLst>
              <a:ext uri="{FF2B5EF4-FFF2-40B4-BE49-F238E27FC236}">
                <a16:creationId xmlns:a16="http://schemas.microsoft.com/office/drawing/2014/main" id="{39D6B8A2-67D5-41F8-8287-C21F79108F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97"/>
          <a:stretch/>
        </p:blipFill>
        <p:spPr bwMode="auto">
          <a:xfrm>
            <a:off x="626486" y="1407098"/>
            <a:ext cx="3482240" cy="4543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مربع نص 35">
            <a:extLst>
              <a:ext uri="{FF2B5EF4-FFF2-40B4-BE49-F238E27FC236}">
                <a16:creationId xmlns:a16="http://schemas.microsoft.com/office/drawing/2014/main" id="{CD92627C-699D-43F4-88ED-80E63C1C2BCC}"/>
              </a:ext>
            </a:extLst>
          </p:cNvPr>
          <p:cNvSpPr txBox="1"/>
          <p:nvPr/>
        </p:nvSpPr>
        <p:spPr>
          <a:xfrm>
            <a:off x="1463675" y="6363028"/>
            <a:ext cx="2587625" cy="119182"/>
          </a:xfrm>
          <a:prstGeom prst="roundRect">
            <a:avLst/>
          </a:prstGeom>
          <a:solidFill>
            <a:srgbClr val="05BCFE"/>
          </a:solidFill>
          <a:ln>
            <a:solidFill>
              <a:srgbClr val="00B0F0">
                <a:alpha val="54000"/>
              </a:srgbClr>
            </a:solidFill>
          </a:ln>
        </p:spPr>
        <p:txBody>
          <a:bodyPr wrap="square" lIns="0" tIns="0" rIns="0" bIns="0">
            <a:spAutoFit/>
          </a:bodyPr>
          <a:lstStyle/>
          <a:p>
            <a:pPr algn="ctr" rtl="1"/>
            <a:r>
              <a:rPr lang="ar-SA" sz="700" b="1" dirty="0" err="1">
                <a:solidFill>
                  <a:schemeClr val="bg1"/>
                </a:solidFill>
                <a:latin typeface="Calibri" panose="020F0502020204030204" pitchFamily="34" charset="0"/>
                <a:cs typeface="+mj-cs"/>
              </a:rPr>
              <a:t>برزنتيشن</a:t>
            </a:r>
            <a:r>
              <a:rPr lang="ar-SA" sz="700" b="1" dirty="0">
                <a:solidFill>
                  <a:schemeClr val="bg1"/>
                </a:solidFill>
                <a:latin typeface="Calibri" panose="020F0502020204030204" pitchFamily="34" charset="0"/>
                <a:cs typeface="+mj-cs"/>
              </a:rPr>
              <a:t> العلوم للمرحلة الابتدائية      </a:t>
            </a:r>
            <a:r>
              <a:rPr lang="en-US" sz="700" b="1" dirty="0">
                <a:solidFill>
                  <a:schemeClr val="bg1"/>
                </a:solidFill>
                <a:latin typeface="Calibri" panose="020F0502020204030204" pitchFamily="34" charset="0"/>
                <a:cs typeface="+mj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https://t.me/presentationyosef</a:t>
            </a:r>
            <a:r>
              <a:rPr lang="en-US" sz="700" b="1" dirty="0">
                <a:solidFill>
                  <a:schemeClr val="bg1"/>
                </a:solidFill>
                <a:latin typeface="Calibri" panose="020F0502020204030204" pitchFamily="34" charset="0"/>
                <a:cs typeface="+mj-cs"/>
              </a:rPr>
              <a:t>        </a:t>
            </a:r>
          </a:p>
        </p:txBody>
      </p:sp>
      <p:pic>
        <p:nvPicPr>
          <p:cNvPr id="37" name="Picture 4" descr="Канал и группа в телеграмме — KIA Ceed, 1.6 л., 2018 года на DRIVE2">
            <a:extLst>
              <a:ext uri="{FF2B5EF4-FFF2-40B4-BE49-F238E27FC236}">
                <a16:creationId xmlns:a16="http://schemas.microsoft.com/office/drawing/2014/main" id="{9CBA7CF1-AD77-4F68-B0F1-3E7CB112E7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700" y="6338331"/>
            <a:ext cx="174977" cy="168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9433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7" grpId="0" animBg="1"/>
      <p:bldP spid="11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DE0ABEE6-CD73-4018-BCB6-AF18BC85D9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731" b="86859" l="3398" r="97540">
                        <a14:foregroundMark x1="95021" y1="14744" x2="87932" y2="41026"/>
                        <a14:foregroundMark x1="87932" y1="41026" x2="76684" y2="52564"/>
                        <a14:foregroundMark x1="76684" y1="52564" x2="69420" y2="32692"/>
                        <a14:foregroundMark x1="69420" y1="32692" x2="64851" y2="55449"/>
                        <a14:foregroundMark x1="64851" y1="55449" x2="61570" y2="35577"/>
                        <a14:foregroundMark x1="61570" y1="35577" x2="54130" y2="66667"/>
                        <a14:foregroundMark x1="54130" y1="66667" x2="47276" y2="75321"/>
                        <a14:foregroundMark x1="47276" y1="75321" x2="41652" y2="60897"/>
                        <a14:foregroundMark x1="41652" y1="60897" x2="35677" y2="55128"/>
                        <a14:foregroundMark x1="35677" y1="55128" x2="25718" y2="72756"/>
                        <a14:foregroundMark x1="25718" y1="72756" x2="12068" y2="65385"/>
                        <a14:foregroundMark x1="12068" y1="65385" x2="9959" y2="31410"/>
                        <a14:foregroundMark x1="9959" y1="31410" x2="9959" y2="31410"/>
                        <a14:foregroundMark x1="4101" y1="26923" x2="51260" y2="34615"/>
                        <a14:foregroundMark x1="47217" y1="33013" x2="78032" y2="11538"/>
                        <a14:foregroundMark x1="92794" y1="67308" x2="92794" y2="67308"/>
                        <a14:foregroundMark x1="90744" y1="72756" x2="90744" y2="72756"/>
                        <a14:foregroundMark x1="67838" y1="81731" x2="67135" y2="81731"/>
                        <a14:foregroundMark x1="52900" y1="87179" x2="52900" y2="87179"/>
                        <a14:foregroundMark x1="42765" y1="81731" x2="41359" y2="81731"/>
                        <a14:foregroundMark x1="35091" y1="83333" x2="34681" y2="83333"/>
                        <a14:foregroundMark x1="19449" y1="81731" x2="19449" y2="81731"/>
                        <a14:foregroundMark x1="10545" y1="83333" x2="10545" y2="83333"/>
                        <a14:foregroundMark x1="8026" y1="77885" x2="8026" y2="77885"/>
                        <a14:foregroundMark x1="5624" y1="58333" x2="5624" y2="55769"/>
                        <a14:foregroundMark x1="5800" y1="41346" x2="6503" y2="31410"/>
                        <a14:foregroundMark x1="9139" y1="7051" x2="9139" y2="7051"/>
                        <a14:foregroundMark x1="96837" y1="7692" x2="96837" y2="7692"/>
                        <a14:foregroundMark x1="97129" y1="10256" x2="95313" y2="53526"/>
                        <a14:foregroundMark x1="97540" y1="77885" x2="84710" y2="81731"/>
                        <a14:foregroundMark x1="65495" y1="81731" x2="42179" y2="81090"/>
                        <a14:foregroundMark x1="32865" y1="87179" x2="14646" y2="82372"/>
                        <a14:foregroundMark x1="14646" y1="82372" x2="12068" y2="74359"/>
                        <a14:foregroundMark x1="4804" y1="75000" x2="3398" y2="58974"/>
                        <a14:foregroundMark x1="77739" y1="78846" x2="76216" y2="75000"/>
                      </a14:backgroundRemoval>
                    </a14:imgEffect>
                  </a14:imgLayer>
                </a14:imgProps>
              </a:ext>
            </a:extLst>
          </a:blip>
          <a:srcRect l="70" t="5552" r="1464" b="4407"/>
          <a:stretch/>
        </p:blipFill>
        <p:spPr>
          <a:xfrm>
            <a:off x="8382000" y="1277258"/>
            <a:ext cx="3243943" cy="747627"/>
          </a:xfrm>
          <a:prstGeom prst="rect">
            <a:avLst/>
          </a:prstGeom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CC759B5D-C4D7-4A43-9B98-3345936A83DB}"/>
              </a:ext>
            </a:extLst>
          </p:cNvPr>
          <p:cNvSpPr txBox="1"/>
          <p:nvPr/>
        </p:nvSpPr>
        <p:spPr>
          <a:xfrm>
            <a:off x="2815773" y="2180718"/>
            <a:ext cx="88101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800" b="1" i="0" u="none" strike="noStrike" baseline="0" dirty="0">
                <a:solidFill>
                  <a:srgbClr val="00B3FF"/>
                </a:solidFill>
                <a:latin typeface="AXtManalBLack"/>
              </a:rPr>
              <a:t>أُصنِّفُ. </a:t>
            </a:r>
            <a:r>
              <a:rPr lang="ar-SA" sz="2800" b="1" i="0" u="none" strike="noStrike" baseline="0" dirty="0">
                <a:solidFill>
                  <a:srgbClr val="000000"/>
                </a:solidFill>
                <a:latin typeface="Lotus-Light"/>
              </a:rPr>
              <a:t>أَعْمَلُ قائِمَةً بِالأَشْيَاءِ الْمَوْجُودَةِ فِي ثَلَّاجَةِ مَنْزِلِنَا، ثُمَّ أُصَنِّفُها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0A8A177E-9860-406F-B3B8-6B2E82E29592}"/>
              </a:ext>
            </a:extLst>
          </p:cNvPr>
          <p:cNvSpPr txBox="1"/>
          <p:nvPr/>
        </p:nvSpPr>
        <p:spPr>
          <a:xfrm>
            <a:off x="8788399" y="3163936"/>
            <a:ext cx="1617661" cy="57888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ctr"/>
            <a:r>
              <a:rPr lang="ar-SA" sz="2800" b="1" u="none" strike="noStrike" baseline="0" dirty="0">
                <a:solidFill>
                  <a:srgbClr val="19AB9D"/>
                </a:solidFill>
                <a:latin typeface="Lotus-Light"/>
              </a:rPr>
              <a:t>صلبة:</a:t>
            </a:r>
            <a:endParaRPr lang="ar-SA" sz="2800" b="1" dirty="0">
              <a:solidFill>
                <a:srgbClr val="19AB9D"/>
              </a:solidFill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D9CA8E8E-3486-459C-9A3D-C7B7E0DEB112}"/>
              </a:ext>
            </a:extLst>
          </p:cNvPr>
          <p:cNvSpPr txBox="1"/>
          <p:nvPr/>
        </p:nvSpPr>
        <p:spPr>
          <a:xfrm>
            <a:off x="8788399" y="4004647"/>
            <a:ext cx="1617661" cy="57888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ctr"/>
            <a:r>
              <a:rPr lang="ar-SA" sz="2800" b="1" u="none" strike="noStrike" baseline="0" dirty="0">
                <a:solidFill>
                  <a:srgbClr val="19AB9D"/>
                </a:solidFill>
                <a:latin typeface="Lotus-Light"/>
              </a:rPr>
              <a:t>سائلة: </a:t>
            </a:r>
            <a:endParaRPr lang="ar-SA" sz="2800" b="1" dirty="0">
              <a:solidFill>
                <a:srgbClr val="19AB9D"/>
              </a:solidFill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E4C82973-47D8-4979-8ED1-9485792B5126}"/>
              </a:ext>
            </a:extLst>
          </p:cNvPr>
          <p:cNvSpPr txBox="1"/>
          <p:nvPr/>
        </p:nvSpPr>
        <p:spPr>
          <a:xfrm>
            <a:off x="8788398" y="4816663"/>
            <a:ext cx="1617661" cy="57888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ctr"/>
            <a:r>
              <a:rPr lang="ar-SA" sz="2800" b="1" u="none" strike="noStrike" baseline="0" dirty="0">
                <a:solidFill>
                  <a:srgbClr val="19AB9D"/>
                </a:solidFill>
                <a:latin typeface="Lotus-Light"/>
              </a:rPr>
              <a:t>غازية:</a:t>
            </a:r>
            <a:endParaRPr lang="ar-SA" sz="2800" b="1" dirty="0">
              <a:solidFill>
                <a:srgbClr val="19AB9D"/>
              </a:solidFill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0C1DFC2A-067A-4201-863E-BB3E797C07D0}"/>
              </a:ext>
            </a:extLst>
          </p:cNvPr>
          <p:cNvSpPr txBox="1"/>
          <p:nvPr/>
        </p:nvSpPr>
        <p:spPr>
          <a:xfrm>
            <a:off x="5219700" y="3163936"/>
            <a:ext cx="2683101" cy="57888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ctr"/>
            <a:r>
              <a:rPr lang="ar-SA" sz="2800" b="1" u="none" strike="noStrike" baseline="0" dirty="0">
                <a:solidFill>
                  <a:srgbClr val="00B0F0"/>
                </a:solidFill>
                <a:latin typeface="Lotus-Light"/>
              </a:rPr>
              <a:t>جبن، خبز، فواكه</a:t>
            </a:r>
            <a:endParaRPr lang="ar-SA" sz="2800" b="1" dirty="0">
              <a:solidFill>
                <a:srgbClr val="00B0F0"/>
              </a:solidFill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459BE9F5-4FAD-4E2A-815C-13E977E1F124}"/>
              </a:ext>
            </a:extLst>
          </p:cNvPr>
          <p:cNvSpPr txBox="1"/>
          <p:nvPr/>
        </p:nvSpPr>
        <p:spPr>
          <a:xfrm>
            <a:off x="5219700" y="4001978"/>
            <a:ext cx="2683101" cy="57888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r>
              <a:rPr lang="ar-SA" sz="2800" b="1" u="none" strike="noStrike" baseline="0" dirty="0">
                <a:solidFill>
                  <a:srgbClr val="00B0F0"/>
                </a:solidFill>
                <a:latin typeface="Lotus-Light"/>
              </a:rPr>
              <a:t>حليب، عصير، ماء. </a:t>
            </a:r>
            <a:endParaRPr lang="ar-SA" sz="2800" b="1" dirty="0">
              <a:solidFill>
                <a:srgbClr val="00B0F0"/>
              </a:solidFill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6482F099-70D0-4BB7-888F-1D23F6C16A89}"/>
              </a:ext>
            </a:extLst>
          </p:cNvPr>
          <p:cNvSpPr txBox="1"/>
          <p:nvPr/>
        </p:nvSpPr>
        <p:spPr>
          <a:xfrm>
            <a:off x="5219700" y="4816663"/>
            <a:ext cx="2683101" cy="57888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ctr"/>
            <a:r>
              <a:rPr lang="ar-SA" sz="2800" b="1" u="none" strike="noStrike" baseline="0" dirty="0">
                <a:solidFill>
                  <a:srgbClr val="00B0F0"/>
                </a:solidFill>
                <a:latin typeface="Lotus-Light"/>
              </a:rPr>
              <a:t>هواء بارد.</a:t>
            </a:r>
            <a:endParaRPr lang="ar-SA" sz="2800" b="1" dirty="0">
              <a:solidFill>
                <a:srgbClr val="00B0F0"/>
              </a:solidFill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8F989C5F-AD80-4F9A-B276-6AFC3AE82277}"/>
              </a:ext>
            </a:extLst>
          </p:cNvPr>
          <p:cNvSpPr txBox="1"/>
          <p:nvPr/>
        </p:nvSpPr>
        <p:spPr>
          <a:xfrm>
            <a:off x="1463675" y="6363028"/>
            <a:ext cx="2587625" cy="119182"/>
          </a:xfrm>
          <a:prstGeom prst="roundRect">
            <a:avLst/>
          </a:prstGeom>
          <a:solidFill>
            <a:srgbClr val="05BCFE"/>
          </a:solidFill>
          <a:ln>
            <a:solidFill>
              <a:srgbClr val="00B0F0">
                <a:alpha val="54000"/>
              </a:srgbClr>
            </a:solidFill>
          </a:ln>
        </p:spPr>
        <p:txBody>
          <a:bodyPr wrap="square" lIns="0" tIns="0" rIns="0" bIns="0">
            <a:spAutoFit/>
          </a:bodyPr>
          <a:lstStyle/>
          <a:p>
            <a:pPr algn="ctr" rtl="1"/>
            <a:r>
              <a:rPr lang="ar-SA" sz="700" b="1" dirty="0" err="1">
                <a:solidFill>
                  <a:schemeClr val="bg1"/>
                </a:solidFill>
                <a:latin typeface="Calibri" panose="020F0502020204030204" pitchFamily="34" charset="0"/>
                <a:cs typeface="+mj-cs"/>
              </a:rPr>
              <a:t>برزنتيشن</a:t>
            </a:r>
            <a:r>
              <a:rPr lang="ar-SA" sz="700" b="1" dirty="0">
                <a:solidFill>
                  <a:schemeClr val="bg1"/>
                </a:solidFill>
                <a:latin typeface="Calibri" panose="020F0502020204030204" pitchFamily="34" charset="0"/>
                <a:cs typeface="+mj-cs"/>
              </a:rPr>
              <a:t> العلوم للمرحلة الابتدائية      </a:t>
            </a:r>
            <a:r>
              <a:rPr lang="en-US" sz="700" b="1" dirty="0">
                <a:solidFill>
                  <a:schemeClr val="bg1"/>
                </a:solidFill>
                <a:latin typeface="Calibri" panose="020F0502020204030204" pitchFamily="34" charset="0"/>
                <a:cs typeface="+mj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https://t.me/presentationyosef</a:t>
            </a:r>
            <a:r>
              <a:rPr lang="en-US" sz="700" b="1" dirty="0">
                <a:solidFill>
                  <a:schemeClr val="bg1"/>
                </a:solidFill>
                <a:latin typeface="Calibri" panose="020F0502020204030204" pitchFamily="34" charset="0"/>
                <a:cs typeface="+mj-cs"/>
              </a:rPr>
              <a:t>        </a:t>
            </a:r>
          </a:p>
        </p:txBody>
      </p:sp>
      <p:pic>
        <p:nvPicPr>
          <p:cNvPr id="16" name="Picture 4" descr="Канал и группа в телеграмме — KIA Ceed, 1.6 л., 2018 года на DRIVE2">
            <a:extLst>
              <a:ext uri="{FF2B5EF4-FFF2-40B4-BE49-F238E27FC236}">
                <a16:creationId xmlns:a16="http://schemas.microsoft.com/office/drawing/2014/main" id="{E035F5A7-AE57-4080-869C-21D33A75B3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700" y="6338331"/>
            <a:ext cx="174977" cy="168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">
            <a:extLst>
              <a:ext uri="{FF2B5EF4-FFF2-40B4-BE49-F238E27FC236}">
                <a16:creationId xmlns:a16="http://schemas.microsoft.com/office/drawing/2014/main" id="{DC877075-2BCC-4944-8F0C-B25FDB8B5BD4}"/>
              </a:ext>
            </a:extLst>
          </p:cNvPr>
          <p:cNvSpPr txBox="1"/>
          <p:nvPr/>
        </p:nvSpPr>
        <p:spPr>
          <a:xfrm>
            <a:off x="4462463" y="360920"/>
            <a:ext cx="3133725" cy="660045"/>
          </a:xfrm>
          <a:prstGeom prst="roundRect">
            <a:avLst>
              <a:gd name="adj" fmla="val 7748"/>
            </a:avLst>
          </a:prstGeom>
          <a:solidFill>
            <a:schemeClr val="bg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180000" tIns="108000" rIns="180000" bIns="72000" rtlCol="1">
            <a:spAutoFit/>
          </a:bodyPr>
          <a:lstStyle/>
          <a:p>
            <a:pPr algn="ctr">
              <a:defRPr/>
            </a:pPr>
            <a:r>
              <a:rPr lang="ar-EG" sz="2800" b="1" dirty="0">
                <a:solidFill>
                  <a:srgbClr val="0070C0"/>
                </a:solidFill>
                <a:effectLst/>
                <a:latin typeface="Times New Roman" pitchFamily="18" charset="0"/>
              </a:rPr>
              <a:t>السَّوائِلُ وَالْغَازَاتُ</a:t>
            </a:r>
          </a:p>
        </p:txBody>
      </p:sp>
    </p:spTree>
    <p:extLst>
      <p:ext uri="{BB962C8B-B14F-4D97-AF65-F5344CB8AC3E}">
        <p14:creationId xmlns:p14="http://schemas.microsoft.com/office/powerpoint/2010/main" val="352861119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DE0ABEE6-CD73-4018-BCB6-AF18BC85D9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731" b="86859" l="3398" r="97540">
                        <a14:foregroundMark x1="95021" y1="14744" x2="87932" y2="41026"/>
                        <a14:foregroundMark x1="87932" y1="41026" x2="76684" y2="52564"/>
                        <a14:foregroundMark x1="76684" y1="52564" x2="69420" y2="32692"/>
                        <a14:foregroundMark x1="69420" y1="32692" x2="64851" y2="55449"/>
                        <a14:foregroundMark x1="64851" y1="55449" x2="61570" y2="35577"/>
                        <a14:foregroundMark x1="61570" y1="35577" x2="54130" y2="66667"/>
                        <a14:foregroundMark x1="54130" y1="66667" x2="47276" y2="75321"/>
                        <a14:foregroundMark x1="47276" y1="75321" x2="41652" y2="60897"/>
                        <a14:foregroundMark x1="41652" y1="60897" x2="35677" y2="55128"/>
                        <a14:foregroundMark x1="35677" y1="55128" x2="25718" y2="72756"/>
                        <a14:foregroundMark x1="25718" y1="72756" x2="12068" y2="65385"/>
                        <a14:foregroundMark x1="12068" y1="65385" x2="9959" y2="31410"/>
                        <a14:foregroundMark x1="9959" y1="31410" x2="9959" y2="31410"/>
                        <a14:foregroundMark x1="4101" y1="26923" x2="51260" y2="34615"/>
                        <a14:foregroundMark x1="47217" y1="33013" x2="78032" y2="11538"/>
                        <a14:foregroundMark x1="92794" y1="67308" x2="92794" y2="67308"/>
                        <a14:foregroundMark x1="90744" y1="72756" x2="90744" y2="72756"/>
                        <a14:foregroundMark x1="67838" y1="81731" x2="67135" y2="81731"/>
                        <a14:foregroundMark x1="52900" y1="87179" x2="52900" y2="87179"/>
                        <a14:foregroundMark x1="42765" y1="81731" x2="41359" y2="81731"/>
                        <a14:foregroundMark x1="35091" y1="83333" x2="34681" y2="83333"/>
                        <a14:foregroundMark x1="19449" y1="81731" x2="19449" y2="81731"/>
                        <a14:foregroundMark x1="10545" y1="83333" x2="10545" y2="83333"/>
                        <a14:foregroundMark x1="8026" y1="77885" x2="8026" y2="77885"/>
                        <a14:foregroundMark x1="5624" y1="58333" x2="5624" y2="55769"/>
                        <a14:foregroundMark x1="5800" y1="41346" x2="6503" y2="31410"/>
                        <a14:foregroundMark x1="9139" y1="7051" x2="9139" y2="7051"/>
                        <a14:foregroundMark x1="96837" y1="7692" x2="96837" y2="7692"/>
                        <a14:foregroundMark x1="97129" y1="10256" x2="95313" y2="53526"/>
                        <a14:foregroundMark x1="97540" y1="77885" x2="84710" y2="81731"/>
                        <a14:foregroundMark x1="65495" y1="81731" x2="42179" y2="81090"/>
                        <a14:foregroundMark x1="32865" y1="87179" x2="14646" y2="82372"/>
                        <a14:foregroundMark x1="14646" y1="82372" x2="12068" y2="74359"/>
                        <a14:foregroundMark x1="4804" y1="75000" x2="3398" y2="58974"/>
                        <a14:foregroundMark x1="77739" y1="78846" x2="76216" y2="75000"/>
                      </a14:backgroundRemoval>
                    </a14:imgEffect>
                  </a14:imgLayer>
                </a14:imgProps>
              </a:ext>
            </a:extLst>
          </a:blip>
          <a:srcRect l="70" t="5552" r="1464" b="4407"/>
          <a:stretch/>
        </p:blipFill>
        <p:spPr>
          <a:xfrm>
            <a:off x="8382000" y="1277258"/>
            <a:ext cx="3243943" cy="747627"/>
          </a:xfrm>
          <a:prstGeom prst="rect">
            <a:avLst/>
          </a:prstGeom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CC759B5D-C4D7-4A43-9B98-3345936A83DB}"/>
              </a:ext>
            </a:extLst>
          </p:cNvPr>
          <p:cNvSpPr txBox="1"/>
          <p:nvPr/>
        </p:nvSpPr>
        <p:spPr>
          <a:xfrm>
            <a:off x="2578100" y="2438316"/>
            <a:ext cx="7790542" cy="57888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r>
              <a:rPr lang="ar-SA" sz="2800" b="1" i="0" u="none" strike="noStrike" baseline="0">
                <a:solidFill>
                  <a:srgbClr val="C00000"/>
                </a:solidFill>
                <a:latin typeface="AXtManalBLack"/>
              </a:rPr>
              <a:t>2- فِيمَ يَخْتَلِفُ الْغَازُ عَنِ السَّائِلِ؟</a:t>
            </a:r>
            <a:endParaRPr lang="ar-SA" sz="2800" b="1" i="0" u="none" strike="noStrike" baseline="0" dirty="0">
              <a:solidFill>
                <a:srgbClr val="C00000"/>
              </a:solidFill>
              <a:latin typeface="Lotus-Light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0A8A177E-9860-406F-B3B8-6B2E82E29592}"/>
              </a:ext>
            </a:extLst>
          </p:cNvPr>
          <p:cNvSpPr txBox="1"/>
          <p:nvPr/>
        </p:nvSpPr>
        <p:spPr>
          <a:xfrm>
            <a:off x="8386310" y="3453377"/>
            <a:ext cx="1617661" cy="57888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ctr"/>
            <a:r>
              <a:rPr lang="ar-SA" sz="2800" b="1" u="none" strike="noStrike" baseline="0">
                <a:solidFill>
                  <a:srgbClr val="19AB9D"/>
                </a:solidFill>
                <a:latin typeface="Lotus-Light"/>
              </a:rPr>
              <a:t>الغاز</a:t>
            </a:r>
            <a:endParaRPr lang="ar-SA" sz="2800" b="1" dirty="0">
              <a:solidFill>
                <a:srgbClr val="19AB9D"/>
              </a:solidFill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D9CA8E8E-3486-459C-9A3D-C7B7E0DEB112}"/>
              </a:ext>
            </a:extLst>
          </p:cNvPr>
          <p:cNvSpPr txBox="1"/>
          <p:nvPr/>
        </p:nvSpPr>
        <p:spPr>
          <a:xfrm>
            <a:off x="8386310" y="4294088"/>
            <a:ext cx="1617661" cy="57888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ctr"/>
            <a:r>
              <a:rPr lang="ar-SA" sz="2800" b="1" u="none" strike="noStrike" baseline="0" dirty="0">
                <a:solidFill>
                  <a:srgbClr val="19AB9D"/>
                </a:solidFill>
                <a:latin typeface="Lotus-Light"/>
              </a:rPr>
              <a:t>سائل: </a:t>
            </a:r>
            <a:endParaRPr lang="ar-SA" sz="2800" b="1" dirty="0">
              <a:solidFill>
                <a:srgbClr val="19AB9D"/>
              </a:solidFill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0C1DFC2A-067A-4201-863E-BB3E797C07D0}"/>
              </a:ext>
            </a:extLst>
          </p:cNvPr>
          <p:cNvSpPr txBox="1"/>
          <p:nvPr/>
        </p:nvSpPr>
        <p:spPr>
          <a:xfrm>
            <a:off x="3001513" y="3429000"/>
            <a:ext cx="5108801" cy="57888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ctr"/>
            <a:r>
              <a:rPr lang="ar-SA" sz="2800" b="1" u="none" strike="noStrike" baseline="0">
                <a:solidFill>
                  <a:srgbClr val="00B0F0"/>
                </a:solidFill>
                <a:latin typeface="Lotus-Light"/>
              </a:rPr>
              <a:t>ينتشر ليملأ الحيز الموجود فيه،</a:t>
            </a:r>
            <a:endParaRPr lang="ar-SA" sz="2800" b="1" u="none" strike="noStrike" baseline="0" dirty="0">
              <a:solidFill>
                <a:srgbClr val="00B0F0"/>
              </a:solidFill>
              <a:latin typeface="Lotus-Light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459BE9F5-4FAD-4E2A-815C-13E977E1F124}"/>
              </a:ext>
            </a:extLst>
          </p:cNvPr>
          <p:cNvSpPr txBox="1"/>
          <p:nvPr/>
        </p:nvSpPr>
        <p:spPr>
          <a:xfrm>
            <a:off x="3001513" y="4267552"/>
            <a:ext cx="5098821" cy="57888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r>
              <a:rPr lang="ar-SA" sz="2800" b="1" u="none" strike="noStrike" baseline="0">
                <a:solidFill>
                  <a:srgbClr val="00B0F0"/>
                </a:solidFill>
                <a:latin typeface="Lotus-Light"/>
              </a:rPr>
              <a:t>فينساب في الأوعية، وقد لا يشغل كل الحيز</a:t>
            </a:r>
            <a:endParaRPr lang="ar-SA" sz="2800" b="1" dirty="0">
              <a:solidFill>
                <a:srgbClr val="00B0F0"/>
              </a:solidFill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2DE4B969-63F3-4D9D-9F01-8BE4CD878BCC}"/>
              </a:ext>
            </a:extLst>
          </p:cNvPr>
          <p:cNvSpPr txBox="1"/>
          <p:nvPr/>
        </p:nvSpPr>
        <p:spPr>
          <a:xfrm>
            <a:off x="1463675" y="6363028"/>
            <a:ext cx="2587625" cy="119182"/>
          </a:xfrm>
          <a:prstGeom prst="roundRect">
            <a:avLst/>
          </a:prstGeom>
          <a:solidFill>
            <a:srgbClr val="05BCFE"/>
          </a:solidFill>
          <a:ln>
            <a:solidFill>
              <a:srgbClr val="00B0F0">
                <a:alpha val="54000"/>
              </a:srgbClr>
            </a:solidFill>
          </a:ln>
        </p:spPr>
        <p:txBody>
          <a:bodyPr wrap="square" lIns="0" tIns="0" rIns="0" bIns="0">
            <a:spAutoFit/>
          </a:bodyPr>
          <a:lstStyle/>
          <a:p>
            <a:pPr algn="ctr" rtl="1"/>
            <a:r>
              <a:rPr lang="ar-SA" sz="700" b="1" dirty="0" err="1">
                <a:solidFill>
                  <a:schemeClr val="bg1"/>
                </a:solidFill>
                <a:latin typeface="Calibri" panose="020F0502020204030204" pitchFamily="34" charset="0"/>
                <a:cs typeface="+mj-cs"/>
              </a:rPr>
              <a:t>برزنتيشن</a:t>
            </a:r>
            <a:r>
              <a:rPr lang="ar-SA" sz="700" b="1" dirty="0">
                <a:solidFill>
                  <a:schemeClr val="bg1"/>
                </a:solidFill>
                <a:latin typeface="Calibri" panose="020F0502020204030204" pitchFamily="34" charset="0"/>
                <a:cs typeface="+mj-cs"/>
              </a:rPr>
              <a:t> العلوم للمرحلة الابتدائية      </a:t>
            </a:r>
            <a:r>
              <a:rPr lang="en-US" sz="700" b="1" dirty="0">
                <a:solidFill>
                  <a:schemeClr val="bg1"/>
                </a:solidFill>
                <a:latin typeface="Calibri" panose="020F0502020204030204" pitchFamily="34" charset="0"/>
                <a:cs typeface="+mj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https://t.me/presentationyosef</a:t>
            </a:r>
            <a:r>
              <a:rPr lang="en-US" sz="700" b="1" dirty="0">
                <a:solidFill>
                  <a:schemeClr val="bg1"/>
                </a:solidFill>
                <a:latin typeface="Calibri" panose="020F0502020204030204" pitchFamily="34" charset="0"/>
                <a:cs typeface="+mj-cs"/>
              </a:rPr>
              <a:t>        </a:t>
            </a:r>
          </a:p>
        </p:txBody>
      </p:sp>
      <p:pic>
        <p:nvPicPr>
          <p:cNvPr id="16" name="Picture 4" descr="Канал и группа в телеграмме — KIA Ceed, 1.6 л., 2018 года на DRIVE2">
            <a:extLst>
              <a:ext uri="{FF2B5EF4-FFF2-40B4-BE49-F238E27FC236}">
                <a16:creationId xmlns:a16="http://schemas.microsoft.com/office/drawing/2014/main" id="{864CE6AB-C9C4-4749-8D4C-2CBD76EC22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700" y="6338331"/>
            <a:ext cx="174977" cy="168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">
            <a:extLst>
              <a:ext uri="{FF2B5EF4-FFF2-40B4-BE49-F238E27FC236}">
                <a16:creationId xmlns:a16="http://schemas.microsoft.com/office/drawing/2014/main" id="{64ECA389-0FF1-4D37-82BA-AE784E6C3780}"/>
              </a:ext>
            </a:extLst>
          </p:cNvPr>
          <p:cNvSpPr txBox="1"/>
          <p:nvPr/>
        </p:nvSpPr>
        <p:spPr>
          <a:xfrm>
            <a:off x="4462463" y="360920"/>
            <a:ext cx="3133725" cy="660045"/>
          </a:xfrm>
          <a:prstGeom prst="roundRect">
            <a:avLst>
              <a:gd name="adj" fmla="val 7748"/>
            </a:avLst>
          </a:prstGeom>
          <a:solidFill>
            <a:schemeClr val="bg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180000" tIns="108000" rIns="180000" bIns="72000" rtlCol="1">
            <a:spAutoFit/>
          </a:bodyPr>
          <a:lstStyle/>
          <a:p>
            <a:pPr algn="ctr">
              <a:defRPr/>
            </a:pPr>
            <a:r>
              <a:rPr lang="ar-EG" sz="2800" b="1" dirty="0">
                <a:solidFill>
                  <a:srgbClr val="0070C0"/>
                </a:solidFill>
                <a:effectLst/>
                <a:latin typeface="Times New Roman" pitchFamily="18" charset="0"/>
              </a:rPr>
              <a:t>السَّوائِلُ وَالْغَازَاتُ</a:t>
            </a:r>
          </a:p>
        </p:txBody>
      </p:sp>
    </p:spTree>
    <p:extLst>
      <p:ext uri="{BB962C8B-B14F-4D97-AF65-F5344CB8AC3E}">
        <p14:creationId xmlns:p14="http://schemas.microsoft.com/office/powerpoint/2010/main" val="2032527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7" grpId="0" animBg="1"/>
      <p:bldP spid="8" grpId="0" animBg="1"/>
      <p:bldP spid="12" grpId="0" animBg="1"/>
      <p:bldP spid="13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DE0ABEE6-CD73-4018-BCB6-AF18BC85D9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731" b="86859" l="3398" r="97540">
                        <a14:foregroundMark x1="95021" y1="14744" x2="87932" y2="41026"/>
                        <a14:foregroundMark x1="87932" y1="41026" x2="76684" y2="52564"/>
                        <a14:foregroundMark x1="76684" y1="52564" x2="69420" y2="32692"/>
                        <a14:foregroundMark x1="69420" y1="32692" x2="64851" y2="55449"/>
                        <a14:foregroundMark x1="64851" y1="55449" x2="61570" y2="35577"/>
                        <a14:foregroundMark x1="61570" y1="35577" x2="54130" y2="66667"/>
                        <a14:foregroundMark x1="54130" y1="66667" x2="47276" y2="75321"/>
                        <a14:foregroundMark x1="47276" y1="75321" x2="41652" y2="60897"/>
                        <a14:foregroundMark x1="41652" y1="60897" x2="35677" y2="55128"/>
                        <a14:foregroundMark x1="35677" y1="55128" x2="25718" y2="72756"/>
                        <a14:foregroundMark x1="25718" y1="72756" x2="12068" y2="65385"/>
                        <a14:foregroundMark x1="12068" y1="65385" x2="9959" y2="31410"/>
                        <a14:foregroundMark x1="9959" y1="31410" x2="9959" y2="31410"/>
                        <a14:foregroundMark x1="4101" y1="26923" x2="51260" y2="34615"/>
                        <a14:foregroundMark x1="47217" y1="33013" x2="78032" y2="11538"/>
                        <a14:foregroundMark x1="92794" y1="67308" x2="92794" y2="67308"/>
                        <a14:foregroundMark x1="90744" y1="72756" x2="90744" y2="72756"/>
                        <a14:foregroundMark x1="67838" y1="81731" x2="67135" y2="81731"/>
                        <a14:foregroundMark x1="52900" y1="87179" x2="52900" y2="87179"/>
                        <a14:foregroundMark x1="42765" y1="81731" x2="41359" y2="81731"/>
                        <a14:foregroundMark x1="35091" y1="83333" x2="34681" y2="83333"/>
                        <a14:foregroundMark x1="19449" y1="81731" x2="19449" y2="81731"/>
                        <a14:foregroundMark x1="10545" y1="83333" x2="10545" y2="83333"/>
                        <a14:foregroundMark x1="8026" y1="77885" x2="8026" y2="77885"/>
                        <a14:foregroundMark x1="5624" y1="58333" x2="5624" y2="55769"/>
                        <a14:foregroundMark x1="5800" y1="41346" x2="6503" y2="31410"/>
                        <a14:foregroundMark x1="9139" y1="7051" x2="9139" y2="7051"/>
                        <a14:foregroundMark x1="96837" y1="7692" x2="96837" y2="7692"/>
                        <a14:foregroundMark x1="97129" y1="10256" x2="95313" y2="53526"/>
                        <a14:foregroundMark x1="97540" y1="77885" x2="84710" y2="81731"/>
                        <a14:foregroundMark x1="65495" y1="81731" x2="42179" y2="81090"/>
                        <a14:foregroundMark x1="32865" y1="87179" x2="14646" y2="82372"/>
                        <a14:foregroundMark x1="14646" y1="82372" x2="12068" y2="74359"/>
                        <a14:foregroundMark x1="4804" y1="75000" x2="3398" y2="58974"/>
                        <a14:foregroundMark x1="77739" y1="78846" x2="76216" y2="75000"/>
                      </a14:backgroundRemoval>
                    </a14:imgEffect>
                  </a14:imgLayer>
                </a14:imgProps>
              </a:ext>
            </a:extLst>
          </a:blip>
          <a:srcRect l="70" t="5552" r="1464" b="4407"/>
          <a:stretch/>
        </p:blipFill>
        <p:spPr>
          <a:xfrm>
            <a:off x="8382000" y="1277258"/>
            <a:ext cx="3243943" cy="747627"/>
          </a:xfrm>
          <a:prstGeom prst="rect">
            <a:avLst/>
          </a:prstGeom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0A8A177E-9860-406F-B3B8-6B2E82E29592}"/>
              </a:ext>
            </a:extLst>
          </p:cNvPr>
          <p:cNvSpPr txBox="1"/>
          <p:nvPr/>
        </p:nvSpPr>
        <p:spPr>
          <a:xfrm>
            <a:off x="8386310" y="3453377"/>
            <a:ext cx="1617661" cy="57888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ctr"/>
            <a:r>
              <a:rPr lang="ar-SA" sz="2800" b="1" u="none" strike="noStrike" baseline="0">
                <a:solidFill>
                  <a:srgbClr val="19AB9D"/>
                </a:solidFill>
                <a:latin typeface="Lotus-Light"/>
              </a:rPr>
              <a:t>الغازات</a:t>
            </a:r>
            <a:endParaRPr lang="ar-SA" sz="2800" b="1" dirty="0">
              <a:solidFill>
                <a:srgbClr val="19AB9D"/>
              </a:solidFill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D9CA8E8E-3486-459C-9A3D-C7B7E0DEB112}"/>
              </a:ext>
            </a:extLst>
          </p:cNvPr>
          <p:cNvSpPr txBox="1"/>
          <p:nvPr/>
        </p:nvSpPr>
        <p:spPr>
          <a:xfrm>
            <a:off x="8386310" y="4294088"/>
            <a:ext cx="1617661" cy="57888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ctr"/>
            <a:r>
              <a:rPr lang="ar-SA" sz="2800" b="1" u="none" strike="noStrike" baseline="0" dirty="0">
                <a:solidFill>
                  <a:srgbClr val="19AB9D"/>
                </a:solidFill>
                <a:latin typeface="Lotus-Light"/>
              </a:rPr>
              <a:t>السوائل</a:t>
            </a:r>
            <a:endParaRPr lang="ar-SA" sz="2800" b="1" dirty="0">
              <a:solidFill>
                <a:srgbClr val="19AB9D"/>
              </a:solidFill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0C1DFC2A-067A-4201-863E-BB3E797C07D0}"/>
              </a:ext>
            </a:extLst>
          </p:cNvPr>
          <p:cNvSpPr txBox="1"/>
          <p:nvPr/>
        </p:nvSpPr>
        <p:spPr>
          <a:xfrm>
            <a:off x="2669492" y="3447036"/>
            <a:ext cx="5621114" cy="57888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ctr"/>
            <a:r>
              <a:rPr lang="ar-SA" sz="2800" b="1" u="none" strike="noStrike" baseline="0" dirty="0">
                <a:solidFill>
                  <a:srgbClr val="00B0F0"/>
                </a:solidFill>
                <a:latin typeface="Lotus-Light"/>
              </a:rPr>
              <a:t>تنتشر فتملأ المكان الذي توجد فيه وتأخذ شكله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459BE9F5-4FAD-4E2A-815C-13E977E1F124}"/>
              </a:ext>
            </a:extLst>
          </p:cNvPr>
          <p:cNvSpPr txBox="1"/>
          <p:nvPr/>
        </p:nvSpPr>
        <p:spPr>
          <a:xfrm>
            <a:off x="2669492" y="4294088"/>
            <a:ext cx="5529721" cy="57888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r>
              <a:rPr lang="ar-SA" sz="2800" b="1" u="none" strike="noStrike" baseline="0" dirty="0">
                <a:solidFill>
                  <a:srgbClr val="00B0F0"/>
                </a:solidFill>
                <a:latin typeface="Lotus-Light"/>
              </a:rPr>
              <a:t>تنساب وتأخذ شكل الوعاء الذي توضع فيه، </a:t>
            </a:r>
            <a:endParaRPr lang="ar-SA" sz="2800" b="1" dirty="0">
              <a:solidFill>
                <a:srgbClr val="00B0F0"/>
              </a:solidFill>
            </a:endParaRPr>
          </a:p>
        </p:txBody>
      </p:sp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F6E036C4-44C6-40D9-8435-BCC667C605E1}"/>
              </a:ext>
            </a:extLst>
          </p:cNvPr>
          <p:cNvGrpSpPr/>
          <p:nvPr/>
        </p:nvGrpSpPr>
        <p:grpSpPr>
          <a:xfrm>
            <a:off x="2669492" y="2438316"/>
            <a:ext cx="7699150" cy="578882"/>
            <a:chOff x="2578100" y="2438316"/>
            <a:chExt cx="7790542" cy="578882"/>
          </a:xfrm>
        </p:grpSpPr>
        <p:sp>
          <p:nvSpPr>
            <p:cNvPr id="11" name="مربع نص 10">
              <a:extLst>
                <a:ext uri="{FF2B5EF4-FFF2-40B4-BE49-F238E27FC236}">
                  <a16:creationId xmlns:a16="http://schemas.microsoft.com/office/drawing/2014/main" id="{CC759B5D-C4D7-4A43-9B98-3345936A83DB}"/>
                </a:ext>
              </a:extLst>
            </p:cNvPr>
            <p:cNvSpPr txBox="1"/>
            <p:nvPr/>
          </p:nvSpPr>
          <p:spPr>
            <a:xfrm>
              <a:off x="2578100" y="2438316"/>
              <a:ext cx="7790542" cy="5788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wrap="square">
              <a:spAutoFit/>
            </a:bodyPr>
            <a:lstStyle/>
            <a:p>
              <a:r>
                <a:rPr lang="ar-SA" sz="2800" b="1" i="0" u="none" strike="noStrike" baseline="0" dirty="0">
                  <a:solidFill>
                    <a:srgbClr val="C00000"/>
                  </a:solidFill>
                  <a:latin typeface="AXtManalBLack"/>
                </a:rPr>
                <a:t>3-    السؤَالُ لأساسيُّ. مَا خَصَائِصُ السَّوَائِلِ وَالغَازَاتِ؟</a:t>
              </a:r>
              <a:endParaRPr lang="ar-SA" sz="2800" b="1" i="0" u="none" strike="noStrike" baseline="0" dirty="0">
                <a:solidFill>
                  <a:srgbClr val="C00000"/>
                </a:solidFill>
                <a:latin typeface="Lotus-Light"/>
              </a:endParaRPr>
            </a:p>
          </p:txBody>
        </p:sp>
        <p:pic>
          <p:nvPicPr>
            <p:cNvPr id="14" name="Picture 5">
              <a:extLst>
                <a:ext uri="{FF2B5EF4-FFF2-40B4-BE49-F238E27FC236}">
                  <a16:creationId xmlns:a16="http://schemas.microsoft.com/office/drawing/2014/main" id="{C44A7A84-D2AB-47BA-8ED8-9E8894F8B7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08671" y="2503477"/>
              <a:ext cx="397329" cy="425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F53FC0F2-064C-4BCF-A22E-71FA4C5D2A4C}"/>
              </a:ext>
            </a:extLst>
          </p:cNvPr>
          <p:cNvSpPr txBox="1"/>
          <p:nvPr/>
        </p:nvSpPr>
        <p:spPr>
          <a:xfrm>
            <a:off x="2669492" y="5018177"/>
            <a:ext cx="5529721" cy="57888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ctr"/>
            <a:r>
              <a:rPr lang="ar-SA" sz="2800" b="1" u="none" strike="noStrike" baseline="0" dirty="0">
                <a:solidFill>
                  <a:srgbClr val="19AB9D"/>
                </a:solidFill>
                <a:latin typeface="Lotus-Light"/>
              </a:rPr>
              <a:t>كلاهما له كتلة وحجم.</a:t>
            </a:r>
            <a:endParaRPr lang="ar-SA" sz="2800" b="1" dirty="0">
              <a:solidFill>
                <a:srgbClr val="19AB9D"/>
              </a:solidFill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267CC534-929D-4EAF-A6F2-38EAC622CED2}"/>
              </a:ext>
            </a:extLst>
          </p:cNvPr>
          <p:cNvSpPr txBox="1"/>
          <p:nvPr/>
        </p:nvSpPr>
        <p:spPr>
          <a:xfrm>
            <a:off x="1463675" y="6363028"/>
            <a:ext cx="2587625" cy="119182"/>
          </a:xfrm>
          <a:prstGeom prst="roundRect">
            <a:avLst/>
          </a:prstGeom>
          <a:solidFill>
            <a:srgbClr val="05BCFE"/>
          </a:solidFill>
          <a:ln>
            <a:solidFill>
              <a:srgbClr val="00B0F0">
                <a:alpha val="54000"/>
              </a:srgbClr>
            </a:solidFill>
          </a:ln>
        </p:spPr>
        <p:txBody>
          <a:bodyPr wrap="square" lIns="0" tIns="0" rIns="0" bIns="0">
            <a:spAutoFit/>
          </a:bodyPr>
          <a:lstStyle/>
          <a:p>
            <a:pPr algn="ctr" rtl="1"/>
            <a:r>
              <a:rPr lang="ar-SA" sz="700" b="1" dirty="0" err="1">
                <a:solidFill>
                  <a:schemeClr val="bg1"/>
                </a:solidFill>
                <a:latin typeface="Calibri" panose="020F0502020204030204" pitchFamily="34" charset="0"/>
                <a:cs typeface="+mj-cs"/>
              </a:rPr>
              <a:t>برزنتيشن</a:t>
            </a:r>
            <a:r>
              <a:rPr lang="ar-SA" sz="700" b="1" dirty="0">
                <a:solidFill>
                  <a:schemeClr val="bg1"/>
                </a:solidFill>
                <a:latin typeface="Calibri" panose="020F0502020204030204" pitchFamily="34" charset="0"/>
                <a:cs typeface="+mj-cs"/>
              </a:rPr>
              <a:t> العلوم للمرحلة الابتدائية      </a:t>
            </a:r>
            <a:r>
              <a:rPr lang="en-US" sz="700" b="1" dirty="0">
                <a:solidFill>
                  <a:schemeClr val="bg1"/>
                </a:solidFill>
                <a:latin typeface="Calibri" panose="020F0502020204030204" pitchFamily="34" charset="0"/>
                <a:cs typeface="+mj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https://t.me/presentationyosef</a:t>
            </a:r>
            <a:r>
              <a:rPr lang="en-US" sz="700" b="1" dirty="0">
                <a:solidFill>
                  <a:schemeClr val="bg1"/>
                </a:solidFill>
                <a:latin typeface="Calibri" panose="020F0502020204030204" pitchFamily="34" charset="0"/>
                <a:cs typeface="+mj-cs"/>
              </a:rPr>
              <a:t>        </a:t>
            </a:r>
          </a:p>
        </p:txBody>
      </p:sp>
      <p:pic>
        <p:nvPicPr>
          <p:cNvPr id="17" name="Picture 4" descr="Канал и группа в телеграмме — KIA Ceed, 1.6 л., 2018 года на DRIVE2">
            <a:extLst>
              <a:ext uri="{FF2B5EF4-FFF2-40B4-BE49-F238E27FC236}">
                <a16:creationId xmlns:a16="http://schemas.microsoft.com/office/drawing/2014/main" id="{3EDF83E7-BFE1-411D-A89C-66C2BC2940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700" y="6338331"/>
            <a:ext cx="174977" cy="168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">
            <a:extLst>
              <a:ext uri="{FF2B5EF4-FFF2-40B4-BE49-F238E27FC236}">
                <a16:creationId xmlns:a16="http://schemas.microsoft.com/office/drawing/2014/main" id="{BC7DD22E-6D0F-4D8F-BBEE-F999565CFD6E}"/>
              </a:ext>
            </a:extLst>
          </p:cNvPr>
          <p:cNvSpPr txBox="1"/>
          <p:nvPr/>
        </p:nvSpPr>
        <p:spPr>
          <a:xfrm>
            <a:off x="4462463" y="360920"/>
            <a:ext cx="3133725" cy="660045"/>
          </a:xfrm>
          <a:prstGeom prst="roundRect">
            <a:avLst>
              <a:gd name="adj" fmla="val 7748"/>
            </a:avLst>
          </a:prstGeom>
          <a:solidFill>
            <a:schemeClr val="bg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180000" tIns="108000" rIns="180000" bIns="72000" rtlCol="1">
            <a:spAutoFit/>
          </a:bodyPr>
          <a:lstStyle/>
          <a:p>
            <a:pPr algn="ctr">
              <a:defRPr/>
            </a:pPr>
            <a:r>
              <a:rPr lang="ar-EG" sz="2800" b="1" dirty="0">
                <a:solidFill>
                  <a:srgbClr val="0070C0"/>
                </a:solidFill>
                <a:effectLst/>
                <a:latin typeface="Times New Roman" pitchFamily="18" charset="0"/>
              </a:rPr>
              <a:t>السَّوائِلُ وَالْغَازَاتُ</a:t>
            </a:r>
          </a:p>
        </p:txBody>
      </p:sp>
    </p:spTree>
    <p:extLst>
      <p:ext uri="{BB962C8B-B14F-4D97-AF65-F5344CB8AC3E}">
        <p14:creationId xmlns:p14="http://schemas.microsoft.com/office/powerpoint/2010/main" val="2394524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2" grpId="0" animBg="1"/>
      <p:bldP spid="13" grpId="0" animBg="1"/>
      <p:bldP spid="15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3C045CC-EFFE-4EEF-AE7E-3F79CDD311ED}"/>
              </a:ext>
            </a:extLst>
          </p:cNvPr>
          <p:cNvSpPr txBox="1"/>
          <p:nvPr/>
        </p:nvSpPr>
        <p:spPr>
          <a:xfrm>
            <a:off x="4462463" y="360920"/>
            <a:ext cx="3133725" cy="660045"/>
          </a:xfrm>
          <a:prstGeom prst="roundRect">
            <a:avLst>
              <a:gd name="adj" fmla="val 7748"/>
            </a:avLst>
          </a:prstGeom>
          <a:solidFill>
            <a:schemeClr val="bg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180000" tIns="108000" rIns="180000" bIns="72000" rtlCol="1">
            <a:spAutoFit/>
          </a:bodyPr>
          <a:lstStyle/>
          <a:p>
            <a:pPr algn="ctr">
              <a:defRPr/>
            </a:pPr>
            <a:r>
              <a:rPr lang="ar-EG" sz="2800" b="1" dirty="0">
                <a:solidFill>
                  <a:srgbClr val="0070C0"/>
                </a:solidFill>
                <a:effectLst/>
                <a:latin typeface="Times New Roman" pitchFamily="18" charset="0"/>
              </a:rPr>
              <a:t>السَّوائِلُ وَالْغَازَاتُ</a:t>
            </a:r>
          </a:p>
        </p:txBody>
      </p:sp>
    </p:spTree>
    <p:extLst>
      <p:ext uri="{BB962C8B-B14F-4D97-AF65-F5344CB8AC3E}">
        <p14:creationId xmlns:p14="http://schemas.microsoft.com/office/powerpoint/2010/main" val="342742990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E520DC3-6E60-46C1-A03D-5DE38B9CACF3}"/>
              </a:ext>
            </a:extLst>
          </p:cNvPr>
          <p:cNvSpPr txBox="1"/>
          <p:nvPr/>
        </p:nvSpPr>
        <p:spPr>
          <a:xfrm>
            <a:off x="4462463" y="360920"/>
            <a:ext cx="3133725" cy="660045"/>
          </a:xfrm>
          <a:prstGeom prst="roundRect">
            <a:avLst>
              <a:gd name="adj" fmla="val 7748"/>
            </a:avLst>
          </a:prstGeom>
          <a:solidFill>
            <a:schemeClr val="bg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180000" tIns="108000" rIns="180000" bIns="72000" rtlCol="1">
            <a:spAutoFit/>
          </a:bodyPr>
          <a:lstStyle/>
          <a:p>
            <a:pPr algn="ctr">
              <a:defRPr/>
            </a:pPr>
            <a:r>
              <a:rPr lang="ar-EG" sz="2800" b="1" dirty="0">
                <a:solidFill>
                  <a:srgbClr val="0070C0"/>
                </a:solidFill>
                <a:effectLst/>
                <a:latin typeface="Times New Roman" pitchFamily="18" charset="0"/>
              </a:rPr>
              <a:t>السَّوائِلُ وَالْغَازَاتُ</a:t>
            </a: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030A2452-FD73-4240-92F4-93E526ACB395}"/>
              </a:ext>
            </a:extLst>
          </p:cNvPr>
          <p:cNvSpPr txBox="1"/>
          <p:nvPr/>
        </p:nvSpPr>
        <p:spPr>
          <a:xfrm>
            <a:off x="2625725" y="4781104"/>
            <a:ext cx="5769448" cy="953453"/>
          </a:xfrm>
          <a:prstGeom prst="roundRect">
            <a:avLst/>
          </a:prstGeom>
          <a:solidFill>
            <a:srgbClr val="05BCFE"/>
          </a:solidFill>
          <a:ln>
            <a:solidFill>
              <a:srgbClr val="00B0F0">
                <a:alpha val="54000"/>
              </a:srgbClr>
            </a:solidFill>
          </a:ln>
        </p:spPr>
        <p:txBody>
          <a:bodyPr wrap="square" lIns="0" tIns="0" rIns="0" bIns="0">
            <a:spAutoFit/>
          </a:bodyPr>
          <a:lstStyle/>
          <a:p>
            <a:pPr algn="ctr" rtl="1"/>
            <a:r>
              <a:rPr lang="ar-SA" sz="2800" b="1" dirty="0" err="1">
                <a:solidFill>
                  <a:schemeClr val="bg1"/>
                </a:solidFill>
                <a:latin typeface="Calibri" panose="020F0502020204030204" pitchFamily="34" charset="0"/>
                <a:cs typeface="+mj-cs"/>
              </a:rPr>
              <a:t>برزنتيشن</a:t>
            </a:r>
            <a:r>
              <a:rPr lang="ar-SA" sz="2800" b="1" dirty="0">
                <a:solidFill>
                  <a:schemeClr val="bg1"/>
                </a:solidFill>
                <a:latin typeface="Calibri" panose="020F0502020204030204" pitchFamily="34" charset="0"/>
                <a:cs typeface="+mj-cs"/>
              </a:rPr>
              <a:t> العلوم للمرحلة الابتدائية      </a:t>
            </a: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+mj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https://t.me/presentationyosef</a:t>
            </a: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+mj-cs"/>
              </a:rPr>
              <a:t>        </a:t>
            </a:r>
          </a:p>
        </p:txBody>
      </p:sp>
      <p:pic>
        <p:nvPicPr>
          <p:cNvPr id="4" name="Picture 4" descr="Канал и группа в телеграмме — KIA Ceed, 1.6 л., 2018 года на DRIVE2">
            <a:extLst>
              <a:ext uri="{FF2B5EF4-FFF2-40B4-BE49-F238E27FC236}">
                <a16:creationId xmlns:a16="http://schemas.microsoft.com/office/drawing/2014/main" id="{25FC61CA-ADF8-47E9-9231-BE0A6D7AE9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0274" y="4711439"/>
            <a:ext cx="1134274" cy="1092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1">
            <a:extLst>
              <a:ext uri="{FF2B5EF4-FFF2-40B4-BE49-F238E27FC236}">
                <a16:creationId xmlns:a16="http://schemas.microsoft.com/office/drawing/2014/main" id="{3AFC54F6-9628-478F-ACD0-6F455969DC39}"/>
              </a:ext>
            </a:extLst>
          </p:cNvPr>
          <p:cNvSpPr txBox="1"/>
          <p:nvPr/>
        </p:nvSpPr>
        <p:spPr>
          <a:xfrm>
            <a:off x="2692400" y="3138260"/>
            <a:ext cx="6807200" cy="660045"/>
          </a:xfrm>
          <a:prstGeom prst="roundRect">
            <a:avLst>
              <a:gd name="adj" fmla="val 7748"/>
            </a:avLst>
          </a:prstGeom>
          <a:solidFill>
            <a:schemeClr val="bg2">
              <a:alpha val="56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180000" tIns="108000" rIns="180000" bIns="72000" rtlCol="1">
            <a:spAutoFit/>
          </a:bodyPr>
          <a:lstStyle/>
          <a:p>
            <a:pPr algn="ctr">
              <a:defRPr/>
            </a:pPr>
            <a:r>
              <a:rPr lang="ar-SA" sz="2800" b="1" dirty="0">
                <a:solidFill>
                  <a:srgbClr val="01B2F1"/>
                </a:solidFill>
                <a:effectLst/>
                <a:latin typeface="Times New Roman" pitchFamily="18" charset="0"/>
              </a:rPr>
              <a:t>أ.يوسف سليمان البلوي </a:t>
            </a:r>
            <a:endParaRPr lang="ar-EG" sz="2800" b="1" dirty="0">
              <a:solidFill>
                <a:srgbClr val="01B2F1"/>
              </a:solidFill>
              <a:effectLst/>
              <a:latin typeface="Times New Roman" pitchFamily="18" charset="0"/>
            </a:endParaRPr>
          </a:p>
        </p:txBody>
      </p:sp>
      <p:sp>
        <p:nvSpPr>
          <p:cNvPr id="6" name="Rounded Rectangle 8">
            <a:extLst>
              <a:ext uri="{FF2B5EF4-FFF2-40B4-BE49-F238E27FC236}">
                <a16:creationId xmlns:a16="http://schemas.microsoft.com/office/drawing/2014/main" id="{B2EEAF3B-62DB-4772-BBA7-47C1E983B090}"/>
              </a:ext>
            </a:extLst>
          </p:cNvPr>
          <p:cNvSpPr/>
          <p:nvPr/>
        </p:nvSpPr>
        <p:spPr>
          <a:xfrm>
            <a:off x="2692400" y="1838461"/>
            <a:ext cx="6807200" cy="97704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4400" b="1" i="0" u="none" strike="noStrike" kern="1200" cap="none" spc="0" normalizeH="0" baseline="0" noProof="0" dirty="0">
                <a:ln w="12700">
                  <a:noFill/>
                  <a:prstDash val="solid"/>
                </a:ln>
                <a:solidFill>
                  <a:srgbClr val="05BCFE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+mj-cs"/>
              </a:rPr>
              <a:t>انتهى الدرس</a:t>
            </a:r>
            <a:endParaRPr kumimoji="0" lang="en-US" sz="4400" b="1" i="0" u="none" strike="noStrike" kern="1200" cap="none" spc="0" normalizeH="0" baseline="0" noProof="0" dirty="0">
              <a:ln w="12700">
                <a:noFill/>
                <a:prstDash val="solid"/>
              </a:ln>
              <a:solidFill>
                <a:srgbClr val="05BCFE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1272830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">
            <a:extLst>
              <a:ext uri="{FF2B5EF4-FFF2-40B4-BE49-F238E27FC236}">
                <a16:creationId xmlns:a16="http://schemas.microsoft.com/office/drawing/2014/main" id="{9DAD02D6-DB0E-4394-8E0D-96049B48E2F6}"/>
              </a:ext>
            </a:extLst>
          </p:cNvPr>
          <p:cNvSpPr txBox="1"/>
          <p:nvPr/>
        </p:nvSpPr>
        <p:spPr>
          <a:xfrm>
            <a:off x="4462463" y="360920"/>
            <a:ext cx="3133725" cy="660045"/>
          </a:xfrm>
          <a:prstGeom prst="roundRect">
            <a:avLst>
              <a:gd name="adj" fmla="val 7748"/>
            </a:avLst>
          </a:prstGeom>
          <a:solidFill>
            <a:schemeClr val="bg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180000" tIns="108000" rIns="180000" bIns="72000" rtlCol="1">
            <a:spAutoFit/>
          </a:bodyPr>
          <a:lstStyle/>
          <a:p>
            <a:pPr algn="ctr">
              <a:defRPr/>
            </a:pPr>
            <a:r>
              <a:rPr lang="ar-EG" sz="2800" b="1" dirty="0">
                <a:solidFill>
                  <a:srgbClr val="0070C0"/>
                </a:solidFill>
                <a:effectLst/>
                <a:latin typeface="Times New Roman" pitchFamily="18" charset="0"/>
              </a:rPr>
              <a:t>السَّوائِلُ وَالْغَازَاتُ</a:t>
            </a:r>
          </a:p>
        </p:txBody>
      </p:sp>
      <p:sp>
        <p:nvSpPr>
          <p:cNvPr id="16" name="TextBox 1">
            <a:extLst>
              <a:ext uri="{FF2B5EF4-FFF2-40B4-BE49-F238E27FC236}">
                <a16:creationId xmlns:a16="http://schemas.microsoft.com/office/drawing/2014/main" id="{87F2CC5F-3669-4356-A140-D3D45DA83E76}"/>
              </a:ext>
            </a:extLst>
          </p:cNvPr>
          <p:cNvSpPr txBox="1"/>
          <p:nvPr/>
        </p:nvSpPr>
        <p:spPr>
          <a:xfrm>
            <a:off x="9598970" y="1065226"/>
            <a:ext cx="1782504" cy="683745"/>
          </a:xfrm>
          <a:prstGeom prst="roundRect">
            <a:avLst>
              <a:gd name="adj" fmla="val 18223"/>
            </a:avLst>
          </a:prstGeom>
          <a:solidFill>
            <a:srgbClr val="1CC1B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180000" tIns="108000" rIns="180000" bIns="72000" rtlCol="1">
            <a:spAutoFit/>
          </a:bodyPr>
          <a:lstStyle/>
          <a:p>
            <a:pPr algn="ctr">
              <a:defRPr/>
            </a:pPr>
            <a:r>
              <a:rPr lang="ar-SA" sz="2800" b="1" dirty="0">
                <a:solidFill>
                  <a:schemeClr val="bg1"/>
                </a:solidFill>
                <a:effectLst/>
                <a:latin typeface="Times New Roman" pitchFamily="18" charset="0"/>
              </a:rPr>
              <a:t>المفردات </a:t>
            </a:r>
            <a:endParaRPr lang="ar-EG" sz="2800" b="1" dirty="0"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  <p:sp>
        <p:nvSpPr>
          <p:cNvPr id="18" name="TextBox 1">
            <a:extLst>
              <a:ext uri="{FF2B5EF4-FFF2-40B4-BE49-F238E27FC236}">
                <a16:creationId xmlns:a16="http://schemas.microsoft.com/office/drawing/2014/main" id="{1A6BEAF3-8F11-4AB6-872C-A1EAA448ED54}"/>
              </a:ext>
            </a:extLst>
          </p:cNvPr>
          <p:cNvSpPr txBox="1"/>
          <p:nvPr/>
        </p:nvSpPr>
        <p:spPr>
          <a:xfrm>
            <a:off x="9598970" y="2686758"/>
            <a:ext cx="1904999" cy="636345"/>
          </a:xfrm>
          <a:prstGeom prst="roundRect">
            <a:avLst>
              <a:gd name="adj" fmla="val 7748"/>
            </a:avLst>
          </a:prstGeom>
          <a:solidFill>
            <a:srgbClr val="1CC1B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180000" tIns="108000" rIns="180000" bIns="72000" rtlCol="1">
            <a:spAutoFit/>
          </a:bodyPr>
          <a:lstStyle/>
          <a:p>
            <a:pPr algn="ctr">
              <a:defRPr/>
            </a:pPr>
            <a:r>
              <a:rPr lang="ar-EG" sz="2800" b="1">
                <a:solidFill>
                  <a:schemeClr val="bg1"/>
                </a:solidFill>
                <a:latin typeface="Times New Roman" pitchFamily="18" charset="0"/>
              </a:rPr>
              <a:t>الحجم</a:t>
            </a:r>
            <a:endParaRPr lang="ar-EG" sz="2800" b="1"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F1679252-D1F3-45ED-AC46-041EF08DF5DF}"/>
              </a:ext>
            </a:extLst>
          </p:cNvPr>
          <p:cNvSpPr txBox="1"/>
          <p:nvPr/>
        </p:nvSpPr>
        <p:spPr>
          <a:xfrm>
            <a:off x="9598970" y="3590745"/>
            <a:ext cx="1904999" cy="636345"/>
          </a:xfrm>
          <a:prstGeom prst="roundRect">
            <a:avLst>
              <a:gd name="adj" fmla="val 7748"/>
            </a:avLst>
          </a:prstGeom>
          <a:solidFill>
            <a:srgbClr val="1CC1B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180000" tIns="108000" rIns="180000" bIns="72000" rtlCol="1">
            <a:spAutoFit/>
          </a:bodyPr>
          <a:lstStyle/>
          <a:p>
            <a:pPr algn="ctr">
              <a:defRPr/>
            </a:pPr>
            <a:r>
              <a:rPr lang="ar-EG" sz="2800" b="1" dirty="0">
                <a:solidFill>
                  <a:schemeClr val="bg1"/>
                </a:solidFill>
                <a:latin typeface="Times New Roman" pitchFamily="18" charset="0"/>
              </a:rPr>
              <a:t>الغاز</a:t>
            </a:r>
            <a:endParaRPr lang="ar-EG" sz="2800" b="1" dirty="0"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8230BF84-C175-4AA9-A2F9-E2D823F6D879}"/>
              </a:ext>
            </a:extLst>
          </p:cNvPr>
          <p:cNvSpPr txBox="1"/>
          <p:nvPr/>
        </p:nvSpPr>
        <p:spPr>
          <a:xfrm>
            <a:off x="4462463" y="2659356"/>
            <a:ext cx="4755885" cy="636345"/>
          </a:xfrm>
          <a:prstGeom prst="roundRect">
            <a:avLst>
              <a:gd name="adj" fmla="val 7748"/>
            </a:avLst>
          </a:prstGeom>
          <a:solidFill>
            <a:schemeClr val="bg2">
              <a:alpha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180000" tIns="108000" rIns="180000" bIns="72000" rtlCol="1">
            <a:spAutoFit/>
          </a:bodyPr>
          <a:lstStyle/>
          <a:p>
            <a:pPr algn="ctr">
              <a:defRPr/>
            </a:pPr>
            <a:r>
              <a:rPr lang="ar-EG" sz="2800" b="1" dirty="0">
                <a:solidFill>
                  <a:srgbClr val="148A7F"/>
                </a:solidFill>
                <a:latin typeface="Times New Roman" pitchFamily="18" charset="0"/>
              </a:rPr>
              <a:t>مِقْدَارُ المَكَانِ الَّذِي يَشْغَلُهُ جِسْمٌ.</a:t>
            </a:r>
            <a:endParaRPr lang="ar-EG" sz="2800" b="1" dirty="0">
              <a:solidFill>
                <a:srgbClr val="148A7F"/>
              </a:solidFill>
              <a:effectLst/>
              <a:latin typeface="Times New Roman" pitchFamily="18" charset="0"/>
            </a:endParaRPr>
          </a:p>
        </p:txBody>
      </p:sp>
      <p:sp>
        <p:nvSpPr>
          <p:cNvPr id="9" name="TextBox 1">
            <a:extLst>
              <a:ext uri="{FF2B5EF4-FFF2-40B4-BE49-F238E27FC236}">
                <a16:creationId xmlns:a16="http://schemas.microsoft.com/office/drawing/2014/main" id="{DF17B1EB-18DE-43D3-AFFF-F718F9CE34C1}"/>
              </a:ext>
            </a:extLst>
          </p:cNvPr>
          <p:cNvSpPr txBox="1"/>
          <p:nvPr/>
        </p:nvSpPr>
        <p:spPr>
          <a:xfrm>
            <a:off x="4240697" y="3597143"/>
            <a:ext cx="4977652" cy="636345"/>
          </a:xfrm>
          <a:prstGeom prst="roundRect">
            <a:avLst>
              <a:gd name="adj" fmla="val 7748"/>
            </a:avLst>
          </a:prstGeom>
          <a:solidFill>
            <a:schemeClr val="bg2">
              <a:alpha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180000" tIns="108000" rIns="180000" bIns="72000" rtlCol="1">
            <a:spAutoFit/>
          </a:bodyPr>
          <a:lstStyle/>
          <a:p>
            <a:pPr algn="ctr">
              <a:defRPr/>
            </a:pPr>
            <a:r>
              <a:rPr lang="ar-EG" sz="2800" b="1" dirty="0">
                <a:solidFill>
                  <a:srgbClr val="148A7F"/>
                </a:solidFill>
                <a:latin typeface="Times New Roman" pitchFamily="18" charset="0"/>
              </a:rPr>
              <a:t>مَادَّةٌ تَنْتَشِرُ لِتَمْ</a:t>
            </a:r>
            <a:r>
              <a:rPr lang="ar-SA" sz="2800" b="1" dirty="0">
                <a:solidFill>
                  <a:srgbClr val="148A7F"/>
                </a:solidFill>
                <a:latin typeface="Times New Roman" pitchFamily="18" charset="0"/>
              </a:rPr>
              <a:t>ل</a:t>
            </a:r>
            <a:r>
              <a:rPr lang="ar-EG" sz="2800" b="1" dirty="0">
                <a:solidFill>
                  <a:srgbClr val="148A7F"/>
                </a:solidFill>
                <a:latin typeface="Times New Roman" pitchFamily="18" charset="0"/>
              </a:rPr>
              <a:t>أَ المَكَانَ الَّذِي</a:t>
            </a:r>
            <a:r>
              <a:rPr lang="ar-SA" sz="2800" b="1" dirty="0">
                <a:solidFill>
                  <a:srgbClr val="148A7F"/>
                </a:solidFill>
                <a:latin typeface="Times New Roman" pitchFamily="18" charset="0"/>
              </a:rPr>
              <a:t> ت</a:t>
            </a:r>
            <a:r>
              <a:rPr lang="ar-EG" sz="2800" b="1" dirty="0">
                <a:solidFill>
                  <a:srgbClr val="148A7F"/>
                </a:solidFill>
                <a:latin typeface="Times New Roman" pitchFamily="18" charset="0"/>
              </a:rPr>
              <a:t>وجَدُ فِيهِ</a:t>
            </a:r>
            <a:endParaRPr lang="ar-EG" sz="2800" b="1" dirty="0">
              <a:solidFill>
                <a:srgbClr val="148A7F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10" name="ตัวเชื่อมต่อตรง 237">
            <a:extLst>
              <a:ext uri="{FF2B5EF4-FFF2-40B4-BE49-F238E27FC236}">
                <a16:creationId xmlns:a16="http://schemas.microsoft.com/office/drawing/2014/main" id="{35C6543E-1707-43F8-B016-89775474BEC6}"/>
              </a:ext>
            </a:extLst>
          </p:cNvPr>
          <p:cNvCxnSpPr>
            <a:cxnSpLocks/>
          </p:cNvCxnSpPr>
          <p:nvPr/>
        </p:nvCxnSpPr>
        <p:spPr>
          <a:xfrm rot="5400000">
            <a:off x="10241476" y="2171401"/>
            <a:ext cx="730378" cy="12700"/>
          </a:xfrm>
          <a:prstGeom prst="bentConnector3">
            <a:avLst>
              <a:gd name="adj1" fmla="val 101121"/>
            </a:avLst>
          </a:prstGeom>
          <a:ln w="15875">
            <a:solidFill>
              <a:srgbClr val="148A7F"/>
            </a:solidFill>
            <a:prstDash val="sysDot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ound Same Side Corner Rectangle 58">
            <a:extLst>
              <a:ext uri="{FF2B5EF4-FFF2-40B4-BE49-F238E27FC236}">
                <a16:creationId xmlns:a16="http://schemas.microsoft.com/office/drawing/2014/main" id="{4F5774DD-9352-41B0-8CFF-75D91FDC28A4}"/>
              </a:ext>
            </a:extLst>
          </p:cNvPr>
          <p:cNvSpPr/>
          <p:nvPr/>
        </p:nvSpPr>
        <p:spPr>
          <a:xfrm rot="5400000">
            <a:off x="10584467" y="2182669"/>
            <a:ext cx="57096" cy="847724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rgbClr val="FFC0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91" tIns="47645" rIns="95291" bIns="47645" rtlCol="0" anchor="ctr"/>
          <a:lstStyle/>
          <a:p>
            <a:pPr algn="ctr" defTabSz="943788" rtl="0"/>
            <a:endParaRPr lang="bg-BG" sz="2900" dirty="0">
              <a:solidFill>
                <a:srgbClr val="002060"/>
              </a:solidFill>
              <a:latin typeface="Lato Light"/>
            </a:endParaRPr>
          </a:p>
        </p:txBody>
      </p:sp>
      <p:grpSp>
        <p:nvGrpSpPr>
          <p:cNvPr id="25" name="مجموعة 24">
            <a:extLst>
              <a:ext uri="{FF2B5EF4-FFF2-40B4-BE49-F238E27FC236}">
                <a16:creationId xmlns:a16="http://schemas.microsoft.com/office/drawing/2014/main" id="{BC7F1365-3208-493F-85DC-3D3BC8FE90C9}"/>
              </a:ext>
            </a:extLst>
          </p:cNvPr>
          <p:cNvGrpSpPr/>
          <p:nvPr/>
        </p:nvGrpSpPr>
        <p:grpSpPr>
          <a:xfrm>
            <a:off x="1692315" y="898902"/>
            <a:ext cx="3118784" cy="2158291"/>
            <a:chOff x="1078044" y="2908300"/>
            <a:chExt cx="3609753" cy="1924957"/>
          </a:xfrm>
        </p:grpSpPr>
        <p:pic>
          <p:nvPicPr>
            <p:cNvPr id="27" name="Picture 9">
              <a:extLst>
                <a:ext uri="{FF2B5EF4-FFF2-40B4-BE49-F238E27FC236}">
                  <a16:creationId xmlns:a16="http://schemas.microsoft.com/office/drawing/2014/main" id="{F8F77BDF-5978-4499-B51B-CEB7760D13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7993" y="2908300"/>
              <a:ext cx="1769804" cy="1924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3">
              <a:extLst>
                <a:ext uri="{FF2B5EF4-FFF2-40B4-BE49-F238E27FC236}">
                  <a16:creationId xmlns:a16="http://schemas.microsoft.com/office/drawing/2014/main" id="{B7F0B336-AE66-4704-9E58-B68BE67EFB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8044" y="3141084"/>
              <a:ext cx="1769804" cy="16836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5" name="Picture 9">
            <a:extLst>
              <a:ext uri="{FF2B5EF4-FFF2-40B4-BE49-F238E27FC236}">
                <a16:creationId xmlns:a16="http://schemas.microsoft.com/office/drawing/2014/main" id="{0DDD592E-2A62-4D5A-B4DC-3326613EBA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315" y="3207914"/>
            <a:ext cx="2770148" cy="2789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مربع نص 18">
            <a:extLst>
              <a:ext uri="{FF2B5EF4-FFF2-40B4-BE49-F238E27FC236}">
                <a16:creationId xmlns:a16="http://schemas.microsoft.com/office/drawing/2014/main" id="{D38375B4-815A-418B-96A9-199D5A4E2AB8}"/>
              </a:ext>
            </a:extLst>
          </p:cNvPr>
          <p:cNvSpPr txBox="1"/>
          <p:nvPr/>
        </p:nvSpPr>
        <p:spPr>
          <a:xfrm>
            <a:off x="1463675" y="6363028"/>
            <a:ext cx="2587625" cy="119182"/>
          </a:xfrm>
          <a:prstGeom prst="roundRect">
            <a:avLst/>
          </a:prstGeom>
          <a:solidFill>
            <a:srgbClr val="05BCFE"/>
          </a:solidFill>
          <a:ln>
            <a:solidFill>
              <a:srgbClr val="00B0F0">
                <a:alpha val="54000"/>
              </a:srgbClr>
            </a:solidFill>
          </a:ln>
        </p:spPr>
        <p:txBody>
          <a:bodyPr wrap="square" lIns="0" tIns="0" rIns="0" bIns="0">
            <a:spAutoFit/>
          </a:bodyPr>
          <a:lstStyle/>
          <a:p>
            <a:pPr algn="ctr" rtl="1"/>
            <a:r>
              <a:rPr lang="ar-SA" sz="700" b="1" dirty="0" err="1">
                <a:solidFill>
                  <a:schemeClr val="bg1"/>
                </a:solidFill>
                <a:latin typeface="Calibri" panose="020F0502020204030204" pitchFamily="34" charset="0"/>
                <a:cs typeface="+mj-cs"/>
              </a:rPr>
              <a:t>برزنتيشن</a:t>
            </a:r>
            <a:r>
              <a:rPr lang="ar-SA" sz="700" b="1" dirty="0">
                <a:solidFill>
                  <a:schemeClr val="bg1"/>
                </a:solidFill>
                <a:latin typeface="Calibri" panose="020F0502020204030204" pitchFamily="34" charset="0"/>
                <a:cs typeface="+mj-cs"/>
              </a:rPr>
              <a:t> العلوم للمرحلة الابتدائية      </a:t>
            </a:r>
            <a:r>
              <a:rPr lang="en-US" sz="700" b="1" dirty="0">
                <a:solidFill>
                  <a:schemeClr val="bg1"/>
                </a:solidFill>
                <a:latin typeface="Calibri" panose="020F0502020204030204" pitchFamily="34" charset="0"/>
                <a:cs typeface="+mj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https://t.me/presentationyosef</a:t>
            </a:r>
            <a:r>
              <a:rPr lang="en-US" sz="700" b="1" dirty="0">
                <a:solidFill>
                  <a:schemeClr val="bg1"/>
                </a:solidFill>
                <a:latin typeface="Calibri" panose="020F0502020204030204" pitchFamily="34" charset="0"/>
                <a:cs typeface="+mj-cs"/>
              </a:rPr>
              <a:t>        </a:t>
            </a:r>
          </a:p>
        </p:txBody>
      </p:sp>
      <p:pic>
        <p:nvPicPr>
          <p:cNvPr id="20" name="Picture 4" descr="Канал и группа в телеграмме — KIA Ceed, 1.6 л., 2018 года на DRIVE2">
            <a:extLst>
              <a:ext uri="{FF2B5EF4-FFF2-40B4-BE49-F238E27FC236}">
                <a16:creationId xmlns:a16="http://schemas.microsoft.com/office/drawing/2014/main" id="{62B1093C-62A2-400E-9942-F2F8990B0A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700" y="6338331"/>
            <a:ext cx="174977" cy="168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105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6" grpId="0" animBg="1"/>
      <p:bldP spid="8" grpId="0" animBg="1"/>
      <p:bldP spid="9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">
            <a:extLst>
              <a:ext uri="{FF2B5EF4-FFF2-40B4-BE49-F238E27FC236}">
                <a16:creationId xmlns:a16="http://schemas.microsoft.com/office/drawing/2014/main" id="{9DAD02D6-DB0E-4394-8E0D-96049B48E2F6}"/>
              </a:ext>
            </a:extLst>
          </p:cNvPr>
          <p:cNvSpPr txBox="1"/>
          <p:nvPr/>
        </p:nvSpPr>
        <p:spPr>
          <a:xfrm>
            <a:off x="4462463" y="360920"/>
            <a:ext cx="3133725" cy="660045"/>
          </a:xfrm>
          <a:prstGeom prst="roundRect">
            <a:avLst>
              <a:gd name="adj" fmla="val 7748"/>
            </a:avLst>
          </a:prstGeom>
          <a:solidFill>
            <a:schemeClr val="bg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180000" tIns="108000" rIns="180000" bIns="72000" rtlCol="1">
            <a:spAutoFit/>
          </a:bodyPr>
          <a:lstStyle/>
          <a:p>
            <a:pPr algn="ctr">
              <a:defRPr/>
            </a:pPr>
            <a:r>
              <a:rPr lang="ar-EG" sz="2800" b="1" dirty="0">
                <a:solidFill>
                  <a:srgbClr val="0070C0"/>
                </a:solidFill>
                <a:effectLst/>
                <a:latin typeface="Times New Roman" pitchFamily="18" charset="0"/>
              </a:rPr>
              <a:t>السَّوائِلُ وَالْغَازَاتُ</a:t>
            </a:r>
          </a:p>
        </p:txBody>
      </p:sp>
      <p:sp>
        <p:nvSpPr>
          <p:cNvPr id="16" name="TextBox 1">
            <a:extLst>
              <a:ext uri="{FF2B5EF4-FFF2-40B4-BE49-F238E27FC236}">
                <a16:creationId xmlns:a16="http://schemas.microsoft.com/office/drawing/2014/main" id="{87F2CC5F-3669-4356-A140-D3D45DA83E76}"/>
              </a:ext>
            </a:extLst>
          </p:cNvPr>
          <p:cNvSpPr txBox="1"/>
          <p:nvPr/>
        </p:nvSpPr>
        <p:spPr>
          <a:xfrm>
            <a:off x="9284572" y="936844"/>
            <a:ext cx="1866784" cy="546347"/>
          </a:xfrm>
          <a:prstGeom prst="roundRect">
            <a:avLst>
              <a:gd name="adj" fmla="val 18223"/>
            </a:avLst>
          </a:prstGeom>
          <a:solidFill>
            <a:srgbClr val="1CC1B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180000" tIns="108000" rIns="180000" bIns="72000" rtlCol="1">
            <a:spAutoFit/>
          </a:bodyPr>
          <a:lstStyle/>
          <a:p>
            <a:pPr algn="ctr">
              <a:defRPr/>
            </a:pPr>
            <a:r>
              <a:rPr lang="ar-EG" sz="2000" b="1">
                <a:solidFill>
                  <a:schemeClr val="bg1"/>
                </a:solidFill>
                <a:latin typeface="Times New Roman" pitchFamily="18" charset="0"/>
              </a:rPr>
              <a:t>جدول التعلم</a:t>
            </a:r>
            <a:endParaRPr lang="ar-EG" sz="2000" b="1" dirty="0"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5661A671-DB7E-45BC-B07A-C9FB8F859B4F}"/>
              </a:ext>
            </a:extLst>
          </p:cNvPr>
          <p:cNvSpPr txBox="1"/>
          <p:nvPr/>
        </p:nvSpPr>
        <p:spPr>
          <a:xfrm>
            <a:off x="4427444" y="1278184"/>
            <a:ext cx="3133725" cy="646986"/>
          </a:xfrm>
          <a:prstGeom prst="roundRect">
            <a:avLst>
              <a:gd name="adj" fmla="val 34334"/>
            </a:avLst>
          </a:prstGeom>
          <a:solidFill>
            <a:srgbClr val="19AB9D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ctr"/>
            <a:r>
              <a:rPr lang="ar-SA" sz="3200" b="1" i="0" u="none" strike="noStrike" baseline="0" dirty="0">
                <a:solidFill>
                  <a:schemeClr val="bg1"/>
                </a:solidFill>
                <a:latin typeface="Lotus-Bold"/>
              </a:rPr>
              <a:t>حالات المادة</a:t>
            </a:r>
            <a:endParaRPr lang="ar-SA" sz="3200" dirty="0">
              <a:solidFill>
                <a:schemeClr val="bg1"/>
              </a:solidFill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E6074A7E-9A38-412D-A06F-53294694388C}"/>
              </a:ext>
            </a:extLst>
          </p:cNvPr>
          <p:cNvSpPr txBox="1"/>
          <p:nvPr/>
        </p:nvSpPr>
        <p:spPr>
          <a:xfrm>
            <a:off x="8679445" y="3929061"/>
            <a:ext cx="294923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400" b="1" i="0" u="none" strike="noStrike" baseline="0" dirty="0">
                <a:solidFill>
                  <a:srgbClr val="F15926"/>
                </a:solidFill>
                <a:latin typeface="Lotus-Light"/>
              </a:rPr>
              <a:t>المواد الصلبة لها أشكال محددة وخواص مختلفة</a:t>
            </a:r>
            <a:endParaRPr lang="ar-SA" sz="2400" b="1" dirty="0">
              <a:solidFill>
                <a:srgbClr val="F15926"/>
              </a:solidFill>
            </a:endParaRP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FA1DC524-1422-4E74-B377-B28240993CA6}"/>
              </a:ext>
            </a:extLst>
          </p:cNvPr>
          <p:cNvSpPr txBox="1"/>
          <p:nvPr/>
        </p:nvSpPr>
        <p:spPr>
          <a:xfrm>
            <a:off x="4332974" y="4602722"/>
            <a:ext cx="339269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400" b="1" i="0" u="none" strike="noStrike" baseline="0" dirty="0">
                <a:solidFill>
                  <a:srgbClr val="00AEF0"/>
                </a:solidFill>
                <a:latin typeface="Lotus-Light"/>
              </a:rPr>
              <a:t>كيف نعرف أن الغازات</a:t>
            </a:r>
          </a:p>
          <a:p>
            <a:pPr algn="ctr"/>
            <a:r>
              <a:rPr lang="ar-SA" sz="2400" b="1" i="0" u="none" strike="noStrike" baseline="0" dirty="0">
                <a:solidFill>
                  <a:srgbClr val="00AEF0"/>
                </a:solidFill>
                <a:latin typeface="Lotus-Light"/>
              </a:rPr>
              <a:t> موجودة من حولنا؟</a:t>
            </a:r>
            <a:endParaRPr lang="ar-SA" sz="2400" b="1" dirty="0"/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1E726894-2BDE-4A41-8166-4128D8850656}"/>
              </a:ext>
            </a:extLst>
          </p:cNvPr>
          <p:cNvSpPr txBox="1"/>
          <p:nvPr/>
        </p:nvSpPr>
        <p:spPr>
          <a:xfrm>
            <a:off x="8805717" y="5255332"/>
            <a:ext cx="294923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400" b="1" i="0" u="none" strike="noStrike" baseline="0" dirty="0">
                <a:solidFill>
                  <a:srgbClr val="F15926"/>
                </a:solidFill>
                <a:latin typeface="Lotus-Light"/>
              </a:rPr>
              <a:t>لا يمكننا رؤية الغازات.</a:t>
            </a:r>
            <a:endParaRPr lang="ar-SA" sz="2400" b="1" dirty="0">
              <a:solidFill>
                <a:srgbClr val="F15926"/>
              </a:solidFill>
            </a:endParaRP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02DD679F-7A17-4571-8ABD-56E59E396066}"/>
              </a:ext>
            </a:extLst>
          </p:cNvPr>
          <p:cNvSpPr txBox="1"/>
          <p:nvPr/>
        </p:nvSpPr>
        <p:spPr>
          <a:xfrm>
            <a:off x="4719558" y="3167390"/>
            <a:ext cx="261953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400" b="1" i="0" u="none" strike="noStrike" baseline="0" dirty="0">
                <a:solidFill>
                  <a:srgbClr val="00AEF0"/>
                </a:solidFill>
                <a:latin typeface="Lotus-Light"/>
              </a:rPr>
              <a:t>كيف نصف الغازات؟</a:t>
            </a:r>
            <a:endParaRPr lang="ar-SA" sz="2400" b="1" dirty="0"/>
          </a:p>
        </p:txBody>
      </p:sp>
      <p:grpSp>
        <p:nvGrpSpPr>
          <p:cNvPr id="25" name="مجموعة 24">
            <a:extLst>
              <a:ext uri="{FF2B5EF4-FFF2-40B4-BE49-F238E27FC236}">
                <a16:creationId xmlns:a16="http://schemas.microsoft.com/office/drawing/2014/main" id="{12D68B11-A841-4285-981C-C5FCE730FA9F}"/>
              </a:ext>
            </a:extLst>
          </p:cNvPr>
          <p:cNvGrpSpPr/>
          <p:nvPr/>
        </p:nvGrpSpPr>
        <p:grpSpPr>
          <a:xfrm>
            <a:off x="8378686" y="2027074"/>
            <a:ext cx="3249997" cy="3920954"/>
            <a:chOff x="8126211" y="2135072"/>
            <a:chExt cx="3249997" cy="3920954"/>
          </a:xfrm>
        </p:grpSpPr>
        <p:sp>
          <p:nvSpPr>
            <p:cNvPr id="14" name="مستطيل: زوايا مستديرة 13">
              <a:extLst>
                <a:ext uri="{FF2B5EF4-FFF2-40B4-BE49-F238E27FC236}">
                  <a16:creationId xmlns:a16="http://schemas.microsoft.com/office/drawing/2014/main" id="{0D426713-390C-4B8E-B69D-A86FD4824DF2}"/>
                </a:ext>
              </a:extLst>
            </p:cNvPr>
            <p:cNvSpPr/>
            <p:nvPr/>
          </p:nvSpPr>
          <p:spPr>
            <a:xfrm>
              <a:off x="8126211" y="2353456"/>
              <a:ext cx="3249997" cy="3702570"/>
            </a:xfrm>
            <a:prstGeom prst="roundRect">
              <a:avLst>
                <a:gd name="adj" fmla="val 6059"/>
              </a:avLst>
            </a:prstGeom>
            <a:noFill/>
            <a:ln w="508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7" name="مستطيل: زوايا مستديرة 6">
              <a:extLst>
                <a:ext uri="{FF2B5EF4-FFF2-40B4-BE49-F238E27FC236}">
                  <a16:creationId xmlns:a16="http://schemas.microsoft.com/office/drawing/2014/main" id="{C2C4D591-B706-4CA7-AD49-FADE31316276}"/>
                </a:ext>
              </a:extLst>
            </p:cNvPr>
            <p:cNvSpPr/>
            <p:nvPr/>
          </p:nvSpPr>
          <p:spPr>
            <a:xfrm>
              <a:off x="8326959" y="2135072"/>
              <a:ext cx="2949237" cy="546347"/>
            </a:xfrm>
            <a:prstGeom prst="roundRect">
              <a:avLst/>
            </a:prstGeom>
            <a:solidFill>
              <a:srgbClr val="F159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2800" b="1" i="0" u="none" strike="noStrike" baseline="0" dirty="0">
                  <a:solidFill>
                    <a:schemeClr val="bg1"/>
                  </a:solidFill>
                  <a:latin typeface="Lotus-Bold"/>
                </a:rPr>
                <a:t>ماذا نعرف؟</a:t>
              </a:r>
              <a:endParaRPr lang="ar-SA" sz="2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4" name="مجموعة 23">
            <a:extLst>
              <a:ext uri="{FF2B5EF4-FFF2-40B4-BE49-F238E27FC236}">
                <a16:creationId xmlns:a16="http://schemas.microsoft.com/office/drawing/2014/main" id="{6C19656C-EB96-4B37-8A82-3B06589417DF}"/>
              </a:ext>
            </a:extLst>
          </p:cNvPr>
          <p:cNvGrpSpPr/>
          <p:nvPr/>
        </p:nvGrpSpPr>
        <p:grpSpPr>
          <a:xfrm>
            <a:off x="4427444" y="2135072"/>
            <a:ext cx="3203757" cy="3920954"/>
            <a:chOff x="4289646" y="2135072"/>
            <a:chExt cx="3203757" cy="3920954"/>
          </a:xfrm>
        </p:grpSpPr>
        <p:sp>
          <p:nvSpPr>
            <p:cNvPr id="23" name="مستطيل: زوايا مستديرة 22">
              <a:extLst>
                <a:ext uri="{FF2B5EF4-FFF2-40B4-BE49-F238E27FC236}">
                  <a16:creationId xmlns:a16="http://schemas.microsoft.com/office/drawing/2014/main" id="{336B5BBE-5522-4F88-838A-08A331DF8775}"/>
                </a:ext>
              </a:extLst>
            </p:cNvPr>
            <p:cNvSpPr/>
            <p:nvPr/>
          </p:nvSpPr>
          <p:spPr>
            <a:xfrm>
              <a:off x="4289646" y="2353456"/>
              <a:ext cx="3203757" cy="3702570"/>
            </a:xfrm>
            <a:prstGeom prst="roundRect">
              <a:avLst>
                <a:gd name="adj" fmla="val 6509"/>
              </a:avLst>
            </a:prstGeom>
            <a:noFill/>
            <a:ln w="50800">
              <a:solidFill>
                <a:srgbClr val="00B0F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20" name="مستطيل: زوايا مستديرة 19">
              <a:extLst>
                <a:ext uri="{FF2B5EF4-FFF2-40B4-BE49-F238E27FC236}">
                  <a16:creationId xmlns:a16="http://schemas.microsoft.com/office/drawing/2014/main" id="{C44A0F2E-D640-4C9E-BDCD-3E7D60E3ED41}"/>
                </a:ext>
              </a:extLst>
            </p:cNvPr>
            <p:cNvSpPr/>
            <p:nvPr/>
          </p:nvSpPr>
          <p:spPr>
            <a:xfrm>
              <a:off x="4462463" y="2135072"/>
              <a:ext cx="2949237" cy="546347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2800" b="1" i="0" u="none" strike="noStrike" baseline="0" dirty="0">
                  <a:solidFill>
                    <a:schemeClr val="bg1"/>
                  </a:solidFill>
                  <a:latin typeface="Lotus-Bold"/>
                </a:rPr>
                <a:t>ماذا نريد أن نعرف؟</a:t>
              </a:r>
              <a:endParaRPr lang="ar-SA" sz="2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6" name="مجموعة 25">
            <a:extLst>
              <a:ext uri="{FF2B5EF4-FFF2-40B4-BE49-F238E27FC236}">
                <a16:creationId xmlns:a16="http://schemas.microsoft.com/office/drawing/2014/main" id="{07704378-670A-4DF8-862A-03A0CEA8212E}"/>
              </a:ext>
            </a:extLst>
          </p:cNvPr>
          <p:cNvGrpSpPr/>
          <p:nvPr/>
        </p:nvGrpSpPr>
        <p:grpSpPr>
          <a:xfrm>
            <a:off x="609188" y="2135072"/>
            <a:ext cx="3203757" cy="3920954"/>
            <a:chOff x="4289646" y="2135072"/>
            <a:chExt cx="3203757" cy="3920954"/>
          </a:xfrm>
        </p:grpSpPr>
        <p:sp>
          <p:nvSpPr>
            <p:cNvPr id="27" name="مستطيل: زوايا مستديرة 26">
              <a:extLst>
                <a:ext uri="{FF2B5EF4-FFF2-40B4-BE49-F238E27FC236}">
                  <a16:creationId xmlns:a16="http://schemas.microsoft.com/office/drawing/2014/main" id="{58A48AEC-64B2-414E-B23C-FD00E95CC4A1}"/>
                </a:ext>
              </a:extLst>
            </p:cNvPr>
            <p:cNvSpPr/>
            <p:nvPr/>
          </p:nvSpPr>
          <p:spPr>
            <a:xfrm>
              <a:off x="4289646" y="2353456"/>
              <a:ext cx="3203757" cy="3702570"/>
            </a:xfrm>
            <a:prstGeom prst="roundRect">
              <a:avLst>
                <a:gd name="adj" fmla="val 6509"/>
              </a:avLst>
            </a:prstGeom>
            <a:noFill/>
            <a:ln w="50800">
              <a:solidFill>
                <a:srgbClr val="FFC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28" name="مستطيل: زوايا مستديرة 27">
              <a:extLst>
                <a:ext uri="{FF2B5EF4-FFF2-40B4-BE49-F238E27FC236}">
                  <a16:creationId xmlns:a16="http://schemas.microsoft.com/office/drawing/2014/main" id="{8EEFDDFE-8EDB-4C55-93F4-FB2259E4EDE0}"/>
                </a:ext>
              </a:extLst>
            </p:cNvPr>
            <p:cNvSpPr/>
            <p:nvPr/>
          </p:nvSpPr>
          <p:spPr>
            <a:xfrm>
              <a:off x="4462463" y="2135072"/>
              <a:ext cx="2949237" cy="546347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2800" b="1" i="0" u="none" strike="noStrike" baseline="0" dirty="0">
                  <a:solidFill>
                    <a:schemeClr val="bg1"/>
                  </a:solidFill>
                  <a:latin typeface="Lotus-Bold"/>
                </a:rPr>
                <a:t>ماذا تعلمت ؟</a:t>
              </a:r>
              <a:endParaRPr lang="ar-SA" sz="28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29" name="Picture 5">
            <a:extLst>
              <a:ext uri="{FF2B5EF4-FFF2-40B4-BE49-F238E27FC236}">
                <a16:creationId xmlns:a16="http://schemas.microsoft.com/office/drawing/2014/main" id="{75A20C52-5753-4137-9014-CD124E8B3F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6" t="20843" r="10280" b="16178"/>
          <a:stretch/>
        </p:blipFill>
        <p:spPr bwMode="auto">
          <a:xfrm>
            <a:off x="7596188" y="4371691"/>
            <a:ext cx="1688384" cy="998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مربع نص 29">
            <a:extLst>
              <a:ext uri="{FF2B5EF4-FFF2-40B4-BE49-F238E27FC236}">
                <a16:creationId xmlns:a16="http://schemas.microsoft.com/office/drawing/2014/main" id="{ABA7EF2C-BFCF-4C3B-B93D-F9982905A03E}"/>
              </a:ext>
            </a:extLst>
          </p:cNvPr>
          <p:cNvSpPr txBox="1"/>
          <p:nvPr/>
        </p:nvSpPr>
        <p:spPr>
          <a:xfrm>
            <a:off x="9014177" y="2682596"/>
            <a:ext cx="228355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400" b="1" i="0" u="none" strike="noStrike" baseline="0" dirty="0">
                <a:solidFill>
                  <a:srgbClr val="F15926"/>
                </a:solidFill>
                <a:latin typeface="Lotus-Bold"/>
              </a:rPr>
              <a:t>المَادَّةُ هي</a:t>
            </a:r>
            <a:r>
              <a:rPr lang="ar-SA" sz="2400" b="1" i="0" u="none" strike="noStrike" baseline="0" dirty="0">
                <a:solidFill>
                  <a:srgbClr val="F15926"/>
                </a:solidFill>
                <a:latin typeface="Lotus-Light"/>
              </a:rPr>
              <a:t> أَيُّ شَيْءٍ يَشْغَلُ مَكَانًا وَلَهُ</a:t>
            </a:r>
            <a:r>
              <a:rPr lang="ar-SA" sz="2400" b="1" dirty="0">
                <a:solidFill>
                  <a:srgbClr val="F15926"/>
                </a:solidFill>
                <a:latin typeface="Lotus-Light"/>
              </a:rPr>
              <a:t> </a:t>
            </a:r>
            <a:r>
              <a:rPr lang="ar-SA" sz="2400" b="1" i="0" u="none" strike="noStrike" baseline="0" dirty="0">
                <a:solidFill>
                  <a:srgbClr val="F15926"/>
                </a:solidFill>
                <a:latin typeface="Lotus-Light"/>
              </a:rPr>
              <a:t>كُتْلَةٌ</a:t>
            </a:r>
            <a:endParaRPr lang="ar-SA" sz="2400" b="1" dirty="0">
              <a:solidFill>
                <a:srgbClr val="F15926"/>
              </a:solidFill>
            </a:endParaRPr>
          </a:p>
        </p:txBody>
      </p:sp>
      <p:pic>
        <p:nvPicPr>
          <p:cNvPr id="32" name="Picture 9">
            <a:extLst>
              <a:ext uri="{FF2B5EF4-FFF2-40B4-BE49-F238E27FC236}">
                <a16:creationId xmlns:a16="http://schemas.microsoft.com/office/drawing/2014/main" id="{D53A36A9-93DA-44E5-A2B1-CBE4A997B2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74" r="49932"/>
          <a:stretch/>
        </p:blipFill>
        <p:spPr bwMode="auto">
          <a:xfrm>
            <a:off x="7722316" y="2681419"/>
            <a:ext cx="1145690" cy="13666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13" descr="ذابل ملصق صفعة حديقة بدا خزانة الثياب بالون clipart - kithtools.com">
            <a:extLst>
              <a:ext uri="{FF2B5EF4-FFF2-40B4-BE49-F238E27FC236}">
                <a16:creationId xmlns:a16="http://schemas.microsoft.com/office/drawing/2014/main" id="{69B0D4DE-BEBC-45A1-9283-47C5F16D57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302" y="3385048"/>
            <a:ext cx="2348801" cy="1743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مربع نص 34">
            <a:extLst>
              <a:ext uri="{FF2B5EF4-FFF2-40B4-BE49-F238E27FC236}">
                <a16:creationId xmlns:a16="http://schemas.microsoft.com/office/drawing/2014/main" id="{CB828D76-A6EE-4A48-AFB5-AFEF6DA44EFC}"/>
              </a:ext>
            </a:extLst>
          </p:cNvPr>
          <p:cNvSpPr txBox="1"/>
          <p:nvPr/>
        </p:nvSpPr>
        <p:spPr>
          <a:xfrm>
            <a:off x="1463675" y="6363028"/>
            <a:ext cx="2587625" cy="119182"/>
          </a:xfrm>
          <a:prstGeom prst="roundRect">
            <a:avLst/>
          </a:prstGeom>
          <a:solidFill>
            <a:srgbClr val="05BCFE"/>
          </a:solidFill>
          <a:ln>
            <a:solidFill>
              <a:srgbClr val="00B0F0">
                <a:alpha val="54000"/>
              </a:srgbClr>
            </a:solidFill>
          </a:ln>
        </p:spPr>
        <p:txBody>
          <a:bodyPr wrap="square" lIns="0" tIns="0" rIns="0" bIns="0">
            <a:spAutoFit/>
          </a:bodyPr>
          <a:lstStyle/>
          <a:p>
            <a:pPr algn="ctr" rtl="1"/>
            <a:r>
              <a:rPr lang="ar-SA" sz="700" b="1" dirty="0" err="1">
                <a:solidFill>
                  <a:schemeClr val="bg1"/>
                </a:solidFill>
                <a:latin typeface="Calibri" panose="020F0502020204030204" pitchFamily="34" charset="0"/>
                <a:cs typeface="+mj-cs"/>
              </a:rPr>
              <a:t>برزنتيشن</a:t>
            </a:r>
            <a:r>
              <a:rPr lang="ar-SA" sz="700" b="1" dirty="0">
                <a:solidFill>
                  <a:schemeClr val="bg1"/>
                </a:solidFill>
                <a:latin typeface="Calibri" panose="020F0502020204030204" pitchFamily="34" charset="0"/>
                <a:cs typeface="+mj-cs"/>
              </a:rPr>
              <a:t> العلوم للمرحلة الابتدائية      </a:t>
            </a:r>
            <a:r>
              <a:rPr lang="en-US" sz="700" b="1" dirty="0">
                <a:solidFill>
                  <a:schemeClr val="bg1"/>
                </a:solidFill>
                <a:latin typeface="Calibri" panose="020F0502020204030204" pitchFamily="34" charset="0"/>
                <a:cs typeface="+mj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https://t.me/presentationyosef</a:t>
            </a:r>
            <a:r>
              <a:rPr lang="en-US" sz="700" b="1" dirty="0">
                <a:solidFill>
                  <a:schemeClr val="bg1"/>
                </a:solidFill>
                <a:latin typeface="Calibri" panose="020F0502020204030204" pitchFamily="34" charset="0"/>
                <a:cs typeface="+mj-cs"/>
              </a:rPr>
              <a:t>        </a:t>
            </a:r>
          </a:p>
        </p:txBody>
      </p:sp>
      <p:pic>
        <p:nvPicPr>
          <p:cNvPr id="36" name="Picture 4" descr="Канал и группа в телеграмме — KIA Ceed, 1.6 л., 2018 года на DRIVE2">
            <a:extLst>
              <a:ext uri="{FF2B5EF4-FFF2-40B4-BE49-F238E27FC236}">
                <a16:creationId xmlns:a16="http://schemas.microsoft.com/office/drawing/2014/main" id="{86FE3841-C721-4057-BF43-5827048C95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700" y="6338331"/>
            <a:ext cx="174977" cy="168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6404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/>
      <p:bldP spid="19" grpId="0"/>
      <p:bldP spid="21" grpId="0"/>
      <p:bldP spid="22" grpId="0"/>
      <p:bldP spid="3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">
            <a:extLst>
              <a:ext uri="{FF2B5EF4-FFF2-40B4-BE49-F238E27FC236}">
                <a16:creationId xmlns:a16="http://schemas.microsoft.com/office/drawing/2014/main" id="{9DAD02D6-DB0E-4394-8E0D-96049B48E2F6}"/>
              </a:ext>
            </a:extLst>
          </p:cNvPr>
          <p:cNvSpPr txBox="1"/>
          <p:nvPr/>
        </p:nvSpPr>
        <p:spPr>
          <a:xfrm>
            <a:off x="4462463" y="360920"/>
            <a:ext cx="3133725" cy="660045"/>
          </a:xfrm>
          <a:prstGeom prst="roundRect">
            <a:avLst>
              <a:gd name="adj" fmla="val 7748"/>
            </a:avLst>
          </a:prstGeom>
          <a:solidFill>
            <a:schemeClr val="bg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180000" tIns="108000" rIns="180000" bIns="72000" rtlCol="1">
            <a:spAutoFit/>
          </a:bodyPr>
          <a:lstStyle/>
          <a:p>
            <a:pPr algn="ctr">
              <a:defRPr/>
            </a:pPr>
            <a:r>
              <a:rPr lang="ar-EG" sz="2800" b="1" dirty="0">
                <a:solidFill>
                  <a:srgbClr val="0070C0"/>
                </a:solidFill>
                <a:effectLst/>
                <a:latin typeface="Times New Roman" pitchFamily="18" charset="0"/>
              </a:rPr>
              <a:t>السَّوائِلُ وَالْغَازَاتُ</a:t>
            </a:r>
          </a:p>
        </p:txBody>
      </p:sp>
      <p:pic>
        <p:nvPicPr>
          <p:cNvPr id="4100" name="Picture 4" descr="5 Film reel - What's Up, Germany?">
            <a:extLst>
              <a:ext uri="{FF2B5EF4-FFF2-40B4-BE49-F238E27FC236}">
                <a16:creationId xmlns:a16="http://schemas.microsoft.com/office/drawing/2014/main" id="{C3420CC7-6E4C-4C81-AC86-E518B02BAA1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700213" y="-1151283"/>
            <a:ext cx="7923212" cy="7923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1">
            <a:extLst>
              <a:ext uri="{FF2B5EF4-FFF2-40B4-BE49-F238E27FC236}">
                <a16:creationId xmlns:a16="http://schemas.microsoft.com/office/drawing/2014/main" id="{FBEC64C4-BE81-4903-8356-21233DB8BB16}"/>
              </a:ext>
            </a:extLst>
          </p:cNvPr>
          <p:cNvSpPr txBox="1"/>
          <p:nvPr/>
        </p:nvSpPr>
        <p:spPr>
          <a:xfrm>
            <a:off x="4241800" y="2844513"/>
            <a:ext cx="7162799" cy="1051933"/>
          </a:xfrm>
          <a:prstGeom prst="roundRect">
            <a:avLst>
              <a:gd name="adj" fmla="val 7748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180000" tIns="108000" rIns="180000" bIns="72000" rtlCol="1">
            <a:spAutoFit/>
          </a:bodyPr>
          <a:lstStyle/>
          <a:p>
            <a:pPr algn="ctr">
              <a:defRPr/>
            </a:pPr>
            <a:r>
              <a:rPr lang="ar-SA" sz="5400" b="1" dirty="0">
                <a:solidFill>
                  <a:srgbClr val="19AB9D"/>
                </a:solidFill>
                <a:latin typeface="Times New Roman" pitchFamily="18" charset="0"/>
              </a:rPr>
              <a:t>شريط الذكريات </a:t>
            </a:r>
            <a:endParaRPr lang="ar-EG" sz="5400" b="1" dirty="0">
              <a:solidFill>
                <a:srgbClr val="19AB9D"/>
              </a:solidFill>
              <a:effectLst/>
              <a:latin typeface="Times New Roman" pitchFamily="18" charset="0"/>
            </a:endParaRPr>
          </a:p>
        </p:txBody>
      </p:sp>
      <p:sp>
        <p:nvSpPr>
          <p:cNvPr id="33" name="مربع نص 32">
            <a:extLst>
              <a:ext uri="{FF2B5EF4-FFF2-40B4-BE49-F238E27FC236}">
                <a16:creationId xmlns:a16="http://schemas.microsoft.com/office/drawing/2014/main" id="{992C4467-F07F-4688-B38B-B12671182A6F}"/>
              </a:ext>
            </a:extLst>
          </p:cNvPr>
          <p:cNvSpPr txBox="1"/>
          <p:nvPr/>
        </p:nvSpPr>
        <p:spPr>
          <a:xfrm>
            <a:off x="1463675" y="6363028"/>
            <a:ext cx="2587625" cy="119182"/>
          </a:xfrm>
          <a:prstGeom prst="roundRect">
            <a:avLst/>
          </a:prstGeom>
          <a:solidFill>
            <a:srgbClr val="05BCFE"/>
          </a:solidFill>
          <a:ln>
            <a:solidFill>
              <a:srgbClr val="00B0F0">
                <a:alpha val="54000"/>
              </a:srgbClr>
            </a:solidFill>
          </a:ln>
        </p:spPr>
        <p:txBody>
          <a:bodyPr wrap="square" lIns="0" tIns="0" rIns="0" bIns="0">
            <a:spAutoFit/>
          </a:bodyPr>
          <a:lstStyle/>
          <a:p>
            <a:pPr algn="ctr" rtl="1"/>
            <a:r>
              <a:rPr lang="ar-SA" sz="700" b="1" dirty="0" err="1">
                <a:solidFill>
                  <a:schemeClr val="bg1"/>
                </a:solidFill>
                <a:latin typeface="Calibri" panose="020F0502020204030204" pitchFamily="34" charset="0"/>
                <a:cs typeface="+mj-cs"/>
              </a:rPr>
              <a:t>برزنتيشن</a:t>
            </a:r>
            <a:r>
              <a:rPr lang="ar-SA" sz="700" b="1" dirty="0">
                <a:solidFill>
                  <a:schemeClr val="bg1"/>
                </a:solidFill>
                <a:latin typeface="Calibri" panose="020F0502020204030204" pitchFamily="34" charset="0"/>
                <a:cs typeface="+mj-cs"/>
              </a:rPr>
              <a:t> العلوم للمرحلة الابتدائية      </a:t>
            </a:r>
            <a:r>
              <a:rPr lang="en-US" sz="700" b="1" dirty="0">
                <a:solidFill>
                  <a:schemeClr val="bg1"/>
                </a:solidFill>
                <a:latin typeface="Calibri" panose="020F0502020204030204" pitchFamily="34" charset="0"/>
                <a:cs typeface="+mj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https://t.me/presentationyosef</a:t>
            </a:r>
            <a:r>
              <a:rPr lang="en-US" sz="700" b="1" dirty="0">
                <a:solidFill>
                  <a:schemeClr val="bg1"/>
                </a:solidFill>
                <a:latin typeface="Calibri" panose="020F0502020204030204" pitchFamily="34" charset="0"/>
                <a:cs typeface="+mj-cs"/>
              </a:rPr>
              <a:t>        </a:t>
            </a:r>
          </a:p>
        </p:txBody>
      </p:sp>
      <p:pic>
        <p:nvPicPr>
          <p:cNvPr id="34" name="Picture 4" descr="Канал и группа в телеграмме — KIA Ceed, 1.6 л., 2018 года на DRIVE2">
            <a:extLst>
              <a:ext uri="{FF2B5EF4-FFF2-40B4-BE49-F238E27FC236}">
                <a16:creationId xmlns:a16="http://schemas.microsoft.com/office/drawing/2014/main" id="{B71BA243-01E6-417B-8ED9-594612BBBC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700" y="6338331"/>
            <a:ext cx="174977" cy="168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4339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1">
            <a:extLst>
              <a:ext uri="{FF2B5EF4-FFF2-40B4-BE49-F238E27FC236}">
                <a16:creationId xmlns:a16="http://schemas.microsoft.com/office/drawing/2014/main" id="{8A409022-4B3B-4D49-90A7-494FE3122139}"/>
              </a:ext>
            </a:extLst>
          </p:cNvPr>
          <p:cNvSpPr txBox="1"/>
          <p:nvPr/>
        </p:nvSpPr>
        <p:spPr>
          <a:xfrm>
            <a:off x="9103058" y="1071535"/>
            <a:ext cx="2138052" cy="476504"/>
          </a:xfrm>
          <a:prstGeom prst="roundRect">
            <a:avLst>
              <a:gd name="adj" fmla="val 7748"/>
            </a:avLst>
          </a:prstGeom>
          <a:solidFill>
            <a:schemeClr val="bg2">
              <a:alpha val="21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180000" tIns="108000" rIns="180000" bIns="72000" rtlCol="1">
            <a:spAutoFit/>
          </a:bodyPr>
          <a:lstStyle/>
          <a:p>
            <a:pPr algn="ctr">
              <a:defRPr/>
            </a:pPr>
            <a:r>
              <a:rPr lang="ar-EG" b="1">
                <a:solidFill>
                  <a:srgbClr val="148A7F"/>
                </a:solidFill>
                <a:effectLst/>
                <a:latin typeface="Times New Roman" pitchFamily="18" charset="0"/>
              </a:rPr>
              <a:t>تقويم المعرفة السابقة</a:t>
            </a:r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id="{3B8E2620-B043-47D6-9DB8-7ABA77809FD8}"/>
              </a:ext>
            </a:extLst>
          </p:cNvPr>
          <p:cNvSpPr txBox="1"/>
          <p:nvPr/>
        </p:nvSpPr>
        <p:spPr>
          <a:xfrm>
            <a:off x="3358936" y="2795235"/>
            <a:ext cx="6054699" cy="636345"/>
          </a:xfrm>
          <a:prstGeom prst="roundRect">
            <a:avLst>
              <a:gd name="adj" fmla="val 7748"/>
            </a:avLst>
          </a:prstGeom>
          <a:solidFill>
            <a:schemeClr val="bg2">
              <a:alpha val="3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180000" tIns="108000" rIns="180000" bIns="72000" rtlCol="1">
            <a:spAutoFit/>
          </a:bodyPr>
          <a:lstStyle/>
          <a:p>
            <a:pPr algn="ctr">
              <a:defRPr/>
            </a:pPr>
            <a:r>
              <a:rPr lang="ar-EG" sz="2800" b="1" dirty="0">
                <a:solidFill>
                  <a:srgbClr val="C00000"/>
                </a:solidFill>
                <a:effectLst/>
                <a:latin typeface="Times New Roman" pitchFamily="18" charset="0"/>
              </a:rPr>
              <a:t>فيم تتشابه السوائل والغازات مع المواد الصلبة؟ </a:t>
            </a:r>
          </a:p>
        </p:txBody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id="{F919514B-7EED-4472-94BA-AEE12F87D506}"/>
              </a:ext>
            </a:extLst>
          </p:cNvPr>
          <p:cNvSpPr txBox="1"/>
          <p:nvPr/>
        </p:nvSpPr>
        <p:spPr>
          <a:xfrm>
            <a:off x="3358935" y="4106354"/>
            <a:ext cx="6054699" cy="636345"/>
          </a:xfrm>
          <a:prstGeom prst="roundRect">
            <a:avLst>
              <a:gd name="adj" fmla="val 7748"/>
            </a:avLst>
          </a:prstGeom>
          <a:solidFill>
            <a:schemeClr val="bg2">
              <a:alpha val="3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180000" tIns="108000" rIns="180000" bIns="72000" rtlCol="1">
            <a:spAutoFit/>
          </a:bodyPr>
          <a:lstStyle/>
          <a:p>
            <a:pPr algn="ctr">
              <a:defRPr/>
            </a:pPr>
            <a:r>
              <a:rPr lang="ar-SA" sz="2800" b="1" dirty="0">
                <a:solidFill>
                  <a:srgbClr val="00B050"/>
                </a:solidFill>
                <a:effectLst/>
                <a:latin typeface="Times New Roman" pitchFamily="18" charset="0"/>
              </a:rPr>
              <a:t>الْمَوَادُّ الصُلْبَةُ والسائلة وَالْغازاتُ لَها حَجْمٌ.</a:t>
            </a:r>
          </a:p>
        </p:txBody>
      </p:sp>
      <p:sp>
        <p:nvSpPr>
          <p:cNvPr id="9" name="TextBox 1">
            <a:extLst>
              <a:ext uri="{FF2B5EF4-FFF2-40B4-BE49-F238E27FC236}">
                <a16:creationId xmlns:a16="http://schemas.microsoft.com/office/drawing/2014/main" id="{7A108B52-2A06-4A3A-A7B8-9F4FBA8AE333}"/>
              </a:ext>
            </a:extLst>
          </p:cNvPr>
          <p:cNvSpPr txBox="1"/>
          <p:nvPr/>
        </p:nvSpPr>
        <p:spPr>
          <a:xfrm>
            <a:off x="4462463" y="360920"/>
            <a:ext cx="3133725" cy="660045"/>
          </a:xfrm>
          <a:prstGeom prst="roundRect">
            <a:avLst>
              <a:gd name="adj" fmla="val 7748"/>
            </a:avLst>
          </a:prstGeom>
          <a:solidFill>
            <a:schemeClr val="bg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180000" tIns="108000" rIns="180000" bIns="72000" rtlCol="1">
            <a:spAutoFit/>
          </a:bodyPr>
          <a:lstStyle/>
          <a:p>
            <a:pPr algn="ctr">
              <a:defRPr/>
            </a:pPr>
            <a:r>
              <a:rPr lang="ar-EG" sz="2800" b="1" dirty="0">
                <a:solidFill>
                  <a:srgbClr val="0070C0"/>
                </a:solidFill>
                <a:effectLst/>
                <a:latin typeface="Times New Roman" pitchFamily="18" charset="0"/>
              </a:rPr>
              <a:t>السَّوائِلُ وَالْغَازَاتُ</a:t>
            </a:r>
          </a:p>
        </p:txBody>
      </p:sp>
      <p:pic>
        <p:nvPicPr>
          <p:cNvPr id="12" name="Picture 4" descr="5 Film reel - What's Up, Germany?">
            <a:extLst>
              <a:ext uri="{FF2B5EF4-FFF2-40B4-BE49-F238E27FC236}">
                <a16:creationId xmlns:a16="http://schemas.microsoft.com/office/drawing/2014/main" id="{6629FE0B-4CE6-4805-9871-1EC9089E425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188586" y="-290154"/>
            <a:ext cx="6054699" cy="6054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مربع نص 12">
            <a:extLst>
              <a:ext uri="{FF2B5EF4-FFF2-40B4-BE49-F238E27FC236}">
                <a16:creationId xmlns:a16="http://schemas.microsoft.com/office/drawing/2014/main" id="{9E5E2FA1-D060-4F1A-AF44-EDCE5234F279}"/>
              </a:ext>
            </a:extLst>
          </p:cNvPr>
          <p:cNvSpPr txBox="1"/>
          <p:nvPr/>
        </p:nvSpPr>
        <p:spPr>
          <a:xfrm>
            <a:off x="1463675" y="6363028"/>
            <a:ext cx="2587625" cy="119182"/>
          </a:xfrm>
          <a:prstGeom prst="roundRect">
            <a:avLst/>
          </a:prstGeom>
          <a:solidFill>
            <a:srgbClr val="05BCFE"/>
          </a:solidFill>
          <a:ln>
            <a:solidFill>
              <a:srgbClr val="00B0F0">
                <a:alpha val="54000"/>
              </a:srgbClr>
            </a:solidFill>
          </a:ln>
        </p:spPr>
        <p:txBody>
          <a:bodyPr wrap="square" lIns="0" tIns="0" rIns="0" bIns="0">
            <a:spAutoFit/>
          </a:bodyPr>
          <a:lstStyle/>
          <a:p>
            <a:pPr algn="ctr" rtl="1"/>
            <a:r>
              <a:rPr lang="ar-SA" sz="700" b="1" dirty="0" err="1">
                <a:solidFill>
                  <a:schemeClr val="bg1"/>
                </a:solidFill>
                <a:latin typeface="Calibri" panose="020F0502020204030204" pitchFamily="34" charset="0"/>
                <a:cs typeface="+mj-cs"/>
              </a:rPr>
              <a:t>برزنتيشن</a:t>
            </a:r>
            <a:r>
              <a:rPr lang="ar-SA" sz="700" b="1" dirty="0">
                <a:solidFill>
                  <a:schemeClr val="bg1"/>
                </a:solidFill>
                <a:latin typeface="Calibri" panose="020F0502020204030204" pitchFamily="34" charset="0"/>
                <a:cs typeface="+mj-cs"/>
              </a:rPr>
              <a:t> العلوم للمرحلة الابتدائية      </a:t>
            </a:r>
            <a:r>
              <a:rPr lang="en-US" sz="700" b="1" dirty="0">
                <a:solidFill>
                  <a:schemeClr val="bg1"/>
                </a:solidFill>
                <a:latin typeface="Calibri" panose="020F0502020204030204" pitchFamily="34" charset="0"/>
                <a:cs typeface="+mj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https://t.me/presentationyosef</a:t>
            </a:r>
            <a:r>
              <a:rPr lang="en-US" sz="700" b="1" dirty="0">
                <a:solidFill>
                  <a:schemeClr val="bg1"/>
                </a:solidFill>
                <a:latin typeface="Calibri" panose="020F0502020204030204" pitchFamily="34" charset="0"/>
                <a:cs typeface="+mj-cs"/>
              </a:rPr>
              <a:t>        </a:t>
            </a:r>
          </a:p>
        </p:txBody>
      </p:sp>
      <p:pic>
        <p:nvPicPr>
          <p:cNvPr id="14" name="Picture 4" descr="Канал и группа в телеграмме — KIA Ceed, 1.6 л., 2018 года на DRIVE2">
            <a:extLst>
              <a:ext uri="{FF2B5EF4-FFF2-40B4-BE49-F238E27FC236}">
                <a16:creationId xmlns:a16="http://schemas.microsoft.com/office/drawing/2014/main" id="{5DEDACA5-4D24-4EA0-9658-88984BEF0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700" y="6338331"/>
            <a:ext cx="174977" cy="168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400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1063</TotalTime>
  <Words>1571</Words>
  <Application>Microsoft Office PowerPoint</Application>
  <PresentationFormat>شاشة عريضة</PresentationFormat>
  <Paragraphs>342</Paragraphs>
  <Slides>54</Slides>
  <Notes>0</Notes>
  <HiddenSlides>0</HiddenSlides>
  <MMClips>5</MMClips>
  <ScaleCrop>false</ScaleCrop>
  <HeadingPairs>
    <vt:vector size="6" baseType="variant">
      <vt:variant>
        <vt:lpstr>الخطوط المستخدمة</vt:lpstr>
      </vt:variant>
      <vt:variant>
        <vt:i4>11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54</vt:i4>
      </vt:variant>
    </vt:vector>
  </HeadingPairs>
  <TitlesOfParts>
    <vt:vector size="66" baseType="lpstr">
      <vt:lpstr>Arabic Typesetting</vt:lpstr>
      <vt:lpstr>Arial</vt:lpstr>
      <vt:lpstr>AXtManalBLack</vt:lpstr>
      <vt:lpstr>AXtManalBold</vt:lpstr>
      <vt:lpstr>Calibri</vt:lpstr>
      <vt:lpstr>Calibri Light</vt:lpstr>
      <vt:lpstr>Lato Light</vt:lpstr>
      <vt:lpstr>Lotus-Bold</vt:lpstr>
      <vt:lpstr>Lotus-Light</vt:lpstr>
      <vt:lpstr>Sakkal Majalla</vt:lpstr>
      <vt:lpstr>Times New Roman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يوسف البلوي</dc:creator>
  <cp:lastModifiedBy>يوسف البلوي</cp:lastModifiedBy>
  <cp:revision>96</cp:revision>
  <dcterms:created xsi:type="dcterms:W3CDTF">2023-03-18T16:31:50Z</dcterms:created>
  <dcterms:modified xsi:type="dcterms:W3CDTF">2023-03-21T02:05:13Z</dcterms:modified>
</cp:coreProperties>
</file>