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4" r:id="rId2"/>
    <p:sldId id="336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295" r:id="rId11"/>
    <p:sldId id="325" r:id="rId12"/>
    <p:sldId id="326" r:id="rId13"/>
    <p:sldId id="327" r:id="rId14"/>
    <p:sldId id="328" r:id="rId15"/>
    <p:sldId id="329" r:id="rId16"/>
    <p:sldId id="330" r:id="rId17"/>
    <p:sldId id="311" r:id="rId18"/>
    <p:sldId id="333" r:id="rId19"/>
    <p:sldId id="334" r:id="rId20"/>
    <p:sldId id="335" r:id="rId21"/>
    <p:sldId id="321" r:id="rId22"/>
    <p:sldId id="286" r:id="rId23"/>
    <p:sldId id="32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FF"/>
    <a:srgbClr val="CC99FF"/>
    <a:srgbClr val="FF00FF"/>
    <a:srgbClr val="00FF00"/>
    <a:srgbClr val="CC66FF"/>
    <a:srgbClr val="FF66CC"/>
    <a:srgbClr val="6699FF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6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4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755" r:id="rId4"/>
    <p:sldLayoutId id="2147483748" r:id="rId5"/>
    <p:sldLayoutId id="2147483736" r:id="rId6"/>
    <p:sldLayoutId id="2147483729" r:id="rId7"/>
    <p:sldLayoutId id="2147483715" r:id="rId8"/>
    <p:sldLayoutId id="2147483706" r:id="rId9"/>
    <p:sldLayoutId id="2147483688" r:id="rId10"/>
    <p:sldLayoutId id="2147483687" r:id="rId11"/>
    <p:sldLayoutId id="2147483686" r:id="rId12"/>
    <p:sldLayoutId id="2147483667" r:id="rId13"/>
    <p:sldLayoutId id="2147483761" r:id="rId14"/>
    <p:sldLayoutId id="2147483760" r:id="rId15"/>
    <p:sldLayoutId id="2147483753" r:id="rId16"/>
    <p:sldLayoutId id="2147483742" r:id="rId17"/>
    <p:sldLayoutId id="2147483741" r:id="rId18"/>
    <p:sldLayoutId id="2147483734" r:id="rId19"/>
    <p:sldLayoutId id="2147483721" r:id="rId20"/>
    <p:sldLayoutId id="2147483720" r:id="rId21"/>
    <p:sldLayoutId id="2147483712" r:id="rId22"/>
    <p:sldLayoutId id="2147483703" r:id="rId23"/>
    <p:sldLayoutId id="2147483702" r:id="rId24"/>
    <p:sldLayoutId id="2147483689" r:id="rId25"/>
    <p:sldLayoutId id="2147483668" r:id="rId26"/>
    <p:sldLayoutId id="2147483762" r:id="rId27"/>
    <p:sldLayoutId id="2147483754" r:id="rId28"/>
    <p:sldLayoutId id="2147483743" r:id="rId29"/>
    <p:sldLayoutId id="2147483735" r:id="rId30"/>
    <p:sldLayoutId id="2147483724" r:id="rId31"/>
    <p:sldLayoutId id="2147483723" r:id="rId32"/>
    <p:sldLayoutId id="2147483722" r:id="rId33"/>
    <p:sldLayoutId id="2147483714" r:id="rId34"/>
    <p:sldLayoutId id="2147483713" r:id="rId35"/>
    <p:sldLayoutId id="2147483704" r:id="rId36"/>
    <p:sldLayoutId id="2147483697" r:id="rId37"/>
    <p:sldLayoutId id="2147483695" r:id="rId38"/>
    <p:sldLayoutId id="2147483764" r:id="rId39"/>
    <p:sldLayoutId id="2147483745" r:id="rId40"/>
    <p:sldLayoutId id="2147483726" r:id="rId41"/>
    <p:sldLayoutId id="2147483694" r:id="rId42"/>
    <p:sldLayoutId id="2147483693" r:id="rId43"/>
    <p:sldLayoutId id="2147483692" r:id="rId44"/>
    <p:sldLayoutId id="2147483691" r:id="rId45"/>
    <p:sldLayoutId id="2147483765" r:id="rId46"/>
    <p:sldLayoutId id="2147483759" r:id="rId47"/>
    <p:sldLayoutId id="2147483746" r:id="rId48"/>
    <p:sldLayoutId id="2147483740" r:id="rId49"/>
    <p:sldLayoutId id="2147483727" r:id="rId50"/>
    <p:sldLayoutId id="2147483719" r:id="rId51"/>
    <p:sldLayoutId id="2147483701" r:id="rId52"/>
    <p:sldLayoutId id="2147483690" r:id="rId53"/>
    <p:sldLayoutId id="2147483669" r:id="rId54"/>
    <p:sldLayoutId id="2147483670" r:id="rId55"/>
    <p:sldLayoutId id="2147483671" r:id="rId56"/>
    <p:sldLayoutId id="2147483758" r:id="rId57"/>
    <p:sldLayoutId id="2147483757" r:id="rId58"/>
    <p:sldLayoutId id="2147483756" r:id="rId59"/>
    <p:sldLayoutId id="2147483749" r:id="rId60"/>
    <p:sldLayoutId id="2147483739" r:id="rId61"/>
    <p:sldLayoutId id="2147483738" r:id="rId62"/>
    <p:sldLayoutId id="2147483737" r:id="rId63"/>
    <p:sldLayoutId id="2147483730" r:id="rId64"/>
    <p:sldLayoutId id="2147483718" r:id="rId65"/>
    <p:sldLayoutId id="2147483717" r:id="rId66"/>
    <p:sldLayoutId id="2147483716" r:id="rId67"/>
    <p:sldLayoutId id="2147483708" r:id="rId68"/>
    <p:sldLayoutId id="2147483707" r:id="rId69"/>
    <p:sldLayoutId id="2147483700" r:id="rId70"/>
    <p:sldLayoutId id="2147483699" r:id="rId71"/>
    <p:sldLayoutId id="2147483698" r:id="rId72"/>
    <p:sldLayoutId id="2147483672" r:id="rId73"/>
    <p:sldLayoutId id="2147483673" r:id="rId74"/>
    <p:sldLayoutId id="2147483675" r:id="rId75"/>
    <p:sldLayoutId id="2147483763" r:id="rId76"/>
    <p:sldLayoutId id="2147483751" r:id="rId77"/>
    <p:sldLayoutId id="2147483744" r:id="rId78"/>
    <p:sldLayoutId id="2147483732" r:id="rId79"/>
    <p:sldLayoutId id="2147483725" r:id="rId80"/>
    <p:sldLayoutId id="2147483710" r:id="rId81"/>
    <p:sldLayoutId id="2147483705" r:id="rId82"/>
    <p:sldLayoutId id="2147483676" r:id="rId83"/>
    <p:sldLayoutId id="2147483677" r:id="rId84"/>
    <p:sldLayoutId id="2147483678" r:id="rId85"/>
    <p:sldLayoutId id="2147483750" r:id="rId86"/>
    <p:sldLayoutId id="2147483731" r:id="rId87"/>
    <p:sldLayoutId id="2147483709" r:id="rId88"/>
    <p:sldLayoutId id="2147483685" r:id="rId89"/>
    <p:sldLayoutId id="2147483684" r:id="rId90"/>
    <p:sldLayoutId id="2147483683" r:id="rId91"/>
    <p:sldLayoutId id="2147483682" r:id="rId92"/>
    <p:sldLayoutId id="2147483681" r:id="rId93"/>
    <p:sldLayoutId id="2147483679" r:id="rId94"/>
    <p:sldLayoutId id="2147483752" r:id="rId95"/>
    <p:sldLayoutId id="2147483733" r:id="rId96"/>
    <p:sldLayoutId id="2147483711" r:id="rId97"/>
    <p:sldLayoutId id="2147483680" r:id="rId98"/>
    <p:sldLayoutId id="2147483696" r:id="rId99"/>
    <p:sldLayoutId id="2147483766" r:id="rId100"/>
    <p:sldLayoutId id="2147483747" r:id="rId101"/>
    <p:sldLayoutId id="2147483728" r:id="rId10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1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4.wdp"/><Relationship Id="rId5" Type="http://schemas.openxmlformats.org/officeDocument/2006/relationships/image" Target="../media/image89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8.png"/><Relationship Id="rId7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3.gif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9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98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08.gif"/><Relationship Id="rId3" Type="http://schemas.openxmlformats.org/officeDocument/2006/relationships/image" Target="../media/image100.gif"/><Relationship Id="rId7" Type="http://schemas.openxmlformats.org/officeDocument/2006/relationships/image" Target="../media/image103.png"/><Relationship Id="rId12" Type="http://schemas.openxmlformats.org/officeDocument/2006/relationships/image" Target="../media/image107.gif"/><Relationship Id="rId2" Type="http://schemas.openxmlformats.org/officeDocument/2006/relationships/image" Target="../media/image99.gif"/><Relationship Id="rId16" Type="http://schemas.openxmlformats.org/officeDocument/2006/relationships/image" Target="../media/image111.gif"/><Relationship Id="rId1" Type="http://schemas.openxmlformats.org/officeDocument/2006/relationships/slideLayout" Target="../slideLayouts/slideLayout26.xml"/><Relationship Id="rId6" Type="http://schemas.microsoft.com/office/2007/relationships/hdphoto" Target="../media/hdphoto16.wdp"/><Relationship Id="rId11" Type="http://schemas.openxmlformats.org/officeDocument/2006/relationships/image" Target="../media/image106.gif"/><Relationship Id="rId5" Type="http://schemas.openxmlformats.org/officeDocument/2006/relationships/image" Target="../media/image102.png"/><Relationship Id="rId15" Type="http://schemas.openxmlformats.org/officeDocument/2006/relationships/image" Target="../media/image110.gif"/><Relationship Id="rId10" Type="http://schemas.openxmlformats.org/officeDocument/2006/relationships/image" Target="../media/image105.gif"/><Relationship Id="rId4" Type="http://schemas.openxmlformats.org/officeDocument/2006/relationships/image" Target="../media/image101.png"/><Relationship Id="rId9" Type="http://schemas.openxmlformats.org/officeDocument/2006/relationships/image" Target="../media/image104.jpeg"/><Relationship Id="rId14" Type="http://schemas.openxmlformats.org/officeDocument/2006/relationships/image" Target="../media/image10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7.png"/><Relationship Id="rId18" Type="http://schemas.microsoft.com/office/2007/relationships/hdphoto" Target="../media/hdphoto18.wdp"/><Relationship Id="rId3" Type="http://schemas.openxmlformats.org/officeDocument/2006/relationships/slideLayout" Target="../slideLayouts/slideLayout75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video" Target="../media/media3.mp4"/><Relationship Id="rId16" Type="http://schemas.openxmlformats.org/officeDocument/2006/relationships/image" Target="../media/image119.png"/><Relationship Id="rId20" Type="http://schemas.openxmlformats.org/officeDocument/2006/relationships/image" Target="../media/image122.png"/><Relationship Id="rId1" Type="http://schemas.microsoft.com/office/2007/relationships/media" Target="../media/media3.mp4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5" Type="http://schemas.openxmlformats.org/officeDocument/2006/relationships/image" Target="../media/image19.png"/><Relationship Id="rId10" Type="http://schemas.openxmlformats.org/officeDocument/2006/relationships/image" Target="../media/image114.jpeg"/><Relationship Id="rId19" Type="http://schemas.openxmlformats.org/officeDocument/2006/relationships/image" Target="../media/image1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Relationship Id="rId22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7.gif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image" Target="../media/image128.png"/><Relationship Id="rId7" Type="http://schemas.openxmlformats.org/officeDocument/2006/relationships/image" Target="../media/image1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jpg"/><Relationship Id="rId9" Type="http://schemas.openxmlformats.org/officeDocument/2006/relationships/image" Target="../media/image1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6.png"/><Relationship Id="rId12" Type="http://schemas.microsoft.com/office/2007/relationships/hdphoto" Target="../media/hdphoto2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9.png"/><Relationship Id="rId11" Type="http://schemas.openxmlformats.org/officeDocument/2006/relationships/image" Target="../media/image139.png"/><Relationship Id="rId5" Type="http://schemas.openxmlformats.org/officeDocument/2006/relationships/slide" Target="slide8.xml"/><Relationship Id="rId10" Type="http://schemas.openxmlformats.org/officeDocument/2006/relationships/image" Target="../media/image138.png"/><Relationship Id="rId4" Type="http://schemas.microsoft.com/office/2007/relationships/hdphoto" Target="../media/hdphoto19.wdp"/><Relationship Id="rId9" Type="http://schemas.openxmlformats.org/officeDocument/2006/relationships/image" Target="../media/image137.gif"/><Relationship Id="rId1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85.xml"/><Relationship Id="rId21" Type="http://schemas.openxmlformats.org/officeDocument/2006/relationships/hyperlink" Target="https://t.me/zaina_almarzooqi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7.gif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50.jpe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9.jpeg"/><Relationship Id="rId29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24" Type="http://schemas.openxmlformats.org/officeDocument/2006/relationships/image" Target="../media/image53.png"/><Relationship Id="rId32" Type="http://schemas.openxmlformats.org/officeDocument/2006/relationships/image" Target="../media/image33.png"/><Relationship Id="rId5" Type="http://schemas.openxmlformats.org/officeDocument/2006/relationships/image" Target="../media/image41.png"/><Relationship Id="rId23" Type="http://schemas.openxmlformats.org/officeDocument/2006/relationships/image" Target="../media/image52.jpeg"/><Relationship Id="rId28" Type="http://schemas.openxmlformats.org/officeDocument/2006/relationships/image" Target="../media/image57.png"/><Relationship Id="rId10" Type="http://schemas.microsoft.com/office/2007/relationships/hdphoto" Target="../media/hdphoto4.wdp"/><Relationship Id="rId19" Type="http://schemas.openxmlformats.org/officeDocument/2006/relationships/image" Target="../media/image48.gif"/><Relationship Id="rId31" Type="http://schemas.openxmlformats.org/officeDocument/2006/relationships/image" Target="../media/image60.gif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Relationship Id="rId30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3.png"/><Relationship Id="rId5" Type="http://schemas.microsoft.com/office/2007/relationships/hdphoto" Target="../media/hdphoto7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gi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6534149" y="4983587"/>
            <a:ext cx="4568977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بأن اللون يتكرر</a:t>
            </a:r>
          </a:p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 أصفر أبيض وهكذا </a:t>
            </a:r>
            <a:endParaRPr lang="ar-EG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2155" y="2002997"/>
            <a:ext cx="4849448" cy="4569253"/>
          </a:xfrm>
          <a:prstGeom prst="rect">
            <a:avLst/>
          </a:prstGeom>
          <a:ln w="1143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182896" y="4074158"/>
            <a:ext cx="2605484" cy="105560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ماذا تلاحظ  على لون السمكة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7184408" y="2021944"/>
            <a:ext cx="4055091" cy="105560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صف ألوان الخطوط التي تراها على السمكة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533131" y="3084082"/>
            <a:ext cx="484165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0070C0"/>
                </a:solidFill>
              </a:rPr>
              <a:t>الوان السمكة أصفر أبيض </a:t>
            </a:r>
            <a:endParaRPr lang="ar-EG" sz="4400" b="1" dirty="0">
              <a:solidFill>
                <a:srgbClr val="0070C0"/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572240" cy="1186264"/>
            <a:chOff x="-2270879" y="73688"/>
            <a:chExt cx="10120135" cy="1824923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8"/>
              <a:ext cx="9534839" cy="15151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الثالث: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الموقع والنمط</a:t>
              </a:r>
            </a:p>
            <a:p>
              <a:pPr algn="ctr"/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التهيئة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46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17" y="1050200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589" y="518195"/>
            <a:ext cx="788879" cy="14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12"/>
          <p:cNvSpPr txBox="1"/>
          <p:nvPr/>
        </p:nvSpPr>
        <p:spPr>
          <a:xfrm>
            <a:off x="4035951" y="106350"/>
            <a:ext cx="4193624" cy="11237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التهيئة </a:t>
            </a:r>
            <a:endParaRPr lang="ar-EG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3C0DF36-8B6A-405E-B96F-29EA6B123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86" t="27660" r="14067" b="22848"/>
          <a:stretch/>
        </p:blipFill>
        <p:spPr>
          <a:xfrm>
            <a:off x="2046496" y="2665073"/>
            <a:ext cx="8431003" cy="345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12"/>
          <p:cNvSpPr txBox="1"/>
          <p:nvPr/>
        </p:nvSpPr>
        <p:spPr>
          <a:xfrm>
            <a:off x="1924050" y="1497781"/>
            <a:ext cx="8763000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لون الفرشاة الأولى </a:t>
            </a:r>
            <a:r>
              <a:rPr lang="ar-SA" sz="2400" u="sng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بالأصفر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والثانية </a:t>
            </a:r>
            <a:r>
              <a:rPr lang="ar-SA" sz="2400" u="sng" dirty="0" smtClean="0">
                <a:solidFill>
                  <a:srgbClr val="0070C0"/>
                </a:solidFill>
                <a:cs typeface="PT Bold Heading" pitchFamily="2" charset="-78"/>
              </a:rPr>
              <a:t>بالأزرق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والثالثة </a:t>
            </a:r>
            <a:r>
              <a:rPr lang="ar-SA" sz="2400" u="sng" dirty="0" smtClean="0">
                <a:solidFill>
                  <a:srgbClr val="FF0000"/>
                </a:solidFill>
                <a:cs typeface="PT Bold Heading" pitchFamily="2" charset="-78"/>
              </a:rPr>
              <a:t>بالأحمر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والرابعة </a:t>
            </a:r>
            <a:r>
              <a:rPr lang="ar-SA" sz="2400" u="sng" dirty="0" smtClean="0">
                <a:solidFill>
                  <a:srgbClr val="00B050"/>
                </a:solidFill>
                <a:cs typeface="PT Bold Heading" pitchFamily="2" charset="-78"/>
              </a:rPr>
              <a:t>بالأخضر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, </a:t>
            </a:r>
          </a:p>
          <a:p>
            <a:pPr algn="r"/>
            <a:r>
              <a:rPr lang="en-US" sz="2400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ثم ارسم خطاً يربط كل فرشاة بلونها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9568" y="3152425"/>
            <a:ext cx="171451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3200" y="3145287"/>
            <a:ext cx="1509710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0100" y="3107187"/>
            <a:ext cx="16430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6050" y="3178625"/>
            <a:ext cx="174307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6"/>
          <p:cNvCxnSpPr/>
          <p:nvPr/>
        </p:nvCxnSpPr>
        <p:spPr>
          <a:xfrm rot="16200000" flipH="1">
            <a:off x="8067696" y="4464512"/>
            <a:ext cx="1500198" cy="64294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>
          <a:xfrm rot="16200000" flipH="1">
            <a:off x="6143656" y="4521662"/>
            <a:ext cx="1500198" cy="64294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8"/>
          <p:cNvCxnSpPr/>
          <p:nvPr/>
        </p:nvCxnSpPr>
        <p:spPr>
          <a:xfrm rot="16200000" flipH="1">
            <a:off x="4352938" y="4464512"/>
            <a:ext cx="1500198" cy="642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/>
          <p:cNvCxnSpPr/>
          <p:nvPr/>
        </p:nvCxnSpPr>
        <p:spPr>
          <a:xfrm rot="16200000" flipH="1">
            <a:off x="2257417" y="4674061"/>
            <a:ext cx="1500198" cy="64294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48" y="422945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12"/>
          <p:cNvSpPr txBox="1"/>
          <p:nvPr/>
        </p:nvSpPr>
        <p:spPr>
          <a:xfrm>
            <a:off x="4035951" y="106350"/>
            <a:ext cx="4193624" cy="11237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التهيئة </a:t>
            </a:r>
            <a:endParaRPr lang="ar-EG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" name="مربع نص 12"/>
          <p:cNvSpPr txBox="1"/>
          <p:nvPr/>
        </p:nvSpPr>
        <p:spPr>
          <a:xfrm>
            <a:off x="1314450" y="1269181"/>
            <a:ext cx="8763000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يحوط الطالب الشكل المختلف </a:t>
            </a:r>
            <a:endParaRPr lang="ar-SA" sz="2400" dirty="0" smtClean="0">
              <a:solidFill>
                <a:srgbClr val="CC0066"/>
              </a:solidFill>
              <a:cs typeface="PT Bold Heading" pitchFamily="2" charset="-78"/>
            </a:endParaRPr>
          </a:p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يعيد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الطالب رسم الأشكال في الفراغ المخصص أسفل كل منها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6550" y="2076418"/>
            <a:ext cx="8001024" cy="321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2"/>
          <p:cNvSpPr/>
          <p:nvPr/>
        </p:nvSpPr>
        <p:spPr>
          <a:xfrm>
            <a:off x="9734566" y="2647922"/>
            <a:ext cx="785818" cy="1071570"/>
          </a:xfrm>
          <a:prstGeom prst="ellipse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Oval 13"/>
          <p:cNvSpPr/>
          <p:nvPr/>
        </p:nvSpPr>
        <p:spPr>
          <a:xfrm>
            <a:off x="4019526" y="2790798"/>
            <a:ext cx="1357322" cy="1143008"/>
          </a:xfrm>
          <a:prstGeom prst="ellipse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58400" y="5467350"/>
            <a:ext cx="714250" cy="6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38772" y="5538788"/>
            <a:ext cx="714250" cy="6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53284" y="5566565"/>
            <a:ext cx="771833" cy="55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1384" y="5638003"/>
            <a:ext cx="771833" cy="55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30" y="480095"/>
            <a:ext cx="638438" cy="12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9DF750F4-9DCD-4113-901F-7276A0320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56" t="42460" r="33520" b="11182"/>
          <a:stretch/>
        </p:blipFill>
        <p:spPr>
          <a:xfrm>
            <a:off x="871605" y="1964167"/>
            <a:ext cx="10005945" cy="486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13"/>
          <p:cNvSpPr txBox="1"/>
          <p:nvPr/>
        </p:nvSpPr>
        <p:spPr>
          <a:xfrm>
            <a:off x="3280801" y="2199817"/>
            <a:ext cx="1385316" cy="783193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فـــوق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11" name="مربع نص 15"/>
          <p:cNvSpPr txBox="1"/>
          <p:nvPr/>
        </p:nvSpPr>
        <p:spPr>
          <a:xfrm>
            <a:off x="4297309" y="5342773"/>
            <a:ext cx="1385316" cy="783193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FF0000"/>
                </a:solidFill>
              </a:rPr>
              <a:t>تحت</a:t>
            </a:r>
            <a:endParaRPr lang="ar-EG" sz="4000" b="1" dirty="0">
              <a:solidFill>
                <a:srgbClr val="FF0000"/>
              </a:solidFill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-474891" y="2614"/>
            <a:ext cx="8734023" cy="1504353"/>
            <a:chOff x="-474891" y="2614"/>
            <a:chExt cx="8734023" cy="1849757"/>
          </a:xfrm>
        </p:grpSpPr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1069025" y="379312"/>
              <a:ext cx="7190107" cy="1083698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1836748" y="611513"/>
              <a:ext cx="6192138" cy="567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60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– 1  </a:t>
              </a:r>
              <a:r>
                <a:rPr lang="ar-SA" sz="60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فوق , تحت </a:t>
              </a:r>
              <a:endParaRPr lang="ar-SA" sz="60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  <p:pic>
          <p:nvPicPr>
            <p:cNvPr id="24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474891" y="73344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474891" y="261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471555" y="222487"/>
              <a:ext cx="136519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132187" y="992870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27-2-1443هـ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80" y="1262673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▷ Monkey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70" y="-59132"/>
            <a:ext cx="1383131" cy="163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ستطيل 28"/>
          <p:cNvSpPr/>
          <p:nvPr/>
        </p:nvSpPr>
        <p:spPr>
          <a:xfrm>
            <a:off x="1996493" y="1575478"/>
            <a:ext cx="793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أين تقع القرود على الشجرة استعمل كلمة فوق , تحت لوصف مكانها..</a:t>
            </a:r>
            <a:endParaRPr lang="ar-SA" sz="2400" dirty="0"/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20346"/>
            <a:ext cx="1478410" cy="280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9871D13-74C8-449D-A354-0440131CD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00" t="13035" r="21681" b="62756"/>
          <a:stretch/>
        </p:blipFill>
        <p:spPr>
          <a:xfrm>
            <a:off x="1466850" y="2610008"/>
            <a:ext cx="9996852" cy="31430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12"/>
          <p:cNvSpPr txBox="1"/>
          <p:nvPr/>
        </p:nvSpPr>
        <p:spPr>
          <a:xfrm>
            <a:off x="1562100" y="1573981"/>
            <a:ext cx="9772650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صف موقع الموز بالنسبة للقرد مستعملاً ( قوق , تحت ) ,</a:t>
            </a:r>
          </a:p>
          <a:p>
            <a:pPr algn="ct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ثم حوط الموز الذي يقع فوق القرد , وضع علامة </a:t>
            </a:r>
            <a:r>
              <a:rPr lang="ar-SA" sz="2400" b="1" dirty="0">
                <a:solidFill>
                  <a:srgbClr val="FF0000"/>
                </a:solidFill>
              </a:rPr>
              <a:t>×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على الموز الذي يقع تحت القرد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9156582" y="5303980"/>
            <a:ext cx="135732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فوق</a:t>
            </a:r>
            <a:endParaRPr lang="ar-SA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5734069" y="5335369"/>
            <a:ext cx="135732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تحت</a:t>
            </a:r>
            <a:endParaRPr lang="ar-SA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2109782" y="5316319"/>
            <a:ext cx="135732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تحت</a:t>
            </a:r>
            <a:endParaRPr lang="ar-SA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9752239" y="2838707"/>
            <a:ext cx="1091293" cy="845246"/>
          </a:xfrm>
          <a:prstGeom prst="ellipse">
            <a:avLst/>
          </a:prstGeom>
          <a:noFill/>
          <a:ln w="857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مربع نص 16"/>
          <p:cNvSpPr txBox="1"/>
          <p:nvPr/>
        </p:nvSpPr>
        <p:spPr>
          <a:xfrm>
            <a:off x="5121975" y="4000500"/>
            <a:ext cx="63112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5">
                    <a:lumMod val="50000"/>
                  </a:schemeClr>
                </a:solidFill>
              </a:rPr>
              <a:t>×</a:t>
            </a:r>
            <a:endParaRPr lang="ar-EG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مربع نص 14"/>
          <p:cNvSpPr txBox="1"/>
          <p:nvPr/>
        </p:nvSpPr>
        <p:spPr>
          <a:xfrm>
            <a:off x="2796037" y="4048049"/>
            <a:ext cx="64294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8800" dirty="0" smtClean="0">
                <a:solidFill>
                  <a:schemeClr val="accent5">
                    <a:lumMod val="50000"/>
                  </a:schemeClr>
                </a:solidFill>
              </a:rPr>
              <a:t>×</a:t>
            </a:r>
            <a:endParaRPr lang="ar-EG" sz="8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ayewrite on AirPlay Direc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202" y="930695"/>
            <a:ext cx="923133" cy="10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ding for Kids | Game-Based Programming | CodeMonkey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0" y="33338"/>
            <a:ext cx="1136728" cy="11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62" y="857454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97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 animBg="1"/>
      <p:bldP spid="13" grpId="0" build="p" animBg="1"/>
      <p:bldP spid="14" grpId="0" build="p" animBg="1"/>
      <p:bldP spid="15" grpId="0" animBg="1"/>
      <p:bldP spid="16" grpId="0" build="p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9D4CF76-DBD1-42C4-B49C-FB4E33EA0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28" t="42757" r="21768" b="34368"/>
          <a:stretch/>
        </p:blipFill>
        <p:spPr>
          <a:xfrm>
            <a:off x="1177984" y="2774852"/>
            <a:ext cx="10254014" cy="2368648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8859283" y="2654279"/>
            <a:ext cx="135732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تحت </a:t>
            </a:r>
            <a:endParaRPr lang="ar-SA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5307811" y="5334000"/>
            <a:ext cx="135732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فوق</a:t>
            </a:r>
            <a:endParaRPr lang="ar-SA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1652582" y="5304607"/>
            <a:ext cx="135732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فوق</a:t>
            </a:r>
            <a:endParaRPr lang="ar-SA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3671175" y="1261578"/>
            <a:ext cx="50289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يرسم الطالب موزة </a:t>
            </a:r>
            <a:r>
              <a:rPr lang="ar-SA" sz="2800" u="sng" dirty="0">
                <a:solidFill>
                  <a:schemeClr val="accent6">
                    <a:lumMod val="75000"/>
                  </a:schemeClr>
                </a:solidFill>
                <a:cs typeface="PT Bold Heading" pitchFamily="2" charset="-78"/>
              </a:rPr>
              <a:t>تحت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 القرد الأول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,</a:t>
            </a:r>
          </a:p>
          <a:p>
            <a:pPr algn="ct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وموزة </a:t>
            </a:r>
            <a:r>
              <a:rPr lang="ar-SA" sz="2800" u="sng" dirty="0">
                <a:solidFill>
                  <a:schemeClr val="accent6">
                    <a:lumMod val="75000"/>
                  </a:schemeClr>
                </a:solidFill>
                <a:cs typeface="PT Bold Heading" pitchFamily="2" charset="-78"/>
              </a:rPr>
              <a:t>فوق 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القرد الثاني والثالث </a:t>
            </a:r>
          </a:p>
        </p:txBody>
      </p:sp>
      <p:pic>
        <p:nvPicPr>
          <p:cNvPr id="1026" name="Picture 2" descr="Banana2 Clipart | i2Clipart - Royalty Free Public Domain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9166" y="5025815"/>
            <a:ext cx="1637556" cy="1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anana2 Clipart | i2Clipart - Royalty Free Public Domain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8527" y="2235117"/>
            <a:ext cx="1637556" cy="1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anana2 Clipart | i2Clipart - Royalty Free Public Domain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2348" y="2172893"/>
            <a:ext cx="1637556" cy="1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onkey mono macaco GIF - Find on GIF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273" y="434110"/>
            <a:ext cx="2401342" cy="1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51" y="717941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3" grpId="0" build="p" animBg="1"/>
      <p:bldP spid="14" grpId="0" build="p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شركة الوادي للأسماك والاحياء البحري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32" y="5176515"/>
            <a:ext cx="26765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Ulka One ER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28" y="1760804"/>
            <a:ext cx="2904271" cy="29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3BFDD79-56EF-4F43-AA47-E977B2ABE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63" t="44420" r="37379" b="32945"/>
          <a:stretch/>
        </p:blipFill>
        <p:spPr>
          <a:xfrm>
            <a:off x="0" y="4349721"/>
            <a:ext cx="5429250" cy="250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466340D-A5E8-425F-B88C-2D8459328C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15" t="16440" r="37379" b="59094"/>
          <a:stretch/>
        </p:blipFill>
        <p:spPr>
          <a:xfrm>
            <a:off x="3122735" y="752835"/>
            <a:ext cx="5183065" cy="253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08A5ED3-E76E-49F2-9282-6569DC1D03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01" t="69400" r="37379" b="7961"/>
          <a:stretch/>
        </p:blipFill>
        <p:spPr>
          <a:xfrm>
            <a:off x="7272148" y="4540272"/>
            <a:ext cx="4938901" cy="2293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9742884" y="4490715"/>
            <a:ext cx="914400" cy="685800"/>
          </a:xfrm>
          <a:prstGeom prst="ellipse">
            <a:avLst/>
          </a:prstGeom>
          <a:noFill/>
          <a:ln w="762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 </a:t>
            </a:r>
            <a:endParaRPr lang="ar-SA" dirty="0"/>
          </a:p>
        </p:txBody>
      </p:sp>
      <p:cxnSp>
        <p:nvCxnSpPr>
          <p:cNvPr id="11" name="Straight Connector 2"/>
          <p:cNvCxnSpPr/>
          <p:nvPr/>
        </p:nvCxnSpPr>
        <p:spPr>
          <a:xfrm flipH="1">
            <a:off x="10376977" y="5695950"/>
            <a:ext cx="652973" cy="609600"/>
          </a:xfrm>
          <a:prstGeom prst="line">
            <a:avLst/>
          </a:prstGeom>
          <a:ln w="76200">
            <a:solidFill>
              <a:schemeClr val="tx1">
                <a:lumMod val="2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447734" y="5695950"/>
            <a:ext cx="582216" cy="609600"/>
          </a:xfrm>
          <a:prstGeom prst="line">
            <a:avLst/>
          </a:prstGeom>
          <a:ln w="76200">
            <a:solidFill>
              <a:schemeClr val="tx1">
                <a:lumMod val="2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2671173" y="290028"/>
            <a:ext cx="6152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3 - يرسم 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الطالب سمكة زرقاء تحت الحمراء ، وسمكة صفراء فوقها 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738000" y="3938852"/>
            <a:ext cx="4748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4 - يرسم 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الطالب سمكة صغيرة فوق السمكة الكبيرة التي في الصورة ، ويلونها بالأصفر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7272149" y="3465493"/>
            <a:ext cx="4786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5 - يصف 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الطالب موقع السمكة مستعملا : ( فوق أو تحت ) ثم يحوط السمكة التي تقع فوق النبتة . ويضع علامة × على السمكة التي تقع تحت النبتة </a:t>
            </a:r>
          </a:p>
        </p:txBody>
      </p:sp>
      <p:pic>
        <p:nvPicPr>
          <p:cNvPr id="2052" name="Picture 4" descr="سمك محتوى مجاني سمك السلمون ، الكرتون الأسماك, ثدييات بحرية, مأكولات بحرية,  رسوم متحركة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34" y="2059846"/>
            <a:ext cx="1696666" cy="85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رسم الأسماك اللوحة ، فرس البحر, الثدييات البحرية, الحيوانات 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2" t="7200" r="-4622" b="-7200"/>
          <a:stretch/>
        </p:blipFill>
        <p:spPr bwMode="auto">
          <a:xfrm>
            <a:off x="1508912" y="4496454"/>
            <a:ext cx="1162261" cy="8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وصفة مجانية بطاقة قصاصات فنية ، تحميل مجاني قصاصة فنية ، قصاصة فنية مجانية  - آخر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08" y="789393"/>
            <a:ext cx="985242" cy="7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0"/>
          <p:cNvSpPr txBox="1"/>
          <p:nvPr/>
        </p:nvSpPr>
        <p:spPr>
          <a:xfrm>
            <a:off x="11359953" y="5905178"/>
            <a:ext cx="1047749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accent5">
                    <a:lumMod val="25000"/>
                  </a:schemeClr>
                </a:solidFill>
              </a:rPr>
              <a:t>تحت </a:t>
            </a:r>
            <a:endParaRPr lang="ar-SA" sz="2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8391524" y="4554460"/>
            <a:ext cx="1047749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accent5">
                    <a:lumMod val="25000"/>
                  </a:schemeClr>
                </a:solidFill>
              </a:rPr>
              <a:t>فوق</a:t>
            </a:r>
            <a:endParaRPr lang="ar-SA" sz="2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058" name="Picture 10" descr="Fishing Cartoon Gif - Unique Fish Photo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35" y="1510246"/>
            <a:ext cx="1266689" cy="7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sney GIFs - Find &amp;amp; Share on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8786">
            <a:off x="8704940" y="2385032"/>
            <a:ext cx="721677" cy="7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d Fish - Gif on Student Show | Fish gif, Animated animals, Chinese  culture art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75" y="1510246"/>
            <a:ext cx="1016698" cy="5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alta springen jumping GIF on GIFER - by Sakelv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28" y="4144984"/>
            <a:ext cx="150495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صور حيوانات متحركه . صور متحركه . حيوانات صغيره للمواضيع. ايقونات حيوانات  صغيره . ايقونه طيور متحركه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10" y="1336539"/>
            <a:ext cx="1125489" cy="5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Post to Tumblr - Preview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29" y="38856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Scratch - Imagine, Program, Share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9" y="2809578"/>
            <a:ext cx="1415023" cy="14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18" grpId="0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52976"/>
            <a:chOff x="186503" y="0"/>
            <a:chExt cx="7024854" cy="145512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42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1- 3  فوق , تحت</a:t>
              </a:r>
              <a:endParaRPr lang="ar-SA" sz="4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3" name="- فوق  تحت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1097" y="2096443"/>
            <a:ext cx="8330528" cy="42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33159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6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352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xmlns="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:a16="http://schemas.microsoft.com/office/drawing/2014/main" xmlns="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:a16="http://schemas.microsoft.com/office/drawing/2014/main" xmlns="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:a16="http://schemas.microsoft.com/office/drawing/2014/main" xmlns="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:a16="http://schemas.microsoft.com/office/drawing/2014/main" xmlns="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:a16="http://schemas.microsoft.com/office/drawing/2014/main" xmlns="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:a16="http://schemas.microsoft.com/office/drawing/2014/main" xmlns="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:a16="http://schemas.microsoft.com/office/drawing/2014/main" xmlns="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:a16="http://schemas.microsoft.com/office/drawing/2014/main" xmlns="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4500563" y="1120775"/>
            <a:ext cx="35274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楷体_GB2312" pitchFamily="49" charset="-122"/>
                <a:ea typeface="宋体" panose="02010600030101010101" pitchFamily="2" charset="-122"/>
              </a:rPr>
              <a:t>在此处输入标题内容</a:t>
            </a:r>
            <a:endParaRPr lang="zh-CN" altLang="en-US" sz="1800" dirty="0">
              <a:solidFill>
                <a:srgbClr val="A5002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47151"/>
          <p:cNvGrpSpPr/>
          <p:nvPr/>
        </p:nvGrpSpPr>
        <p:grpSpPr>
          <a:xfrm>
            <a:off x="9636125" y="5329238"/>
            <a:ext cx="950912" cy="950913"/>
            <a:chOff x="1041" y="3130"/>
            <a:chExt cx="599" cy="599"/>
          </a:xfrm>
        </p:grpSpPr>
        <p:sp>
          <p:nvSpPr>
            <p:cNvPr id="4" name="圆角矩形 93"/>
            <p:cNvSpPr>
              <a:spLocks noChangeAspect="1"/>
            </p:cNvSpPr>
            <p:nvPr/>
          </p:nvSpPr>
          <p:spPr bwMode="auto">
            <a:xfrm>
              <a:off x="1205" y="3273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1222" y="3312"/>
              <a:ext cx="23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6" name="图片 47155" descr="w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25" y="5848350"/>
            <a:ext cx="6705600" cy="32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47156"/>
          <p:cNvGrpSpPr/>
          <p:nvPr/>
        </p:nvGrpSpPr>
        <p:grpSpPr>
          <a:xfrm>
            <a:off x="9636125" y="4299744"/>
            <a:ext cx="952500" cy="950912"/>
            <a:chOff x="1332" y="2573"/>
            <a:chExt cx="600" cy="599"/>
          </a:xfrm>
        </p:grpSpPr>
        <p:sp>
          <p:nvSpPr>
            <p:cNvPr id="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TextBox 61"/>
            <p:cNvSpPr txBox="1"/>
            <p:nvPr/>
          </p:nvSpPr>
          <p:spPr>
            <a:xfrm>
              <a:off x="1513" y="2755"/>
              <a:ext cx="239" cy="1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图片 47159" descr="w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25" y="4933950"/>
            <a:ext cx="6172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71"/>
          <p:cNvSpPr txBox="1"/>
          <p:nvPr/>
        </p:nvSpPr>
        <p:spPr>
          <a:xfrm>
            <a:off x="4302125" y="44767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2" name="组合 47161"/>
          <p:cNvGrpSpPr/>
          <p:nvPr/>
        </p:nvGrpSpPr>
        <p:grpSpPr>
          <a:xfrm>
            <a:off x="9640887" y="3467893"/>
            <a:ext cx="950912" cy="950913"/>
            <a:chOff x="1667" y="2008"/>
            <a:chExt cx="599" cy="599"/>
          </a:xfrm>
        </p:grpSpPr>
        <p:sp>
          <p:nvSpPr>
            <p:cNvPr id="13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TextBox 61"/>
            <p:cNvSpPr txBox="1"/>
            <p:nvPr/>
          </p:nvSpPr>
          <p:spPr>
            <a:xfrm>
              <a:off x="1849" y="2189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图片 47164" descr="w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25" y="4095750"/>
            <a:ext cx="5638800" cy="34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71"/>
          <p:cNvSpPr txBox="1"/>
          <p:nvPr/>
        </p:nvSpPr>
        <p:spPr>
          <a:xfrm>
            <a:off x="4911725" y="3606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7" name="组合 47166"/>
          <p:cNvGrpSpPr/>
          <p:nvPr/>
        </p:nvGrpSpPr>
        <p:grpSpPr>
          <a:xfrm>
            <a:off x="9636125" y="2652713"/>
            <a:ext cx="950912" cy="950912"/>
            <a:chOff x="1943" y="1455"/>
            <a:chExt cx="599" cy="599"/>
          </a:xfrm>
        </p:grpSpPr>
        <p:sp>
          <p:nvSpPr>
            <p:cNvPr id="18" name="圆角矩形 75"/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TextBox 61"/>
            <p:cNvSpPr txBox="1"/>
            <p:nvPr/>
          </p:nvSpPr>
          <p:spPr>
            <a:xfrm>
              <a:off x="2126" y="1638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0" name="图片 47169" descr="w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5" y="3162300"/>
            <a:ext cx="52578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71"/>
          <p:cNvSpPr txBox="1"/>
          <p:nvPr/>
        </p:nvSpPr>
        <p:spPr>
          <a:xfrm>
            <a:off x="5368925" y="27241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22" name="组合 47171"/>
          <p:cNvGrpSpPr/>
          <p:nvPr/>
        </p:nvGrpSpPr>
        <p:grpSpPr>
          <a:xfrm>
            <a:off x="9636125" y="1743075"/>
            <a:ext cx="950913" cy="950913"/>
            <a:chOff x="2266" y="914"/>
            <a:chExt cx="599" cy="599"/>
          </a:xfrm>
        </p:grpSpPr>
        <p:sp>
          <p:nvSpPr>
            <p:cNvPr id="23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61"/>
            <p:cNvSpPr txBox="1"/>
            <p:nvPr/>
          </p:nvSpPr>
          <p:spPr>
            <a:xfrm>
              <a:off x="2448" y="1104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5" name="图片 47174" descr="w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925" y="2333625"/>
            <a:ext cx="4648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7925" y="1955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sp>
        <p:nvSpPr>
          <p:cNvPr id="29" name="TextBox 71"/>
          <p:cNvSpPr txBox="1"/>
          <p:nvPr/>
        </p:nvSpPr>
        <p:spPr>
          <a:xfrm>
            <a:off x="3844925" y="54102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</p:spTree>
    <p:extLst>
      <p:ext uri="{BB962C8B-B14F-4D97-AF65-F5344CB8AC3E}">
        <p14:creationId xmlns:p14="http://schemas.microsoft.com/office/powerpoint/2010/main" val="38053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2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2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8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8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8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4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4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4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21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8938223" y="3111535"/>
            <a:ext cx="1911417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</a:t>
            </a:r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 </a:t>
            </a:r>
            <a:r>
              <a:rPr lang="ar-SA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الى </a:t>
            </a:r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49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457479" y="5834838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شكر خاص </a:t>
            </a:r>
            <a:r>
              <a:rPr lang="ar-SA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للاستاذة</a:t>
            </a:r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 الفاضلة</a:t>
            </a:r>
          </a:p>
          <a:p>
            <a:pPr algn="ctr"/>
            <a:r>
              <a:rPr lang="ar-AE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zaina_almarzooqi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6076950" y="4007785"/>
            <a:ext cx="5875701" cy="262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853ACC-0116-4BE4-8DF1-3ECEDC3155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4" y="1220755"/>
            <a:ext cx="10826639" cy="2629348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307632" y="48821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611729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9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1776776" y="26948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4008363" y="308909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35" y="75370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64653" y="3986776"/>
            <a:ext cx="1980135" cy="1955837"/>
            <a:chOff x="10582698" y="4695184"/>
            <a:chExt cx="2970202" cy="2933756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82698" y="6151612"/>
              <a:ext cx="285590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</a:t>
              </a:r>
            </a:p>
            <a:p>
              <a:pPr>
                <a:lnSpc>
                  <a:spcPct val="100000"/>
                </a:lnSpc>
              </a:pP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اسمي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6" y="4695184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1134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61" y="47407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02477" y="608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الثالث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الموقع والنمط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755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التعرف على المفردات فوق , تحت , أعلى  ,أسفل , أوسط</a:t>
              </a:r>
            </a:p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لوصف مواضع الأشياء </a:t>
              </a:r>
              <a:endParaRPr lang="ar-SA" sz="2000" dirty="0">
                <a:solidFill>
                  <a:srgbClr val="CC3399"/>
                </a:solidFill>
              </a:endParaRP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430989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وصف ترتيب الاحداث والاشياء باستعمال قبل , بعد 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6378763" y="2523094"/>
            <a:ext cx="2258669" cy="3308079"/>
            <a:chOff x="5974783" y="1874154"/>
            <a:chExt cx="2258669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376737" y="3132075"/>
              <a:ext cx="17961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تحديد أنماط الأشياء و أوسعها و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أنشؤها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</a:t>
              </a:r>
            </a:p>
          </p:txBody>
        </p:sp>
      </p:grpSp>
      <p:grpSp>
        <p:nvGrpSpPr>
          <p:cNvPr id="122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8824676" y="2400223"/>
            <a:ext cx="2263879" cy="3247055"/>
            <a:chOff x="8217672" y="1751284"/>
            <a:chExt cx="2263879" cy="3247055"/>
          </a:xfrm>
        </p:grpSpPr>
        <p:sp>
          <p:nvSpPr>
            <p:cNvPr id="123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6699F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79594" y="2498336"/>
              <a:ext cx="574063" cy="491765"/>
            </a:xfrm>
            <a:prstGeom prst="rect">
              <a:avLst/>
            </a:prstGeom>
          </p:spPr>
        </p:pic>
        <p:sp>
          <p:nvSpPr>
            <p:cNvPr id="126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6699FF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27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3014616"/>
              <a:ext cx="21494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rgbClr val="0033CC"/>
                  </a:solidFill>
                  <a:cs typeface="PT Bold Heading" pitchFamily="2" charset="-78"/>
                </a:rPr>
                <a:t>أبحث عن نمط في </a:t>
              </a:r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حل المسألة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افهم , أُخطط ،  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  اُحل , أتأكد </a:t>
              </a:r>
              <a:endParaRPr lang="ar-SA" sz="2000" dirty="0">
                <a:solidFill>
                  <a:srgbClr val="0033CC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1582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 advAuto="0"/>
      <p:bldP spid="138" grpId="0" animBg="1" advAuto="0"/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1743295"/>
            <a:ext cx="4705527" cy="1769598"/>
          </a:xfrm>
        </p:spPr>
        <p:txBody>
          <a:bodyPr/>
          <a:lstStyle/>
          <a:p>
            <a:pPr algn="ctr"/>
            <a:r>
              <a:rPr lang="ar-SA" sz="2800" dirty="0" smtClean="0">
                <a:solidFill>
                  <a:srgbClr val="0070C0"/>
                </a:solidFill>
                <a:cs typeface="PT Bold Heading" pitchFamily="2" charset="-78"/>
              </a:rPr>
              <a:t>أستعمل المفردات فوق , تحت , لوصف مواضع الأشياء بعضها بالنسبة لبعض</a:t>
            </a:r>
            <a:endParaRPr lang="ar-SA" sz="2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690181" y="3568084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672504" y="4368755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6000" dirty="0" smtClean="0">
                <a:solidFill>
                  <a:srgbClr val="008000"/>
                </a:solidFill>
                <a:cs typeface="PT Bold Heading" pitchFamily="2" charset="-78"/>
              </a:rPr>
              <a:t>فوق </a:t>
            </a:r>
          </a:p>
          <a:p>
            <a:r>
              <a:rPr lang="ar-SA" sz="6000" dirty="0" smtClean="0">
                <a:solidFill>
                  <a:srgbClr val="008000"/>
                </a:solidFill>
                <a:cs typeface="PT Bold Heading" pitchFamily="2" charset="-78"/>
              </a:rPr>
              <a:t>تحت</a:t>
            </a:r>
            <a:endParaRPr lang="ar-SA" sz="60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مستطيل 40"/>
          <p:cNvSpPr/>
          <p:nvPr/>
        </p:nvSpPr>
        <p:spPr>
          <a:xfrm>
            <a:off x="6083135" y="50688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26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- 2</a:t>
            </a:r>
          </a:p>
        </p:txBody>
      </p:sp>
      <p:sp>
        <p:nvSpPr>
          <p:cNvPr id="42" name="Google Shape;329;p41"/>
          <p:cNvSpPr/>
          <p:nvPr/>
        </p:nvSpPr>
        <p:spPr>
          <a:xfrm>
            <a:off x="6255131" y="44003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91" name="صورة 90" descr="الصف الأول _49">
            <a:extLst>
              <a:ext uri="{FF2B5EF4-FFF2-40B4-BE49-F238E27FC236}">
                <a16:creationId xmlns:a16="http://schemas.microsoft.com/office/drawing/2014/main" xmlns="" id="{32308CCD-D231-40CE-BF67-96DE13C4D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8" y="1621615"/>
            <a:ext cx="4379154" cy="485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4" y="1453908"/>
            <a:ext cx="4999511" cy="544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oogle Shape;2917;p71"/>
          <p:cNvGrpSpPr/>
          <p:nvPr/>
        </p:nvGrpSpPr>
        <p:grpSpPr>
          <a:xfrm rot="19980254" flipH="1">
            <a:off x="10218680" y="59329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" name="Google Shape;333;p4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6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46الى 49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35517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46 + 49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26-2-1443هـ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94225881"/>
</p:tagLst>
</file>

<file path=ppt/theme/theme1.xml><?xml version="1.0" encoding="utf-8"?>
<a:theme xmlns:a="http://schemas.openxmlformats.org/drawingml/2006/main" name="Notebook Lesson by Slidesgo">
  <a:themeElements>
    <a:clrScheme name="مخصص 2">
      <a:dk1>
        <a:srgbClr val="F6E7E7"/>
      </a:dk1>
      <a:lt1>
        <a:srgbClr val="FFFFFF"/>
      </a:lt1>
      <a:dk2>
        <a:srgbClr val="FFFFFF"/>
      </a:dk2>
      <a:lt2>
        <a:srgbClr val="FFFCE8"/>
      </a:lt2>
      <a:accent1>
        <a:srgbClr val="FAF0AF"/>
      </a:accent1>
      <a:accent2>
        <a:srgbClr val="FFF08D"/>
      </a:accent2>
      <a:accent3>
        <a:srgbClr val="FAC2C2"/>
      </a:accent3>
      <a:accent4>
        <a:srgbClr val="D38888"/>
      </a:accent4>
      <a:accent5>
        <a:srgbClr val="CDE8EE"/>
      </a:accent5>
      <a:accent6>
        <a:srgbClr val="6FC5D8"/>
      </a:accent6>
      <a:hlink>
        <a:srgbClr val="FFFC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606</Words>
  <Application>Microsoft Office PowerPoint</Application>
  <PresentationFormat>Custom</PresentationFormat>
  <Paragraphs>138</Paragraphs>
  <Slides>23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85</cp:revision>
  <dcterms:created xsi:type="dcterms:W3CDTF">2021-09-09T09:58:20Z</dcterms:created>
  <dcterms:modified xsi:type="dcterms:W3CDTF">2023-03-30T21:05:31Z</dcterms:modified>
</cp:coreProperties>
</file>