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791"/>
    <a:srgbClr val="ED718B"/>
    <a:srgbClr val="A07CA0"/>
    <a:srgbClr val="CBCACA"/>
    <a:srgbClr val="6F8CC2"/>
    <a:srgbClr val="7B95C4"/>
    <a:srgbClr val="D8E0ED"/>
    <a:srgbClr val="BAE0B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12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17" Type="http://schemas.microsoft.com/office/2007/relationships/hdphoto" Target="../media/hdphoto12.wdp"/><Relationship Id="rId2" Type="http://schemas.openxmlformats.org/officeDocument/2006/relationships/image" Target="../media/image17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3.emf"/><Relationship Id="rId5" Type="http://schemas.openxmlformats.org/officeDocument/2006/relationships/image" Target="../media/image2.png"/><Relationship Id="rId15" Type="http://schemas.microsoft.com/office/2007/relationships/hdphoto" Target="../media/hdphoto11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7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8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9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emf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ستطيل مستدير الزوايا 55"/>
          <p:cNvSpPr/>
          <p:nvPr/>
        </p:nvSpPr>
        <p:spPr>
          <a:xfrm>
            <a:off x="6443339" y="5774322"/>
            <a:ext cx="1111451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6474293" y="4417586"/>
            <a:ext cx="1080497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6445856" y="5111153"/>
            <a:ext cx="110893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75583" y="3772013"/>
            <a:ext cx="105820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>
            <a:off x="3091543" y="2062629"/>
            <a:ext cx="5497989" cy="706854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903672" y="2191046"/>
            <a:ext cx="5682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أحل مسألة مستعملاً خطة حل مسألة أبسط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282617" y="3761434"/>
            <a:ext cx="1438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افـهـم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472563" y="5131699"/>
            <a:ext cx="1055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حــل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45856" y="4438132"/>
            <a:ext cx="11373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خـطـطـ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50008" y="5773595"/>
            <a:ext cx="1098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تـحـقق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2" y="3473840"/>
            <a:ext cx="1096946" cy="1096946"/>
          </a:xfrm>
          <a:prstGeom prst="rect">
            <a:avLst/>
          </a:prstGeom>
        </p:spPr>
      </p:pic>
      <p:sp>
        <p:nvSpPr>
          <p:cNvPr id="52" name="مخطط انسيابي: محطة طرفية 51"/>
          <p:cNvSpPr/>
          <p:nvPr/>
        </p:nvSpPr>
        <p:spPr>
          <a:xfrm>
            <a:off x="8809061" y="3794391"/>
            <a:ext cx="205573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خطوات حل المسألة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3" y="3473840"/>
            <a:ext cx="3063609" cy="30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3" grpId="0" animBg="1"/>
      <p:bldP spid="9" grpId="0" animBg="1"/>
      <p:bldP spid="8" grpId="0" animBg="1"/>
      <p:bldP spid="7" grpId="0"/>
      <p:bldP spid="37" grpId="0"/>
      <p:bldP spid="38" grpId="0"/>
      <p:bldP spid="41" grpId="0"/>
      <p:bldP spid="42" grpId="0"/>
      <p:bldP spid="50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838" y="2203671"/>
            <a:ext cx="5882401" cy="44167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أتدرب على الـخطـة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101500" y="163563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مستعملاً خطة " حل مسألة أبسط "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H="1">
            <a:off x="6265676" y="2883776"/>
            <a:ext cx="3197459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6112570" y="3484647"/>
            <a:ext cx="4692542" cy="15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9463136" y="4059809"/>
            <a:ext cx="1482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6112570" y="3550578"/>
            <a:ext cx="3197257" cy="5586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175024" y="2945392"/>
            <a:ext cx="3178628" cy="125207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812225" y="4530224"/>
            <a:ext cx="37524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طول الإطار الخشبي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+ ٢ = ١٢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597823" y="4992634"/>
            <a:ext cx="39668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عرض الإطار الخشبي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+ ٢ = 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548020" y="5560689"/>
            <a:ext cx="46710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محيط الإطار الخشبي = </a:t>
            </a:r>
            <a:r>
              <a:rPr lang="ku-Arab-IQ" sz="2400" b="1" dirty="0" smtClean="0">
                <a:solidFill>
                  <a:srgbClr val="C00000"/>
                </a:solidFill>
              </a:rPr>
              <a:t>١٢ + ٨ + ١٢ + ٨  = ٤٠ </a:t>
            </a:r>
            <a:r>
              <a:rPr lang="ar-SA" sz="2400" b="1" dirty="0" smtClean="0">
                <a:solidFill>
                  <a:srgbClr val="C00000"/>
                </a:solidFill>
              </a:rPr>
              <a:t>سم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321596" y="2545282"/>
            <a:ext cx="8376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سم </a:t>
            </a:r>
            <a:endParaRPr lang="ar-S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 rot="16200000">
            <a:off x="1490878" y="3492641"/>
            <a:ext cx="8376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سم </a:t>
            </a:r>
            <a:endParaRPr lang="ar-S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11" grpId="0"/>
      <p:bldP spid="35" grpId="0"/>
      <p:bldP spid="38" grpId="0"/>
      <p:bldP spid="12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34" y="2247820"/>
            <a:ext cx="5830801" cy="39058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أتدرب على الـخطـة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101500" y="163563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مستعملاً خطة " حل مسألة أبسط "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H="1">
            <a:off x="9100457" y="4179386"/>
            <a:ext cx="1818493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9323292" y="4752725"/>
            <a:ext cx="1541505" cy="3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6064702" y="3534195"/>
            <a:ext cx="3196497" cy="12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6064702" y="4136106"/>
            <a:ext cx="293932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7297783" y="4221793"/>
            <a:ext cx="2048724" cy="5325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 flipH="1">
            <a:off x="6028962" y="2913446"/>
            <a:ext cx="3196497" cy="12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1308827" y="3030879"/>
            <a:ext cx="42381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تكلفة علبتين سعة كل منهما لتران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٣٠ + ٣٠ = ٦٠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39516" y="3862963"/>
            <a:ext cx="51667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تكلفة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علب سعة كل منها لتر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 + ٢٠ + ٢٠ + ٢٠ = ٨٠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75859" y="4696411"/>
            <a:ext cx="1243603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&lt;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182569" y="5225442"/>
            <a:ext cx="46412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تكلفة علبتين سعة كل منهما لتران أقل من تكلفة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علب سعة كل منها لتر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1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17576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أتدرب على الـخطـة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101500" y="163563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مستعملاً خطة " حل مسألة أبسط "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7923" y="2212925"/>
            <a:ext cx="4608729" cy="4408775"/>
          </a:xfrm>
          <a:prstGeom prst="rect">
            <a:avLst/>
          </a:prstGeom>
        </p:spPr>
      </p:pic>
      <p:cxnSp>
        <p:nvCxnSpPr>
          <p:cNvPr id="28" name="رابط مستقيم 27"/>
          <p:cNvCxnSpPr/>
          <p:nvPr/>
        </p:nvCxnSpPr>
        <p:spPr>
          <a:xfrm flipH="1">
            <a:off x="6812243" y="3726540"/>
            <a:ext cx="1818493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7969942" y="6140300"/>
            <a:ext cx="1818493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9553303" y="4620430"/>
            <a:ext cx="11713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6959827" y="4620430"/>
            <a:ext cx="1818493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6923314" y="5149564"/>
            <a:ext cx="3683588" cy="12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H="1">
            <a:off x="6878458" y="4170427"/>
            <a:ext cx="3683588" cy="12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6923312" y="5659270"/>
            <a:ext cx="3683588" cy="12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6770262" y="5669860"/>
            <a:ext cx="1051985" cy="5325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9270464" y="6168976"/>
            <a:ext cx="1454170" cy="5325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1724837" y="2846066"/>
            <a:ext cx="4204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المبلغ الذي جمعته سارة من بيع البالونات التي على شكل أرنب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= ٦٠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951090" y="3764402"/>
            <a:ext cx="4204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المبلغ الذي جمعته سارة من بيع البالونات التي على شكل نجمة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= ١٥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461633" y="4689201"/>
            <a:ext cx="42043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المبلغ الذي جمعته سارة من بيع البالونات التي على شكل سيارة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= 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ريالات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794453" y="5644405"/>
            <a:ext cx="44644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المبلغ الذي جمعته سارة من بيع البالونات  = </a:t>
            </a:r>
            <a:r>
              <a:rPr lang="ku-Arab-IQ" sz="2400" b="1" dirty="0" smtClean="0">
                <a:solidFill>
                  <a:srgbClr val="C00000"/>
                </a:solidFill>
              </a:rPr>
              <a:t>٦٠ </a:t>
            </a:r>
            <a:r>
              <a:rPr lang="ar-SA" sz="2400" b="1" dirty="0" smtClean="0">
                <a:solidFill>
                  <a:srgbClr val="C00000"/>
                </a:solidFill>
              </a:rPr>
              <a:t>+ </a:t>
            </a:r>
            <a:r>
              <a:rPr lang="ku-Arab-IQ" sz="2400" b="1" dirty="0" smtClean="0">
                <a:solidFill>
                  <a:srgbClr val="C00000"/>
                </a:solidFill>
              </a:rPr>
              <a:t>١٥ + ٦ = ٨١ </a:t>
            </a:r>
            <a:r>
              <a:rPr lang="ar-SA" sz="2400" b="1" dirty="0" smtClean="0">
                <a:solidFill>
                  <a:srgbClr val="C00000"/>
                </a:solidFill>
              </a:rPr>
              <a:t>ريالاً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" b="92407" l="17429" r="84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9" r="15323" b="7556"/>
          <a:stretch/>
        </p:blipFill>
        <p:spPr>
          <a:xfrm>
            <a:off x="5705201" y="2123655"/>
            <a:ext cx="696469" cy="148689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14159"/>
          <a:stretch/>
        </p:blipFill>
        <p:spPr>
          <a:xfrm>
            <a:off x="1119683" y="3564321"/>
            <a:ext cx="885981" cy="85654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9" b="893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82" y="4868091"/>
            <a:ext cx="1167582" cy="5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2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9045" y="1855621"/>
            <a:ext cx="6300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ليلى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مجسمات لها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رأساً ، إذا كان مجسمان منها لكل واحد منهما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أوجه متطابقة ، فما أسماء هذه المجسمات الثلاثة ؟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7477" l="598" r="52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82" b="42480"/>
          <a:stretch/>
        </p:blipFill>
        <p:spPr>
          <a:xfrm>
            <a:off x="2635290" y="1654021"/>
            <a:ext cx="2353612" cy="164522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12" l="10000" r="90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633" r="16364" b="-1"/>
          <a:stretch/>
        </p:blipFill>
        <p:spPr>
          <a:xfrm>
            <a:off x="10551879" y="3367713"/>
            <a:ext cx="1169296" cy="1388406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595261" y="3299247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ماذا اعرف من المسألة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64015" y="1722487"/>
            <a:ext cx="801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افـهـم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859757" y="3825933"/>
            <a:ext cx="2107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مجسمات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153989" y="4317790"/>
            <a:ext cx="5813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الأوجه والأحرف والرؤوس للمجسمات الثلاثة معلوم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026555" y="4846288"/>
            <a:ext cx="3940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مجسمان لكل منهما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متطابقة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042672" y="5403404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 المطلوب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331131" y="5960282"/>
            <a:ext cx="3636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أجد أسماء المجسمات الثلاثة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000356" y="2315449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430520" y="2279889"/>
            <a:ext cx="3179138" cy="2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5254354" y="2733605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250214" y="2765608"/>
            <a:ext cx="4008120" cy="3811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  <p:bldP spid="16" grpId="0"/>
      <p:bldP spid="37" grpId="0"/>
      <p:bldP spid="38" grpId="0"/>
      <p:bldP spid="39" grpId="0"/>
      <p:bldP spid="4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9045" y="1855621"/>
            <a:ext cx="6300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ليلى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مجسمات لها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رأساً ، إذا كان مجسمان منها لكل واحد منهما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أوجه متطابقة ، فما أسماء هذه المجسمات الثلاثة ؟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7477" l="598" r="52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82" b="42480"/>
          <a:stretch/>
        </p:blipFill>
        <p:spPr>
          <a:xfrm>
            <a:off x="2635290" y="1654021"/>
            <a:ext cx="2353612" cy="164522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513225" y="1717898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خططـ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000356" y="2315449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430520" y="2279889"/>
            <a:ext cx="3179138" cy="2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5254354" y="2733605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250214" y="2765608"/>
            <a:ext cx="4008120" cy="3811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42" b="100000" l="291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671"/>
          <a:stretch/>
        </p:blipFill>
        <p:spPr>
          <a:xfrm>
            <a:off x="5855152" y="3375315"/>
            <a:ext cx="2329873" cy="212263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895733" y="5500524"/>
            <a:ext cx="4248712" cy="1036320"/>
          </a:xfrm>
          <a:prstGeom prst="roundRect">
            <a:avLst/>
          </a:prstGeom>
          <a:noFill/>
          <a:ln w="19050">
            <a:solidFill>
              <a:srgbClr val="FFD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أحل مسألة أبسط كي أجد أسماء المجسمات الثلاثة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9045" y="1855621"/>
            <a:ext cx="6300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ليلى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مجسمات لها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رأساً ، إذا كان مجسمان منها لكل واحد منهما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أوجه متطابقة ، فما أسماء هذه المجسمات الثلاثة ؟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7477" l="598" r="52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82" b="42480"/>
          <a:stretch/>
        </p:blipFill>
        <p:spPr>
          <a:xfrm>
            <a:off x="2635290" y="1654021"/>
            <a:ext cx="2353612" cy="164522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469378" y="1713275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حــل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000356" y="2315449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430520" y="2279889"/>
            <a:ext cx="3179138" cy="2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5254354" y="2733605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250214" y="2765608"/>
            <a:ext cx="4008120" cy="3811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0345" y="3596936"/>
            <a:ext cx="930175" cy="84631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325668" y="3650277"/>
            <a:ext cx="46714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المجسم الذي له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متطابقة هو مكعب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78941" y="4237952"/>
            <a:ext cx="5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وللمكعب الواحد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حرفاً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812869" y="4860930"/>
            <a:ext cx="83236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ولأن لدينا مجسمان متطابقان لكل واحد منهما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متطابقة إذن لدينا مكعبان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3420" y="3596937"/>
            <a:ext cx="930175" cy="846315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7353585" y="5347745"/>
            <a:ext cx="19315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لهما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وجه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حرفاً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رأساً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32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9045" y="1855621"/>
            <a:ext cx="6300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ليلى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مجسمات لها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رأساً ، إذا كان مجسمان منها لكل واحد منهما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أوجه متطابقة ، فما أسماء هذه المجسمات الثلاثة ؟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57477" l="598" r="52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82" b="42480"/>
          <a:stretch/>
        </p:blipFill>
        <p:spPr>
          <a:xfrm>
            <a:off x="2635290" y="1654021"/>
            <a:ext cx="2353612" cy="164522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469378" y="1713275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حــل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000356" y="2315449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430520" y="2279889"/>
            <a:ext cx="3179138" cy="2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5254354" y="2733605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250214" y="2765608"/>
            <a:ext cx="4008120" cy="3811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1527575" y="3415113"/>
            <a:ext cx="102234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ولكي أجد المجسم الثالث فإنني أطرح العدد الكلي للأوجه والأحرف والرؤوس للمكعبين من عدد الأوجه والأحرف والرؤوس للمجسمات الثلاثة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248145" y="4358052"/>
            <a:ext cx="3616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وجها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وجها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7248145" y="4875755"/>
            <a:ext cx="3616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حرفا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248145" y="5389536"/>
            <a:ext cx="3616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رأسا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رأسا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0452" y="4433586"/>
            <a:ext cx="1580150" cy="1232537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5483922" y="5916316"/>
            <a:ext cx="56526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للمجسم الثالث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أوجه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أحرف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رؤوس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03118" y="5147257"/>
            <a:ext cx="22867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مع ليلى 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مكعبان وهرم رباعي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8831" y="4131791"/>
            <a:ext cx="754009" cy="686031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2288" y="4170591"/>
            <a:ext cx="754009" cy="686031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4495" y="4160047"/>
            <a:ext cx="1027895" cy="8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1" grpId="0"/>
      <p:bldP spid="4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74585" b="37851"/>
          <a:stretch/>
        </p:blipFill>
        <p:spPr>
          <a:xfrm>
            <a:off x="1480329" y="791282"/>
            <a:ext cx="959875" cy="167569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69045" y="1855621"/>
            <a:ext cx="63006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مع ليلى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مجسمات لها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وجهاً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حرفاً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رأساً ، إذا كان مجسمان منها لكل واحد منهما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أوجه متطابقة ، فما أسماء هذه المجسمات الثلاثة ؟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7477" l="598" r="52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82" b="42480"/>
          <a:stretch/>
        </p:blipFill>
        <p:spPr>
          <a:xfrm>
            <a:off x="2635290" y="1654021"/>
            <a:ext cx="2353612" cy="164522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504214" y="1713275"/>
            <a:ext cx="83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تحقق</a:t>
            </a:r>
            <a:r>
              <a:rPr lang="ar-SA" sz="2400" b="1" dirty="0" smtClean="0">
                <a:solidFill>
                  <a:srgbClr val="7030A0"/>
                </a:solidFill>
              </a:rPr>
              <a:t>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9000356" y="2315449"/>
            <a:ext cx="1620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 flipV="1">
            <a:off x="5430520" y="2279889"/>
            <a:ext cx="3179138" cy="29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5254354" y="2733605"/>
            <a:ext cx="179234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250214" y="2765608"/>
            <a:ext cx="4008120" cy="38117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551" b="73517" l="11867" r="8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1841" r="12600" b="25714"/>
          <a:stretch/>
        </p:blipFill>
        <p:spPr>
          <a:xfrm>
            <a:off x="8998548" y="3754627"/>
            <a:ext cx="2238104" cy="191374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7281713" y="3888345"/>
            <a:ext cx="1272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أراجع الحل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831634" y="4537858"/>
            <a:ext cx="4778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الجواب يتفق مع الحقائق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المعطاه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في المسألة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150527" y="5206703"/>
            <a:ext cx="2443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الجواب صحيح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79" y="1156199"/>
            <a:ext cx="1336470" cy="1336470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53578" y="1614190"/>
            <a:ext cx="1701804" cy="455324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أحــلل الـخطـة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485999" y="1641797"/>
            <a:ext cx="60089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بالرجوع إلى المسألة في الصفحة السابقة ، أجيب عن الأسئلة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85999" y="2261836"/>
            <a:ext cx="6908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– أوضح كيف ساعدتني خطة " حل مسألة أبسط " على الحل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332279" y="3447088"/>
            <a:ext cx="100609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– أفترض أن لكل من المجسمين </a:t>
            </a:r>
            <a:r>
              <a:rPr lang="ku-Arab-IQ" sz="2400" b="1" dirty="0" smtClean="0">
                <a:solidFill>
                  <a:srgbClr val="00B050"/>
                </a:solidFill>
              </a:rPr>
              <a:t>٦ </a:t>
            </a:r>
            <a:r>
              <a:rPr lang="ar-SA" sz="2400" b="1" dirty="0" smtClean="0">
                <a:solidFill>
                  <a:srgbClr val="00B050"/>
                </a:solidFill>
              </a:rPr>
              <a:t>أوجه غير متطابقة ، فهل يمكن أن يكونا مجسمين آخرين ؟ أوضح إجابتي 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36135" y="2848444"/>
            <a:ext cx="66707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غالباً يساعد تطبيق نتائج حل مسألة أبسط على حل مسألة أصعب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931172" y="4374536"/>
            <a:ext cx="66707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يمكن أن يكون المجسم متوازي مستطيلات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485999" y="5013709"/>
            <a:ext cx="6908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– أشرح خطة أخرى يمكن أن أستعملها لحل المسألة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915541" y="5652882"/>
            <a:ext cx="7686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 الممكن استعمال خطة تمثيل المسألة ، لأنها تسهل استعمال المجسمات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79" y="1156199"/>
            <a:ext cx="1336470" cy="1336470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53578" y="1614190"/>
            <a:ext cx="1701804" cy="455324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أحــلل الـخطـة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485999" y="1641797"/>
            <a:ext cx="60089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بالرجوع إلى المسألة في الصفحة السابقة ، أجيب عن الأسئلة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332279" y="2642843"/>
            <a:ext cx="101316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٤ </a:t>
            </a:r>
            <a:r>
              <a:rPr lang="ar-SA" sz="2400" b="1" dirty="0" smtClean="0">
                <a:solidFill>
                  <a:srgbClr val="00B050"/>
                </a:solidFill>
              </a:rPr>
              <a:t>– مجسمان مجموع أوجههما </a:t>
            </a:r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أوجه ولكل منهما ضلع منحن ، أسمي المجسمين ثم أكتب الخطوات التي سأستعملها لحل المسألة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0387167" y="3724790"/>
            <a:ext cx="95525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أفــهم 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خـطـطـ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حــل 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تـحقق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83893" y="4154143"/>
            <a:ext cx="449630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المجسمان هما </a:t>
            </a:r>
          </a:p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الأسطوانة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حيث لها وجهان وضلع منحن </a:t>
            </a:r>
          </a:p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المخروط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حيث له وجه واحد وضلع منحن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6254" r="23333" b="12508"/>
          <a:stretch/>
        </p:blipFill>
        <p:spPr>
          <a:xfrm>
            <a:off x="3704480" y="3788981"/>
            <a:ext cx="1175657" cy="159695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r="18451" b="5446"/>
          <a:stretch/>
        </p:blipFill>
        <p:spPr>
          <a:xfrm>
            <a:off x="1908687" y="3889766"/>
            <a:ext cx="1240807" cy="14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4" y="809640"/>
            <a:ext cx="1364371" cy="1761593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خـطة حل المسألة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37" name="مخطط انسيابي: محطة طرفية 36"/>
          <p:cNvSpPr/>
          <p:nvPr/>
        </p:nvSpPr>
        <p:spPr>
          <a:xfrm>
            <a:off x="2812347" y="1535307"/>
            <a:ext cx="2334445" cy="540198"/>
          </a:xfrm>
          <a:prstGeom prst="flowChartTermina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</a:rPr>
              <a:t>أتدرب على الـخطـة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101500" y="1635637"/>
            <a:ext cx="4865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مستعملاً خطة " حل مسألة أبسط "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781" y="2342694"/>
            <a:ext cx="5779201" cy="2631934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H="1">
            <a:off x="7383395" y="3587561"/>
            <a:ext cx="3197459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>
            <a:off x="7123611" y="4210224"/>
            <a:ext cx="3197459" cy="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5782187" y="4309470"/>
            <a:ext cx="2665491" cy="5586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2257620" y="5050445"/>
            <a:ext cx="8489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ما أحرزوه علي ومحمد وسعد في الجولة الأولى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٤ + ٤ =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نقطة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387548" y="5593474"/>
            <a:ext cx="5334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 نقاط الجولة الثانية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= 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نقطة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105817" y="6126260"/>
            <a:ext cx="46412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النقاط الكلي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+ ٢٤ = ٣٦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نقطة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72" y="3136713"/>
            <a:ext cx="2449803" cy="161136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2541166" y="3531753"/>
            <a:ext cx="17477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ضعف</a:t>
            </a:r>
            <a:r>
              <a:rPr lang="ar-SA" sz="2000" b="1" dirty="0" smtClean="0"/>
              <a:t> تعني الضرب في العدد </a:t>
            </a:r>
            <a:r>
              <a:rPr lang="ku-Arab-IQ" sz="2000" b="1" dirty="0" smtClean="0"/>
              <a:t>٢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2275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/>
      <p:bldP spid="39" grpId="0"/>
      <p:bldP spid="42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874</Words>
  <Application>Microsoft Office PowerPoint</Application>
  <PresentationFormat>شاشة عريضة</PresentationFormat>
  <Paragraphs>143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211</cp:revision>
  <dcterms:created xsi:type="dcterms:W3CDTF">2022-12-02T21:48:32Z</dcterms:created>
  <dcterms:modified xsi:type="dcterms:W3CDTF">2023-04-02T06:48:01Z</dcterms:modified>
</cp:coreProperties>
</file>