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64" r:id="rId2"/>
    <p:sldId id="483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54" r:id="rId12"/>
    <p:sldId id="482" r:id="rId13"/>
    <p:sldId id="456" r:id="rId14"/>
    <p:sldId id="481" r:id="rId15"/>
    <p:sldId id="474" r:id="rId16"/>
    <p:sldId id="475" r:id="rId17"/>
    <p:sldId id="476" r:id="rId18"/>
  </p:sldIdLst>
  <p:sldSz cx="18288000" cy="10287000"/>
  <p:notesSz cx="6858000" cy="9144000"/>
  <p:embeddedFontLst>
    <p:embeddedFont>
      <p:font typeface="PT Bold Heading" charset="-78"/>
      <p:regular r:id="rId20"/>
    </p:embeddedFont>
    <p:embeddedFont>
      <p:font typeface="DecoType Naskh" charset="-78"/>
      <p:regular r:id="rId21"/>
    </p:embeddedFont>
    <p:embeddedFont>
      <p:font typeface="PT Simple Bold Ruled" charset="-78"/>
      <p:regular r:id="rId22"/>
    </p:embeddedFont>
    <p:embeddedFont>
      <p:font typeface="Calibri Light" pitchFamily="34" charset="0"/>
      <p:regular r:id="rId23"/>
      <p:italic r:id="rId24"/>
    </p:embeddedFont>
    <p:embeddedFont>
      <p:font typeface="맑은 고딕" pitchFamily="34" charset="-127"/>
      <p:regular r:id="rId25"/>
      <p:bold r:id="rId26"/>
    </p:embeddedFont>
    <p:embeddedFont>
      <p:font typeface="Segoe UI Semibold" pitchFamily="34" charset="0"/>
      <p:bold r:id="rId27"/>
    </p:embeddedFont>
    <p:embeddedFont>
      <p:font typeface="Sakkal Majalla" pitchFamily="2" charset="-78"/>
      <p:regular r:id="rId28"/>
      <p:bold r:id="rId29"/>
    </p:embeddedFont>
    <p:embeddedFont>
      <p:font typeface="Arabic Typesetting" pitchFamily="66" charset="-78"/>
      <p:regular r:id="rId30"/>
    </p:embeddedFont>
    <p:embeddedFont>
      <p:font typeface="宋体" pitchFamily="2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Arial Rounded MT Bold" pitchFamily="34" charset="0"/>
      <p:regular r:id="rId34"/>
    </p:embeddedFont>
    <p:embeddedFont>
      <p:font typeface="Tw Cen MT" pitchFamily="34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4152F1"/>
    <a:srgbClr val="6666FF"/>
    <a:srgbClr val="009999"/>
    <a:srgbClr val="FF0000"/>
    <a:srgbClr val="FF9900"/>
    <a:srgbClr val="006600"/>
    <a:srgbClr val="CC0000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gif"/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12" Type="http://schemas.openxmlformats.org/officeDocument/2006/relationships/image" Target="../media/image7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gif"/><Relationship Id="rId4" Type="http://schemas.openxmlformats.org/officeDocument/2006/relationships/image" Target="../media/image7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5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7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9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88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91.png"/><Relationship Id="rId20" Type="http://schemas.openxmlformats.org/officeDocument/2006/relationships/image" Target="../media/image94.png"/><Relationship Id="rId1" Type="http://schemas.microsoft.com/office/2007/relationships/media" Target="../media/media3.mp4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9.png"/><Relationship Id="rId10" Type="http://schemas.openxmlformats.org/officeDocument/2006/relationships/image" Target="../media/image86.jpeg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5.jpeg"/><Relationship Id="rId14" Type="http://schemas.openxmlformats.org/officeDocument/2006/relationships/image" Target="../media/image90.png"/><Relationship Id="rId22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gif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png"/><Relationship Id="rId7" Type="http://schemas.openxmlformats.org/officeDocument/2006/relationships/image" Target="../media/image10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jpg"/><Relationship Id="rId9" Type="http://schemas.openxmlformats.org/officeDocument/2006/relationships/image" Target="../media/image106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12" Type="http://schemas.openxmlformats.org/officeDocument/2006/relationships/image" Target="../media/image1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9.png"/><Relationship Id="rId11" Type="http://schemas.openxmlformats.org/officeDocument/2006/relationships/image" Target="../media/image112.gif"/><Relationship Id="rId5" Type="http://schemas.openxmlformats.org/officeDocument/2006/relationships/image" Target="../media/image108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19.gif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3238501"/>
            <a:ext cx="18288000" cy="7048500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4769633" y="3429478"/>
            <a:ext cx="14813767" cy="6514623"/>
          </a:xfrm>
          <a:prstGeom prst="rect">
            <a:avLst/>
          </a:prstGeom>
          <a:solidFill>
            <a:schemeClr val="accent5">
              <a:alpha val="76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淘宝网chenying0907出品 12"/>
          <p:cNvGrpSpPr/>
          <p:nvPr/>
        </p:nvGrpSpPr>
        <p:grpSpPr>
          <a:xfrm>
            <a:off x="5278685" y="3695702"/>
            <a:ext cx="13999915" cy="6153144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>
                    <a:solidFill>
                      <a:schemeClr val="bg2">
                        <a:lumMod val="50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 – 6  </a:t>
                </a:r>
                <a:r>
                  <a:rPr lang="ar-SA" sz="4800" spc="-84" dirty="0">
                    <a:solidFill>
                      <a:schemeClr val="bg1">
                        <a:lumMod val="75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 مقارنة الاعداد حتى 20</a:t>
                </a: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527482" y="224180"/>
              <a:ext cx="2221277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104 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16-5-1443هـ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淘宝网chenying0907出品 3"/>
          <p:cNvSpPr/>
          <p:nvPr/>
        </p:nvSpPr>
        <p:spPr>
          <a:xfrm>
            <a:off x="2758281" y="2050992"/>
            <a:ext cx="12481719" cy="11113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3429000" y="1866900"/>
            <a:ext cx="10591586" cy="143116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28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عُد الأشياء </a:t>
            </a:r>
            <a:r>
              <a:rPr lang="ar-SA" sz="28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في كل طبق و أكتب العدد ,’ ثم ضع علامة  (   خطاء   ) على العدد الذي يمثل المجموعة الأكبر , واذا تساوى عدد الأشياء في الطبقين حوط العددين المتساويين...</a:t>
            </a:r>
            <a:endParaRPr lang="ar-EG" sz="28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14219044" y="1859451"/>
            <a:ext cx="916305" cy="122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527" y="3827089"/>
            <a:ext cx="4324998" cy="335700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906" y="-161755"/>
            <a:ext cx="2489491" cy="24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صورة 127">
            <a:extLst>
              <a:ext uri="{FF2B5EF4-FFF2-40B4-BE49-F238E27FC236}">
                <a16:creationId xmlns:a16="http://schemas.microsoft.com/office/drawing/2014/main" xmlns="" id="{5E9B07F8-C575-4C01-A3CD-8F8727D581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30" r="39905"/>
          <a:stretch/>
        </p:blipFill>
        <p:spPr>
          <a:xfrm>
            <a:off x="8130036" y="3390900"/>
            <a:ext cx="2238041" cy="3745016"/>
          </a:xfrm>
          <a:prstGeom prst="rect">
            <a:avLst/>
          </a:prstGeom>
        </p:spPr>
      </p:pic>
      <p:pic>
        <p:nvPicPr>
          <p:cNvPr id="147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27" y="3827089"/>
            <a:ext cx="4356901" cy="335700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90" y="6593543"/>
            <a:ext cx="4331347" cy="338209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93" y="3269708"/>
            <a:ext cx="995382" cy="10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3610727" y="5888692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0791327" y="5888692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4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4161927" y="5785131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5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647327" y="5785131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100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15799971" y="4965416"/>
            <a:ext cx="2488029" cy="1080348"/>
            <a:chOff x="16133844" y="5134624"/>
            <a:chExt cx="2488029" cy="1080348"/>
          </a:xfrm>
        </p:grpSpPr>
        <p:grpSp>
          <p:nvGrpSpPr>
            <p:cNvPr id="138" name="Group 25">
              <a:extLst>
                <a:ext uri="{FF2B5EF4-FFF2-40B4-BE49-F238E27FC236}">
                  <a16:creationId xmlns="" xmlns:a16="http://schemas.microsoft.com/office/drawing/2014/main" id="{36B6BBA7-9C0A-4241-83BE-81F031136AFF}"/>
                </a:ext>
              </a:extLst>
            </p:cNvPr>
            <p:cNvGrpSpPr/>
            <p:nvPr/>
          </p:nvGrpSpPr>
          <p:grpSpPr>
            <a:xfrm flipH="1">
              <a:off x="16133844" y="5134624"/>
              <a:ext cx="2488029" cy="1080348"/>
              <a:chOff x="2013226" y="1122474"/>
              <a:chExt cx="1658686" cy="720232"/>
            </a:xfrm>
            <a:solidFill>
              <a:schemeClr val="accent3"/>
            </a:solidFill>
          </p:grpSpPr>
          <p:sp>
            <p:nvSpPr>
              <p:cNvPr id="139" name="Freeform 26">
                <a:extLst>
                  <a:ext uri="{FF2B5EF4-FFF2-40B4-BE49-F238E27FC236}">
                    <a16:creationId xmlns="" xmlns:a16="http://schemas.microsoft.com/office/drawing/2014/main" id="{CCFE04B4-599D-4219-AAB7-6BE83070A49F}"/>
                  </a:ext>
                </a:extLst>
              </p:cNvPr>
              <p:cNvSpPr/>
              <p:nvPr/>
            </p:nvSpPr>
            <p:spPr>
              <a:xfrm>
                <a:off x="3566122" y="1126641"/>
                <a:ext cx="105606" cy="716065"/>
              </a:xfrm>
              <a:custGeom>
                <a:avLst/>
                <a:gdLst>
                  <a:gd name="connsiteX0" fmla="*/ 97879 w 110758"/>
                  <a:gd name="connsiteY0" fmla="*/ 0 h 718641"/>
                  <a:gd name="connsiteX1" fmla="*/ 110758 w 110758"/>
                  <a:gd name="connsiteY1" fmla="*/ 646519 h 718641"/>
                  <a:gd name="connsiteX2" fmla="*/ 0 w 110758"/>
                  <a:gd name="connsiteY2" fmla="*/ 718641 h 718641"/>
                  <a:gd name="connsiteX3" fmla="*/ 0 w 110758"/>
                  <a:gd name="connsiteY3" fmla="*/ 77273 h 718641"/>
                  <a:gd name="connsiteX4" fmla="*/ 97879 w 110758"/>
                  <a:gd name="connsiteY4" fmla="*/ 0 h 718641"/>
                  <a:gd name="connsiteX0" fmla="*/ 97879 w 110758"/>
                  <a:gd name="connsiteY0" fmla="*/ 0 h 723793"/>
                  <a:gd name="connsiteX1" fmla="*/ 110758 w 110758"/>
                  <a:gd name="connsiteY1" fmla="*/ 651671 h 723793"/>
                  <a:gd name="connsiteX2" fmla="*/ 0 w 110758"/>
                  <a:gd name="connsiteY2" fmla="*/ 723793 h 723793"/>
                  <a:gd name="connsiteX3" fmla="*/ 0 w 110758"/>
                  <a:gd name="connsiteY3" fmla="*/ 82425 h 723793"/>
                  <a:gd name="connsiteX4" fmla="*/ 97879 w 110758"/>
                  <a:gd name="connsiteY4" fmla="*/ 0 h 723793"/>
                  <a:gd name="connsiteX0" fmla="*/ 97879 w 105607"/>
                  <a:gd name="connsiteY0" fmla="*/ 0 h 723793"/>
                  <a:gd name="connsiteX1" fmla="*/ 105607 w 105607"/>
                  <a:gd name="connsiteY1" fmla="*/ 649096 h 723793"/>
                  <a:gd name="connsiteX2" fmla="*/ 0 w 105607"/>
                  <a:gd name="connsiteY2" fmla="*/ 723793 h 723793"/>
                  <a:gd name="connsiteX3" fmla="*/ 0 w 105607"/>
                  <a:gd name="connsiteY3" fmla="*/ 82425 h 723793"/>
                  <a:gd name="connsiteX4" fmla="*/ 97879 w 105607"/>
                  <a:gd name="connsiteY4" fmla="*/ 0 h 723793"/>
                  <a:gd name="connsiteX0" fmla="*/ 100454 w 105607"/>
                  <a:gd name="connsiteY0" fmla="*/ 0 h 713489"/>
                  <a:gd name="connsiteX1" fmla="*/ 105607 w 105607"/>
                  <a:gd name="connsiteY1" fmla="*/ 638792 h 713489"/>
                  <a:gd name="connsiteX2" fmla="*/ 0 w 105607"/>
                  <a:gd name="connsiteY2" fmla="*/ 713489 h 713489"/>
                  <a:gd name="connsiteX3" fmla="*/ 0 w 105607"/>
                  <a:gd name="connsiteY3" fmla="*/ 72121 h 713489"/>
                  <a:gd name="connsiteX4" fmla="*/ 100454 w 105607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31064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20761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95302 w 97879"/>
                  <a:gd name="connsiteY0" fmla="*/ 0 h 716065"/>
                  <a:gd name="connsiteX1" fmla="*/ 97879 w 97879"/>
                  <a:gd name="connsiteY1" fmla="*/ 623337 h 716065"/>
                  <a:gd name="connsiteX2" fmla="*/ 0 w 97879"/>
                  <a:gd name="connsiteY2" fmla="*/ 716065 h 716065"/>
                  <a:gd name="connsiteX3" fmla="*/ 0 w 97879"/>
                  <a:gd name="connsiteY3" fmla="*/ 74697 h 716065"/>
                  <a:gd name="connsiteX4" fmla="*/ 95302 w 97879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23337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36216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5606"/>
                  <a:gd name="connsiteY0" fmla="*/ 0 h 716065"/>
                  <a:gd name="connsiteX1" fmla="*/ 105606 w 105606"/>
                  <a:gd name="connsiteY1" fmla="*/ 643943 h 716065"/>
                  <a:gd name="connsiteX2" fmla="*/ 0 w 105606"/>
                  <a:gd name="connsiteY2" fmla="*/ 716065 h 716065"/>
                  <a:gd name="connsiteX3" fmla="*/ 0 w 105606"/>
                  <a:gd name="connsiteY3" fmla="*/ 74697 h 716065"/>
                  <a:gd name="connsiteX4" fmla="*/ 103029 w 105606"/>
                  <a:gd name="connsiteY4" fmla="*/ 0 h 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06" h="716065">
                    <a:moveTo>
                      <a:pt x="103029" y="0"/>
                    </a:moveTo>
                    <a:cubicBezTo>
                      <a:pt x="104747" y="212931"/>
                      <a:pt x="103888" y="431012"/>
                      <a:pt x="105606" y="643943"/>
                    </a:cubicBezTo>
                    <a:lnTo>
                      <a:pt x="0" y="716065"/>
                    </a:lnTo>
                    <a:lnTo>
                      <a:pt x="0" y="74697"/>
                    </a:lnTo>
                    <a:lnTo>
                      <a:pt x="103029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4100" dirty="0"/>
              </a:p>
            </p:txBody>
          </p:sp>
          <p:sp>
            <p:nvSpPr>
              <p:cNvPr id="140" name="Rectangle 27">
                <a:extLst>
                  <a:ext uri="{FF2B5EF4-FFF2-40B4-BE49-F238E27FC236}">
                    <a16:creationId xmlns="" xmlns:a16="http://schemas.microsoft.com/office/drawing/2014/main" id="{8C60163C-797C-4712-AA5A-2115010011F5}"/>
                  </a:ext>
                </a:extLst>
              </p:cNvPr>
              <p:cNvSpPr/>
              <p:nvPr/>
            </p:nvSpPr>
            <p:spPr>
              <a:xfrm>
                <a:off x="2013226" y="1122474"/>
                <a:ext cx="1658686" cy="6480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100">
                  <a:solidFill>
                    <a:srgbClr val="F5679D"/>
                  </a:solidFill>
                </a:endParaRPr>
              </a:p>
            </p:txBody>
          </p:sp>
        </p:grpSp>
        <p:sp>
          <p:nvSpPr>
            <p:cNvPr id="8" name="مستطيل 7"/>
            <p:cNvSpPr/>
            <p:nvPr/>
          </p:nvSpPr>
          <p:spPr>
            <a:xfrm>
              <a:off x="16210132" y="5273814"/>
              <a:ext cx="226696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PT Bold Heading" pitchFamily="2" charset="-78"/>
                </a:rPr>
                <a:t>أكثر من</a:t>
              </a:r>
              <a:endParaRPr lang="x-none" sz="5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15860" y="4723234"/>
            <a:ext cx="2488029" cy="1080348"/>
            <a:chOff x="349733" y="4892442"/>
            <a:chExt cx="2488029" cy="1080348"/>
          </a:xfrm>
        </p:grpSpPr>
        <p:grpSp>
          <p:nvGrpSpPr>
            <p:cNvPr id="144" name="Group 16">
              <a:extLst>
                <a:ext uri="{FF2B5EF4-FFF2-40B4-BE49-F238E27FC236}">
                  <a16:creationId xmlns="" xmlns:a16="http://schemas.microsoft.com/office/drawing/2014/main" id="{1E1AB5ED-5FC9-4124-95DE-ED54ABA64D7E}"/>
                </a:ext>
              </a:extLst>
            </p:cNvPr>
            <p:cNvGrpSpPr/>
            <p:nvPr/>
          </p:nvGrpSpPr>
          <p:grpSpPr>
            <a:xfrm>
              <a:off x="349733" y="4892442"/>
              <a:ext cx="2488029" cy="1080348"/>
              <a:chOff x="2013226" y="1122474"/>
              <a:chExt cx="1658686" cy="720232"/>
            </a:xfrm>
            <a:solidFill>
              <a:schemeClr val="accent1"/>
            </a:solidFill>
          </p:grpSpPr>
          <p:sp>
            <p:nvSpPr>
              <p:cNvPr id="145" name="Freeform 17">
                <a:extLst>
                  <a:ext uri="{FF2B5EF4-FFF2-40B4-BE49-F238E27FC236}">
                    <a16:creationId xmlns="" xmlns:a16="http://schemas.microsoft.com/office/drawing/2014/main" id="{7D258E88-01BF-4A63-9AAC-D73C8869D5A1}"/>
                  </a:ext>
                </a:extLst>
              </p:cNvPr>
              <p:cNvSpPr/>
              <p:nvPr/>
            </p:nvSpPr>
            <p:spPr>
              <a:xfrm>
                <a:off x="3566122" y="1126641"/>
                <a:ext cx="105606" cy="716065"/>
              </a:xfrm>
              <a:custGeom>
                <a:avLst/>
                <a:gdLst>
                  <a:gd name="connsiteX0" fmla="*/ 97879 w 110758"/>
                  <a:gd name="connsiteY0" fmla="*/ 0 h 718641"/>
                  <a:gd name="connsiteX1" fmla="*/ 110758 w 110758"/>
                  <a:gd name="connsiteY1" fmla="*/ 646519 h 718641"/>
                  <a:gd name="connsiteX2" fmla="*/ 0 w 110758"/>
                  <a:gd name="connsiteY2" fmla="*/ 718641 h 718641"/>
                  <a:gd name="connsiteX3" fmla="*/ 0 w 110758"/>
                  <a:gd name="connsiteY3" fmla="*/ 77273 h 718641"/>
                  <a:gd name="connsiteX4" fmla="*/ 97879 w 110758"/>
                  <a:gd name="connsiteY4" fmla="*/ 0 h 718641"/>
                  <a:gd name="connsiteX0" fmla="*/ 97879 w 110758"/>
                  <a:gd name="connsiteY0" fmla="*/ 0 h 723793"/>
                  <a:gd name="connsiteX1" fmla="*/ 110758 w 110758"/>
                  <a:gd name="connsiteY1" fmla="*/ 651671 h 723793"/>
                  <a:gd name="connsiteX2" fmla="*/ 0 w 110758"/>
                  <a:gd name="connsiteY2" fmla="*/ 723793 h 723793"/>
                  <a:gd name="connsiteX3" fmla="*/ 0 w 110758"/>
                  <a:gd name="connsiteY3" fmla="*/ 82425 h 723793"/>
                  <a:gd name="connsiteX4" fmla="*/ 97879 w 110758"/>
                  <a:gd name="connsiteY4" fmla="*/ 0 h 723793"/>
                  <a:gd name="connsiteX0" fmla="*/ 97879 w 105607"/>
                  <a:gd name="connsiteY0" fmla="*/ 0 h 723793"/>
                  <a:gd name="connsiteX1" fmla="*/ 105607 w 105607"/>
                  <a:gd name="connsiteY1" fmla="*/ 649096 h 723793"/>
                  <a:gd name="connsiteX2" fmla="*/ 0 w 105607"/>
                  <a:gd name="connsiteY2" fmla="*/ 723793 h 723793"/>
                  <a:gd name="connsiteX3" fmla="*/ 0 w 105607"/>
                  <a:gd name="connsiteY3" fmla="*/ 82425 h 723793"/>
                  <a:gd name="connsiteX4" fmla="*/ 97879 w 105607"/>
                  <a:gd name="connsiteY4" fmla="*/ 0 h 723793"/>
                  <a:gd name="connsiteX0" fmla="*/ 100454 w 105607"/>
                  <a:gd name="connsiteY0" fmla="*/ 0 h 713489"/>
                  <a:gd name="connsiteX1" fmla="*/ 105607 w 105607"/>
                  <a:gd name="connsiteY1" fmla="*/ 638792 h 713489"/>
                  <a:gd name="connsiteX2" fmla="*/ 0 w 105607"/>
                  <a:gd name="connsiteY2" fmla="*/ 713489 h 713489"/>
                  <a:gd name="connsiteX3" fmla="*/ 0 w 105607"/>
                  <a:gd name="connsiteY3" fmla="*/ 72121 h 713489"/>
                  <a:gd name="connsiteX4" fmla="*/ 100454 w 105607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31064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20761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95302 w 97879"/>
                  <a:gd name="connsiteY0" fmla="*/ 0 h 716065"/>
                  <a:gd name="connsiteX1" fmla="*/ 97879 w 97879"/>
                  <a:gd name="connsiteY1" fmla="*/ 623337 h 716065"/>
                  <a:gd name="connsiteX2" fmla="*/ 0 w 97879"/>
                  <a:gd name="connsiteY2" fmla="*/ 716065 h 716065"/>
                  <a:gd name="connsiteX3" fmla="*/ 0 w 97879"/>
                  <a:gd name="connsiteY3" fmla="*/ 74697 h 716065"/>
                  <a:gd name="connsiteX4" fmla="*/ 95302 w 97879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23337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36216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5606"/>
                  <a:gd name="connsiteY0" fmla="*/ 0 h 716065"/>
                  <a:gd name="connsiteX1" fmla="*/ 105606 w 105606"/>
                  <a:gd name="connsiteY1" fmla="*/ 643943 h 716065"/>
                  <a:gd name="connsiteX2" fmla="*/ 0 w 105606"/>
                  <a:gd name="connsiteY2" fmla="*/ 716065 h 716065"/>
                  <a:gd name="connsiteX3" fmla="*/ 0 w 105606"/>
                  <a:gd name="connsiteY3" fmla="*/ 74697 h 716065"/>
                  <a:gd name="connsiteX4" fmla="*/ 103029 w 105606"/>
                  <a:gd name="connsiteY4" fmla="*/ 0 h 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06" h="716065">
                    <a:moveTo>
                      <a:pt x="103029" y="0"/>
                    </a:moveTo>
                    <a:cubicBezTo>
                      <a:pt x="104747" y="212931"/>
                      <a:pt x="103888" y="431012"/>
                      <a:pt x="105606" y="643943"/>
                    </a:cubicBezTo>
                    <a:lnTo>
                      <a:pt x="0" y="716065"/>
                    </a:lnTo>
                    <a:lnTo>
                      <a:pt x="0" y="74697"/>
                    </a:lnTo>
                    <a:lnTo>
                      <a:pt x="103029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4100" dirty="0"/>
              </a:p>
            </p:txBody>
          </p:sp>
          <p:sp>
            <p:nvSpPr>
              <p:cNvPr id="146" name="Rectangle 18">
                <a:extLst>
                  <a:ext uri="{FF2B5EF4-FFF2-40B4-BE49-F238E27FC236}">
                    <a16:creationId xmlns="" xmlns:a16="http://schemas.microsoft.com/office/drawing/2014/main" id="{CF8E99DE-680B-4FE6-BCE9-D94CC4431808}"/>
                  </a:ext>
                </a:extLst>
              </p:cNvPr>
              <p:cNvSpPr/>
              <p:nvPr/>
            </p:nvSpPr>
            <p:spPr>
              <a:xfrm>
                <a:off x="2013226" y="1122474"/>
                <a:ext cx="1658686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100">
                  <a:solidFill>
                    <a:srgbClr val="F5679D"/>
                  </a:solidFill>
                </a:endParaRPr>
              </a:p>
            </p:txBody>
          </p:sp>
        </p:grpSp>
        <p:sp>
          <p:nvSpPr>
            <p:cNvPr id="156" name="مستطيل 155"/>
            <p:cNvSpPr/>
            <p:nvPr/>
          </p:nvSpPr>
          <p:spPr>
            <a:xfrm>
              <a:off x="602560" y="4991100"/>
              <a:ext cx="220765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PT Bold Heading" pitchFamily="2" charset="-78"/>
                </a:rPr>
                <a:t>أقل من </a:t>
              </a:r>
              <a:endParaRPr lang="x-none" sz="5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</p:grpSp>
      <p:grpSp>
        <p:nvGrpSpPr>
          <p:cNvPr id="157" name="مجموعة 156"/>
          <p:cNvGrpSpPr/>
          <p:nvPr/>
        </p:nvGrpSpPr>
        <p:grpSpPr>
          <a:xfrm>
            <a:off x="11198898" y="7744417"/>
            <a:ext cx="2488029" cy="1080348"/>
            <a:chOff x="16133844" y="5134624"/>
            <a:chExt cx="2488029" cy="1080348"/>
          </a:xfrm>
        </p:grpSpPr>
        <p:grpSp>
          <p:nvGrpSpPr>
            <p:cNvPr id="158" name="Group 25">
              <a:extLst>
                <a:ext uri="{FF2B5EF4-FFF2-40B4-BE49-F238E27FC236}">
                  <a16:creationId xmlns="" xmlns:a16="http://schemas.microsoft.com/office/drawing/2014/main" id="{36B6BBA7-9C0A-4241-83BE-81F031136AFF}"/>
                </a:ext>
              </a:extLst>
            </p:cNvPr>
            <p:cNvGrpSpPr/>
            <p:nvPr/>
          </p:nvGrpSpPr>
          <p:grpSpPr>
            <a:xfrm flipH="1">
              <a:off x="16133844" y="5134624"/>
              <a:ext cx="2488029" cy="1080348"/>
              <a:chOff x="2013226" y="1122474"/>
              <a:chExt cx="1658686" cy="720232"/>
            </a:xfrm>
            <a:solidFill>
              <a:schemeClr val="accent3"/>
            </a:solidFill>
          </p:grpSpPr>
          <p:sp>
            <p:nvSpPr>
              <p:cNvPr id="160" name="Freeform 26">
                <a:extLst>
                  <a:ext uri="{FF2B5EF4-FFF2-40B4-BE49-F238E27FC236}">
                    <a16:creationId xmlns="" xmlns:a16="http://schemas.microsoft.com/office/drawing/2014/main" id="{CCFE04B4-599D-4219-AAB7-6BE83070A49F}"/>
                  </a:ext>
                </a:extLst>
              </p:cNvPr>
              <p:cNvSpPr/>
              <p:nvPr/>
            </p:nvSpPr>
            <p:spPr>
              <a:xfrm>
                <a:off x="3566122" y="1126641"/>
                <a:ext cx="105606" cy="716065"/>
              </a:xfrm>
              <a:custGeom>
                <a:avLst/>
                <a:gdLst>
                  <a:gd name="connsiteX0" fmla="*/ 97879 w 110758"/>
                  <a:gd name="connsiteY0" fmla="*/ 0 h 718641"/>
                  <a:gd name="connsiteX1" fmla="*/ 110758 w 110758"/>
                  <a:gd name="connsiteY1" fmla="*/ 646519 h 718641"/>
                  <a:gd name="connsiteX2" fmla="*/ 0 w 110758"/>
                  <a:gd name="connsiteY2" fmla="*/ 718641 h 718641"/>
                  <a:gd name="connsiteX3" fmla="*/ 0 w 110758"/>
                  <a:gd name="connsiteY3" fmla="*/ 77273 h 718641"/>
                  <a:gd name="connsiteX4" fmla="*/ 97879 w 110758"/>
                  <a:gd name="connsiteY4" fmla="*/ 0 h 718641"/>
                  <a:gd name="connsiteX0" fmla="*/ 97879 w 110758"/>
                  <a:gd name="connsiteY0" fmla="*/ 0 h 723793"/>
                  <a:gd name="connsiteX1" fmla="*/ 110758 w 110758"/>
                  <a:gd name="connsiteY1" fmla="*/ 651671 h 723793"/>
                  <a:gd name="connsiteX2" fmla="*/ 0 w 110758"/>
                  <a:gd name="connsiteY2" fmla="*/ 723793 h 723793"/>
                  <a:gd name="connsiteX3" fmla="*/ 0 w 110758"/>
                  <a:gd name="connsiteY3" fmla="*/ 82425 h 723793"/>
                  <a:gd name="connsiteX4" fmla="*/ 97879 w 110758"/>
                  <a:gd name="connsiteY4" fmla="*/ 0 h 723793"/>
                  <a:gd name="connsiteX0" fmla="*/ 97879 w 105607"/>
                  <a:gd name="connsiteY0" fmla="*/ 0 h 723793"/>
                  <a:gd name="connsiteX1" fmla="*/ 105607 w 105607"/>
                  <a:gd name="connsiteY1" fmla="*/ 649096 h 723793"/>
                  <a:gd name="connsiteX2" fmla="*/ 0 w 105607"/>
                  <a:gd name="connsiteY2" fmla="*/ 723793 h 723793"/>
                  <a:gd name="connsiteX3" fmla="*/ 0 w 105607"/>
                  <a:gd name="connsiteY3" fmla="*/ 82425 h 723793"/>
                  <a:gd name="connsiteX4" fmla="*/ 97879 w 105607"/>
                  <a:gd name="connsiteY4" fmla="*/ 0 h 723793"/>
                  <a:gd name="connsiteX0" fmla="*/ 100454 w 105607"/>
                  <a:gd name="connsiteY0" fmla="*/ 0 h 713489"/>
                  <a:gd name="connsiteX1" fmla="*/ 105607 w 105607"/>
                  <a:gd name="connsiteY1" fmla="*/ 638792 h 713489"/>
                  <a:gd name="connsiteX2" fmla="*/ 0 w 105607"/>
                  <a:gd name="connsiteY2" fmla="*/ 713489 h 713489"/>
                  <a:gd name="connsiteX3" fmla="*/ 0 w 105607"/>
                  <a:gd name="connsiteY3" fmla="*/ 72121 h 713489"/>
                  <a:gd name="connsiteX4" fmla="*/ 100454 w 105607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31064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20761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95302 w 97879"/>
                  <a:gd name="connsiteY0" fmla="*/ 0 h 716065"/>
                  <a:gd name="connsiteX1" fmla="*/ 97879 w 97879"/>
                  <a:gd name="connsiteY1" fmla="*/ 623337 h 716065"/>
                  <a:gd name="connsiteX2" fmla="*/ 0 w 97879"/>
                  <a:gd name="connsiteY2" fmla="*/ 716065 h 716065"/>
                  <a:gd name="connsiteX3" fmla="*/ 0 w 97879"/>
                  <a:gd name="connsiteY3" fmla="*/ 74697 h 716065"/>
                  <a:gd name="connsiteX4" fmla="*/ 95302 w 97879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23337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36216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5606"/>
                  <a:gd name="connsiteY0" fmla="*/ 0 h 716065"/>
                  <a:gd name="connsiteX1" fmla="*/ 105606 w 105606"/>
                  <a:gd name="connsiteY1" fmla="*/ 643943 h 716065"/>
                  <a:gd name="connsiteX2" fmla="*/ 0 w 105606"/>
                  <a:gd name="connsiteY2" fmla="*/ 716065 h 716065"/>
                  <a:gd name="connsiteX3" fmla="*/ 0 w 105606"/>
                  <a:gd name="connsiteY3" fmla="*/ 74697 h 716065"/>
                  <a:gd name="connsiteX4" fmla="*/ 103029 w 105606"/>
                  <a:gd name="connsiteY4" fmla="*/ 0 h 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06" h="716065">
                    <a:moveTo>
                      <a:pt x="103029" y="0"/>
                    </a:moveTo>
                    <a:cubicBezTo>
                      <a:pt x="104747" y="212931"/>
                      <a:pt x="103888" y="431012"/>
                      <a:pt x="105606" y="643943"/>
                    </a:cubicBezTo>
                    <a:lnTo>
                      <a:pt x="0" y="716065"/>
                    </a:lnTo>
                    <a:lnTo>
                      <a:pt x="0" y="74697"/>
                    </a:lnTo>
                    <a:lnTo>
                      <a:pt x="103029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4100" dirty="0"/>
              </a:p>
            </p:txBody>
          </p:sp>
          <p:sp>
            <p:nvSpPr>
              <p:cNvPr id="161" name="Rectangle 27">
                <a:extLst>
                  <a:ext uri="{FF2B5EF4-FFF2-40B4-BE49-F238E27FC236}">
                    <a16:creationId xmlns="" xmlns:a16="http://schemas.microsoft.com/office/drawing/2014/main" id="{8C60163C-797C-4712-AA5A-2115010011F5}"/>
                  </a:ext>
                </a:extLst>
              </p:cNvPr>
              <p:cNvSpPr/>
              <p:nvPr/>
            </p:nvSpPr>
            <p:spPr>
              <a:xfrm>
                <a:off x="2013226" y="1122474"/>
                <a:ext cx="1658686" cy="648072"/>
              </a:xfrm>
              <a:prstGeom prst="rect">
                <a:avLst/>
              </a:prstGeom>
              <a:solidFill>
                <a:srgbClr val="4152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100">
                  <a:solidFill>
                    <a:srgbClr val="F5679D"/>
                  </a:solidFill>
                </a:endParaRPr>
              </a:p>
            </p:txBody>
          </p:sp>
        </p:grpSp>
        <p:sp>
          <p:nvSpPr>
            <p:cNvPr id="159" name="مستطيل 158"/>
            <p:cNvSpPr/>
            <p:nvPr/>
          </p:nvSpPr>
          <p:spPr>
            <a:xfrm>
              <a:off x="16431345" y="5183899"/>
              <a:ext cx="182453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PT Bold Heading" pitchFamily="2" charset="-78"/>
                </a:rPr>
                <a:t>يساوي</a:t>
              </a:r>
              <a:endParaRPr lang="x-none" sz="5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</p:grpSp>
      <p:sp>
        <p:nvSpPr>
          <p:cNvPr id="162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8886327" y="8708092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6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6858000" y="8717022"/>
            <a:ext cx="1910709" cy="169483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chemeClr val="accent6">
                  <a:lumMod val="60000"/>
                  <a:lumOff val="4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64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27" y="4914900"/>
            <a:ext cx="2924673" cy="32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460 Gif ideas in 2021 | ملصقات, صورة, سمام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03" y="8515967"/>
            <a:ext cx="1999506" cy="17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17" y="44831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460 Gif ideas in 2021 | ملصقات, صورة, سمام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94" y="8564771"/>
            <a:ext cx="1999506" cy="17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9" grpId="0"/>
      <p:bldP spid="152" grpId="0"/>
      <p:bldP spid="153" grpId="0"/>
      <p:bldP spid="154" grpId="0"/>
      <p:bldP spid="155" grpId="0"/>
      <p:bldP spid="162" grpId="0"/>
      <p:bldP spid="1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52818" y="1257299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74D0A953-3C4A-4F53-AFAC-64C2A3530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271"/>
          <a:stretch/>
        </p:blipFill>
        <p:spPr>
          <a:xfrm>
            <a:off x="9326708" y="3670780"/>
            <a:ext cx="7284892" cy="520652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4D0A953-3C4A-4F53-AFAC-64C2A3530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514600" y="3746980"/>
            <a:ext cx="7041444" cy="52065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3335000" y="72497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11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6363544" y="74021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9829800" y="71735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3031960" y="2657448"/>
            <a:ext cx="12396536" cy="990440"/>
            <a:chOff x="3311525" y="-1181526"/>
            <a:chExt cx="14240303" cy="990440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970478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عُد الأشياء في كل طبق و أكتب العدد ,’ ثم ضع علامة  (   خطاء   ) على العدد الذي يمثل المجموعة الأكبر </a:t>
              </a:r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,</a:t>
              </a:r>
            </a:p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 </a:t>
              </a:r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واذا تساوى عدد الأشياء في الطبقين حوط العددين المتساويين...</a:t>
              </a:r>
              <a:endParaRPr lang="ar-EG" sz="24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3048000" y="72497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7" y="1349767"/>
            <a:ext cx="3336533" cy="3336533"/>
          </a:xfrm>
          <a:prstGeom prst="rect">
            <a:avLst/>
          </a:prstGeom>
        </p:spPr>
      </p:pic>
      <p:pic>
        <p:nvPicPr>
          <p:cNvPr id="24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43" y="6274040"/>
            <a:ext cx="3048000" cy="33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347546"/>
            <a:ext cx="3048000" cy="33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52818" y="1257299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2995864" y="2208033"/>
            <a:ext cx="12396536" cy="990440"/>
            <a:chOff x="3311525" y="-1181526"/>
            <a:chExt cx="14240303" cy="990440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970478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عُد الأشياء في كل طبق و أكتب العدد ,’ ثم ضع علامة  (   خطاء   ) على العدد الذي يمثل المجموعة </a:t>
              </a:r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الأقل ,</a:t>
              </a:r>
            </a:p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 </a:t>
              </a:r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واذا تساوى عدد الأشياء في الطبقين حوط العددين المتساويين...</a:t>
              </a:r>
              <a:endParaRPr lang="ar-EG" sz="24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AFF53029-B81B-4C42-B6F8-B0517B564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35"/>
          <a:stretch/>
        </p:blipFill>
        <p:spPr>
          <a:xfrm>
            <a:off x="8855242" y="3703397"/>
            <a:ext cx="7527755" cy="502753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AFF53029-B81B-4C42-B6F8-B0517B564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63"/>
          <a:stretch/>
        </p:blipFill>
        <p:spPr>
          <a:xfrm>
            <a:off x="1987547" y="3888127"/>
            <a:ext cx="7221783" cy="5027534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3030200" y="73259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5830144" y="75545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9525000" y="72497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2096344" y="7581900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97" y="1044967"/>
            <a:ext cx="3336533" cy="3336533"/>
          </a:xfrm>
          <a:prstGeom prst="rect">
            <a:avLst/>
          </a:prstGeom>
        </p:spPr>
      </p:pic>
      <p:pic>
        <p:nvPicPr>
          <p:cNvPr id="2050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944" y="6896100"/>
            <a:ext cx="196291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460 Gif ideas in 2021 | ملصقات, صورة, سمام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468443"/>
            <a:ext cx="1713656" cy="15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460 Gif ideas in 2021 | ملصقات, صورة, سمام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44" y="7390410"/>
            <a:ext cx="1713656" cy="17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xmlns="" id="{04437FDF-CC27-444A-A5AF-3AAA4AE2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4590130"/>
            <a:ext cx="7207530" cy="4699389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C0F0ADD6-416F-4449-AC48-850735B2C5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200" y="4305300"/>
            <a:ext cx="6755794" cy="4847721"/>
          </a:xfrm>
          <a:prstGeom prst="rect">
            <a:avLst/>
          </a:prstGeom>
        </p:spPr>
      </p:pic>
      <p:grpSp>
        <p:nvGrpSpPr>
          <p:cNvPr id="82" name="مجموعة 81"/>
          <p:cNvGrpSpPr/>
          <p:nvPr/>
        </p:nvGrpSpPr>
        <p:grpSpPr>
          <a:xfrm>
            <a:off x="9296400" y="2594929"/>
            <a:ext cx="7646908" cy="1481772"/>
            <a:chOff x="3884666" y="-1181526"/>
            <a:chExt cx="13579629" cy="956413"/>
          </a:xfrm>
        </p:grpSpPr>
        <p:sp>
          <p:nvSpPr>
            <p:cNvPr id="83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4" name="مربع نص 12"/>
            <p:cNvSpPr txBox="1"/>
            <p:nvPr/>
          </p:nvSpPr>
          <p:spPr>
            <a:xfrm>
              <a:off x="3884666" y="-1115257"/>
              <a:ext cx="13198470" cy="890144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عُد الأشياء في كل طبق و أكتب العدد ,’ </a:t>
              </a:r>
              <a:endParaRPr lang="ar-SA" sz="24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ثم </a:t>
              </a:r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ضع علامة  (   خطاء   ) على العدد الذي يمثل المجموعة </a:t>
              </a:r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الأقل ,</a:t>
              </a:r>
            </a:p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 </a:t>
              </a:r>
              <a:r>
                <a:rPr lang="ar-SA" sz="2400" spc="-84" dirty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واذا تساوى عدد الأشياء في الطبقين حوط العددين المتساويين...</a:t>
              </a:r>
              <a:endParaRPr lang="ar-EG" sz="24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85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68767"/>
            <a:ext cx="3336533" cy="3336533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25347337-67CA-864C-9F6B-D8D5D31ED5DB}"/>
              </a:ext>
            </a:extLst>
          </p:cNvPr>
          <p:cNvSpPr/>
          <p:nvPr/>
        </p:nvSpPr>
        <p:spPr>
          <a:xfrm>
            <a:off x="10439400" y="7658100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="" xmlns:a16="http://schemas.microsoft.com/office/drawing/2014/main" id="{D6BD6CCD-BBC7-D04A-8D88-A6DF74E0F392}"/>
              </a:ext>
            </a:extLst>
          </p:cNvPr>
          <p:cNvSpPr/>
          <p:nvPr/>
        </p:nvSpPr>
        <p:spPr>
          <a:xfrm>
            <a:off x="14144515" y="7630739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3084" name="Picture 12" descr="animat-pencil-512x512-color - Animaticon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35975">
            <a:off x="721313" y="3932110"/>
            <a:ext cx="1669719" cy="18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-SCHOOL DRAWING FUN !!!!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86">
            <a:off x="15909257" y="5571505"/>
            <a:ext cx="2179338" cy="2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مجموعة 85"/>
          <p:cNvGrpSpPr/>
          <p:nvPr/>
        </p:nvGrpSpPr>
        <p:grpSpPr>
          <a:xfrm>
            <a:off x="838200" y="2747329"/>
            <a:ext cx="7916380" cy="1433888"/>
            <a:chOff x="3406131" y="-1181526"/>
            <a:chExt cx="14058164" cy="925506"/>
          </a:xfrm>
        </p:grpSpPr>
        <p:sp>
          <p:nvSpPr>
            <p:cNvPr id="87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88" name="مربع نص 12"/>
            <p:cNvSpPr txBox="1"/>
            <p:nvPr/>
          </p:nvSpPr>
          <p:spPr>
            <a:xfrm>
              <a:off x="3406131" y="-949878"/>
              <a:ext cx="13198468" cy="62639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أرسم على الطبق بمقدار العدد المكتوب في الأسفل ,</a:t>
              </a:r>
            </a:p>
            <a:p>
              <a:pPr algn="r"/>
              <a:r>
                <a:rPr lang="ar-SA" sz="24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ثم ضع علامة ( خطاء  ) على العدد الأقل ...</a:t>
              </a:r>
            </a:p>
          </p:txBody>
        </p:sp>
      </p:grpSp>
      <p:pic>
        <p:nvPicPr>
          <p:cNvPr id="90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58100"/>
            <a:ext cx="1552172" cy="193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7162800" y="5721326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/>
          <p:cNvSpPr/>
          <p:nvPr/>
        </p:nvSpPr>
        <p:spPr>
          <a:xfrm>
            <a:off x="6629400" y="5765752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شكل بيضاوي 91"/>
          <p:cNvSpPr/>
          <p:nvPr/>
        </p:nvSpPr>
        <p:spPr>
          <a:xfrm>
            <a:off x="6172200" y="5753100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شكل بيضاوي 92"/>
          <p:cNvSpPr/>
          <p:nvPr/>
        </p:nvSpPr>
        <p:spPr>
          <a:xfrm>
            <a:off x="5638800" y="5829300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شكل بيضاوي 93"/>
          <p:cNvSpPr/>
          <p:nvPr/>
        </p:nvSpPr>
        <p:spPr>
          <a:xfrm>
            <a:off x="7162800" y="6438900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شكل بيضاوي 94"/>
          <p:cNvSpPr/>
          <p:nvPr/>
        </p:nvSpPr>
        <p:spPr>
          <a:xfrm>
            <a:off x="6629400" y="6483326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شكل بيضاوي 95"/>
          <p:cNvSpPr/>
          <p:nvPr/>
        </p:nvSpPr>
        <p:spPr>
          <a:xfrm>
            <a:off x="6096000" y="6546874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شكل بيضاوي 96"/>
          <p:cNvSpPr/>
          <p:nvPr/>
        </p:nvSpPr>
        <p:spPr>
          <a:xfrm>
            <a:off x="5638800" y="6515100"/>
            <a:ext cx="304800" cy="368348"/>
          </a:xfrm>
          <a:prstGeom prst="ellipse">
            <a:avLst/>
          </a:prstGeom>
          <a:noFill/>
          <a:ln w="889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8" name="شكل بيضاوي 97"/>
          <p:cNvSpPr/>
          <p:nvPr/>
        </p:nvSpPr>
        <p:spPr>
          <a:xfrm>
            <a:off x="3581400" y="5676900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99" name="شكل بيضاوي 98"/>
          <p:cNvSpPr/>
          <p:nvPr/>
        </p:nvSpPr>
        <p:spPr>
          <a:xfrm>
            <a:off x="3048000" y="5721326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0" name="شكل بيضاوي 99"/>
          <p:cNvSpPr/>
          <p:nvPr/>
        </p:nvSpPr>
        <p:spPr>
          <a:xfrm>
            <a:off x="2590800" y="5708674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1" name="شكل بيضاوي 100"/>
          <p:cNvSpPr/>
          <p:nvPr/>
        </p:nvSpPr>
        <p:spPr>
          <a:xfrm>
            <a:off x="2057400" y="5784874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2" name="شكل بيضاوي 101"/>
          <p:cNvSpPr/>
          <p:nvPr/>
        </p:nvSpPr>
        <p:spPr>
          <a:xfrm>
            <a:off x="3581400" y="6210300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3" name="شكل بيضاوي 102"/>
          <p:cNvSpPr/>
          <p:nvPr/>
        </p:nvSpPr>
        <p:spPr>
          <a:xfrm>
            <a:off x="3048000" y="6210300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4" name="شكل بيضاوي 103"/>
          <p:cNvSpPr/>
          <p:nvPr/>
        </p:nvSpPr>
        <p:spPr>
          <a:xfrm>
            <a:off x="2514600" y="6210300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5" name="شكل بيضاوي 104"/>
          <p:cNvSpPr/>
          <p:nvPr/>
        </p:nvSpPr>
        <p:spPr>
          <a:xfrm>
            <a:off x="2057400" y="6286500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6" name="شكل بيضاوي 105"/>
          <p:cNvSpPr/>
          <p:nvPr/>
        </p:nvSpPr>
        <p:spPr>
          <a:xfrm>
            <a:off x="3048000" y="6756352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sp>
        <p:nvSpPr>
          <p:cNvPr id="107" name="شكل بيضاوي 106"/>
          <p:cNvSpPr/>
          <p:nvPr/>
        </p:nvSpPr>
        <p:spPr>
          <a:xfrm>
            <a:off x="2514600" y="6756352"/>
            <a:ext cx="304800" cy="368348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FF"/>
              </a:solidFill>
            </a:endParaRPr>
          </a:p>
        </p:txBody>
      </p:sp>
      <p:pic>
        <p:nvPicPr>
          <p:cNvPr id="35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62" y="7325939"/>
            <a:ext cx="1552172" cy="193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91529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000" spc="-84" dirty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</a:t>
              </a:r>
              <a:r>
                <a:rPr lang="ar-SA" sz="60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 </a:t>
              </a:r>
              <a:r>
                <a:rPr lang="ar-SA" sz="60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 مقارنة الاعداد حتى 20</a:t>
              </a:r>
              <a:endParaRPr lang="ar-SA" sz="60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- مقارنة الأعداد حتى ٢٠ 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26851" y="3242636"/>
            <a:ext cx="11202156" cy="62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36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846979" y="3168847"/>
              <a:ext cx="209394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104 +105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16-5-1443هـ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Medium" panose="00000600000000000000" pitchFamily="2" charset="0"/>
                  <a:ea typeface="字酷堂黄楷体(个人非商业版)" panose="02010609030101010101" pitchFamily="49" charset="-122"/>
                  <a:cs typeface="Montserrat Medium" panose="00000600000000000000" pitchFamily="2" charset="0"/>
                </a:rPr>
                <a:t>ا</a:t>
              </a:r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لاعداد حتى </a:t>
              </a:r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16-5-1443هـ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:a16="http://schemas.microsoft.com/office/drawing/2014/main" xmlns="" id="{03D00B63-FE2E-44CD-BC7B-D4593911C090}"/>
              </a:ext>
            </a:extLst>
          </p:cNvPr>
          <p:cNvSpPr/>
          <p:nvPr/>
        </p:nvSpPr>
        <p:spPr bwMode="auto">
          <a:xfrm rot="21224673">
            <a:off x="5943600" y="141006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أعد الأعداد حتى </a:t>
            </a:r>
            <a:r>
              <a:rPr lang="ar-SA" altLang="zh-CN" sz="6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20</a:t>
            </a:r>
            <a:r>
              <a:rPr lang="ar-SA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وأقارنها لتحديد أي المجموعات أكثر عددا ، وأيها أقل عددا ، وأيها له العدد نفسه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16D584A9-FBAE-4556-B695-EE5B6C05626C}"/>
              </a:ext>
            </a:extLst>
          </p:cNvPr>
          <p:cNvSpPr txBox="1"/>
          <p:nvPr/>
        </p:nvSpPr>
        <p:spPr>
          <a:xfrm>
            <a:off x="11277600" y="6319778"/>
            <a:ext cx="3780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أكثر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أقل 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يساوي</a:t>
            </a:r>
            <a:endParaRPr lang="en-US" sz="60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xmlns="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:a16="http://schemas.microsoft.com/office/drawing/2014/main" xmlns="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15672" r="22364" b="15706"/>
          <a:stretch/>
        </p:blipFill>
        <p:spPr bwMode="auto">
          <a:xfrm>
            <a:off x="9144000" y="2686950"/>
            <a:ext cx="6524877" cy="725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104 الى 105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16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16-5-1443هـ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5" t="16762" r="22363" b="19654"/>
          <a:stretch/>
        </p:blipFill>
        <p:spPr bwMode="auto">
          <a:xfrm>
            <a:off x="1524000" y="2857500"/>
            <a:ext cx="6365794" cy="69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07261" y="714417"/>
              <a:ext cx="154994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104 + 105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16-5-1443هـ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431</Words>
  <Application>Microsoft Office PowerPoint</Application>
  <PresentationFormat>Custom</PresentationFormat>
  <Paragraphs>105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4" baseType="lpstr">
      <vt:lpstr>Arial</vt:lpstr>
      <vt:lpstr>PT Bold Heading</vt:lpstr>
      <vt:lpstr>Khalid Art bold</vt:lpstr>
      <vt:lpstr>字酷堂黄楷体(个人非商业版)</vt:lpstr>
      <vt:lpstr>新蒂小丸子小学版</vt:lpstr>
      <vt:lpstr>DecoType Naskh</vt:lpstr>
      <vt:lpstr>PT Simple Bold Ruled</vt:lpstr>
      <vt:lpstr>Calibri Light</vt:lpstr>
      <vt:lpstr>Copperplate</vt:lpstr>
      <vt:lpstr>Architects Daughter</vt:lpstr>
      <vt:lpstr>맑은 고딕</vt:lpstr>
      <vt:lpstr>Segoe UI Semibold</vt:lpstr>
      <vt:lpstr>Sakkal Majalla</vt:lpstr>
      <vt:lpstr>华康海报体W12(P)</vt:lpstr>
      <vt:lpstr>Dubai</vt:lpstr>
      <vt:lpstr>Arabic Typesetting</vt:lpstr>
      <vt:lpstr>Helvetica Light</vt:lpstr>
      <vt:lpstr>宋体</vt:lpstr>
      <vt:lpstr>微软雅黑</vt:lpstr>
      <vt:lpstr>Arial Rounded MT Bold</vt:lpstr>
      <vt:lpstr>Montserrat Medium</vt:lpstr>
      <vt:lpstr>Tw Cen MT</vt:lpstr>
      <vt:lpstr>Concert One</vt:lpstr>
      <vt:lpstr>Calibri</vt:lpstr>
      <vt:lpstr>Montserrat Black</vt:lpstr>
      <vt:lpstr>Catamaran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199</cp:revision>
  <dcterms:created xsi:type="dcterms:W3CDTF">2006-08-16T00:00:00Z</dcterms:created>
  <dcterms:modified xsi:type="dcterms:W3CDTF">2023-04-05T04:13:21Z</dcterms:modified>
  <dc:identifier>DAEmlF8lUv0</dc:identifier>
</cp:coreProperties>
</file>