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87" r:id="rId4"/>
    <p:sldId id="288" r:id="rId5"/>
    <p:sldId id="286" r:id="rId6"/>
    <p:sldId id="289" r:id="rId7"/>
    <p:sldId id="290" r:id="rId8"/>
    <p:sldId id="291" r:id="rId9"/>
    <p:sldId id="271" r:id="rId10"/>
    <p:sldId id="292" r:id="rId11"/>
    <p:sldId id="293" r:id="rId12"/>
    <p:sldId id="272" r:id="rId13"/>
    <p:sldId id="294" r:id="rId14"/>
    <p:sldId id="295" r:id="rId15"/>
    <p:sldId id="275" r:id="rId16"/>
    <p:sldId id="285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18B"/>
    <a:srgbClr val="A07CA0"/>
    <a:srgbClr val="CBCACA"/>
    <a:srgbClr val="6F8CC2"/>
    <a:srgbClr val="7B95C4"/>
    <a:srgbClr val="D8E0ED"/>
    <a:srgbClr val="BAE0B7"/>
    <a:srgbClr val="A5A5A5"/>
    <a:srgbClr val="D5DDD3"/>
    <a:srgbClr val="FFD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20/09/44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1.png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5" Type="http://schemas.openxmlformats.org/officeDocument/2006/relationships/image" Target="../media/image47.emf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5.wdp"/><Relationship Id="rId18" Type="http://schemas.microsoft.com/office/2007/relationships/hdphoto" Target="../media/hdphoto1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4.png"/><Relationship Id="rId17" Type="http://schemas.openxmlformats.org/officeDocument/2006/relationships/image" Target="../media/image53.png"/><Relationship Id="rId2" Type="http://schemas.openxmlformats.org/officeDocument/2006/relationships/image" Target="../media/image1.png"/><Relationship Id="rId16" Type="http://schemas.openxmlformats.org/officeDocument/2006/relationships/image" Target="../media/image52.emf"/><Relationship Id="rId20" Type="http://schemas.microsoft.com/office/2007/relationships/hdphoto" Target="../media/hdphoto1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5" Type="http://schemas.openxmlformats.org/officeDocument/2006/relationships/image" Target="../media/image51.emf"/><Relationship Id="rId10" Type="http://schemas.openxmlformats.org/officeDocument/2006/relationships/image" Target="../media/image43.png"/><Relationship Id="rId19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7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18.wdp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6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9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18.wdp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6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1.emf"/><Relationship Id="rId18" Type="http://schemas.microsoft.com/office/2007/relationships/hdphoto" Target="../media/hdphoto19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18.wdp"/><Relationship Id="rId17" Type="http://schemas.openxmlformats.org/officeDocument/2006/relationships/image" Target="../media/image65.png"/><Relationship Id="rId2" Type="http://schemas.openxmlformats.org/officeDocument/2006/relationships/image" Target="../media/image60.emf"/><Relationship Id="rId16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6.png"/><Relationship Id="rId5" Type="http://schemas.openxmlformats.org/officeDocument/2006/relationships/image" Target="../media/image2.png"/><Relationship Id="rId15" Type="http://schemas.openxmlformats.org/officeDocument/2006/relationships/image" Target="../media/image63.em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9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8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7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70.emf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20.wdp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2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emf"/><Relationship Id="rId17" Type="http://schemas.openxmlformats.org/officeDocument/2006/relationships/image" Target="../media/image12.emf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5" Type="http://schemas.microsoft.com/office/2007/relationships/hdphoto" Target="../media/hdphoto8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18" Type="http://schemas.microsoft.com/office/2007/relationships/hdphoto" Target="../media/hdphoto10.wdp"/><Relationship Id="rId3" Type="http://schemas.microsoft.com/office/2007/relationships/hdphoto" Target="../media/hdphoto1.wdp"/><Relationship Id="rId21" Type="http://schemas.openxmlformats.org/officeDocument/2006/relationships/image" Target="../media/image22.png"/><Relationship Id="rId7" Type="http://schemas.microsoft.com/office/2007/relationships/hdphoto" Target="../media/hdphoto3.wdp"/><Relationship Id="rId12" Type="http://schemas.openxmlformats.org/officeDocument/2006/relationships/image" Target="../media/image15.emf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17.png"/><Relationship Id="rId22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jpeg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microsoft.com/office/2007/relationships/hdphoto" Target="../media/hdphoto4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30.JPG"/><Relationship Id="rId9" Type="http://schemas.openxmlformats.org/officeDocument/2006/relationships/image" Target="../media/image3.png"/><Relationship Id="rId1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6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0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8.emf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14.wdp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2.png"/><Relationship Id="rId15" Type="http://schemas.openxmlformats.org/officeDocument/2006/relationships/image" Target="../media/image45.em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طيل مستدير الزوايا 52"/>
          <p:cNvSpPr/>
          <p:nvPr/>
        </p:nvSpPr>
        <p:spPr>
          <a:xfrm>
            <a:off x="6544909" y="5194143"/>
            <a:ext cx="1848193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789414" y="4383321"/>
            <a:ext cx="1359184" cy="51264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>
            <a:off x="2198448" y="2105001"/>
            <a:ext cx="6292954" cy="1510172"/>
          </a:xfrm>
          <a:prstGeom prst="round2SameRec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17" name="مستطيل مستدير الزوايا 16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102777" y="2189318"/>
            <a:ext cx="633760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أحدد محاور التماثل في شكل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وأكمل رسم شكل بالتماثل حول محور مستعملاً الطي أو شبكة المربعات 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6746168" y="4390237"/>
            <a:ext cx="1445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التماثل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474779" y="5193730"/>
            <a:ext cx="1965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محور التماثل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90" y="1984168"/>
            <a:ext cx="1096946" cy="1096946"/>
          </a:xfrm>
          <a:prstGeom prst="rect">
            <a:avLst/>
          </a:prstGeom>
        </p:spPr>
      </p:pic>
      <p:sp>
        <p:nvSpPr>
          <p:cNvPr id="50" name="مخطط انسيابي: محطة طرفية 49"/>
          <p:cNvSpPr/>
          <p:nvPr/>
        </p:nvSpPr>
        <p:spPr>
          <a:xfrm>
            <a:off x="9062243" y="2305239"/>
            <a:ext cx="1701804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فــكــرة الدرس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328" b="95391" l="15417" r="86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35047" r="11171" b="4508"/>
          <a:stretch/>
        </p:blipFill>
        <p:spPr>
          <a:xfrm>
            <a:off x="3985895" y="4031470"/>
            <a:ext cx="1767110" cy="2525960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867" b="98400" l="1733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2" y="3842790"/>
            <a:ext cx="1096946" cy="1096946"/>
          </a:xfrm>
          <a:prstGeom prst="rect">
            <a:avLst/>
          </a:prstGeom>
        </p:spPr>
      </p:pic>
      <p:sp>
        <p:nvSpPr>
          <p:cNvPr id="47" name="مخطط انسيابي: محطة طرفية 46"/>
          <p:cNvSpPr/>
          <p:nvPr/>
        </p:nvSpPr>
        <p:spPr>
          <a:xfrm>
            <a:off x="9282029" y="4163861"/>
            <a:ext cx="147849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المــفـردات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" grpId="0" animBg="1"/>
      <p:bldP spid="8" grpId="0" animBg="1"/>
      <p:bldP spid="7" grpId="0"/>
      <p:bldP spid="37" grpId="0"/>
      <p:bldP spid="38" grpId="0"/>
      <p:bldP spid="50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3840" y="1653554"/>
            <a:ext cx="6312850" cy="169319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3346" y="3432773"/>
            <a:ext cx="6158683" cy="92911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2825" y="4361889"/>
            <a:ext cx="1941117" cy="2155455"/>
          </a:xfrm>
          <a:prstGeom prst="rect">
            <a:avLst/>
          </a:prstGeom>
        </p:spPr>
      </p:pic>
      <p:cxnSp>
        <p:nvCxnSpPr>
          <p:cNvPr id="32" name="رابط كسهم مستقيم 31"/>
          <p:cNvCxnSpPr/>
          <p:nvPr/>
        </p:nvCxnSpPr>
        <p:spPr>
          <a:xfrm>
            <a:off x="3684617" y="1589457"/>
            <a:ext cx="0" cy="181697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234" r="83037" b="67462"/>
          <a:stretch/>
        </p:blipFill>
        <p:spPr>
          <a:xfrm flipH="1">
            <a:off x="5870772" y="4441813"/>
            <a:ext cx="763541" cy="19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47066" y="2555303"/>
            <a:ext cx="5764171" cy="149799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23236" y="2252074"/>
            <a:ext cx="2193000" cy="206933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2894" y="4707879"/>
            <a:ext cx="6158343" cy="116200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97" b="15821" l="5973" r="346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4" r="68915" b="84581"/>
          <a:stretch/>
        </p:blipFill>
        <p:spPr>
          <a:xfrm flipV="1">
            <a:off x="3128948" y="3261597"/>
            <a:ext cx="1323401" cy="106811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778" l="0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54" y="3266551"/>
            <a:ext cx="1869021" cy="19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51" y="4364436"/>
            <a:ext cx="9603252" cy="1943859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601339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650381" y="1841621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42881" y="1817530"/>
            <a:ext cx="79800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هل للشكل محور تماثل ؟ أكتب نعم أو لا ، وإذا كانت الإجابة : نعم ، أذكر كم محور تماثل له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7299" y="2564553"/>
            <a:ext cx="9732639" cy="1574552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4389302" y="3477732"/>
            <a:ext cx="1426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722901" y="3461829"/>
            <a:ext cx="9056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رابط كسهم مستقيم 37"/>
          <p:cNvCxnSpPr/>
          <p:nvPr/>
        </p:nvCxnSpPr>
        <p:spPr>
          <a:xfrm flipH="1">
            <a:off x="6183499" y="2564553"/>
            <a:ext cx="1316" cy="162027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/>
          <p:nvPr/>
        </p:nvCxnSpPr>
        <p:spPr>
          <a:xfrm flipH="1">
            <a:off x="4851970" y="3378046"/>
            <a:ext cx="265683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/>
          <p:cNvCxnSpPr/>
          <p:nvPr/>
        </p:nvCxnSpPr>
        <p:spPr>
          <a:xfrm flipH="1">
            <a:off x="2361315" y="2597293"/>
            <a:ext cx="1316" cy="162027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978376" y="3708564"/>
            <a:ext cx="1426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رابط كسهم مستقيم 48"/>
          <p:cNvCxnSpPr/>
          <p:nvPr/>
        </p:nvCxnSpPr>
        <p:spPr>
          <a:xfrm flipH="1">
            <a:off x="8949157" y="4754308"/>
            <a:ext cx="1785257" cy="146615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9192774" y="5989632"/>
            <a:ext cx="1426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5253277" y="6028293"/>
            <a:ext cx="1426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رابط كسهم مستقيم 51"/>
          <p:cNvCxnSpPr/>
          <p:nvPr/>
        </p:nvCxnSpPr>
        <p:spPr>
          <a:xfrm flipH="1" flipV="1">
            <a:off x="5253277" y="4486550"/>
            <a:ext cx="1421200" cy="114316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/>
          <p:cNvSpPr txBox="1"/>
          <p:nvPr/>
        </p:nvSpPr>
        <p:spPr>
          <a:xfrm>
            <a:off x="2657381" y="5690762"/>
            <a:ext cx="9056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9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48" grpId="0"/>
      <p:bldP spid="50" grpId="0"/>
      <p:bldP spid="51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10" y="4835277"/>
            <a:ext cx="9069642" cy="1906814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601339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650381" y="1841621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0085" y="2306963"/>
            <a:ext cx="10263047" cy="2447345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6810102" y="5657657"/>
            <a:ext cx="28083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ينطبق النصفان عند طي أحدهما على الآخر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942345" y="3305745"/>
            <a:ext cx="36613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لأن الدائرة ب مرسوم بداخلها وجه فلا يوجد الا محور تماثل واحد يمر بين العينين ويقسمها الى نصفين متطابقين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2" name="رابط كسهم مستقيم 41"/>
          <p:cNvCxnSpPr/>
          <p:nvPr/>
        </p:nvCxnSpPr>
        <p:spPr>
          <a:xfrm>
            <a:off x="5296540" y="2942026"/>
            <a:ext cx="15688" cy="141650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67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037" y="2339252"/>
            <a:ext cx="6867563" cy="962462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700" b="69871" l="8125" r="8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4" t="51682" r="12427" b="30540"/>
          <a:stretch/>
        </p:blipFill>
        <p:spPr>
          <a:xfrm>
            <a:off x="8601339" y="1644683"/>
            <a:ext cx="2535129" cy="72918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650381" y="1841621"/>
            <a:ext cx="20840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ED718B"/>
                </a:solidFill>
              </a:rPr>
              <a:t>أتـدرب وأحــل المسائل </a:t>
            </a:r>
            <a:endParaRPr lang="ar-SA" sz="2000" b="1" dirty="0">
              <a:solidFill>
                <a:srgbClr val="ED718B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13144" y="2286121"/>
            <a:ext cx="2616025" cy="178525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1326" r="77496" b="73495"/>
          <a:stretch/>
        </p:blipFill>
        <p:spPr>
          <a:xfrm flipH="1">
            <a:off x="2921156" y="2378904"/>
            <a:ext cx="631941" cy="160845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26791" y="4595916"/>
            <a:ext cx="6981105" cy="120848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9068" y="4665567"/>
            <a:ext cx="1850101" cy="204727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99" b="25672" l="16041" r="28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70086" b="73836"/>
          <a:stretch/>
        </p:blipFill>
        <p:spPr>
          <a:xfrm flipH="1">
            <a:off x="2487362" y="4673798"/>
            <a:ext cx="816756" cy="16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73" y="5174412"/>
            <a:ext cx="9454476" cy="1024943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1223" b="74724"/>
          <a:stretch/>
        </p:blipFill>
        <p:spPr>
          <a:xfrm>
            <a:off x="2318579" y="1076371"/>
            <a:ext cx="6293260" cy="79569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051" y="2097094"/>
            <a:ext cx="10455944" cy="73977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6311" y="2973947"/>
            <a:ext cx="7206118" cy="160947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1254" y="2879812"/>
            <a:ext cx="2368189" cy="2320347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4362995" y="5999647"/>
            <a:ext cx="47155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فالدائرة لها أكثر من محور تماثل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848823" y="4357339"/>
            <a:ext cx="75719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أقوم بطي الصورة من المنصف فإذا انطبق أحدهما على الآخر يكون له محور تماثل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698" y="1561610"/>
            <a:ext cx="9281053" cy="501915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17577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٧٧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8656320" y="4799896"/>
            <a:ext cx="1223607" cy="49455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100251" y="4985822"/>
            <a:ext cx="981931" cy="38736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50" b="89776" l="3674" r="94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8" t="7492" r="6699" b="14159"/>
          <a:stretch/>
        </p:blipFill>
        <p:spPr>
          <a:xfrm>
            <a:off x="2260738" y="522585"/>
            <a:ext cx="2153119" cy="18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" b="89720" l="0" r="89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211" b="77723"/>
          <a:stretch/>
        </p:blipFill>
        <p:spPr>
          <a:xfrm>
            <a:off x="8609638" y="1690560"/>
            <a:ext cx="2484452" cy="59191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4837" y="1940256"/>
            <a:ext cx="1632514" cy="1986859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9670848" y="2465242"/>
            <a:ext cx="1402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١ :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596640" y="2511408"/>
            <a:ext cx="6074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أرسم مضلعاً سداسياً مستعملاً         ثم أرسمه مرة أخرى ، لكي أعمل مضلعاً واحداً ، كما في الشكل المجاور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2598" y="2364002"/>
            <a:ext cx="564626" cy="56290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3" b="53427" l="0" r="37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06" b="40522"/>
          <a:stretch/>
        </p:blipFill>
        <p:spPr>
          <a:xfrm>
            <a:off x="2082323" y="2030679"/>
            <a:ext cx="967566" cy="978876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3" b="53427" l="0" r="37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06" b="40522"/>
          <a:stretch/>
        </p:blipFill>
        <p:spPr>
          <a:xfrm>
            <a:off x="2084794" y="2809509"/>
            <a:ext cx="967566" cy="978876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9734447" y="3879599"/>
            <a:ext cx="1402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٢ :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710130" y="3880941"/>
            <a:ext cx="60742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أطوي الورقة بالطريقة التي تقسم الشكل مناصفة ثم أفتحها ثانية ، ثم أرسم خطاً بقلم الرصاص على أثر الطي ، وهذا الخط يسمى </a:t>
            </a:r>
            <a:r>
              <a:rPr lang="ar-SA" sz="2400" b="1" dirty="0" smtClean="0">
                <a:solidFill>
                  <a:srgbClr val="C00000"/>
                </a:solidFill>
              </a:rPr>
              <a:t>محور التماثل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24837" y="3986476"/>
            <a:ext cx="1660603" cy="2059663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9734447" y="5557216"/>
            <a:ext cx="1402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٣ :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3777656" y="5565923"/>
            <a:ext cx="6074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أطوي الشكل بطريقة أخرى ، لكي أجد محور تماثل آخر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سداسي 27"/>
          <p:cNvSpPr/>
          <p:nvPr/>
        </p:nvSpPr>
        <p:spPr>
          <a:xfrm>
            <a:off x="2095493" y="2136898"/>
            <a:ext cx="891202" cy="790008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سداسي 43"/>
          <p:cNvSpPr/>
          <p:nvPr/>
        </p:nvSpPr>
        <p:spPr>
          <a:xfrm>
            <a:off x="2109537" y="2903062"/>
            <a:ext cx="891202" cy="790008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3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8" grpId="0"/>
      <p:bldP spid="39" grpId="0"/>
      <p:bldP spid="41" grpId="0"/>
      <p:bldP spid="42" grpId="0"/>
      <p:bldP spid="28" grpId="0" animBg="1"/>
      <p:bldP spid="2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" b="89720" l="0" r="89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211" b="77723"/>
          <a:stretch/>
        </p:blipFill>
        <p:spPr>
          <a:xfrm>
            <a:off x="8609638" y="1690560"/>
            <a:ext cx="2484452" cy="591918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9670848" y="2726502"/>
            <a:ext cx="1402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٤ :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596640" y="2719212"/>
            <a:ext cx="6074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أنسخ الشكل وأكمله مستعملاً الطي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9734447" y="3702531"/>
            <a:ext cx="1402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الخطوة </a:t>
            </a:r>
            <a:r>
              <a:rPr lang="ku-Arab-IQ" sz="2400" b="1" dirty="0" smtClean="0">
                <a:solidFill>
                  <a:srgbClr val="0070C0"/>
                </a:solidFill>
              </a:rPr>
              <a:t>٥ :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721531" y="3733655"/>
            <a:ext cx="40699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أكمل الشكل مستعملاً شبكة المربعات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8180" y="2452054"/>
            <a:ext cx="1936679" cy="239644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45" b="35672" l="2560" r="23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596" b="60361"/>
          <a:stretch/>
        </p:blipFill>
        <p:spPr>
          <a:xfrm>
            <a:off x="3421521" y="2460350"/>
            <a:ext cx="1470520" cy="25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" b="89720" l="0" r="898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211" b="77723"/>
          <a:stretch/>
        </p:blipFill>
        <p:spPr>
          <a:xfrm>
            <a:off x="8609638" y="1690560"/>
            <a:ext cx="2484452" cy="59191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8062" y="2380854"/>
            <a:ext cx="880650" cy="81985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5" b="82173"/>
          <a:stretch/>
        </p:blipFill>
        <p:spPr>
          <a:xfrm>
            <a:off x="5350636" y="5928850"/>
            <a:ext cx="5329198" cy="78339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" b="81106"/>
          <a:stretch/>
        </p:blipFill>
        <p:spPr>
          <a:xfrm>
            <a:off x="4177412" y="3770965"/>
            <a:ext cx="6502422" cy="82239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 b="83953"/>
          <a:stretch/>
        </p:blipFill>
        <p:spPr>
          <a:xfrm>
            <a:off x="3987656" y="5157674"/>
            <a:ext cx="6711475" cy="70989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" b="68111"/>
          <a:stretch/>
        </p:blipFill>
        <p:spPr>
          <a:xfrm>
            <a:off x="4204015" y="2430180"/>
            <a:ext cx="6475819" cy="136120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12" b="37072" l="896" r="25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5" r="73675" b="64432"/>
          <a:stretch/>
        </p:blipFill>
        <p:spPr>
          <a:xfrm>
            <a:off x="2874809" y="2308342"/>
            <a:ext cx="1080754" cy="892371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7290" l="0" r="11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902" b="81283"/>
          <a:stretch/>
        </p:blipFill>
        <p:spPr>
          <a:xfrm>
            <a:off x="1841365" y="2301950"/>
            <a:ext cx="1113010" cy="1101085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4642" l="0" r="10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837" b="84488"/>
          <a:stretch/>
        </p:blipFill>
        <p:spPr>
          <a:xfrm>
            <a:off x="1924080" y="3180634"/>
            <a:ext cx="944491" cy="921867"/>
          </a:xfrm>
          <a:prstGeom prst="rect">
            <a:avLst/>
          </a:prstGeom>
        </p:spPr>
      </p:pic>
      <p:cxnSp>
        <p:nvCxnSpPr>
          <p:cNvPr id="35" name="رابط كسهم مستقيم 34"/>
          <p:cNvCxnSpPr/>
          <p:nvPr/>
        </p:nvCxnSpPr>
        <p:spPr>
          <a:xfrm>
            <a:off x="2324394" y="2031441"/>
            <a:ext cx="8608" cy="224146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5686909" y="4542908"/>
            <a:ext cx="34834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، لأن الاشكال غير متماثلة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9403" b="97164" l="47952" r="77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86" t="52508" r="22503" b="2713"/>
          <a:stretch/>
        </p:blipFill>
        <p:spPr>
          <a:xfrm>
            <a:off x="2325188" y="2229466"/>
            <a:ext cx="557743" cy="1902335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9403" b="97164" l="47952" r="77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17" t="52508" r="37021" b="2713"/>
          <a:stretch/>
        </p:blipFill>
        <p:spPr>
          <a:xfrm>
            <a:off x="1740830" y="2225657"/>
            <a:ext cx="593067" cy="1902335"/>
          </a:xfrm>
          <a:prstGeom prst="rect">
            <a:avLst/>
          </a:prstGeom>
        </p:spPr>
      </p:pic>
      <p:sp>
        <p:nvSpPr>
          <p:cNvPr id="48" name="مربع نص 47"/>
          <p:cNvSpPr txBox="1"/>
          <p:nvPr/>
        </p:nvSpPr>
        <p:spPr>
          <a:xfrm>
            <a:off x="4648002" y="6136299"/>
            <a:ext cx="6876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نعم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08932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81 L 0.00065 0.12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2.59259E-6 L 0.00847 0.294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116 L -0.00508 0.2958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826306" y="1906961"/>
            <a:ext cx="819991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لاحظت أن بعض الأشكال مثل الأشكال أعلاه ينطبق بعضها على بعض عند تنصيفها ، فيسمى هذا </a:t>
            </a:r>
            <a:r>
              <a:rPr lang="ar-SA" sz="2800" b="1" dirty="0" smtClean="0">
                <a:solidFill>
                  <a:srgbClr val="00B050"/>
                </a:solidFill>
              </a:rPr>
              <a:t>تماثلا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ً ، ويسمى الخط المتقطع </a:t>
            </a:r>
            <a:r>
              <a:rPr lang="ar-SA" sz="2800" b="1" dirty="0" smtClean="0">
                <a:solidFill>
                  <a:srgbClr val="FF0000"/>
                </a:solidFill>
              </a:rPr>
              <a:t>محور تماثل </a:t>
            </a:r>
            <a:endParaRPr lang="ar-SA" sz="2800" b="1" dirty="0" smtClean="0">
              <a:solidFill>
                <a:srgbClr val="FF000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22179" b="7810"/>
          <a:stretch/>
        </p:blipFill>
        <p:spPr>
          <a:xfrm>
            <a:off x="10265378" y="1906961"/>
            <a:ext cx="1373368" cy="33458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98"/>
          <a:stretch/>
        </p:blipFill>
        <p:spPr>
          <a:xfrm>
            <a:off x="6013868" y="2979059"/>
            <a:ext cx="4076324" cy="50710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53"/>
          <a:stretch/>
        </p:blipFill>
        <p:spPr>
          <a:xfrm>
            <a:off x="2679903" y="3511785"/>
            <a:ext cx="7346317" cy="122268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t="5355" r="4431" b="36655"/>
          <a:stretch/>
        </p:blipFill>
        <p:spPr>
          <a:xfrm>
            <a:off x="2807608" y="4619880"/>
            <a:ext cx="2403499" cy="1574548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4673" r="1064" b="46717"/>
          <a:stretch/>
        </p:blipFill>
        <p:spPr>
          <a:xfrm>
            <a:off x="6963555" y="4789144"/>
            <a:ext cx="2964150" cy="1305692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6453050" y="6194428"/>
            <a:ext cx="27820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له محور تماثل واحد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2171963" y="6191775"/>
            <a:ext cx="27820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له محورا تماثل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1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33"/>
          <a:stretch/>
        </p:blipFill>
        <p:spPr>
          <a:xfrm>
            <a:off x="3969856" y="2538335"/>
            <a:ext cx="7017653" cy="116292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10666" r="8602" b="9968"/>
          <a:stretch/>
        </p:blipFill>
        <p:spPr>
          <a:xfrm>
            <a:off x="1248442" y="1440196"/>
            <a:ext cx="2544463" cy="2544463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127578" y="1644683"/>
            <a:ext cx="151500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إذا لم ينطبق نصفا الشكل أحدهما على </a:t>
            </a:r>
          </a:p>
          <a:p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الآخر ، فإنه لا يكون للشكل محور تماثل </a:t>
            </a:r>
            <a:endParaRPr lang="ar-SA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8" r="110" b="82770"/>
          <a:stretch/>
        </p:blipFill>
        <p:spPr>
          <a:xfrm>
            <a:off x="7478683" y="1945388"/>
            <a:ext cx="3657844" cy="53760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9856" y="3602386"/>
            <a:ext cx="2173516" cy="2678517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6112570" y="4103123"/>
            <a:ext cx="46728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ألاحظ أن نصفي بيت الطيور هذا لا ينطبق أحدهما على الآخر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734749" y="5294450"/>
            <a:ext cx="36628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لا يوجد له محور تماثل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4521715" y="3793050"/>
            <a:ext cx="519448" cy="620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5456827" y="4868091"/>
            <a:ext cx="439581" cy="4746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5169646" y="5407743"/>
            <a:ext cx="287181" cy="330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0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  <p:bldP spid="13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239925" y="1725050"/>
            <a:ext cx="7696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يمكنني إكمال رسم شكل له محور تماثل باستعمال الطي أو شبكة المربعات </a:t>
            </a:r>
            <a:endParaRPr lang="ar-SA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" b="80147"/>
          <a:stretch/>
        </p:blipFill>
        <p:spPr>
          <a:xfrm>
            <a:off x="5956725" y="2302445"/>
            <a:ext cx="4984548" cy="65042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58"/>
          <a:stretch/>
        </p:blipFill>
        <p:spPr>
          <a:xfrm>
            <a:off x="7001786" y="2952868"/>
            <a:ext cx="3863011" cy="6621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11392" y="3815285"/>
            <a:ext cx="1765791" cy="276974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7304" y="3789204"/>
            <a:ext cx="1712630" cy="288116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7563" y="3660691"/>
            <a:ext cx="1834844" cy="30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239925" y="1725050"/>
            <a:ext cx="7696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يمكنني إكمال رسم شكل له محور تماثل باستعمال الطي أو شبكة المربعات </a:t>
            </a:r>
            <a:endParaRPr lang="ar-SA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" b="80147"/>
          <a:stretch/>
        </p:blipFill>
        <p:spPr>
          <a:xfrm>
            <a:off x="5956725" y="2302445"/>
            <a:ext cx="4984548" cy="65042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4525" y="3876700"/>
            <a:ext cx="1839466" cy="243223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81"/>
          <a:stretch/>
        </p:blipFill>
        <p:spPr>
          <a:xfrm>
            <a:off x="5210267" y="3028273"/>
            <a:ext cx="5654530" cy="63921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2820" y="3920006"/>
            <a:ext cx="2270400" cy="265133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5" b="45352"/>
          <a:stretch/>
        </p:blipFill>
        <p:spPr>
          <a:xfrm>
            <a:off x="2760882" y="3865154"/>
            <a:ext cx="1893231" cy="24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33" y="2697840"/>
            <a:ext cx="8514001" cy="1552000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9282029" y="1076371"/>
            <a:ext cx="1854498" cy="511457"/>
          </a:xfrm>
          <a:prstGeom prst="roundRect">
            <a:avLst/>
          </a:prstGeom>
          <a:solidFill>
            <a:srgbClr val="FF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الـــتـمـــاثــل  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9" y="745042"/>
            <a:ext cx="849447" cy="849447"/>
          </a:xfrm>
          <a:prstGeom prst="rect">
            <a:avLst/>
          </a:prstGeom>
        </p:spPr>
      </p:pic>
      <p:sp>
        <p:nvSpPr>
          <p:cNvPr id="31" name="مخطط انسيابي: مستند 30"/>
          <p:cNvSpPr/>
          <p:nvPr/>
        </p:nvSpPr>
        <p:spPr>
          <a:xfrm rot="10800000" flipV="1">
            <a:off x="104261" y="62343"/>
            <a:ext cx="12016618" cy="833425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مستند 29"/>
          <p:cNvSpPr/>
          <p:nvPr/>
        </p:nvSpPr>
        <p:spPr>
          <a:xfrm rot="5400000" flipV="1">
            <a:off x="-2962068" y="3070864"/>
            <a:ext cx="6754364" cy="702489"/>
          </a:xfrm>
          <a:prstGeom prst="flowChartDocument">
            <a:avLst/>
          </a:prstGeom>
          <a:solidFill>
            <a:srgbClr val="D5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243908"/>
            <a:ext cx="1371600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التاسع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554382" y="243908"/>
            <a:ext cx="1817506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الأشكال الهندسية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23611" y="243908"/>
            <a:ext cx="1195759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7" y="939149"/>
            <a:ext cx="886198" cy="85922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45" b="96196" l="4076" r="92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" y="5200159"/>
            <a:ext cx="1660968" cy="1660968"/>
          </a:xfrm>
          <a:prstGeom prst="rect">
            <a:avLst/>
          </a:prstGeom>
        </p:spPr>
      </p:pic>
      <p:sp>
        <p:nvSpPr>
          <p:cNvPr id="45" name="مخطط انسيابي: محطة طرفية 44"/>
          <p:cNvSpPr/>
          <p:nvPr/>
        </p:nvSpPr>
        <p:spPr>
          <a:xfrm>
            <a:off x="379037" y="174680"/>
            <a:ext cx="953242" cy="455324"/>
          </a:xfrm>
          <a:prstGeom prst="flowChartTerminator">
            <a:avLst/>
          </a:prstGeom>
          <a:ln>
            <a:solidFill>
              <a:srgbClr val="FEA9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57046" y="4868091"/>
            <a:ext cx="426720" cy="426359"/>
          </a:xfrm>
          <a:prstGeom prst="rect">
            <a:avLst/>
          </a:prstGeom>
          <a:solidFill>
            <a:srgbClr val="FFC3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/>
          <p:cNvSpPr/>
          <p:nvPr/>
        </p:nvSpPr>
        <p:spPr>
          <a:xfrm>
            <a:off x="417193" y="4321408"/>
            <a:ext cx="552270" cy="432900"/>
          </a:xfrm>
          <a:prstGeom prst="triangle">
            <a:avLst/>
          </a:prstGeom>
          <a:solidFill>
            <a:srgbClr val="9AE3E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بة 21"/>
          <p:cNvSpPr/>
          <p:nvPr/>
        </p:nvSpPr>
        <p:spPr>
          <a:xfrm>
            <a:off x="499637" y="2830509"/>
            <a:ext cx="413150" cy="643331"/>
          </a:xfrm>
          <a:prstGeom prst="can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492852" y="3650277"/>
            <a:ext cx="426720" cy="452846"/>
          </a:xfrm>
          <a:prstGeom prst="ellipse">
            <a:avLst/>
          </a:prstGeom>
          <a:solidFill>
            <a:srgbClr val="A07C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كعب 24"/>
          <p:cNvSpPr/>
          <p:nvPr/>
        </p:nvSpPr>
        <p:spPr>
          <a:xfrm>
            <a:off x="439788" y="2279889"/>
            <a:ext cx="653142" cy="374183"/>
          </a:xfrm>
          <a:prstGeom prst="cube">
            <a:avLst/>
          </a:prstGeom>
          <a:solidFill>
            <a:srgbClr val="FFD79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سداسي 28"/>
          <p:cNvSpPr/>
          <p:nvPr/>
        </p:nvSpPr>
        <p:spPr>
          <a:xfrm>
            <a:off x="483330" y="1644683"/>
            <a:ext cx="566057" cy="478972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2" y="5916316"/>
            <a:ext cx="899175" cy="89917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7" b="96933" l="93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229" y="1692007"/>
            <a:ext cx="863296" cy="863296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9682637" y="1895993"/>
            <a:ext cx="1100660" cy="455324"/>
          </a:xfrm>
          <a:prstGeom prst="flowChartTerminator">
            <a:avLst/>
          </a:prstGeom>
          <a:ln>
            <a:solidFill>
              <a:srgbClr val="CBCAC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تــأكــد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613522" y="1951207"/>
            <a:ext cx="79800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هل للشكل محور تماثل ؟ أكتب نعم أو لا ، وإذا كانت الإجابة : نعم ، أذكر كم محور تماثل له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69" b="90234" l="5859" r="9628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32" y="1797140"/>
            <a:ext cx="484277" cy="484277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9768576" y="3466597"/>
            <a:ext cx="1426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4896" y="4501907"/>
            <a:ext cx="8978401" cy="1927067"/>
          </a:xfrm>
          <a:prstGeom prst="rect">
            <a:avLst/>
          </a:prstGeom>
        </p:spPr>
      </p:pic>
      <p:cxnSp>
        <p:nvCxnSpPr>
          <p:cNvPr id="35" name="رابط كسهم مستقيم 34"/>
          <p:cNvCxnSpPr/>
          <p:nvPr/>
        </p:nvCxnSpPr>
        <p:spPr>
          <a:xfrm flipH="1">
            <a:off x="7461190" y="3473840"/>
            <a:ext cx="265683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كسهم مستقيم 40"/>
          <p:cNvCxnSpPr/>
          <p:nvPr/>
        </p:nvCxnSpPr>
        <p:spPr>
          <a:xfrm flipH="1">
            <a:off x="8789610" y="2697739"/>
            <a:ext cx="1316" cy="162027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/>
          <p:nvPr/>
        </p:nvCxnSpPr>
        <p:spPr>
          <a:xfrm flipH="1">
            <a:off x="5808524" y="2611972"/>
            <a:ext cx="1316" cy="162027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4130645" y="3487343"/>
            <a:ext cx="12300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517925" y="3356604"/>
            <a:ext cx="9056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751299" y="5433942"/>
            <a:ext cx="9056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1" name="رابط كسهم مستقيم 60"/>
          <p:cNvCxnSpPr/>
          <p:nvPr/>
        </p:nvCxnSpPr>
        <p:spPr>
          <a:xfrm flipH="1">
            <a:off x="1970766" y="4823556"/>
            <a:ext cx="1234162" cy="164740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كسهم مستقيم 64"/>
          <p:cNvCxnSpPr/>
          <p:nvPr/>
        </p:nvCxnSpPr>
        <p:spPr>
          <a:xfrm flipH="1">
            <a:off x="2614636" y="4509289"/>
            <a:ext cx="91867" cy="201496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كسهم مستقيم 67"/>
          <p:cNvCxnSpPr/>
          <p:nvPr/>
        </p:nvCxnSpPr>
        <p:spPr>
          <a:xfrm flipH="1">
            <a:off x="1763602" y="5251437"/>
            <a:ext cx="1853089" cy="6404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كسهم مستقيم 71"/>
          <p:cNvCxnSpPr/>
          <p:nvPr/>
        </p:nvCxnSpPr>
        <p:spPr>
          <a:xfrm>
            <a:off x="1727816" y="5219915"/>
            <a:ext cx="1865507" cy="738002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/>
          <p:cNvSpPr txBox="1"/>
          <p:nvPr/>
        </p:nvSpPr>
        <p:spPr>
          <a:xfrm>
            <a:off x="6112570" y="5727084"/>
            <a:ext cx="9056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2960863" y="6063695"/>
            <a:ext cx="1426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نعم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8" name="رابط كسهم مستقيم 77"/>
          <p:cNvCxnSpPr/>
          <p:nvPr/>
        </p:nvCxnSpPr>
        <p:spPr>
          <a:xfrm>
            <a:off x="2133828" y="4823143"/>
            <a:ext cx="1053482" cy="154044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46" grpId="0"/>
      <p:bldP spid="76" grpId="0"/>
      <p:bldP spid="7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504</Words>
  <Application>Microsoft Office PowerPoint</Application>
  <PresentationFormat>شاشة عريضة</PresentationFormat>
  <Paragraphs>132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218</cp:revision>
  <dcterms:created xsi:type="dcterms:W3CDTF">2022-12-02T21:48:32Z</dcterms:created>
  <dcterms:modified xsi:type="dcterms:W3CDTF">2023-04-10T07:14:01Z</dcterms:modified>
</cp:coreProperties>
</file>