
<file path=[Content_Types].xml><?xml version="1.0" encoding="utf-8"?>
<Types xmlns="http://schemas.openxmlformats.org/package/2006/content-types">
  <Default Extension="gif" ContentType="image/gif"/>
  <Default Extension="jfif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2.jfif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8" r:id="rId2"/>
  </p:sldMasterIdLst>
  <p:notesMasterIdLst>
    <p:notesMasterId r:id="rId135"/>
  </p:notesMasterIdLst>
  <p:sldIdLst>
    <p:sldId id="257" r:id="rId3"/>
    <p:sldId id="256" r:id="rId4"/>
    <p:sldId id="258" r:id="rId5"/>
    <p:sldId id="259" r:id="rId6"/>
    <p:sldId id="407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3" r:id="rId37"/>
    <p:sldId id="295" r:id="rId38"/>
    <p:sldId id="296" r:id="rId39"/>
    <p:sldId id="298" r:id="rId40"/>
    <p:sldId id="300" r:id="rId41"/>
    <p:sldId id="301" r:id="rId42"/>
    <p:sldId id="299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7" r:id="rId58"/>
    <p:sldId id="318" r:id="rId59"/>
    <p:sldId id="316" r:id="rId60"/>
    <p:sldId id="319" r:id="rId61"/>
    <p:sldId id="322" r:id="rId62"/>
    <p:sldId id="323" r:id="rId63"/>
    <p:sldId id="320" r:id="rId64"/>
    <p:sldId id="324" r:id="rId65"/>
    <p:sldId id="341" r:id="rId66"/>
    <p:sldId id="342" r:id="rId67"/>
    <p:sldId id="343" r:id="rId68"/>
    <p:sldId id="345" r:id="rId69"/>
    <p:sldId id="344" r:id="rId70"/>
    <p:sldId id="346" r:id="rId71"/>
    <p:sldId id="347" r:id="rId72"/>
    <p:sldId id="350" r:id="rId73"/>
    <p:sldId id="348" r:id="rId74"/>
    <p:sldId id="349" r:id="rId75"/>
    <p:sldId id="351" r:id="rId76"/>
    <p:sldId id="352" r:id="rId77"/>
    <p:sldId id="353" r:id="rId78"/>
    <p:sldId id="355" r:id="rId79"/>
    <p:sldId id="356" r:id="rId80"/>
    <p:sldId id="357" r:id="rId81"/>
    <p:sldId id="354" r:id="rId82"/>
    <p:sldId id="358" r:id="rId83"/>
    <p:sldId id="360" r:id="rId84"/>
    <p:sldId id="359" r:id="rId85"/>
    <p:sldId id="362" r:id="rId86"/>
    <p:sldId id="363" r:id="rId87"/>
    <p:sldId id="364" r:id="rId88"/>
    <p:sldId id="365" r:id="rId89"/>
    <p:sldId id="366" r:id="rId90"/>
    <p:sldId id="331" r:id="rId91"/>
    <p:sldId id="367" r:id="rId92"/>
    <p:sldId id="368" r:id="rId93"/>
    <p:sldId id="338" r:id="rId94"/>
    <p:sldId id="339" r:id="rId95"/>
    <p:sldId id="335" r:id="rId96"/>
    <p:sldId id="369" r:id="rId97"/>
    <p:sldId id="370" r:id="rId98"/>
    <p:sldId id="371" r:id="rId99"/>
    <p:sldId id="372" r:id="rId100"/>
    <p:sldId id="373" r:id="rId101"/>
    <p:sldId id="374" r:id="rId102"/>
    <p:sldId id="375" r:id="rId103"/>
    <p:sldId id="376" r:id="rId104"/>
    <p:sldId id="377" r:id="rId105"/>
    <p:sldId id="378" r:id="rId106"/>
    <p:sldId id="379" r:id="rId107"/>
    <p:sldId id="380" r:id="rId108"/>
    <p:sldId id="381" r:id="rId109"/>
    <p:sldId id="382" r:id="rId110"/>
    <p:sldId id="383" r:id="rId111"/>
    <p:sldId id="384" r:id="rId112"/>
    <p:sldId id="385" r:id="rId113"/>
    <p:sldId id="386" r:id="rId114"/>
    <p:sldId id="387" r:id="rId115"/>
    <p:sldId id="388" r:id="rId116"/>
    <p:sldId id="389" r:id="rId117"/>
    <p:sldId id="399" r:id="rId118"/>
    <p:sldId id="400" r:id="rId119"/>
    <p:sldId id="395" r:id="rId120"/>
    <p:sldId id="396" r:id="rId121"/>
    <p:sldId id="397" r:id="rId122"/>
    <p:sldId id="393" r:id="rId123"/>
    <p:sldId id="398" r:id="rId124"/>
    <p:sldId id="401" r:id="rId125"/>
    <p:sldId id="392" r:id="rId126"/>
    <p:sldId id="390" r:id="rId127"/>
    <p:sldId id="402" r:id="rId128"/>
    <p:sldId id="391" r:id="rId129"/>
    <p:sldId id="403" r:id="rId130"/>
    <p:sldId id="404" r:id="rId131"/>
    <p:sldId id="394" r:id="rId132"/>
    <p:sldId id="405" r:id="rId133"/>
    <p:sldId id="406" r:id="rId1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398537"/>
    <a:srgbClr val="5DBC5B"/>
    <a:srgbClr val="337F85"/>
    <a:srgbClr val="58B8C0"/>
    <a:srgbClr val="585A52"/>
    <a:srgbClr val="83877A"/>
    <a:srgbClr val="1D5350"/>
    <a:srgbClr val="27706D"/>
    <a:srgbClr val="062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4626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C29E215-C2F4-40AE-BCF0-90A8C6868BF1}" type="datetimeFigureOut">
              <a:rPr lang="ar-SA" smtClean="0"/>
              <a:t>03/10/44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F41DB19-E2D8-4AED-802B-B800DB03EC6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29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431E-9FAD-4847-AE54-63FEE4A0A7F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6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5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نص عمودي"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55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نص عموديان"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579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bg>
      <p:bgPr>
        <a:gradFill flip="none" rotWithShape="1">
          <a:gsLst>
            <a:gs pos="100000">
              <a:srgbClr val="3F5340"/>
            </a:gs>
            <a:gs pos="0">
              <a:srgbClr val="55705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602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bg>
      <p:bgPr>
        <a:gradFill>
          <a:gsLst>
            <a:gs pos="100000">
              <a:srgbClr val="398537"/>
            </a:gs>
            <a:gs pos="0">
              <a:srgbClr val="5DBC5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996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bg>
      <p:bgPr>
        <a:gradFill>
          <a:gsLst>
            <a:gs pos="100000">
              <a:srgbClr val="534037"/>
            </a:gs>
            <a:gs pos="0">
              <a:srgbClr val="67504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984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bg>
      <p:bgPr>
        <a:solidFill>
          <a:srgbClr val="5C0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419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bg>
      <p:bgPr>
        <a:solidFill>
          <a:srgbClr val="062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85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bg>
      <p:bgPr>
        <a:gradFill>
          <a:gsLst>
            <a:gs pos="100000">
              <a:srgbClr val="1D5350"/>
            </a:gs>
            <a:gs pos="0">
              <a:srgbClr val="2770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bg>
      <p:bgPr>
        <a:gradFill>
          <a:gsLst>
            <a:gs pos="100000">
              <a:srgbClr val="585A52"/>
            </a:gs>
            <a:gs pos="0">
              <a:srgbClr val="8387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25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bg>
      <p:bgPr>
        <a:gradFill>
          <a:gsLst>
            <a:gs pos="100000">
              <a:srgbClr val="337F85"/>
            </a:gs>
            <a:gs pos="0">
              <a:srgbClr val="58B8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54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798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bg>
      <p:bgPr>
        <a:solidFill>
          <a:srgbClr val="277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481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bg>
      <p:bgPr>
        <a:solidFill>
          <a:srgbClr val="277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5">
            <a:extLst>
              <a:ext uri="{FF2B5EF4-FFF2-40B4-BE49-F238E27FC236}">
                <a16:creationId xmlns:a16="http://schemas.microsoft.com/office/drawing/2014/main" id="{47296945-CD9A-0D18-EA1E-3A2447077948}"/>
              </a:ext>
            </a:extLst>
          </p:cNvPr>
          <p:cNvSpPr/>
          <p:nvPr userDrawn="1"/>
        </p:nvSpPr>
        <p:spPr>
          <a:xfrm>
            <a:off x="521141" y="10766"/>
            <a:ext cx="11239602" cy="326113"/>
          </a:xfrm>
          <a:prstGeom prst="rect">
            <a:avLst/>
          </a:prstGeom>
          <a:solidFill>
            <a:srgbClr val="63665B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A2CD362F-4B52-0DD1-0517-6F302DC3B913}"/>
              </a:ext>
            </a:extLst>
          </p:cNvPr>
          <p:cNvSpPr/>
          <p:nvPr userDrawn="1"/>
        </p:nvSpPr>
        <p:spPr>
          <a:xfrm>
            <a:off x="565555" y="6521121"/>
            <a:ext cx="11124747" cy="326113"/>
          </a:xfrm>
          <a:prstGeom prst="rect">
            <a:avLst/>
          </a:prstGeom>
          <a:solidFill>
            <a:srgbClr val="63665B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E9A2D3AB-1F7B-80DB-8427-D1B7B162B1BF}"/>
              </a:ext>
            </a:extLst>
          </p:cNvPr>
          <p:cNvSpPr/>
          <p:nvPr userDrawn="1"/>
        </p:nvSpPr>
        <p:spPr>
          <a:xfrm>
            <a:off x="11760743" y="-7438"/>
            <a:ext cx="490438" cy="6865438"/>
          </a:xfrm>
          <a:prstGeom prst="rect">
            <a:avLst/>
          </a:prstGeom>
          <a:gradFill>
            <a:gsLst>
              <a:gs pos="0">
                <a:srgbClr val="CECDC4">
                  <a:alpha val="20000"/>
                </a:srgbClr>
              </a:gs>
              <a:gs pos="90000">
                <a:srgbClr val="B2B0A3">
                  <a:alpha val="5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469900" dist="381000" algn="ctr" rotWithShape="0">
              <a:srgbClr val="000000">
                <a:alpha val="1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26036DFA-CC64-282D-6B1F-7CDE4B2CEAE9}"/>
              </a:ext>
            </a:extLst>
          </p:cNvPr>
          <p:cNvSpPr/>
          <p:nvPr userDrawn="1"/>
        </p:nvSpPr>
        <p:spPr>
          <a:xfrm>
            <a:off x="-15017" y="-22693"/>
            <a:ext cx="490438" cy="6869927"/>
          </a:xfrm>
          <a:prstGeom prst="rect">
            <a:avLst/>
          </a:prstGeom>
          <a:gradFill>
            <a:gsLst>
              <a:gs pos="0">
                <a:srgbClr val="CECDC4">
                  <a:alpha val="20000"/>
                </a:srgbClr>
              </a:gs>
              <a:gs pos="90000">
                <a:srgbClr val="B2B0A3">
                  <a:alpha val="5000"/>
                </a:srgb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>
            <a:outerShdw blurRad="469900" dist="381000" algn="ctr" rotWithShape="0">
              <a:srgbClr val="000000">
                <a:alpha val="1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526BA5AE-F3F0-72E8-B8B1-5F35D0221F02}"/>
              </a:ext>
            </a:extLst>
          </p:cNvPr>
          <p:cNvSpPr/>
          <p:nvPr userDrawn="1"/>
        </p:nvSpPr>
        <p:spPr>
          <a:xfrm rot="5400000">
            <a:off x="-2936684" y="3422871"/>
            <a:ext cx="6869930" cy="45719"/>
          </a:xfrm>
          <a:prstGeom prst="rect">
            <a:avLst/>
          </a:prstGeom>
          <a:gradFill>
            <a:gsLst>
              <a:gs pos="0">
                <a:srgbClr val="32928E"/>
              </a:gs>
              <a:gs pos="100000">
                <a:srgbClr val="32928E">
                  <a:lumMod val="75000"/>
                </a:srgbClr>
              </a:gs>
            </a:gsLst>
            <a:lin ang="8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8">
            <a:extLst>
              <a:ext uri="{FF2B5EF4-FFF2-40B4-BE49-F238E27FC236}">
                <a16:creationId xmlns:a16="http://schemas.microsoft.com/office/drawing/2014/main" id="{8A0700F8-9E5B-D0D5-6490-085B13B8E10A}"/>
              </a:ext>
            </a:extLst>
          </p:cNvPr>
          <p:cNvSpPr/>
          <p:nvPr userDrawn="1"/>
        </p:nvSpPr>
        <p:spPr>
          <a:xfrm rot="5400000">
            <a:off x="8286437" y="3410625"/>
            <a:ext cx="6869930" cy="45719"/>
          </a:xfrm>
          <a:prstGeom prst="rect">
            <a:avLst/>
          </a:prstGeom>
          <a:gradFill>
            <a:gsLst>
              <a:gs pos="0">
                <a:srgbClr val="32928E"/>
              </a:gs>
              <a:gs pos="100000">
                <a:srgbClr val="32928E">
                  <a:lumMod val="75000"/>
                </a:srgbClr>
              </a:gs>
            </a:gsLst>
            <a:lin ang="8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43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bg>
      <p:bgPr>
        <a:gradFill>
          <a:gsLst>
            <a:gs pos="0">
              <a:srgbClr val="3BABA6"/>
            </a:gs>
            <a:gs pos="100000">
              <a:srgbClr val="27706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19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bg>
      <p:bgPr>
        <a:solidFill>
          <a:srgbClr val="313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549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bg>
      <p:bgPr>
        <a:gradFill>
          <a:gsLst>
            <a:gs pos="0">
              <a:srgbClr val="587459"/>
            </a:gs>
            <a:gs pos="100000">
              <a:srgbClr val="3242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200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bg>
      <p:bgPr>
        <a:solidFill>
          <a:srgbClr val="5A4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12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bg>
      <p:bgPr>
        <a:gradFill>
          <a:gsLst>
            <a:gs pos="0">
              <a:srgbClr val="6C5146"/>
            </a:gs>
            <a:gs pos="100000">
              <a:srgbClr val="3242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32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bg>
      <p:bgPr>
        <a:gradFill>
          <a:gsLst>
            <a:gs pos="0">
              <a:srgbClr val="846356"/>
            </a:gs>
            <a:gs pos="100000">
              <a:srgbClr val="533E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40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Pr>
        <a:solidFill>
          <a:srgbClr val="5C6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69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bg>
      <p:bgPr>
        <a:gradFill>
          <a:gsLst>
            <a:gs pos="0">
              <a:srgbClr val="8F9A4C"/>
            </a:gs>
            <a:gs pos="100000">
              <a:srgbClr val="5C633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11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المقطع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38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مع تسمية توضيحية">
    <p:bg>
      <p:bgPr>
        <a:gradFill>
          <a:gsLst>
            <a:gs pos="0">
              <a:srgbClr val="8F9385"/>
            </a:gs>
            <a:gs pos="100000">
              <a:srgbClr val="4D5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291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bg>
      <p:bgPr>
        <a:solidFill>
          <a:srgbClr val="5D6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310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نص عمودي">
    <p:bg>
      <p:bgPr>
        <a:gradFill>
          <a:gsLst>
            <a:gs pos="0">
              <a:srgbClr val="CECDC4"/>
            </a:gs>
            <a:gs pos="90000">
              <a:srgbClr val="B2B0A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5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نص عموديان">
    <p:bg>
      <p:bgPr>
        <a:gradFill>
          <a:gsLst>
            <a:gs pos="0">
              <a:srgbClr val="405541"/>
            </a:gs>
            <a:gs pos="100000">
              <a:srgbClr val="405541">
                <a:lumMod val="75000"/>
              </a:srgb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733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bg>
      <p:bgPr>
        <a:gradFill>
          <a:gsLst>
            <a:gs pos="0">
              <a:srgbClr val="405541"/>
            </a:gs>
            <a:gs pos="100000">
              <a:srgbClr val="405541">
                <a:lumMod val="75000"/>
              </a:srgbClr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_bar">
            <a:extLst>
              <a:ext uri="{FF2B5EF4-FFF2-40B4-BE49-F238E27FC236}">
                <a16:creationId xmlns:a16="http://schemas.microsoft.com/office/drawing/2014/main" id="{C2A11BCD-B126-CDF1-AE73-9D225D47159E}"/>
              </a:ext>
            </a:extLst>
          </p:cNvPr>
          <p:cNvSpPr/>
          <p:nvPr/>
        </p:nvSpPr>
        <p:spPr>
          <a:xfrm>
            <a:off x="0" y="6098745"/>
            <a:ext cx="12192000" cy="759255"/>
          </a:xfrm>
          <a:prstGeom prst="rect">
            <a:avLst/>
          </a:prstGeom>
          <a:gradFill>
            <a:gsLst>
              <a:gs pos="0">
                <a:srgbClr val="32928E"/>
              </a:gs>
              <a:gs pos="100000">
                <a:srgbClr val="32928E">
                  <a:lumMod val="75000"/>
                </a:srgbClr>
              </a:gs>
            </a:gsLst>
            <a:lin ang="8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hadow">
            <a:extLst>
              <a:ext uri="{FF2B5EF4-FFF2-40B4-BE49-F238E27FC236}">
                <a16:creationId xmlns:a16="http://schemas.microsoft.com/office/drawing/2014/main" id="{035CAC51-6D51-6CFF-1A43-4B0BC23C0CC5}"/>
              </a:ext>
            </a:extLst>
          </p:cNvPr>
          <p:cNvSpPr/>
          <p:nvPr userDrawn="1"/>
        </p:nvSpPr>
        <p:spPr>
          <a:xfrm>
            <a:off x="10425941" y="0"/>
            <a:ext cx="1766059" cy="2360588"/>
          </a:xfrm>
          <a:custGeom>
            <a:avLst/>
            <a:gdLst>
              <a:gd name="connsiteX0" fmla="*/ 0 w 4284617"/>
              <a:gd name="connsiteY0" fmla="*/ 0 h 839755"/>
              <a:gd name="connsiteX1" fmla="*/ 4284617 w 4284617"/>
              <a:gd name="connsiteY1" fmla="*/ 0 h 839755"/>
              <a:gd name="connsiteX2" fmla="*/ 4284617 w 4284617"/>
              <a:gd name="connsiteY2" fmla="*/ 839755 h 839755"/>
              <a:gd name="connsiteX3" fmla="*/ 0 w 4284617"/>
              <a:gd name="connsiteY3" fmla="*/ 839755 h 839755"/>
              <a:gd name="connsiteX4" fmla="*/ 0 w 4284617"/>
              <a:gd name="connsiteY4" fmla="*/ 0 h 839755"/>
              <a:gd name="connsiteX0" fmla="*/ 0 w 4284617"/>
              <a:gd name="connsiteY0" fmla="*/ 809625 h 1649380"/>
              <a:gd name="connsiteX1" fmla="*/ 2741567 w 4284617"/>
              <a:gd name="connsiteY1" fmla="*/ 0 h 1649380"/>
              <a:gd name="connsiteX2" fmla="*/ 4284617 w 4284617"/>
              <a:gd name="connsiteY2" fmla="*/ 1649380 h 1649380"/>
              <a:gd name="connsiteX3" fmla="*/ 0 w 4284617"/>
              <a:gd name="connsiteY3" fmla="*/ 1649380 h 1649380"/>
              <a:gd name="connsiteX4" fmla="*/ 0 w 4284617"/>
              <a:gd name="connsiteY4" fmla="*/ 809625 h 1649380"/>
              <a:gd name="connsiteX0" fmla="*/ 0 w 2741567"/>
              <a:gd name="connsiteY0" fmla="*/ 809625 h 1649380"/>
              <a:gd name="connsiteX1" fmla="*/ 2741567 w 2741567"/>
              <a:gd name="connsiteY1" fmla="*/ 0 h 1649380"/>
              <a:gd name="connsiteX2" fmla="*/ 2712992 w 2741567"/>
              <a:gd name="connsiteY2" fmla="*/ 849280 h 1649380"/>
              <a:gd name="connsiteX3" fmla="*/ 0 w 2741567"/>
              <a:gd name="connsiteY3" fmla="*/ 1649380 h 1649380"/>
              <a:gd name="connsiteX4" fmla="*/ 0 w 2741567"/>
              <a:gd name="connsiteY4" fmla="*/ 809625 h 1649380"/>
              <a:gd name="connsiteX0" fmla="*/ 0 w 2741567"/>
              <a:gd name="connsiteY0" fmla="*/ 809625 h 3382930"/>
              <a:gd name="connsiteX1" fmla="*/ 2741567 w 2741567"/>
              <a:gd name="connsiteY1" fmla="*/ 0 h 3382930"/>
              <a:gd name="connsiteX2" fmla="*/ 2712992 w 2741567"/>
              <a:gd name="connsiteY2" fmla="*/ 849280 h 3382930"/>
              <a:gd name="connsiteX3" fmla="*/ 590550 w 2741567"/>
              <a:gd name="connsiteY3" fmla="*/ 3382930 h 3382930"/>
              <a:gd name="connsiteX4" fmla="*/ 0 w 2741567"/>
              <a:gd name="connsiteY4" fmla="*/ 809625 h 3382930"/>
              <a:gd name="connsiteX0" fmla="*/ 9525 w 2151017"/>
              <a:gd name="connsiteY0" fmla="*/ 2305050 h 3382930"/>
              <a:gd name="connsiteX1" fmla="*/ 2151017 w 2151017"/>
              <a:gd name="connsiteY1" fmla="*/ 0 h 3382930"/>
              <a:gd name="connsiteX2" fmla="*/ 2122442 w 2151017"/>
              <a:gd name="connsiteY2" fmla="*/ 849280 h 3382930"/>
              <a:gd name="connsiteX3" fmla="*/ 0 w 2151017"/>
              <a:gd name="connsiteY3" fmla="*/ 3382930 h 3382930"/>
              <a:gd name="connsiteX4" fmla="*/ 9525 w 2151017"/>
              <a:gd name="connsiteY4" fmla="*/ 2305050 h 3382930"/>
              <a:gd name="connsiteX0" fmla="*/ 9525 w 2122442"/>
              <a:gd name="connsiteY0" fmla="*/ 2305050 h 3382930"/>
              <a:gd name="connsiteX1" fmla="*/ 2122442 w 2122442"/>
              <a:gd name="connsiteY1" fmla="*/ 0 h 3382930"/>
              <a:gd name="connsiteX2" fmla="*/ 2122442 w 2122442"/>
              <a:gd name="connsiteY2" fmla="*/ 849280 h 3382930"/>
              <a:gd name="connsiteX3" fmla="*/ 0 w 2122442"/>
              <a:gd name="connsiteY3" fmla="*/ 3382930 h 3382930"/>
              <a:gd name="connsiteX4" fmla="*/ 9525 w 2122442"/>
              <a:gd name="connsiteY4" fmla="*/ 2305050 h 3382930"/>
              <a:gd name="connsiteX0" fmla="*/ 9525 w 2122442"/>
              <a:gd name="connsiteY0" fmla="*/ 2352675 h 3430555"/>
              <a:gd name="connsiteX1" fmla="*/ 2122442 w 2122442"/>
              <a:gd name="connsiteY1" fmla="*/ 0 h 3430555"/>
              <a:gd name="connsiteX2" fmla="*/ 2122442 w 2122442"/>
              <a:gd name="connsiteY2" fmla="*/ 896905 h 3430555"/>
              <a:gd name="connsiteX3" fmla="*/ 0 w 2122442"/>
              <a:gd name="connsiteY3" fmla="*/ 3430555 h 3430555"/>
              <a:gd name="connsiteX4" fmla="*/ 9525 w 2122442"/>
              <a:gd name="connsiteY4" fmla="*/ 2352675 h 3430555"/>
              <a:gd name="connsiteX0" fmla="*/ 9525 w 2122442"/>
              <a:gd name="connsiteY0" fmla="*/ 2381250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9525 w 2122442"/>
              <a:gd name="connsiteY4" fmla="*/ 23812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51017"/>
              <a:gd name="connsiteY0" fmla="*/ 2419350 h 3459130"/>
              <a:gd name="connsiteX1" fmla="*/ 2151017 w 2151017"/>
              <a:gd name="connsiteY1" fmla="*/ 0 h 3459130"/>
              <a:gd name="connsiteX2" fmla="*/ 2151017 w 2151017"/>
              <a:gd name="connsiteY2" fmla="*/ 925480 h 3459130"/>
              <a:gd name="connsiteX3" fmla="*/ 28575 w 2151017"/>
              <a:gd name="connsiteY3" fmla="*/ 3459130 h 3459130"/>
              <a:gd name="connsiteX4" fmla="*/ 0 w 2151017"/>
              <a:gd name="connsiteY4" fmla="*/ 2419350 h 3459130"/>
              <a:gd name="connsiteX0" fmla="*/ 0 w 2122442"/>
              <a:gd name="connsiteY0" fmla="*/ 2457450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0 w 2122442"/>
              <a:gd name="connsiteY4" fmla="*/ 2457450 h 3459130"/>
              <a:gd name="connsiteX0" fmla="*/ 0 w 2122442"/>
              <a:gd name="connsiteY0" fmla="*/ 1907121 h 3459130"/>
              <a:gd name="connsiteX1" fmla="*/ 2122442 w 2122442"/>
              <a:gd name="connsiteY1" fmla="*/ 0 h 3459130"/>
              <a:gd name="connsiteX2" fmla="*/ 2122442 w 2122442"/>
              <a:gd name="connsiteY2" fmla="*/ 925480 h 3459130"/>
              <a:gd name="connsiteX3" fmla="*/ 0 w 2122442"/>
              <a:gd name="connsiteY3" fmla="*/ 3459130 h 3459130"/>
              <a:gd name="connsiteX4" fmla="*/ 0 w 2122442"/>
              <a:gd name="connsiteY4" fmla="*/ 1907121 h 3459130"/>
              <a:gd name="connsiteX0" fmla="*/ 10384 w 2132826"/>
              <a:gd name="connsiteY0" fmla="*/ 1907121 h 2836117"/>
              <a:gd name="connsiteX1" fmla="*/ 2132826 w 2132826"/>
              <a:gd name="connsiteY1" fmla="*/ 0 h 2836117"/>
              <a:gd name="connsiteX2" fmla="*/ 2132826 w 2132826"/>
              <a:gd name="connsiteY2" fmla="*/ 925480 h 2836117"/>
              <a:gd name="connsiteX3" fmla="*/ 0 w 2132826"/>
              <a:gd name="connsiteY3" fmla="*/ 2836117 h 2836117"/>
              <a:gd name="connsiteX4" fmla="*/ 10384 w 2132826"/>
              <a:gd name="connsiteY4" fmla="*/ 1907121 h 2836117"/>
              <a:gd name="connsiteX0" fmla="*/ 10384 w 2132826"/>
              <a:gd name="connsiteY0" fmla="*/ 1907121 h 2939953"/>
              <a:gd name="connsiteX1" fmla="*/ 2132826 w 2132826"/>
              <a:gd name="connsiteY1" fmla="*/ 0 h 2939953"/>
              <a:gd name="connsiteX2" fmla="*/ 2132826 w 2132826"/>
              <a:gd name="connsiteY2" fmla="*/ 925480 h 2939953"/>
              <a:gd name="connsiteX3" fmla="*/ 0 w 2132826"/>
              <a:gd name="connsiteY3" fmla="*/ 2939953 h 2939953"/>
              <a:gd name="connsiteX4" fmla="*/ 10384 w 2132826"/>
              <a:gd name="connsiteY4" fmla="*/ 1907121 h 2939953"/>
              <a:gd name="connsiteX0" fmla="*/ 0 w 2122442"/>
              <a:gd name="connsiteY0" fmla="*/ 1907121 h 2927758"/>
              <a:gd name="connsiteX1" fmla="*/ 2122442 w 2122442"/>
              <a:gd name="connsiteY1" fmla="*/ 0 h 2927758"/>
              <a:gd name="connsiteX2" fmla="*/ 2122442 w 2122442"/>
              <a:gd name="connsiteY2" fmla="*/ 925480 h 2927758"/>
              <a:gd name="connsiteX3" fmla="*/ 1812 w 2122442"/>
              <a:gd name="connsiteY3" fmla="*/ 2927758 h 2927758"/>
              <a:gd name="connsiteX4" fmla="*/ 0 w 2122442"/>
              <a:gd name="connsiteY4" fmla="*/ 1907121 h 2927758"/>
              <a:gd name="connsiteX0" fmla="*/ 10384 w 2132826"/>
              <a:gd name="connsiteY0" fmla="*/ 1907121 h 2927758"/>
              <a:gd name="connsiteX1" fmla="*/ 2132826 w 2132826"/>
              <a:gd name="connsiteY1" fmla="*/ 0 h 2927758"/>
              <a:gd name="connsiteX2" fmla="*/ 2132826 w 2132826"/>
              <a:gd name="connsiteY2" fmla="*/ 925480 h 2927758"/>
              <a:gd name="connsiteX3" fmla="*/ 0 w 2132826"/>
              <a:gd name="connsiteY3" fmla="*/ 2927758 h 2927758"/>
              <a:gd name="connsiteX4" fmla="*/ 10384 w 2132826"/>
              <a:gd name="connsiteY4" fmla="*/ 1907121 h 2927758"/>
              <a:gd name="connsiteX0" fmla="*/ 10384 w 2132826"/>
              <a:gd name="connsiteY0" fmla="*/ 1907121 h 2909464"/>
              <a:gd name="connsiteX1" fmla="*/ 2132826 w 2132826"/>
              <a:gd name="connsiteY1" fmla="*/ 0 h 2909464"/>
              <a:gd name="connsiteX2" fmla="*/ 2132826 w 2132826"/>
              <a:gd name="connsiteY2" fmla="*/ 925480 h 2909464"/>
              <a:gd name="connsiteX3" fmla="*/ 0 w 2132826"/>
              <a:gd name="connsiteY3" fmla="*/ 2909464 h 2909464"/>
              <a:gd name="connsiteX4" fmla="*/ 10384 w 2132826"/>
              <a:gd name="connsiteY4" fmla="*/ 1907121 h 2909464"/>
              <a:gd name="connsiteX0" fmla="*/ 10384 w 2132826"/>
              <a:gd name="connsiteY0" fmla="*/ 1907121 h 2891170"/>
              <a:gd name="connsiteX1" fmla="*/ 2132826 w 2132826"/>
              <a:gd name="connsiteY1" fmla="*/ 0 h 2891170"/>
              <a:gd name="connsiteX2" fmla="*/ 2132826 w 2132826"/>
              <a:gd name="connsiteY2" fmla="*/ 925480 h 2891170"/>
              <a:gd name="connsiteX3" fmla="*/ 0 w 2132826"/>
              <a:gd name="connsiteY3" fmla="*/ 2891170 h 2891170"/>
              <a:gd name="connsiteX4" fmla="*/ 10384 w 2132826"/>
              <a:gd name="connsiteY4" fmla="*/ 1907121 h 2891170"/>
              <a:gd name="connsiteX0" fmla="*/ 0 w 2122442"/>
              <a:gd name="connsiteY0" fmla="*/ 1907121 h 2891170"/>
              <a:gd name="connsiteX1" fmla="*/ 2122442 w 2122442"/>
              <a:gd name="connsiteY1" fmla="*/ 0 h 2891170"/>
              <a:gd name="connsiteX2" fmla="*/ 2122442 w 2122442"/>
              <a:gd name="connsiteY2" fmla="*/ 925480 h 2891170"/>
              <a:gd name="connsiteX3" fmla="*/ 14007 w 2122442"/>
              <a:gd name="connsiteY3" fmla="*/ 2891170 h 2891170"/>
              <a:gd name="connsiteX4" fmla="*/ 0 w 2122442"/>
              <a:gd name="connsiteY4" fmla="*/ 1907121 h 2891170"/>
              <a:gd name="connsiteX0" fmla="*/ 0 w 2122442"/>
              <a:gd name="connsiteY0" fmla="*/ 1907121 h 2891170"/>
              <a:gd name="connsiteX1" fmla="*/ 2122442 w 2122442"/>
              <a:gd name="connsiteY1" fmla="*/ 0 h 2891170"/>
              <a:gd name="connsiteX2" fmla="*/ 2122442 w 2122442"/>
              <a:gd name="connsiteY2" fmla="*/ 925480 h 2891170"/>
              <a:gd name="connsiteX3" fmla="*/ 1811 w 2122442"/>
              <a:gd name="connsiteY3" fmla="*/ 2891170 h 2891170"/>
              <a:gd name="connsiteX4" fmla="*/ 0 w 2122442"/>
              <a:gd name="connsiteY4" fmla="*/ 1907121 h 2891170"/>
              <a:gd name="connsiteX0" fmla="*/ 0 w 2122442"/>
              <a:gd name="connsiteY0" fmla="*/ 1907121 h 2877038"/>
              <a:gd name="connsiteX1" fmla="*/ 2122442 w 2122442"/>
              <a:gd name="connsiteY1" fmla="*/ 0 h 2877038"/>
              <a:gd name="connsiteX2" fmla="*/ 2122442 w 2122442"/>
              <a:gd name="connsiteY2" fmla="*/ 925480 h 2877038"/>
              <a:gd name="connsiteX3" fmla="*/ 1811 w 2122442"/>
              <a:gd name="connsiteY3" fmla="*/ 2877038 h 2877038"/>
              <a:gd name="connsiteX4" fmla="*/ 0 w 2122442"/>
              <a:gd name="connsiteY4" fmla="*/ 1907121 h 2877038"/>
              <a:gd name="connsiteX0" fmla="*/ 0 w 2131863"/>
              <a:gd name="connsiteY0" fmla="*/ 1930674 h 2877038"/>
              <a:gd name="connsiteX1" fmla="*/ 2131863 w 2131863"/>
              <a:gd name="connsiteY1" fmla="*/ 0 h 2877038"/>
              <a:gd name="connsiteX2" fmla="*/ 2131863 w 2131863"/>
              <a:gd name="connsiteY2" fmla="*/ 925480 h 2877038"/>
              <a:gd name="connsiteX3" fmla="*/ 11232 w 2131863"/>
              <a:gd name="connsiteY3" fmla="*/ 2877038 h 2877038"/>
              <a:gd name="connsiteX4" fmla="*/ 0 w 2131863"/>
              <a:gd name="connsiteY4" fmla="*/ 1930674 h 2877038"/>
              <a:gd name="connsiteX0" fmla="*/ 0 w 2122442"/>
              <a:gd name="connsiteY0" fmla="*/ 1930675 h 2877038"/>
              <a:gd name="connsiteX1" fmla="*/ 2122442 w 2122442"/>
              <a:gd name="connsiteY1" fmla="*/ 0 h 2877038"/>
              <a:gd name="connsiteX2" fmla="*/ 2122442 w 2122442"/>
              <a:gd name="connsiteY2" fmla="*/ 925480 h 2877038"/>
              <a:gd name="connsiteX3" fmla="*/ 1811 w 2122442"/>
              <a:gd name="connsiteY3" fmla="*/ 2877038 h 2877038"/>
              <a:gd name="connsiteX4" fmla="*/ 0 w 2122442"/>
              <a:gd name="connsiteY4" fmla="*/ 1930675 h 2877038"/>
              <a:gd name="connsiteX0" fmla="*/ 0 w 2122442"/>
              <a:gd name="connsiteY0" fmla="*/ 1930675 h 2877038"/>
              <a:gd name="connsiteX1" fmla="*/ 2122442 w 2122442"/>
              <a:gd name="connsiteY1" fmla="*/ 0 h 2877038"/>
              <a:gd name="connsiteX2" fmla="*/ 2117731 w 2122442"/>
              <a:gd name="connsiteY2" fmla="*/ 958455 h 2877038"/>
              <a:gd name="connsiteX3" fmla="*/ 1811 w 2122442"/>
              <a:gd name="connsiteY3" fmla="*/ 2877038 h 2877038"/>
              <a:gd name="connsiteX4" fmla="*/ 0 w 2122442"/>
              <a:gd name="connsiteY4" fmla="*/ 1930675 h 287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442" h="2877038">
                <a:moveTo>
                  <a:pt x="0" y="1930675"/>
                </a:moveTo>
                <a:lnTo>
                  <a:pt x="2122442" y="0"/>
                </a:lnTo>
                <a:cubicBezTo>
                  <a:pt x="2120872" y="319485"/>
                  <a:pt x="2119301" y="638970"/>
                  <a:pt x="2117731" y="958455"/>
                </a:cubicBezTo>
                <a:lnTo>
                  <a:pt x="1811" y="2877038"/>
                </a:lnTo>
                <a:cubicBezTo>
                  <a:pt x="1207" y="2549022"/>
                  <a:pt x="604" y="2258691"/>
                  <a:pt x="0" y="1930675"/>
                </a:cubicBezTo>
                <a:close/>
              </a:path>
            </a:pathLst>
          </a:custGeom>
          <a:gradFill>
            <a:gsLst>
              <a:gs pos="67000">
                <a:schemeClr val="tx1">
                  <a:alpha val="0"/>
                </a:schemeClr>
              </a:gs>
              <a:gs pos="31000">
                <a:srgbClr val="000000">
                  <a:alpha val="10000"/>
                </a:srgbClr>
              </a:gs>
              <a:gs pos="0">
                <a:schemeClr val="tx1">
                  <a:alpha val="25000"/>
                </a:schemeClr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hadow">
            <a:extLst>
              <a:ext uri="{FF2B5EF4-FFF2-40B4-BE49-F238E27FC236}">
                <a16:creationId xmlns:a16="http://schemas.microsoft.com/office/drawing/2014/main" id="{A6093EE0-5C75-09A9-E2CA-05A60D6E05A8}"/>
              </a:ext>
            </a:extLst>
          </p:cNvPr>
          <p:cNvSpPr/>
          <p:nvPr userDrawn="1"/>
        </p:nvSpPr>
        <p:spPr>
          <a:xfrm>
            <a:off x="10229221" y="-1"/>
            <a:ext cx="1962779" cy="6953459"/>
          </a:xfrm>
          <a:prstGeom prst="rect">
            <a:avLst/>
          </a:prstGeom>
          <a:gradFill>
            <a:gsLst>
              <a:gs pos="67000">
                <a:schemeClr val="tx1">
                  <a:alpha val="0"/>
                </a:schemeClr>
              </a:gs>
              <a:gs pos="31000">
                <a:srgbClr val="000000">
                  <a:alpha val="10000"/>
                </a:srgbClr>
              </a:gs>
              <a:gs pos="0">
                <a:schemeClr val="tx1">
                  <a:alpha val="25000"/>
                </a:schemeClr>
              </a:gs>
            </a:gsLst>
            <a:lin ang="10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95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bg>
      <p:bgPr>
        <a:gradFill>
          <a:gsLst>
            <a:gs pos="0">
              <a:srgbClr val="5C0F10"/>
            </a:gs>
            <a:gs pos="100000">
              <a:srgbClr val="0629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367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bg>
      <p:bgPr>
        <a:solidFill>
          <a:srgbClr val="0629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499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bg>
      <p:bgPr>
        <a:solidFill>
          <a:srgbClr val="5C0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1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49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4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65AAE08A-C97B-DBB3-7554-43CDB9A75F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08" y="1369385"/>
            <a:ext cx="284144" cy="2173553"/>
          </a:xfrm>
          <a:prstGeom prst="rect">
            <a:avLst/>
          </a:prstGeom>
        </p:spPr>
      </p:pic>
      <p:pic>
        <p:nvPicPr>
          <p:cNvPr id="14" name="comet_shine1">
            <a:extLst>
              <a:ext uri="{FF2B5EF4-FFF2-40B4-BE49-F238E27FC236}">
                <a16:creationId xmlns:a16="http://schemas.microsoft.com/office/drawing/2014/main" id="{53162915-1FE9-1AF5-AE72-2584977015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79" y="1828800"/>
            <a:ext cx="402446" cy="2297039"/>
          </a:xfrm>
          <a:prstGeom prst="rect">
            <a:avLst/>
          </a:prstGeom>
        </p:spPr>
      </p:pic>
      <p:pic>
        <p:nvPicPr>
          <p:cNvPr id="15" name="comet_shine_orange">
            <a:extLst>
              <a:ext uri="{FF2B5EF4-FFF2-40B4-BE49-F238E27FC236}">
                <a16:creationId xmlns:a16="http://schemas.microsoft.com/office/drawing/2014/main" id="{9C2E0825-4FBE-CC4F-92F0-A346E237E2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35" y="221117"/>
            <a:ext cx="229604" cy="1981002"/>
          </a:xfrm>
          <a:prstGeom prst="rect">
            <a:avLst/>
          </a:prstGeom>
        </p:spPr>
      </p:pic>
      <p:pic>
        <p:nvPicPr>
          <p:cNvPr id="16" name="sparkles_wide" descr="A picture containing text&#10;&#10;Description automatically generated">
            <a:extLst>
              <a:ext uri="{FF2B5EF4-FFF2-40B4-BE49-F238E27FC236}">
                <a16:creationId xmlns:a16="http://schemas.microsoft.com/office/drawing/2014/main" id="{89827C86-E787-6320-0C66-13808B1E4F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FC0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74328" y="1231283"/>
            <a:ext cx="297597" cy="2231980"/>
          </a:xfrm>
          <a:prstGeom prst="rect">
            <a:avLst/>
          </a:prstGeom>
        </p:spPr>
      </p:pic>
      <p:pic>
        <p:nvPicPr>
          <p:cNvPr id="17" name="sparkles_long">
            <a:extLst>
              <a:ext uri="{FF2B5EF4-FFF2-40B4-BE49-F238E27FC236}">
                <a16:creationId xmlns:a16="http://schemas.microsoft.com/office/drawing/2014/main" id="{5585D3CF-3FFB-213E-7B03-44E147D02E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FC0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75857" y="633930"/>
            <a:ext cx="183439" cy="2489162"/>
          </a:xfrm>
          <a:prstGeom prst="rect">
            <a:avLst/>
          </a:prstGeom>
        </p:spPr>
      </p:pic>
      <p:pic>
        <p:nvPicPr>
          <p:cNvPr id="18" name="sparkles_short">
            <a:extLst>
              <a:ext uri="{FF2B5EF4-FFF2-40B4-BE49-F238E27FC236}">
                <a16:creationId xmlns:a16="http://schemas.microsoft.com/office/drawing/2014/main" id="{B75A9BA0-F414-52B2-0E7E-A32F8467E1A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FC0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131694" y="1261746"/>
            <a:ext cx="217909" cy="2387387"/>
          </a:xfrm>
          <a:prstGeom prst="rect">
            <a:avLst/>
          </a:prstGeom>
        </p:spPr>
      </p:pic>
      <p:pic>
        <p:nvPicPr>
          <p:cNvPr id="19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0B2ED3A1-0BCA-3BA3-BC10-E09DA067CA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823" y="3210132"/>
            <a:ext cx="180125" cy="1377863"/>
          </a:xfrm>
          <a:prstGeom prst="rect">
            <a:avLst/>
          </a:prstGeom>
        </p:spPr>
      </p:pic>
      <p:pic>
        <p:nvPicPr>
          <p:cNvPr id="20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2DAAC12C-5E4D-99C8-4D70-B60054E7D8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133" y="2859570"/>
            <a:ext cx="180125" cy="1377863"/>
          </a:xfrm>
          <a:prstGeom prst="rect">
            <a:avLst/>
          </a:prstGeom>
        </p:spPr>
      </p:pic>
      <p:pic>
        <p:nvPicPr>
          <p:cNvPr id="21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50B584E2-F433-AD55-CD28-B6CEB76A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05" y="3123344"/>
            <a:ext cx="157051" cy="1201358"/>
          </a:xfrm>
          <a:prstGeom prst="rect">
            <a:avLst/>
          </a:prstGeom>
        </p:spPr>
      </p:pic>
      <p:pic>
        <p:nvPicPr>
          <p:cNvPr id="22" name="comet_shine1">
            <a:extLst>
              <a:ext uri="{FF2B5EF4-FFF2-40B4-BE49-F238E27FC236}">
                <a16:creationId xmlns:a16="http://schemas.microsoft.com/office/drawing/2014/main" id="{654990F8-3C5B-513B-00B9-FCAA35BB5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468" y="1212351"/>
            <a:ext cx="272581" cy="1555808"/>
          </a:xfrm>
          <a:prstGeom prst="rect">
            <a:avLst/>
          </a:prstGeom>
        </p:spPr>
      </p:pic>
      <p:pic>
        <p:nvPicPr>
          <p:cNvPr id="23" name="comet_shine1">
            <a:extLst>
              <a:ext uri="{FF2B5EF4-FFF2-40B4-BE49-F238E27FC236}">
                <a16:creationId xmlns:a16="http://schemas.microsoft.com/office/drawing/2014/main" id="{26D8FF01-C237-C3CE-A318-0CE08B0849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" y="1217627"/>
            <a:ext cx="222415" cy="1269476"/>
          </a:xfrm>
          <a:prstGeom prst="rect">
            <a:avLst/>
          </a:prstGeom>
        </p:spPr>
      </p:pic>
      <p:pic>
        <p:nvPicPr>
          <p:cNvPr id="24" name="comet_shine1">
            <a:extLst>
              <a:ext uri="{FF2B5EF4-FFF2-40B4-BE49-F238E27FC236}">
                <a16:creationId xmlns:a16="http://schemas.microsoft.com/office/drawing/2014/main" id="{D66CB6E9-E94F-AAD4-DC15-FA6ED67975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10" y="3465955"/>
            <a:ext cx="222415" cy="1269476"/>
          </a:xfrm>
          <a:prstGeom prst="rect">
            <a:avLst/>
          </a:prstGeom>
        </p:spPr>
      </p:pic>
      <p:pic>
        <p:nvPicPr>
          <p:cNvPr id="25" name="comet_shine_orange">
            <a:extLst>
              <a:ext uri="{FF2B5EF4-FFF2-40B4-BE49-F238E27FC236}">
                <a16:creationId xmlns:a16="http://schemas.microsoft.com/office/drawing/2014/main" id="{59DE4144-BD6C-9351-1C5F-F9BE11E372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22" y="2078944"/>
            <a:ext cx="229604" cy="1981002"/>
          </a:xfrm>
          <a:prstGeom prst="rect">
            <a:avLst/>
          </a:prstGeom>
        </p:spPr>
      </p:pic>
      <p:pic>
        <p:nvPicPr>
          <p:cNvPr id="26" name="comet_shine_orange">
            <a:extLst>
              <a:ext uri="{FF2B5EF4-FFF2-40B4-BE49-F238E27FC236}">
                <a16:creationId xmlns:a16="http://schemas.microsoft.com/office/drawing/2014/main" id="{4D610711-85FE-1981-B327-42B6FDE18C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40" y="1366349"/>
            <a:ext cx="229604" cy="1981002"/>
          </a:xfrm>
          <a:prstGeom prst="rect">
            <a:avLst/>
          </a:prstGeom>
        </p:spPr>
      </p:pic>
      <p:pic>
        <p:nvPicPr>
          <p:cNvPr id="27" name="comet_shine_orange">
            <a:extLst>
              <a:ext uri="{FF2B5EF4-FFF2-40B4-BE49-F238E27FC236}">
                <a16:creationId xmlns:a16="http://schemas.microsoft.com/office/drawing/2014/main" id="{36F58BAA-8776-DB87-6F11-9C6739C633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26" y="1651915"/>
            <a:ext cx="151173" cy="1304307"/>
          </a:xfrm>
          <a:prstGeom prst="rect">
            <a:avLst/>
          </a:prstGeom>
        </p:spPr>
      </p:pic>
      <p:pic>
        <p:nvPicPr>
          <p:cNvPr id="28" name="comet_shine1">
            <a:extLst>
              <a:ext uri="{FF2B5EF4-FFF2-40B4-BE49-F238E27FC236}">
                <a16:creationId xmlns:a16="http://schemas.microsoft.com/office/drawing/2014/main" id="{BC04C7FF-9540-6808-1BB2-92675064D1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71" y="931581"/>
            <a:ext cx="370143" cy="2112663"/>
          </a:xfrm>
          <a:prstGeom prst="rect">
            <a:avLst/>
          </a:prstGeom>
        </p:spPr>
      </p:pic>
      <p:pic>
        <p:nvPicPr>
          <p:cNvPr id="29" name="comet_shine1">
            <a:extLst>
              <a:ext uri="{FF2B5EF4-FFF2-40B4-BE49-F238E27FC236}">
                <a16:creationId xmlns:a16="http://schemas.microsoft.com/office/drawing/2014/main" id="{CFA92FAC-FEBF-0F44-35FC-67CC4F8435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96" y="3051672"/>
            <a:ext cx="221270" cy="1262942"/>
          </a:xfrm>
          <a:prstGeom prst="rect">
            <a:avLst/>
          </a:prstGeom>
        </p:spPr>
      </p:pic>
      <p:pic>
        <p:nvPicPr>
          <p:cNvPr id="30" name="comet_shine1">
            <a:extLst>
              <a:ext uri="{FF2B5EF4-FFF2-40B4-BE49-F238E27FC236}">
                <a16:creationId xmlns:a16="http://schemas.microsoft.com/office/drawing/2014/main" id="{D7632F89-9448-00FD-3DE0-5CA285DB03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412" y="1760863"/>
            <a:ext cx="221270" cy="1262942"/>
          </a:xfrm>
          <a:prstGeom prst="rect">
            <a:avLst/>
          </a:prstGeom>
        </p:spPr>
      </p:pic>
      <p:pic>
        <p:nvPicPr>
          <p:cNvPr id="31" name="comet_shine1">
            <a:extLst>
              <a:ext uri="{FF2B5EF4-FFF2-40B4-BE49-F238E27FC236}">
                <a16:creationId xmlns:a16="http://schemas.microsoft.com/office/drawing/2014/main" id="{189CB0A1-FE1D-29F8-46B1-1DCF82155F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88" y="954796"/>
            <a:ext cx="221270" cy="1262942"/>
          </a:xfrm>
          <a:prstGeom prst="rect">
            <a:avLst/>
          </a:prstGeom>
        </p:spPr>
      </p:pic>
      <p:pic>
        <p:nvPicPr>
          <p:cNvPr id="32" name="comet_shine1">
            <a:extLst>
              <a:ext uri="{FF2B5EF4-FFF2-40B4-BE49-F238E27FC236}">
                <a16:creationId xmlns:a16="http://schemas.microsoft.com/office/drawing/2014/main" id="{DD7CEE2A-9F51-F5ED-380B-4B3E12BB8D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34" y="1702107"/>
            <a:ext cx="221270" cy="1262942"/>
          </a:xfrm>
          <a:prstGeom prst="rect">
            <a:avLst/>
          </a:prstGeom>
        </p:spPr>
      </p:pic>
      <p:pic>
        <p:nvPicPr>
          <p:cNvPr id="33" name="comet_shine1">
            <a:extLst>
              <a:ext uri="{FF2B5EF4-FFF2-40B4-BE49-F238E27FC236}">
                <a16:creationId xmlns:a16="http://schemas.microsoft.com/office/drawing/2014/main" id="{45B2BA34-5C5C-5A6D-04A8-8B0844E26B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36" y="556037"/>
            <a:ext cx="237130" cy="1353466"/>
          </a:xfrm>
          <a:prstGeom prst="rect">
            <a:avLst/>
          </a:prstGeom>
        </p:spPr>
      </p:pic>
      <p:pic>
        <p:nvPicPr>
          <p:cNvPr id="34" name="comet_shine1">
            <a:extLst>
              <a:ext uri="{FF2B5EF4-FFF2-40B4-BE49-F238E27FC236}">
                <a16:creationId xmlns:a16="http://schemas.microsoft.com/office/drawing/2014/main" id="{E126392A-4A5B-D791-1E55-376E85F4C3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821" y="408518"/>
            <a:ext cx="237130" cy="1353466"/>
          </a:xfrm>
          <a:prstGeom prst="rect">
            <a:avLst/>
          </a:prstGeom>
        </p:spPr>
      </p:pic>
      <p:pic>
        <p:nvPicPr>
          <p:cNvPr id="35" name="comet_shine1">
            <a:extLst>
              <a:ext uri="{FF2B5EF4-FFF2-40B4-BE49-F238E27FC236}">
                <a16:creationId xmlns:a16="http://schemas.microsoft.com/office/drawing/2014/main" id="{85D6F3D8-BB29-8A51-F99E-121E334B68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76" y="1144812"/>
            <a:ext cx="237130" cy="1353466"/>
          </a:xfrm>
          <a:prstGeom prst="rect">
            <a:avLst/>
          </a:prstGeom>
        </p:spPr>
      </p:pic>
      <p:pic>
        <p:nvPicPr>
          <p:cNvPr id="36" name="comet_shine1">
            <a:extLst>
              <a:ext uri="{FF2B5EF4-FFF2-40B4-BE49-F238E27FC236}">
                <a16:creationId xmlns:a16="http://schemas.microsoft.com/office/drawing/2014/main" id="{CD5E8343-959F-914F-53BF-D5274DBC66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22" y="-20724"/>
            <a:ext cx="420148" cy="2398077"/>
          </a:xfrm>
          <a:prstGeom prst="rect">
            <a:avLst/>
          </a:prstGeom>
        </p:spPr>
      </p:pic>
      <p:pic>
        <p:nvPicPr>
          <p:cNvPr id="37" name="comet_shine1">
            <a:extLst>
              <a:ext uri="{FF2B5EF4-FFF2-40B4-BE49-F238E27FC236}">
                <a16:creationId xmlns:a16="http://schemas.microsoft.com/office/drawing/2014/main" id="{C0238219-A13A-AE90-D67C-51B403E407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81" y="1050877"/>
            <a:ext cx="402446" cy="2297039"/>
          </a:xfrm>
          <a:prstGeom prst="rect">
            <a:avLst/>
          </a:prstGeom>
        </p:spPr>
      </p:pic>
      <p:pic>
        <p:nvPicPr>
          <p:cNvPr id="38" name="comet_shine_orange">
            <a:extLst>
              <a:ext uri="{FF2B5EF4-FFF2-40B4-BE49-F238E27FC236}">
                <a16:creationId xmlns:a16="http://schemas.microsoft.com/office/drawing/2014/main" id="{71A798FA-7B31-F72C-EE51-AB8032578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609" y="2010098"/>
            <a:ext cx="135075" cy="1165417"/>
          </a:xfrm>
          <a:prstGeom prst="rect">
            <a:avLst/>
          </a:prstGeom>
        </p:spPr>
      </p:pic>
      <p:pic>
        <p:nvPicPr>
          <p:cNvPr id="39" name="comet_shine_orange">
            <a:extLst>
              <a:ext uri="{FF2B5EF4-FFF2-40B4-BE49-F238E27FC236}">
                <a16:creationId xmlns:a16="http://schemas.microsoft.com/office/drawing/2014/main" id="{BD424D1C-4F87-45BA-5A78-71A9521C83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01" y="2305717"/>
            <a:ext cx="135075" cy="1165417"/>
          </a:xfrm>
          <a:prstGeom prst="rect">
            <a:avLst/>
          </a:prstGeom>
        </p:spPr>
      </p:pic>
      <p:pic>
        <p:nvPicPr>
          <p:cNvPr id="40" name="comet_shine_orange">
            <a:extLst>
              <a:ext uri="{FF2B5EF4-FFF2-40B4-BE49-F238E27FC236}">
                <a16:creationId xmlns:a16="http://schemas.microsoft.com/office/drawing/2014/main" id="{77E96DEF-236A-EF82-92F7-2B2DA3E81B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58" y="2746129"/>
            <a:ext cx="135075" cy="1165417"/>
          </a:xfrm>
          <a:prstGeom prst="rect">
            <a:avLst/>
          </a:prstGeom>
        </p:spPr>
      </p:pic>
      <p:pic>
        <p:nvPicPr>
          <p:cNvPr id="41" name="comet_shine_orange">
            <a:extLst>
              <a:ext uri="{FF2B5EF4-FFF2-40B4-BE49-F238E27FC236}">
                <a16:creationId xmlns:a16="http://schemas.microsoft.com/office/drawing/2014/main" id="{DD404F19-60E5-FC2F-E5D0-41EE6284C4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71" y="153756"/>
            <a:ext cx="135075" cy="1165417"/>
          </a:xfrm>
          <a:prstGeom prst="rect">
            <a:avLst/>
          </a:prstGeom>
        </p:spPr>
      </p:pic>
      <p:pic>
        <p:nvPicPr>
          <p:cNvPr id="42" name="comet_shine_orange">
            <a:extLst>
              <a:ext uri="{FF2B5EF4-FFF2-40B4-BE49-F238E27FC236}">
                <a16:creationId xmlns:a16="http://schemas.microsoft.com/office/drawing/2014/main" id="{5F9A7524-B4D8-998C-2305-839C170BBE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193" y="-124098"/>
            <a:ext cx="120654" cy="1040993"/>
          </a:xfrm>
          <a:prstGeom prst="rect">
            <a:avLst/>
          </a:prstGeom>
        </p:spPr>
      </p:pic>
      <p:pic>
        <p:nvPicPr>
          <p:cNvPr id="43" name="comet_shine_orange">
            <a:extLst>
              <a:ext uri="{FF2B5EF4-FFF2-40B4-BE49-F238E27FC236}">
                <a16:creationId xmlns:a16="http://schemas.microsoft.com/office/drawing/2014/main" id="{9A348E9B-4510-EFA4-20EB-82B097E81B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35" y="1683745"/>
            <a:ext cx="120654" cy="1040993"/>
          </a:xfrm>
          <a:prstGeom prst="rect">
            <a:avLst/>
          </a:prstGeom>
        </p:spPr>
      </p:pic>
      <p:pic>
        <p:nvPicPr>
          <p:cNvPr id="44" name="comet_shine_orange">
            <a:extLst>
              <a:ext uri="{FF2B5EF4-FFF2-40B4-BE49-F238E27FC236}">
                <a16:creationId xmlns:a16="http://schemas.microsoft.com/office/drawing/2014/main" id="{D93E05FF-4568-5CD5-542D-F2E58D4CDE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140" y="2232752"/>
            <a:ext cx="120654" cy="1040993"/>
          </a:xfrm>
          <a:prstGeom prst="rect">
            <a:avLst/>
          </a:prstGeom>
        </p:spPr>
      </p:pic>
      <p:pic>
        <p:nvPicPr>
          <p:cNvPr id="45" name="comet_shine_orange">
            <a:extLst>
              <a:ext uri="{FF2B5EF4-FFF2-40B4-BE49-F238E27FC236}">
                <a16:creationId xmlns:a16="http://schemas.microsoft.com/office/drawing/2014/main" id="{B6091CB9-10E0-84B8-928A-5F46A1D724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70" y="-523301"/>
            <a:ext cx="120654" cy="1040993"/>
          </a:xfrm>
          <a:prstGeom prst="rect">
            <a:avLst/>
          </a:prstGeom>
        </p:spPr>
      </p:pic>
      <p:pic>
        <p:nvPicPr>
          <p:cNvPr id="46" name="comet_shine_orange">
            <a:extLst>
              <a:ext uri="{FF2B5EF4-FFF2-40B4-BE49-F238E27FC236}">
                <a16:creationId xmlns:a16="http://schemas.microsoft.com/office/drawing/2014/main" id="{FC11C172-8C96-FB49-8CE3-03E0534071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58" y="201976"/>
            <a:ext cx="120654" cy="1040993"/>
          </a:xfrm>
          <a:prstGeom prst="rect">
            <a:avLst/>
          </a:prstGeom>
        </p:spPr>
      </p:pic>
      <p:pic>
        <p:nvPicPr>
          <p:cNvPr id="47" name="comet_shine_orange">
            <a:extLst>
              <a:ext uri="{FF2B5EF4-FFF2-40B4-BE49-F238E27FC236}">
                <a16:creationId xmlns:a16="http://schemas.microsoft.com/office/drawing/2014/main" id="{899C7BC3-5255-B2D3-7EA1-766740C779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23" y="824508"/>
            <a:ext cx="120654" cy="1040993"/>
          </a:xfrm>
          <a:prstGeom prst="rect">
            <a:avLst/>
          </a:prstGeom>
        </p:spPr>
      </p:pic>
      <p:pic>
        <p:nvPicPr>
          <p:cNvPr id="48" name="comet_shine1">
            <a:extLst>
              <a:ext uri="{FF2B5EF4-FFF2-40B4-BE49-F238E27FC236}">
                <a16:creationId xmlns:a16="http://schemas.microsoft.com/office/drawing/2014/main" id="{78A51DF0-3C12-B643-CE49-A3F33CA6C8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83" y="-222174"/>
            <a:ext cx="202436" cy="1155443"/>
          </a:xfrm>
          <a:prstGeom prst="rect">
            <a:avLst/>
          </a:prstGeom>
        </p:spPr>
      </p:pic>
      <p:pic>
        <p:nvPicPr>
          <p:cNvPr id="49" name="comet_shine1">
            <a:extLst>
              <a:ext uri="{FF2B5EF4-FFF2-40B4-BE49-F238E27FC236}">
                <a16:creationId xmlns:a16="http://schemas.microsoft.com/office/drawing/2014/main" id="{A0A752EC-E0FA-2009-26F9-A0B56242A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13" y="1880211"/>
            <a:ext cx="202436" cy="1155443"/>
          </a:xfrm>
          <a:prstGeom prst="rect">
            <a:avLst/>
          </a:prstGeom>
        </p:spPr>
      </p:pic>
      <p:pic>
        <p:nvPicPr>
          <p:cNvPr id="50" name="comet_shine1">
            <a:extLst>
              <a:ext uri="{FF2B5EF4-FFF2-40B4-BE49-F238E27FC236}">
                <a16:creationId xmlns:a16="http://schemas.microsoft.com/office/drawing/2014/main" id="{177F8CE9-9B78-BF3D-92AF-D5913B01A2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299" y="2120746"/>
            <a:ext cx="202436" cy="1155443"/>
          </a:xfrm>
          <a:prstGeom prst="rect">
            <a:avLst/>
          </a:prstGeom>
        </p:spPr>
      </p:pic>
      <p:pic>
        <p:nvPicPr>
          <p:cNvPr id="51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57802730-2035-5587-ED0B-97A092855F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43" y="221117"/>
            <a:ext cx="253192" cy="1936788"/>
          </a:xfrm>
          <a:prstGeom prst="rect">
            <a:avLst/>
          </a:prstGeom>
        </p:spPr>
      </p:pic>
      <p:pic>
        <p:nvPicPr>
          <p:cNvPr id="52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5C8AD316-9176-F0BF-AAD2-9E63AF343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" y="1591458"/>
            <a:ext cx="121275" cy="927693"/>
          </a:xfrm>
          <a:prstGeom prst="rect">
            <a:avLst/>
          </a:prstGeom>
        </p:spPr>
      </p:pic>
      <p:pic>
        <p:nvPicPr>
          <p:cNvPr id="53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90119279-577A-2138-5EE8-04AE6C524C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2" y="1071829"/>
            <a:ext cx="121275" cy="927693"/>
          </a:xfrm>
          <a:prstGeom prst="rect">
            <a:avLst/>
          </a:prstGeom>
        </p:spPr>
      </p:pic>
      <p:pic>
        <p:nvPicPr>
          <p:cNvPr id="54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6D91F600-C1E9-6CDD-0E84-D7F34F417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88" y="122542"/>
            <a:ext cx="121275" cy="927693"/>
          </a:xfrm>
          <a:prstGeom prst="rect">
            <a:avLst/>
          </a:prstGeom>
        </p:spPr>
      </p:pic>
      <p:pic>
        <p:nvPicPr>
          <p:cNvPr id="55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66540B89-74A1-7260-17BB-7CC396C349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85" y="-44547"/>
            <a:ext cx="121275" cy="927693"/>
          </a:xfrm>
          <a:prstGeom prst="rect">
            <a:avLst/>
          </a:prstGeom>
        </p:spPr>
      </p:pic>
      <p:pic>
        <p:nvPicPr>
          <p:cNvPr id="56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59AF673C-F7C9-0F9A-30AA-A17C23D7D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32" y="218022"/>
            <a:ext cx="121275" cy="927693"/>
          </a:xfrm>
          <a:prstGeom prst="rect">
            <a:avLst/>
          </a:prstGeom>
        </p:spPr>
      </p:pic>
      <p:pic>
        <p:nvPicPr>
          <p:cNvPr id="57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6E95769B-B28D-5F26-A57C-AF394C0A3A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56" y="1824649"/>
            <a:ext cx="121275" cy="927693"/>
          </a:xfrm>
          <a:prstGeom prst="rect">
            <a:avLst/>
          </a:prstGeom>
        </p:spPr>
      </p:pic>
      <p:pic>
        <p:nvPicPr>
          <p:cNvPr id="58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76B9BC1C-1527-F6F9-63A5-6D2899BC9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12" y="1159965"/>
            <a:ext cx="121275" cy="927693"/>
          </a:xfrm>
          <a:prstGeom prst="rect">
            <a:avLst/>
          </a:prstGeom>
        </p:spPr>
      </p:pic>
      <p:pic>
        <p:nvPicPr>
          <p:cNvPr id="59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6F0604A0-EAAA-D547-68A2-8E15102CC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412" y="2623373"/>
            <a:ext cx="121275" cy="927693"/>
          </a:xfrm>
          <a:prstGeom prst="rect">
            <a:avLst/>
          </a:prstGeom>
        </p:spPr>
      </p:pic>
      <p:pic>
        <p:nvPicPr>
          <p:cNvPr id="60" name="comet_shine1">
            <a:extLst>
              <a:ext uri="{FF2B5EF4-FFF2-40B4-BE49-F238E27FC236}">
                <a16:creationId xmlns:a16="http://schemas.microsoft.com/office/drawing/2014/main" id="{45D64A0B-7DF1-61CF-F8D3-F39E77D4FA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32" y="2549925"/>
            <a:ext cx="249305" cy="1422957"/>
          </a:xfrm>
          <a:prstGeom prst="rect">
            <a:avLst/>
          </a:prstGeom>
        </p:spPr>
      </p:pic>
      <p:pic>
        <p:nvPicPr>
          <p:cNvPr id="61" name="comet_shine1">
            <a:extLst>
              <a:ext uri="{FF2B5EF4-FFF2-40B4-BE49-F238E27FC236}">
                <a16:creationId xmlns:a16="http://schemas.microsoft.com/office/drawing/2014/main" id="{19922736-0365-D223-0402-3EBF35E9F8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64" y="2565693"/>
            <a:ext cx="257133" cy="1467636"/>
          </a:xfrm>
          <a:prstGeom prst="rect">
            <a:avLst/>
          </a:prstGeom>
        </p:spPr>
      </p:pic>
      <p:pic>
        <p:nvPicPr>
          <p:cNvPr id="62" name="comet_shine1">
            <a:extLst>
              <a:ext uri="{FF2B5EF4-FFF2-40B4-BE49-F238E27FC236}">
                <a16:creationId xmlns:a16="http://schemas.microsoft.com/office/drawing/2014/main" id="{86DED6E8-57E2-4174-F56F-F1BD14457A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09" y="-542900"/>
            <a:ext cx="257133" cy="1467636"/>
          </a:xfrm>
          <a:prstGeom prst="rect">
            <a:avLst/>
          </a:prstGeom>
        </p:spPr>
      </p:pic>
      <p:pic>
        <p:nvPicPr>
          <p:cNvPr id="63" name="comet_shine1">
            <a:extLst>
              <a:ext uri="{FF2B5EF4-FFF2-40B4-BE49-F238E27FC236}">
                <a16:creationId xmlns:a16="http://schemas.microsoft.com/office/drawing/2014/main" id="{58206EC9-8A8F-5587-5E15-B055B8FBD5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9" y="-111111"/>
            <a:ext cx="237130" cy="1353466"/>
          </a:xfrm>
          <a:prstGeom prst="rect">
            <a:avLst/>
          </a:prstGeom>
        </p:spPr>
      </p:pic>
      <p:pic>
        <p:nvPicPr>
          <p:cNvPr id="64" name="comet_shine1">
            <a:extLst>
              <a:ext uri="{FF2B5EF4-FFF2-40B4-BE49-F238E27FC236}">
                <a16:creationId xmlns:a16="http://schemas.microsoft.com/office/drawing/2014/main" id="{4036EA66-42FE-D0C2-405A-5982156A2A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24" y="2032612"/>
            <a:ext cx="221270" cy="1262942"/>
          </a:xfrm>
          <a:prstGeom prst="rect">
            <a:avLst/>
          </a:prstGeom>
        </p:spPr>
      </p:pic>
      <p:pic>
        <p:nvPicPr>
          <p:cNvPr id="65" name="comet_shine1">
            <a:extLst>
              <a:ext uri="{FF2B5EF4-FFF2-40B4-BE49-F238E27FC236}">
                <a16:creationId xmlns:a16="http://schemas.microsoft.com/office/drawing/2014/main" id="{98FA019C-8B17-75FD-5B84-D36006FA53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20" y="1986549"/>
            <a:ext cx="221270" cy="1262942"/>
          </a:xfrm>
          <a:prstGeom prst="rect">
            <a:avLst/>
          </a:prstGeom>
        </p:spPr>
      </p:pic>
      <p:pic>
        <p:nvPicPr>
          <p:cNvPr id="66" name="comet_shine_orange">
            <a:extLst>
              <a:ext uri="{FF2B5EF4-FFF2-40B4-BE49-F238E27FC236}">
                <a16:creationId xmlns:a16="http://schemas.microsoft.com/office/drawing/2014/main" id="{1FC57111-8D44-AF53-69EF-20F71FE559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50" y="1980585"/>
            <a:ext cx="151173" cy="1304307"/>
          </a:xfrm>
          <a:prstGeom prst="rect">
            <a:avLst/>
          </a:prstGeom>
        </p:spPr>
      </p:pic>
      <p:pic>
        <p:nvPicPr>
          <p:cNvPr id="67" name="comet_shine_orange">
            <a:extLst>
              <a:ext uri="{FF2B5EF4-FFF2-40B4-BE49-F238E27FC236}">
                <a16:creationId xmlns:a16="http://schemas.microsoft.com/office/drawing/2014/main" id="{4BD55849-D6B0-FC1C-3E60-2E009B45EB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15" y="980502"/>
            <a:ext cx="118214" cy="1019942"/>
          </a:xfrm>
          <a:prstGeom prst="rect">
            <a:avLst/>
          </a:prstGeom>
        </p:spPr>
      </p:pic>
      <p:pic>
        <p:nvPicPr>
          <p:cNvPr id="68" name="comet_shine_orange">
            <a:extLst>
              <a:ext uri="{FF2B5EF4-FFF2-40B4-BE49-F238E27FC236}">
                <a16:creationId xmlns:a16="http://schemas.microsoft.com/office/drawing/2014/main" id="{1041426A-20DD-AEB2-D5F9-4753160E1E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98" y="1232264"/>
            <a:ext cx="118214" cy="1019942"/>
          </a:xfrm>
          <a:prstGeom prst="rect">
            <a:avLst/>
          </a:prstGeom>
        </p:spPr>
      </p:pic>
      <p:pic>
        <p:nvPicPr>
          <p:cNvPr id="69" name="comet_shine_orange">
            <a:extLst>
              <a:ext uri="{FF2B5EF4-FFF2-40B4-BE49-F238E27FC236}">
                <a16:creationId xmlns:a16="http://schemas.microsoft.com/office/drawing/2014/main" id="{638A3FB7-277C-557E-48CC-116F91D747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11" y="1834310"/>
            <a:ext cx="118214" cy="1019942"/>
          </a:xfrm>
          <a:prstGeom prst="rect">
            <a:avLst/>
          </a:prstGeom>
        </p:spPr>
      </p:pic>
      <p:pic>
        <p:nvPicPr>
          <p:cNvPr id="70" name="comet_shine_orange">
            <a:extLst>
              <a:ext uri="{FF2B5EF4-FFF2-40B4-BE49-F238E27FC236}">
                <a16:creationId xmlns:a16="http://schemas.microsoft.com/office/drawing/2014/main" id="{72C90EA4-CF29-C191-F17C-2B99EF77BE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10" y="1193495"/>
            <a:ext cx="118214" cy="1019942"/>
          </a:xfrm>
          <a:prstGeom prst="rect">
            <a:avLst/>
          </a:prstGeom>
        </p:spPr>
      </p:pic>
      <p:pic>
        <p:nvPicPr>
          <p:cNvPr id="71" name="comet_shine_orange">
            <a:extLst>
              <a:ext uri="{FF2B5EF4-FFF2-40B4-BE49-F238E27FC236}">
                <a16:creationId xmlns:a16="http://schemas.microsoft.com/office/drawing/2014/main" id="{F0C38CF1-E8D6-E765-3063-8C46C749482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13" y="-317652"/>
            <a:ext cx="118214" cy="1019942"/>
          </a:xfrm>
          <a:prstGeom prst="rect">
            <a:avLst/>
          </a:prstGeom>
        </p:spPr>
      </p:pic>
      <p:pic>
        <p:nvPicPr>
          <p:cNvPr id="72" name="comet_shine1">
            <a:extLst>
              <a:ext uri="{FF2B5EF4-FFF2-40B4-BE49-F238E27FC236}">
                <a16:creationId xmlns:a16="http://schemas.microsoft.com/office/drawing/2014/main" id="{93E16A29-1C01-649D-CBB9-0CA22AD5A1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430" y="-363557"/>
            <a:ext cx="142336" cy="812412"/>
          </a:xfrm>
          <a:prstGeom prst="rect">
            <a:avLst/>
          </a:prstGeom>
        </p:spPr>
      </p:pic>
      <p:pic>
        <p:nvPicPr>
          <p:cNvPr id="73" name="comet_shine1">
            <a:extLst>
              <a:ext uri="{FF2B5EF4-FFF2-40B4-BE49-F238E27FC236}">
                <a16:creationId xmlns:a16="http://schemas.microsoft.com/office/drawing/2014/main" id="{994EAB4F-EB82-0489-2620-0CEC240DB4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38" y="-640815"/>
            <a:ext cx="142336" cy="812412"/>
          </a:xfrm>
          <a:prstGeom prst="rect">
            <a:avLst/>
          </a:prstGeom>
        </p:spPr>
      </p:pic>
      <p:pic>
        <p:nvPicPr>
          <p:cNvPr id="74" name="comet_shine1">
            <a:extLst>
              <a:ext uri="{FF2B5EF4-FFF2-40B4-BE49-F238E27FC236}">
                <a16:creationId xmlns:a16="http://schemas.microsoft.com/office/drawing/2014/main" id="{B23C3ABA-53CB-755E-B236-75DDCA3988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292" y="172597"/>
            <a:ext cx="142336" cy="812412"/>
          </a:xfrm>
          <a:prstGeom prst="rect">
            <a:avLst/>
          </a:prstGeom>
        </p:spPr>
      </p:pic>
      <p:pic>
        <p:nvPicPr>
          <p:cNvPr id="75" name="comet_shine1">
            <a:extLst>
              <a:ext uri="{FF2B5EF4-FFF2-40B4-BE49-F238E27FC236}">
                <a16:creationId xmlns:a16="http://schemas.microsoft.com/office/drawing/2014/main" id="{80DAA73F-7BBD-62B5-3106-D92F36CC28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65" y="1087692"/>
            <a:ext cx="122119" cy="697019"/>
          </a:xfrm>
          <a:prstGeom prst="rect">
            <a:avLst/>
          </a:prstGeom>
        </p:spPr>
      </p:pic>
      <p:pic>
        <p:nvPicPr>
          <p:cNvPr id="76" name="comet_shine1">
            <a:extLst>
              <a:ext uri="{FF2B5EF4-FFF2-40B4-BE49-F238E27FC236}">
                <a16:creationId xmlns:a16="http://schemas.microsoft.com/office/drawing/2014/main" id="{F9A8F349-672E-6F81-EAB6-DF66750078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30" y="2462965"/>
            <a:ext cx="122119" cy="697019"/>
          </a:xfrm>
          <a:prstGeom prst="rect">
            <a:avLst/>
          </a:prstGeom>
        </p:spPr>
      </p:pic>
      <p:pic>
        <p:nvPicPr>
          <p:cNvPr id="77" name="comet_shine1">
            <a:extLst>
              <a:ext uri="{FF2B5EF4-FFF2-40B4-BE49-F238E27FC236}">
                <a16:creationId xmlns:a16="http://schemas.microsoft.com/office/drawing/2014/main" id="{3F5237A6-9E2C-6ACB-BFDB-076FCCD966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61" y="240443"/>
            <a:ext cx="122119" cy="697019"/>
          </a:xfrm>
          <a:prstGeom prst="rect">
            <a:avLst/>
          </a:prstGeom>
        </p:spPr>
      </p:pic>
      <p:pic>
        <p:nvPicPr>
          <p:cNvPr id="78" name="comet_shine1">
            <a:extLst>
              <a:ext uri="{FF2B5EF4-FFF2-40B4-BE49-F238E27FC236}">
                <a16:creationId xmlns:a16="http://schemas.microsoft.com/office/drawing/2014/main" id="{70ACB46E-5304-5F74-2B27-5BBDEE4822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20" y="-361025"/>
            <a:ext cx="122119" cy="697019"/>
          </a:xfrm>
          <a:prstGeom prst="rect">
            <a:avLst/>
          </a:prstGeom>
        </p:spPr>
      </p:pic>
      <p:pic>
        <p:nvPicPr>
          <p:cNvPr id="79" name="comet_shine1">
            <a:extLst>
              <a:ext uri="{FF2B5EF4-FFF2-40B4-BE49-F238E27FC236}">
                <a16:creationId xmlns:a16="http://schemas.microsoft.com/office/drawing/2014/main" id="{538E1AA2-1AB7-D9A2-3204-DE1A928262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6" y="628657"/>
            <a:ext cx="122119" cy="697019"/>
          </a:xfrm>
          <a:prstGeom prst="rect">
            <a:avLst/>
          </a:prstGeom>
        </p:spPr>
      </p:pic>
      <p:pic>
        <p:nvPicPr>
          <p:cNvPr id="80" name="comet_shine1">
            <a:extLst>
              <a:ext uri="{FF2B5EF4-FFF2-40B4-BE49-F238E27FC236}">
                <a16:creationId xmlns:a16="http://schemas.microsoft.com/office/drawing/2014/main" id="{3CBAA9EF-B080-BBE5-DCAB-65E458E69F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90" y="-100293"/>
            <a:ext cx="122119" cy="697019"/>
          </a:xfrm>
          <a:prstGeom prst="rect">
            <a:avLst/>
          </a:prstGeom>
        </p:spPr>
      </p:pic>
      <p:pic>
        <p:nvPicPr>
          <p:cNvPr id="81" name="comet_shine1">
            <a:extLst>
              <a:ext uri="{FF2B5EF4-FFF2-40B4-BE49-F238E27FC236}">
                <a16:creationId xmlns:a16="http://schemas.microsoft.com/office/drawing/2014/main" id="{18A7C21A-7584-4FB1-4043-2A0CB4BA3A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053" y="0"/>
            <a:ext cx="122119" cy="697019"/>
          </a:xfrm>
          <a:prstGeom prst="rect">
            <a:avLst/>
          </a:prstGeom>
        </p:spPr>
      </p:pic>
      <p:pic>
        <p:nvPicPr>
          <p:cNvPr id="82" name="comet_shine1">
            <a:extLst>
              <a:ext uri="{FF2B5EF4-FFF2-40B4-BE49-F238E27FC236}">
                <a16:creationId xmlns:a16="http://schemas.microsoft.com/office/drawing/2014/main" id="{C08D82A3-739D-DF94-0419-8E40C0501C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5" y="190479"/>
            <a:ext cx="122119" cy="697019"/>
          </a:xfrm>
          <a:prstGeom prst="rect">
            <a:avLst/>
          </a:prstGeom>
        </p:spPr>
      </p:pic>
      <p:pic>
        <p:nvPicPr>
          <p:cNvPr id="83" name="comet_shine1">
            <a:extLst>
              <a:ext uri="{FF2B5EF4-FFF2-40B4-BE49-F238E27FC236}">
                <a16:creationId xmlns:a16="http://schemas.microsoft.com/office/drawing/2014/main" id="{A539D213-B889-F3CD-E653-CE665CE923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53" y="2985302"/>
            <a:ext cx="222415" cy="1269476"/>
          </a:xfrm>
          <a:prstGeom prst="rect">
            <a:avLst/>
          </a:prstGeom>
        </p:spPr>
      </p:pic>
      <p:pic>
        <p:nvPicPr>
          <p:cNvPr id="84" name="comet_shine1">
            <a:extLst>
              <a:ext uri="{FF2B5EF4-FFF2-40B4-BE49-F238E27FC236}">
                <a16:creationId xmlns:a16="http://schemas.microsoft.com/office/drawing/2014/main" id="{A6DFEAC9-10EE-A5A7-DAD0-B5257E93B0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0" y="805167"/>
            <a:ext cx="122119" cy="697019"/>
          </a:xfrm>
          <a:prstGeom prst="rect">
            <a:avLst/>
          </a:prstGeom>
        </p:spPr>
      </p:pic>
      <p:pic>
        <p:nvPicPr>
          <p:cNvPr id="85" name="sparkles_wide" descr="A picture containing text&#10;&#10;Description automatically generated">
            <a:extLst>
              <a:ext uri="{FF2B5EF4-FFF2-40B4-BE49-F238E27FC236}">
                <a16:creationId xmlns:a16="http://schemas.microsoft.com/office/drawing/2014/main" id="{2400C894-7AD5-2223-44D4-A7417D1D3B1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FC0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1860" y="399709"/>
            <a:ext cx="297597" cy="2231980"/>
          </a:xfrm>
          <a:prstGeom prst="rect">
            <a:avLst/>
          </a:prstGeom>
        </p:spPr>
      </p:pic>
      <p:pic>
        <p:nvPicPr>
          <p:cNvPr id="86" name="comet_shine1">
            <a:extLst>
              <a:ext uri="{FF2B5EF4-FFF2-40B4-BE49-F238E27FC236}">
                <a16:creationId xmlns:a16="http://schemas.microsoft.com/office/drawing/2014/main" id="{A3A2273D-9EA0-6B54-DE03-5CE2577495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8" y="1790840"/>
            <a:ext cx="257133" cy="1467636"/>
          </a:xfrm>
          <a:prstGeom prst="rect">
            <a:avLst/>
          </a:prstGeom>
        </p:spPr>
      </p:pic>
      <p:pic>
        <p:nvPicPr>
          <p:cNvPr id="87" name="sparkles_long">
            <a:extLst>
              <a:ext uri="{FF2B5EF4-FFF2-40B4-BE49-F238E27FC236}">
                <a16:creationId xmlns:a16="http://schemas.microsoft.com/office/drawing/2014/main" id="{4A58BDEB-74C0-A99C-4153-D23CC327087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1155" y="-744513"/>
            <a:ext cx="192616" cy="2613689"/>
          </a:xfrm>
          <a:prstGeom prst="rect">
            <a:avLst/>
          </a:prstGeom>
        </p:spPr>
      </p:pic>
      <p:pic>
        <p:nvPicPr>
          <p:cNvPr id="90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369E3321-4DC8-ADB1-9DE2-576B7C16A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40" y="1485416"/>
            <a:ext cx="284144" cy="2173553"/>
          </a:xfrm>
          <a:prstGeom prst="rect">
            <a:avLst/>
          </a:prstGeom>
        </p:spPr>
      </p:pic>
      <p:pic>
        <p:nvPicPr>
          <p:cNvPr id="91" name="sparkles_long">
            <a:extLst>
              <a:ext uri="{FF2B5EF4-FFF2-40B4-BE49-F238E27FC236}">
                <a16:creationId xmlns:a16="http://schemas.microsoft.com/office/drawing/2014/main" id="{FCD2536C-46A4-4CEA-1E1E-982325CFCC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FC0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98989" y="749961"/>
            <a:ext cx="183439" cy="2489162"/>
          </a:xfrm>
          <a:prstGeom prst="rect">
            <a:avLst/>
          </a:prstGeom>
        </p:spPr>
      </p:pic>
      <p:pic>
        <p:nvPicPr>
          <p:cNvPr id="92" name="comet_shine1">
            <a:extLst>
              <a:ext uri="{FF2B5EF4-FFF2-40B4-BE49-F238E27FC236}">
                <a16:creationId xmlns:a16="http://schemas.microsoft.com/office/drawing/2014/main" id="{48EB4FD9-F404-E02F-B354-0FD54276FB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09" y="1333658"/>
            <a:ext cx="222415" cy="1269476"/>
          </a:xfrm>
          <a:prstGeom prst="rect">
            <a:avLst/>
          </a:prstGeom>
        </p:spPr>
      </p:pic>
      <p:pic>
        <p:nvPicPr>
          <p:cNvPr id="93" name="comet_shine1">
            <a:extLst>
              <a:ext uri="{FF2B5EF4-FFF2-40B4-BE49-F238E27FC236}">
                <a16:creationId xmlns:a16="http://schemas.microsoft.com/office/drawing/2014/main" id="{C3301014-8BE9-6EF4-D223-A7F90D08ED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42" y="3581986"/>
            <a:ext cx="222415" cy="1269476"/>
          </a:xfrm>
          <a:prstGeom prst="rect">
            <a:avLst/>
          </a:prstGeom>
        </p:spPr>
      </p:pic>
      <p:pic>
        <p:nvPicPr>
          <p:cNvPr id="94" name="comet_shine_orange">
            <a:extLst>
              <a:ext uri="{FF2B5EF4-FFF2-40B4-BE49-F238E27FC236}">
                <a16:creationId xmlns:a16="http://schemas.microsoft.com/office/drawing/2014/main" id="{42E443C1-812B-2F37-09C2-F9AFF0D878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54" y="2194975"/>
            <a:ext cx="229604" cy="1981002"/>
          </a:xfrm>
          <a:prstGeom prst="rect">
            <a:avLst/>
          </a:prstGeom>
        </p:spPr>
      </p:pic>
      <p:pic>
        <p:nvPicPr>
          <p:cNvPr id="95" name="comet_shine1">
            <a:extLst>
              <a:ext uri="{FF2B5EF4-FFF2-40B4-BE49-F238E27FC236}">
                <a16:creationId xmlns:a16="http://schemas.microsoft.com/office/drawing/2014/main" id="{E707CE40-C99C-457E-6695-A026FD99D4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54" y="95307"/>
            <a:ext cx="420148" cy="2398077"/>
          </a:xfrm>
          <a:prstGeom prst="rect">
            <a:avLst/>
          </a:prstGeom>
        </p:spPr>
      </p:pic>
      <p:pic>
        <p:nvPicPr>
          <p:cNvPr id="96" name="comet_shine_orange">
            <a:extLst>
              <a:ext uri="{FF2B5EF4-FFF2-40B4-BE49-F238E27FC236}">
                <a16:creationId xmlns:a16="http://schemas.microsoft.com/office/drawing/2014/main" id="{EE683990-8ACD-0992-8CF0-427F2432E2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41" y="2126129"/>
            <a:ext cx="135075" cy="1165417"/>
          </a:xfrm>
          <a:prstGeom prst="rect">
            <a:avLst/>
          </a:prstGeom>
        </p:spPr>
      </p:pic>
      <p:pic>
        <p:nvPicPr>
          <p:cNvPr id="97" name="comet_shine_orange">
            <a:extLst>
              <a:ext uri="{FF2B5EF4-FFF2-40B4-BE49-F238E27FC236}">
                <a16:creationId xmlns:a16="http://schemas.microsoft.com/office/drawing/2014/main" id="{BABB86C2-DDBC-1884-8378-C0BA631E08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33" y="2421748"/>
            <a:ext cx="135075" cy="1165417"/>
          </a:xfrm>
          <a:prstGeom prst="rect">
            <a:avLst/>
          </a:prstGeom>
        </p:spPr>
      </p:pic>
      <p:pic>
        <p:nvPicPr>
          <p:cNvPr id="98" name="comet_shine_orange">
            <a:extLst>
              <a:ext uri="{FF2B5EF4-FFF2-40B4-BE49-F238E27FC236}">
                <a16:creationId xmlns:a16="http://schemas.microsoft.com/office/drawing/2014/main" id="{3ED233F5-0950-7A87-2A36-F3A18CB13C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90" y="2862160"/>
            <a:ext cx="135075" cy="1165417"/>
          </a:xfrm>
          <a:prstGeom prst="rect">
            <a:avLst/>
          </a:prstGeom>
        </p:spPr>
      </p:pic>
      <p:pic>
        <p:nvPicPr>
          <p:cNvPr id="99" name="comet_shine_orange">
            <a:extLst>
              <a:ext uri="{FF2B5EF4-FFF2-40B4-BE49-F238E27FC236}">
                <a16:creationId xmlns:a16="http://schemas.microsoft.com/office/drawing/2014/main" id="{B7A0D977-F68E-F906-4787-E992B70A78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603" y="269787"/>
            <a:ext cx="135075" cy="1165417"/>
          </a:xfrm>
          <a:prstGeom prst="rect">
            <a:avLst/>
          </a:prstGeom>
        </p:spPr>
      </p:pic>
      <p:pic>
        <p:nvPicPr>
          <p:cNvPr id="100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B7E60640-50D9-B4FD-89D4-0BAE615785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75" y="337148"/>
            <a:ext cx="253192" cy="1936788"/>
          </a:xfrm>
          <a:prstGeom prst="rect">
            <a:avLst/>
          </a:prstGeom>
        </p:spPr>
      </p:pic>
      <p:pic>
        <p:nvPicPr>
          <p:cNvPr id="101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C009357E-0D63-8B5A-BBEA-5B192B3EC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08" y="1707489"/>
            <a:ext cx="121275" cy="927693"/>
          </a:xfrm>
          <a:prstGeom prst="rect">
            <a:avLst/>
          </a:prstGeom>
        </p:spPr>
      </p:pic>
      <p:pic>
        <p:nvPicPr>
          <p:cNvPr id="102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752C8FF9-67A4-927D-C4AB-EFB6C03B1B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84" y="1187860"/>
            <a:ext cx="121275" cy="927693"/>
          </a:xfrm>
          <a:prstGeom prst="rect">
            <a:avLst/>
          </a:prstGeom>
        </p:spPr>
      </p:pic>
      <p:pic>
        <p:nvPicPr>
          <p:cNvPr id="103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09B593E3-76A4-F164-5038-347D75B225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20" y="238573"/>
            <a:ext cx="121275" cy="927693"/>
          </a:xfrm>
          <a:prstGeom prst="rect">
            <a:avLst/>
          </a:prstGeom>
        </p:spPr>
      </p:pic>
      <p:pic>
        <p:nvPicPr>
          <p:cNvPr id="104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576D0CB4-4BB6-13C6-DE23-49344F49A0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17" y="71484"/>
            <a:ext cx="121275" cy="927693"/>
          </a:xfrm>
          <a:prstGeom prst="rect">
            <a:avLst/>
          </a:prstGeom>
        </p:spPr>
      </p:pic>
      <p:pic>
        <p:nvPicPr>
          <p:cNvPr id="105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B7688D14-A5B2-D92D-B07A-284B590F1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64" y="334053"/>
            <a:ext cx="121275" cy="927693"/>
          </a:xfrm>
          <a:prstGeom prst="rect">
            <a:avLst/>
          </a:prstGeom>
        </p:spPr>
      </p:pic>
      <p:pic>
        <p:nvPicPr>
          <p:cNvPr id="106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34F98A31-C0A1-B233-4A2B-BA11B19FF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788" y="1940680"/>
            <a:ext cx="121275" cy="927693"/>
          </a:xfrm>
          <a:prstGeom prst="rect">
            <a:avLst/>
          </a:prstGeom>
        </p:spPr>
      </p:pic>
      <p:pic>
        <p:nvPicPr>
          <p:cNvPr id="107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AA410315-911B-895F-FAC6-1551E9E7C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144" y="1275996"/>
            <a:ext cx="121275" cy="927693"/>
          </a:xfrm>
          <a:prstGeom prst="rect">
            <a:avLst/>
          </a:prstGeom>
        </p:spPr>
      </p:pic>
      <p:pic>
        <p:nvPicPr>
          <p:cNvPr id="108" name="comet_shine_light" descr="A picture containing shape&#10;&#10;Description automatically generated">
            <a:extLst>
              <a:ext uri="{FF2B5EF4-FFF2-40B4-BE49-F238E27FC236}">
                <a16:creationId xmlns:a16="http://schemas.microsoft.com/office/drawing/2014/main" id="{98959173-1EB1-1814-A779-C8F64ED3C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544" y="2739404"/>
            <a:ext cx="121275" cy="927693"/>
          </a:xfrm>
          <a:prstGeom prst="rect">
            <a:avLst/>
          </a:prstGeom>
        </p:spPr>
      </p:pic>
      <p:pic>
        <p:nvPicPr>
          <p:cNvPr id="109" name="comet_shine1">
            <a:extLst>
              <a:ext uri="{FF2B5EF4-FFF2-40B4-BE49-F238E27FC236}">
                <a16:creationId xmlns:a16="http://schemas.microsoft.com/office/drawing/2014/main" id="{8783C5FF-2034-CA64-B9C1-BE4261D35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64" y="2665956"/>
            <a:ext cx="249305" cy="1422957"/>
          </a:xfrm>
          <a:prstGeom prst="rect">
            <a:avLst/>
          </a:prstGeom>
        </p:spPr>
      </p:pic>
      <p:pic>
        <p:nvPicPr>
          <p:cNvPr id="110" name="comet_shine1">
            <a:extLst>
              <a:ext uri="{FF2B5EF4-FFF2-40B4-BE49-F238E27FC236}">
                <a16:creationId xmlns:a16="http://schemas.microsoft.com/office/drawing/2014/main" id="{5821B13E-C944-2954-582D-1958175940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FFC0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47" y="306510"/>
            <a:ext cx="122119" cy="697019"/>
          </a:xfrm>
          <a:prstGeom prst="rect">
            <a:avLst/>
          </a:prstGeom>
        </p:spPr>
      </p:pic>
      <p:pic>
        <p:nvPicPr>
          <p:cNvPr id="111" name="صورة 110" descr="صورة تحتوي على الوردة, لوحة, زهري, رسم&#10;&#10;تم إنشاء الوصف تلقائياً">
            <a:extLst>
              <a:ext uri="{FF2B5EF4-FFF2-40B4-BE49-F238E27FC236}">
                <a16:creationId xmlns:a16="http://schemas.microsoft.com/office/drawing/2014/main" id="{5FF7D9B0-C559-BE07-8E46-D58C44DEF80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205">
            <a:off x="1213209" y="843026"/>
            <a:ext cx="5171948" cy="5171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2" name="صورة 111" descr="صورة تحتوي على الوردة, لوحة, زهري, رسم&#10;&#10;تم إنشاء الوصف تلقائياً">
            <a:extLst>
              <a:ext uri="{FF2B5EF4-FFF2-40B4-BE49-F238E27FC236}">
                <a16:creationId xmlns:a16="http://schemas.microsoft.com/office/drawing/2014/main" id="{FBD14A6F-D2DD-32D7-B62E-4AFB1C583B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205">
            <a:off x="1548322" y="1178139"/>
            <a:ext cx="4501721" cy="45017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3" name="صورة 112" descr="صورة تحتوي على شكل, مستطيل, أحادي اللون, الإطار&#10;&#10;تم إنشاء الوصف تلقائياً">
            <a:extLst>
              <a:ext uri="{FF2B5EF4-FFF2-40B4-BE49-F238E27FC236}">
                <a16:creationId xmlns:a16="http://schemas.microsoft.com/office/drawing/2014/main" id="{35836FDC-3D25-C57B-619E-C7F2E0C863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8776">
            <a:off x="2346743" y="1971674"/>
            <a:ext cx="2904877" cy="2914650"/>
          </a:xfrm>
          <a:prstGeom prst="rect">
            <a:avLst/>
          </a:prstGeom>
        </p:spPr>
      </p:pic>
      <p:pic>
        <p:nvPicPr>
          <p:cNvPr id="114" name="صورة 113">
            <a:extLst>
              <a:ext uri="{FF2B5EF4-FFF2-40B4-BE49-F238E27FC236}">
                <a16:creationId xmlns:a16="http://schemas.microsoft.com/office/drawing/2014/main" id="{6D042079-950A-710B-10D5-25DCC9880AF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6267">
            <a:off x="2891303" y="3608429"/>
            <a:ext cx="2224580" cy="1040197"/>
          </a:xfrm>
          <a:prstGeom prst="rect">
            <a:avLst/>
          </a:prstGeom>
        </p:spPr>
      </p:pic>
      <p:pic>
        <p:nvPicPr>
          <p:cNvPr id="115" name="صورة 114" descr="صورة تحتوي على ليل&#10;&#10;تم إنشاء الوصف تلقائياً بثقة منخفضة">
            <a:extLst>
              <a:ext uri="{FF2B5EF4-FFF2-40B4-BE49-F238E27FC236}">
                <a16:creationId xmlns:a16="http://schemas.microsoft.com/office/drawing/2014/main" id="{11260E5D-72B9-3566-BF38-BC5595DEB7A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1953">
            <a:off x="2361710" y="2228984"/>
            <a:ext cx="2430652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9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" presetClass="entr" presetSubtype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1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1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1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7" dur="9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8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6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8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2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2" presetClass="entr" presetSubtype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4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3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2" presetClass="entr" presetSubtype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2" presetClass="entr" presetSubtype="1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2" presetClass="entr" presetSubtype="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4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2" presetClass="entr" presetSubtype="1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8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مع تسمية توضيحية"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1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6EE104-41E2-01E6-61AF-10B57D83B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DE837B-53D6-C4D4-A308-FE0AC6463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0DF09-17BD-4CE2-B779-C7D212DD6ECF}" type="datetimeFigureOut">
              <a:rPr lang="ar-SA" smtClean="0"/>
              <a:t>03/10/44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1AB1A35-A3FD-6046-A929-DF492BD05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00DA9C-1673-068E-2185-6CB8D0031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C6DAA-6AEA-4A9D-B2CC-98E9664DBBAF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 descr="صورة تحتوي على رمز, التصميم&#10;&#10;تم إنشاء الوصف تلقائياً">
            <a:extLst>
              <a:ext uri="{FF2B5EF4-FFF2-40B4-BE49-F238E27FC236}">
                <a16:creationId xmlns:a16="http://schemas.microsoft.com/office/drawing/2014/main" id="{00891FC8-13A6-3B16-2DA5-4B48DFD231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0" t="20697" r="34726" b="19069"/>
          <a:stretch/>
        </p:blipFill>
        <p:spPr>
          <a:xfrm>
            <a:off x="212413" y="5402839"/>
            <a:ext cx="794375" cy="11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1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FF81E85-1BB2-DE06-6803-F5306FB1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3B5F908-4838-C4B6-188C-D6C05FF8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34E9B9-5CD9-E756-90C2-B3E13670B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1BE0B-0871-4984-AF6C-B5B6B1A17FC6}" type="datetimeFigureOut">
              <a:rPr lang="ar-SA" smtClean="0"/>
              <a:t>03/10/44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DA8449-5178-3E0B-5BC7-446264401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06E4C2-52A1-9BA1-168A-585B5F848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C5D9-CDD5-4C42-AF4B-CBAE2D40B6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749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g"/><Relationship Id="rId7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3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7.tmp"/><Relationship Id="rId4" Type="http://schemas.openxmlformats.org/officeDocument/2006/relationships/image" Target="../media/image86.tmp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tmp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tmp"/><Relationship Id="rId4" Type="http://schemas.openxmlformats.org/officeDocument/2006/relationships/image" Target="../media/image43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tmp"/><Relationship Id="rId4" Type="http://schemas.openxmlformats.org/officeDocument/2006/relationships/image" Target="../media/image57.tm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fi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fif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8.tmp"/><Relationship Id="rId4" Type="http://schemas.openxmlformats.org/officeDocument/2006/relationships/image" Target="../media/image67.tmp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الخط, تصميم الجرافيك, ملصق&#10;&#10;تم إنشاء الوصف تلقائياً">
            <a:extLst>
              <a:ext uri="{FF2B5EF4-FFF2-40B4-BE49-F238E27FC236}">
                <a16:creationId xmlns:a16="http://schemas.microsoft.com/office/drawing/2014/main" id="{BD4BF200-28D6-3AC4-9AC4-C6A62801B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335" y="522514"/>
            <a:ext cx="3017870" cy="53651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805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9195A15-292A-F04B-DA62-DAC45040289D}"/>
              </a:ext>
            </a:extLst>
          </p:cNvPr>
          <p:cNvSpPr/>
          <p:nvPr/>
        </p:nvSpPr>
        <p:spPr>
          <a:xfrm>
            <a:off x="4083743" y="541177"/>
            <a:ext cx="3727254" cy="727788"/>
          </a:xfrm>
          <a:prstGeom prst="rect">
            <a:avLst/>
          </a:prstGeom>
          <a:solidFill>
            <a:srgbClr val="8E8E8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الربط مع الحياة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6558CAC-7AEF-C9BC-69CC-06967C023F0E}"/>
              </a:ext>
            </a:extLst>
          </p:cNvPr>
          <p:cNvSpPr/>
          <p:nvPr/>
        </p:nvSpPr>
        <p:spPr>
          <a:xfrm>
            <a:off x="1632857" y="1540823"/>
            <a:ext cx="9097347" cy="2163430"/>
          </a:xfrm>
          <a:prstGeom prst="rect">
            <a:avLst/>
          </a:prstGeom>
          <a:solidFill>
            <a:srgbClr val="8E8E8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لعلك أكلت قطعة من الحلوى بنكهة الفاكهة الحقيقية. يحتوي الكثير من الفواكه الطبيعية - ومنها الفراولة - على الكثير من المركبات العضوية التي تعطي نكهة الفواكه المميزة. وتوجد مجموعة الكربونيل في أنواع كثيرة من النكهات الصناعية الشائعة.</a:t>
            </a:r>
          </a:p>
        </p:txBody>
      </p:sp>
      <p:pic>
        <p:nvPicPr>
          <p:cNvPr id="4" name="stickman2">
            <a:extLst>
              <a:ext uri="{FF2B5EF4-FFF2-40B4-BE49-F238E27FC236}">
                <a16:creationId xmlns:a16="http://schemas.microsoft.com/office/drawing/2014/main" id="{A9AD712B-C4D0-CBA1-0B5C-359A2DD0D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9685" y="129152"/>
            <a:ext cx="1082993" cy="155546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360734-E20F-9C80-A668-CA8873811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13606" r="14180" b="7890"/>
          <a:stretch/>
        </p:blipFill>
        <p:spPr>
          <a:xfrm>
            <a:off x="3228393" y="4646645"/>
            <a:ext cx="1710702" cy="1670178"/>
          </a:xfrm>
          <a:prstGeom prst="rect">
            <a:avLst/>
          </a:prstGeom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56FE1A6-446B-FB83-0764-FEA115C5FC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t="5306" r="16031" b="3402"/>
          <a:stretch/>
        </p:blipFill>
        <p:spPr>
          <a:xfrm>
            <a:off x="3406947" y="3429000"/>
            <a:ext cx="1353593" cy="1848068"/>
          </a:xfrm>
          <a:prstGeom prst="rect">
            <a:avLst/>
          </a:prstGeom>
        </p:spPr>
      </p:pic>
      <p:pic>
        <p:nvPicPr>
          <p:cNvPr id="7" name="صورة 6" descr="صورة تحتوي على فاكهة, التوت, طازج&#10;&#10;تم إنشاء الوصف تلقائياً">
            <a:extLst>
              <a:ext uri="{FF2B5EF4-FFF2-40B4-BE49-F238E27FC236}">
                <a16:creationId xmlns:a16="http://schemas.microsoft.com/office/drawing/2014/main" id="{4D87A06A-F6F1-89B5-5475-C0A1EB7B62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b="14559"/>
          <a:stretch/>
        </p:blipFill>
        <p:spPr>
          <a:xfrm flipH="1">
            <a:off x="8203918" y="3932710"/>
            <a:ext cx="3988082" cy="292529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FDF4FAA-9ACB-B4C8-5DCB-9897E9A0FE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16" b="90229" l="10000" r="91200">
                        <a14:foregroundMark x1="89200" y1="12370" x2="22300" y2="28482"/>
                        <a14:foregroundMark x1="79400" y1="11123" x2="17500" y2="21726"/>
                        <a14:foregroundMark x1="17500" y1="27651" x2="19100" y2="81497"/>
                        <a14:foregroundMark x1="19500" y1="83264" x2="53800" y2="83784"/>
                        <a14:foregroundMark x1="20000" y1="90021" x2="34500" y2="90229"/>
                        <a14:foregroundMark x1="25000" y1="30769" x2="25600" y2="63721"/>
                        <a14:foregroundMark x1="49000" y1="21933" x2="51000" y2="54678"/>
                        <a14:foregroundMark x1="87900" y1="15800" x2="89200" y2="50520"/>
                        <a14:foregroundMark x1="90000" y1="15073" x2="90000" y2="27443"/>
                        <a14:foregroundMark x1="88000" y1="16736" x2="50100" y2="36590"/>
                        <a14:foregroundMark x1="71700" y1="38462" x2="76000" y2="37110"/>
                        <a14:foregroundMark x1="47200" y1="42308" x2="32800" y2="46674"/>
                        <a14:foregroundMark x1="53600" y1="24220" x2="86700" y2="14657"/>
                        <a14:foregroundMark x1="90800" y1="14553" x2="91200" y2="22973"/>
                        <a14:foregroundMark x1="78600" y1="8524" x2="16400" y2="19023"/>
                        <a14:foregroundMark x1="12900" y1="19231" x2="12500" y2="26715"/>
                        <a14:foregroundMark x1="10200" y1="20686" x2="46400" y2="16632"/>
                        <a14:foregroundMark x1="46400" y1="16632" x2="46700" y2="16632"/>
                        <a14:foregroundMark x1="29100" y1="16632" x2="63600" y2="12474"/>
                        <a14:foregroundMark x1="63600" y1="12474" x2="64700" y2="12474"/>
                        <a14:foregroundMark x1="77400" y1="8316" x2="82700" y2="10187"/>
                        <a14:foregroundMark x1="63000" y1="11538" x2="39700" y2="13721"/>
                        <a14:foregroundMark x1="39400" y1="14449" x2="27200" y2="17048"/>
                        <a14:foregroundMark x1="10400" y1="19231" x2="10400" y2="1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91" b="4490"/>
          <a:stretch/>
        </p:blipFill>
        <p:spPr>
          <a:xfrm>
            <a:off x="176027" y="4095332"/>
            <a:ext cx="3056342" cy="2576175"/>
          </a:xfrm>
          <a:prstGeom prst="rect">
            <a:avLst/>
          </a:prstGeom>
        </p:spPr>
      </p:pic>
      <p:pic>
        <p:nvPicPr>
          <p:cNvPr id="9" name="صورة 8" descr="صورة تحتوي على نص, الخضروات&#10;&#10;تم إنشاء الوصف تلقائياً">
            <a:extLst>
              <a:ext uri="{FF2B5EF4-FFF2-40B4-BE49-F238E27FC236}">
                <a16:creationId xmlns:a16="http://schemas.microsoft.com/office/drawing/2014/main" id="{E4FBF610-5ABA-0186-BA1B-962ADF343C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12653" r="11134" b="11429"/>
          <a:stretch/>
        </p:blipFill>
        <p:spPr>
          <a:xfrm flipH="1">
            <a:off x="4836776" y="5028772"/>
            <a:ext cx="1507053" cy="146539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D5A82A3-BA2E-18B6-D78F-356B3B3F566D}"/>
              </a:ext>
            </a:extLst>
          </p:cNvPr>
          <p:cNvSpPr/>
          <p:nvPr/>
        </p:nvSpPr>
        <p:spPr>
          <a:xfrm>
            <a:off x="78722" y="105611"/>
            <a:ext cx="1048883" cy="37983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</p:spTree>
    <p:extLst>
      <p:ext uri="{BB962C8B-B14F-4D97-AF65-F5344CB8AC3E}">
        <p14:creationId xmlns:p14="http://schemas.microsoft.com/office/powerpoint/2010/main" val="12710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9D06404-525B-D4D3-775B-C0DEB4F08176}"/>
              </a:ext>
            </a:extLst>
          </p:cNvPr>
          <p:cNvSpPr/>
          <p:nvPr/>
        </p:nvSpPr>
        <p:spPr>
          <a:xfrm>
            <a:off x="1614503" y="2485398"/>
            <a:ext cx="8962993" cy="3001002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 C-OꟷCH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ar-SA" sz="28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0C03784-6FFD-0742-09EB-571A91B85F6A}"/>
              </a:ext>
            </a:extLst>
          </p:cNvPr>
          <p:cNvSpPr/>
          <p:nvPr/>
        </p:nvSpPr>
        <p:spPr>
          <a:xfrm>
            <a:off x="5092432" y="803522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تطبيق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26E7F1A-224E-0A95-8D83-3C96D935EB5F}"/>
              </a:ext>
            </a:extLst>
          </p:cNvPr>
          <p:cNvSpPr/>
          <p:nvPr/>
        </p:nvSpPr>
        <p:spPr>
          <a:xfrm>
            <a:off x="5415241" y="2643643"/>
            <a:ext cx="589858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BAD2E41-578D-4F91-D05A-B1956A9375B3}"/>
              </a:ext>
            </a:extLst>
          </p:cNvPr>
          <p:cNvSpPr/>
          <p:nvPr/>
        </p:nvSpPr>
        <p:spPr>
          <a:xfrm rot="5400000">
            <a:off x="5470917" y="3104364"/>
            <a:ext cx="45388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33D3C9B-A74C-3AC8-615A-6CB19BBA387B}"/>
              </a:ext>
            </a:extLst>
          </p:cNvPr>
          <p:cNvSpPr/>
          <p:nvPr/>
        </p:nvSpPr>
        <p:spPr>
          <a:xfrm>
            <a:off x="4585306" y="4383037"/>
            <a:ext cx="10142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600" b="1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5636F4D-6FE7-CFB5-3484-D47DD2B1F565}"/>
              </a:ext>
            </a:extLst>
          </p:cNvPr>
          <p:cNvSpPr/>
          <p:nvPr/>
        </p:nvSpPr>
        <p:spPr>
          <a:xfrm rot="5400000">
            <a:off x="4620404" y="3984897"/>
            <a:ext cx="57542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ꟷ</a:t>
            </a:r>
            <a:endParaRPr kumimoji="0" lang="ar-SA" sz="3600" b="1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78D7663-CD89-BD2D-6DCF-63E03E3D063B}"/>
              </a:ext>
            </a:extLst>
          </p:cNvPr>
          <p:cNvSpPr/>
          <p:nvPr/>
        </p:nvSpPr>
        <p:spPr>
          <a:xfrm>
            <a:off x="6429493" y="4272608"/>
            <a:ext cx="38842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ايثيل -2- ميثيل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بروبانوات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stickman2">
            <a:extLst>
              <a:ext uri="{FF2B5EF4-FFF2-40B4-BE49-F238E27FC236}">
                <a16:creationId xmlns:a16="http://schemas.microsoft.com/office/drawing/2014/main" id="{8D08A899-5431-29BF-DD0D-F0A5FDE1E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7735" y="541517"/>
            <a:ext cx="1048883" cy="150647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354796C-F7F6-CA38-BBF3-F5E9EA120C51}"/>
              </a:ext>
            </a:extLst>
          </p:cNvPr>
          <p:cNvSpPr/>
          <p:nvPr/>
        </p:nvSpPr>
        <p:spPr>
          <a:xfrm>
            <a:off x="6429493" y="4781177"/>
            <a:ext cx="38842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ميثيل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بروبانوات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ايثيل</a:t>
            </a:r>
          </a:p>
        </p:txBody>
      </p:sp>
    </p:spTree>
    <p:extLst>
      <p:ext uri="{BB962C8B-B14F-4D97-AF65-F5344CB8AC3E}">
        <p14:creationId xmlns:p14="http://schemas.microsoft.com/office/powerpoint/2010/main" val="20403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C4B7A3A-1CE8-5D82-DCCF-B5039DBA517C}"/>
              </a:ext>
            </a:extLst>
          </p:cNvPr>
          <p:cNvSpPr/>
          <p:nvPr/>
        </p:nvSpPr>
        <p:spPr>
          <a:xfrm>
            <a:off x="6820678" y="1494000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المصادر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E5FD816-09A5-55E9-39C7-6589132FC13D}"/>
              </a:ext>
            </a:extLst>
          </p:cNvPr>
          <p:cNvSpPr/>
          <p:nvPr/>
        </p:nvSpPr>
        <p:spPr>
          <a:xfrm>
            <a:off x="9190653" y="267409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تطبيق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6C98E81-9574-0311-D7E5-B19F7F0323D4}"/>
              </a:ext>
            </a:extLst>
          </p:cNvPr>
          <p:cNvSpPr/>
          <p:nvPr/>
        </p:nvSpPr>
        <p:spPr>
          <a:xfrm>
            <a:off x="1217971" y="149467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مصادر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4F75C04-5CD7-B5B5-3C4D-35CBF80D2985}"/>
              </a:ext>
            </a:extLst>
          </p:cNvPr>
          <p:cNvSpPr/>
          <p:nvPr/>
        </p:nvSpPr>
        <p:spPr>
          <a:xfrm>
            <a:off x="6889102" y="5707570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94 سؤال 44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B7362C5-816B-1C61-3835-C41F6C1B6356}"/>
              </a:ext>
            </a:extLst>
          </p:cNvPr>
          <p:cNvSpPr/>
          <p:nvPr/>
        </p:nvSpPr>
        <p:spPr>
          <a:xfrm>
            <a:off x="7774417" y="4086206"/>
            <a:ext cx="2545717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بنتانوات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ميثيل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A3B95E8-D07E-F908-FA60-196D23F4E8B2}"/>
              </a:ext>
            </a:extLst>
          </p:cNvPr>
          <p:cNvSpPr/>
          <p:nvPr/>
        </p:nvSpPr>
        <p:spPr>
          <a:xfrm>
            <a:off x="1651111" y="4185098"/>
            <a:ext cx="30634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إيثانوات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ميثيل</a:t>
            </a:r>
          </a:p>
        </p:txBody>
      </p:sp>
      <p:pic>
        <p:nvPicPr>
          <p:cNvPr id="12" name="stickman2">
            <a:extLst>
              <a:ext uri="{FF2B5EF4-FFF2-40B4-BE49-F238E27FC236}">
                <a16:creationId xmlns:a16="http://schemas.microsoft.com/office/drawing/2014/main" id="{4B8BC2F7-E68F-C9B5-21A5-DBB36493C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6237" y="57874"/>
            <a:ext cx="1048883" cy="1506476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272E346-B105-C618-854D-A6DF5E9A5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5740" r="7329" b="21706"/>
          <a:stretch/>
        </p:blipFill>
        <p:spPr>
          <a:xfrm>
            <a:off x="2753016" y="5970049"/>
            <a:ext cx="3595296" cy="714291"/>
          </a:xfrm>
          <a:prstGeom prst="rect">
            <a:avLst/>
          </a:prstGeom>
        </p:spPr>
      </p:pic>
      <p:pic>
        <p:nvPicPr>
          <p:cNvPr id="18" name="صورة 17" descr="صورة تحتوي على رسم بياني, تخطيطي&#10;&#10;تم إنشاء الوصف تلقائياً">
            <a:extLst>
              <a:ext uri="{FF2B5EF4-FFF2-40B4-BE49-F238E27FC236}">
                <a16:creationId xmlns:a16="http://schemas.microsoft.com/office/drawing/2014/main" id="{4CA98E3A-DF73-C2B5-FDC6-05DF532DB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t="23690" r="7399" b="17745"/>
          <a:stretch/>
        </p:blipFill>
        <p:spPr>
          <a:xfrm>
            <a:off x="6551970" y="2245941"/>
            <a:ext cx="4790237" cy="181146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64971D22-FDA9-C281-67B8-A7B06E8226FB}"/>
              </a:ext>
            </a:extLst>
          </p:cNvPr>
          <p:cNvSpPr/>
          <p:nvPr/>
        </p:nvSpPr>
        <p:spPr>
          <a:xfrm>
            <a:off x="1219441" y="2202606"/>
            <a:ext cx="4316349" cy="1977455"/>
          </a:xfrm>
          <a:prstGeom prst="rect">
            <a:avLst/>
          </a:prstGeom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32">
            <a:extLst>
              <a:ext uri="{FF2B5EF4-FFF2-40B4-BE49-F238E27FC236}">
                <a16:creationId xmlns:a16="http://schemas.microsoft.com/office/drawing/2014/main" id="{20053B46-4871-86B9-DE2B-28CD21BBF73E}"/>
              </a:ext>
            </a:extLst>
          </p:cNvPr>
          <p:cNvGrpSpPr>
            <a:grpSpLocks/>
          </p:cNvGrpSpPr>
          <p:nvPr/>
        </p:nvGrpSpPr>
        <p:grpSpPr bwMode="auto">
          <a:xfrm>
            <a:off x="1565174" y="2190877"/>
            <a:ext cx="3733800" cy="1798638"/>
            <a:chOff x="3168" y="336"/>
            <a:chExt cx="2352" cy="1133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D2684202-7B88-0797-D8CF-22DABC1C79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104"/>
              <a:ext cx="2160" cy="365"/>
              <a:chOff x="3216" y="1104"/>
              <a:chExt cx="2160" cy="365"/>
            </a:xfrm>
          </p:grpSpPr>
          <p:sp>
            <p:nvSpPr>
              <p:cNvPr id="28" name="Text Box 6">
                <a:extLst>
                  <a:ext uri="{FF2B5EF4-FFF2-40B4-BE49-F238E27FC236}">
                    <a16:creationId xmlns:a16="http://schemas.microsoft.com/office/drawing/2014/main" id="{F2E48F22-9C43-BBE8-834E-B4034E7BB9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104"/>
                <a:ext cx="192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ar-SA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en-US" altLang="ar-SA" sz="3200" b="0" i="0" u="none" strike="noStrike" kern="1200" cap="none" spc="0" normalizeH="0" baseline="-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en-US" altLang="ar-SA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COO</a:t>
                </a:r>
                <a:r>
                  <a:rPr kumimoji="0" lang="en-US" altLang="ar-SA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</a:t>
                </a:r>
                <a:r>
                  <a:rPr kumimoji="0" lang="en-US" altLang="ar-SA" sz="3200" b="0" i="0" u="none" strike="noStrike" kern="1200" cap="none" spc="0" normalizeH="0" baseline="-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ar-SA" altLang="ar-SA" sz="3200" b="0" i="0" u="none" strike="noStrike" kern="1200" cap="none" spc="0" normalizeH="0" baseline="-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</a:t>
                </a:r>
                <a:endParaRPr kumimoji="0" lang="en-US" altLang="ar-SA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 Box 7">
                <a:extLst>
                  <a:ext uri="{FF2B5EF4-FFF2-40B4-BE49-F238E27FC236}">
                    <a16:creationId xmlns:a16="http://schemas.microsoft.com/office/drawing/2014/main" id="{CDFAD054-5A1C-E394-BA18-AC0FDCAE5F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" y="1104"/>
                <a:ext cx="48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ar-SA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أو</a:t>
                </a:r>
                <a:endParaRPr kumimoji="0" lang="en-US" altLang="ar-SA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7E3361DF-2527-F2F5-F79C-2E4CED143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336"/>
              <a:ext cx="2352" cy="672"/>
              <a:chOff x="3168" y="336"/>
              <a:chExt cx="2352" cy="672"/>
            </a:xfrm>
          </p:grpSpPr>
          <p:grpSp>
            <p:nvGrpSpPr>
              <p:cNvPr id="22" name="Group 18">
                <a:extLst>
                  <a:ext uri="{FF2B5EF4-FFF2-40B4-BE49-F238E27FC236}">
                    <a16:creationId xmlns:a16="http://schemas.microsoft.com/office/drawing/2014/main" id="{AA65D41D-A98E-91A3-7FD2-7059FE907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589"/>
                <a:ext cx="2352" cy="419"/>
                <a:chOff x="3168" y="589"/>
                <a:chExt cx="2352" cy="419"/>
              </a:xfrm>
            </p:grpSpPr>
            <p:grpSp>
              <p:nvGrpSpPr>
                <p:cNvPr id="25" name="Group 20">
                  <a:extLst>
                    <a:ext uri="{FF2B5EF4-FFF2-40B4-BE49-F238E27FC236}">
                      <a16:creationId xmlns:a16="http://schemas.microsoft.com/office/drawing/2014/main" id="{B768CAEE-3223-B418-4BBA-BEFB628CC0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72" y="589"/>
                  <a:ext cx="48" cy="144"/>
                  <a:chOff x="2784" y="2208"/>
                  <a:chExt cx="48" cy="144"/>
                </a:xfrm>
              </p:grpSpPr>
              <p:sp>
                <p:nvSpPr>
                  <p:cNvPr id="26" name="Line 21">
                    <a:extLst>
                      <a:ext uri="{FF2B5EF4-FFF2-40B4-BE49-F238E27FC236}">
                        <a16:creationId xmlns:a16="http://schemas.microsoft.com/office/drawing/2014/main" id="{3AFD2705-AA27-8736-FD68-0964F55ACC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4" y="2208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Line 22">
                    <a:extLst>
                      <a:ext uri="{FF2B5EF4-FFF2-40B4-BE49-F238E27FC236}">
                        <a16:creationId xmlns:a16="http://schemas.microsoft.com/office/drawing/2014/main" id="{CCCF44E9-4E05-42AE-072D-EB9E1D5BFA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32" y="2208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4" name="Text Box 19">
                  <a:extLst>
                    <a:ext uri="{FF2B5EF4-FFF2-40B4-BE49-F238E27FC236}">
                      <a16:creationId xmlns:a16="http://schemas.microsoft.com/office/drawing/2014/main" id="{D124537F-3C51-CDD9-60B9-DA16B756B5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68" y="643"/>
                  <a:ext cx="2352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ts val="575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ts val="375"/>
                    </a:spcBef>
                    <a:buClr>
                      <a:schemeClr val="accent2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ts val="375"/>
                    </a:spcBef>
                    <a:buClr>
                      <a:srgbClr val="E6B1AB"/>
                    </a:buClr>
                    <a:buSzPct val="8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ts val="375"/>
                    </a:spcBef>
                    <a:buClr>
                      <a:srgbClr val="A28E6A"/>
                    </a:buClr>
                    <a:buSzPct val="80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ts val="375"/>
                    </a:spcBef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ar-SA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</a:t>
                  </a:r>
                  <a:r>
                    <a:rPr kumimoji="0" lang="en-US" altLang="ar-SA" sz="3200" b="0" i="0" u="none" strike="noStrike" kern="1200" cap="none" spc="0" normalizeH="0" baseline="-30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</a:t>
                  </a:r>
                  <a:r>
                    <a:rPr kumimoji="0" lang="en-US" altLang="ar-SA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– C – O </a:t>
                  </a:r>
                  <a:r>
                    <a:rPr kumimoji="0" lang="en-US" altLang="ar-SA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</a:t>
                  </a:r>
                  <a:r>
                    <a:rPr kumimoji="0" lang="en-US" altLang="ar-SA" sz="3200" b="0" i="0" u="none" strike="noStrike" kern="1200" cap="none" spc="0" normalizeH="0" baseline="-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</a:t>
                  </a:r>
                  <a:r>
                    <a:rPr kumimoji="0" lang="en-US" altLang="ar-SA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23" name="Text Box 23">
                <a:extLst>
                  <a:ext uri="{FF2B5EF4-FFF2-40B4-BE49-F238E27FC236}">
                    <a16:creationId xmlns:a16="http://schemas.microsoft.com/office/drawing/2014/main" id="{8E077352-ED27-92E7-5910-F4091CDA02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3" y="336"/>
                <a:ext cx="5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</p:grpSp>
      </p:grpSp>
      <p:pic>
        <p:nvPicPr>
          <p:cNvPr id="32" name="صورة 3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4C2B32E-D99D-471F-048C-AE2E91746C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13598" b="15746"/>
          <a:stretch/>
        </p:blipFill>
        <p:spPr>
          <a:xfrm>
            <a:off x="2647852" y="5065212"/>
            <a:ext cx="3805624" cy="7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E6E6E7E-98E6-7186-4533-BC2FF15D483D}"/>
              </a:ext>
            </a:extLst>
          </p:cNvPr>
          <p:cNvSpPr/>
          <p:nvPr/>
        </p:nvSpPr>
        <p:spPr>
          <a:xfrm>
            <a:off x="3800167" y="336235"/>
            <a:ext cx="4591666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أمثلة على الإسترات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804F8F-2333-D36D-EF00-2A6AD6B53EA3}"/>
              </a:ext>
            </a:extLst>
          </p:cNvPr>
          <p:cNvSpPr/>
          <p:nvPr/>
        </p:nvSpPr>
        <p:spPr>
          <a:xfrm>
            <a:off x="6792925" y="2751554"/>
            <a:ext cx="4316349" cy="1977455"/>
          </a:xfrm>
          <a:prstGeom prst="rect">
            <a:avLst/>
          </a:prstGeom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7">
            <a:extLst>
              <a:ext uri="{FF2B5EF4-FFF2-40B4-BE49-F238E27FC236}">
                <a16:creationId xmlns:a16="http://schemas.microsoft.com/office/drawing/2014/main" id="{8AE2320B-973B-0927-16B7-0FD436D83ECC}"/>
              </a:ext>
            </a:extLst>
          </p:cNvPr>
          <p:cNvGrpSpPr>
            <a:grpSpLocks/>
          </p:cNvGrpSpPr>
          <p:nvPr/>
        </p:nvGrpSpPr>
        <p:grpSpPr bwMode="auto">
          <a:xfrm>
            <a:off x="6997187" y="3025663"/>
            <a:ext cx="4267200" cy="1916112"/>
            <a:chOff x="2976" y="550"/>
            <a:chExt cx="2688" cy="1207"/>
          </a:xfrm>
        </p:grpSpPr>
        <p:grpSp>
          <p:nvGrpSpPr>
            <p:cNvPr id="5" name="Group 34">
              <a:extLst>
                <a:ext uri="{FF2B5EF4-FFF2-40B4-BE49-F238E27FC236}">
                  <a16:creationId xmlns:a16="http://schemas.microsoft.com/office/drawing/2014/main" id="{34548166-2F29-8459-C508-FFD203250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550"/>
              <a:ext cx="2640" cy="698"/>
              <a:chOff x="2976" y="550"/>
              <a:chExt cx="2640" cy="698"/>
            </a:xfrm>
          </p:grpSpPr>
          <p:grpSp>
            <p:nvGrpSpPr>
              <p:cNvPr id="7" name="Group 21">
                <a:extLst>
                  <a:ext uri="{FF2B5EF4-FFF2-40B4-BE49-F238E27FC236}">
                    <a16:creationId xmlns:a16="http://schemas.microsoft.com/office/drawing/2014/main" id="{9461A96B-DF84-74D4-4D5D-1EBF9BF2FC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6" y="816"/>
                <a:ext cx="716" cy="432"/>
                <a:chOff x="1571" y="2034"/>
                <a:chExt cx="915" cy="540"/>
              </a:xfrm>
            </p:grpSpPr>
            <p:grpSp>
              <p:nvGrpSpPr>
                <p:cNvPr id="13" name="Group 22">
                  <a:extLst>
                    <a:ext uri="{FF2B5EF4-FFF2-40B4-BE49-F238E27FC236}">
                      <a16:creationId xmlns:a16="http://schemas.microsoft.com/office/drawing/2014/main" id="{4FD5E31F-FB4B-36CC-49F2-630D30CC23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71" y="2034"/>
                  <a:ext cx="720" cy="540"/>
                  <a:chOff x="1571" y="2034"/>
                  <a:chExt cx="720" cy="540"/>
                </a:xfrm>
              </p:grpSpPr>
              <p:sp>
                <p:nvSpPr>
                  <p:cNvPr id="15" name="AutoShape 23">
                    <a:extLst>
                      <a:ext uri="{FF2B5EF4-FFF2-40B4-BE49-F238E27FC236}">
                        <a16:creationId xmlns:a16="http://schemas.microsoft.com/office/drawing/2014/main" id="{BA102D35-2202-2372-65CB-A3D1CC33E8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71" y="2034"/>
                    <a:ext cx="720" cy="540"/>
                  </a:xfrm>
                  <a:prstGeom prst="hexagon">
                    <a:avLst>
                      <a:gd name="adj" fmla="val 33333"/>
                      <a:gd name="vf" fmla="val 115470"/>
                    </a:avLst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algn="r" rtl="1">
                      <a:spcBef>
                        <a:spcPts val="575"/>
                      </a:spcBef>
                      <a:buClr>
                        <a:schemeClr val="accent1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6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algn="r" rtl="1">
                      <a:spcBef>
                        <a:spcPts val="375"/>
                      </a:spcBef>
                      <a:buClr>
                        <a:schemeClr val="accent2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4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algn="r" rtl="1">
                      <a:spcBef>
                        <a:spcPts val="375"/>
                      </a:spcBef>
                      <a:buClr>
                        <a:srgbClr val="E6B1AB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SzPct val="80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altLang="ar-SA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AutoShape 24">
                    <a:extLst>
                      <a:ext uri="{FF2B5EF4-FFF2-40B4-BE49-F238E27FC236}">
                        <a16:creationId xmlns:a16="http://schemas.microsoft.com/office/drawing/2014/main" id="{7ED5D1E3-7C55-AD0A-989B-ABCF40B4C9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51" y="2124"/>
                    <a:ext cx="360" cy="360"/>
                  </a:xfrm>
                  <a:prstGeom prst="flowChartConnector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algn="r" rtl="1">
                      <a:spcBef>
                        <a:spcPts val="575"/>
                      </a:spcBef>
                      <a:buClr>
                        <a:schemeClr val="accent1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6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algn="r" rtl="1">
                      <a:spcBef>
                        <a:spcPts val="375"/>
                      </a:spcBef>
                      <a:buClr>
                        <a:schemeClr val="accent2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4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algn="r" rtl="1">
                      <a:spcBef>
                        <a:spcPts val="375"/>
                      </a:spcBef>
                      <a:buClr>
                        <a:srgbClr val="E6B1AB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SzPct val="80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altLang="ar-SA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4" name="Line 25">
                  <a:extLst>
                    <a:ext uri="{FF2B5EF4-FFF2-40B4-BE49-F238E27FC236}">
                      <a16:creationId xmlns:a16="http://schemas.microsoft.com/office/drawing/2014/main" id="{114F3B83-05E9-E1BE-AFFC-B96B112AC0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6" y="2322"/>
                  <a:ext cx="18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" name="Text Box 28">
                <a:extLst>
                  <a:ext uri="{FF2B5EF4-FFF2-40B4-BE49-F238E27FC236}">
                    <a16:creationId xmlns:a16="http://schemas.microsoft.com/office/drawing/2014/main" id="{790581F1-653A-DB88-E3B6-B2ED45D5C1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4" y="550"/>
                <a:ext cx="5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ar-SA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O</a:t>
                </a:r>
              </a:p>
            </p:txBody>
          </p:sp>
          <p:grpSp>
            <p:nvGrpSpPr>
              <p:cNvPr id="10" name="Group 29">
                <a:extLst>
                  <a:ext uri="{FF2B5EF4-FFF2-40B4-BE49-F238E27FC236}">
                    <a16:creationId xmlns:a16="http://schemas.microsoft.com/office/drawing/2014/main" id="{499D4497-C6D4-B39F-4F9B-1E9C95ADBF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05" y="819"/>
                <a:ext cx="48" cy="144"/>
                <a:chOff x="2784" y="2208"/>
                <a:chExt cx="48" cy="144"/>
              </a:xfrm>
            </p:grpSpPr>
            <p:sp>
              <p:nvSpPr>
                <p:cNvPr id="11" name="Line 30">
                  <a:extLst>
                    <a:ext uri="{FF2B5EF4-FFF2-40B4-BE49-F238E27FC236}">
                      <a16:creationId xmlns:a16="http://schemas.microsoft.com/office/drawing/2014/main" id="{1A39588E-9725-2EC2-B149-CE3C4889F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4" y="2208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31">
                  <a:extLst>
                    <a:ext uri="{FF2B5EF4-FFF2-40B4-BE49-F238E27FC236}">
                      <a16:creationId xmlns:a16="http://schemas.microsoft.com/office/drawing/2014/main" id="{C30FEF50-DED3-CC2D-67AA-79F5F0B20F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32" y="2208"/>
                  <a:ext cx="0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" name="Text Box 26">
                <a:extLst>
                  <a:ext uri="{FF2B5EF4-FFF2-40B4-BE49-F238E27FC236}">
                    <a16:creationId xmlns:a16="http://schemas.microsoft.com/office/drawing/2014/main" id="{8168C82C-92EE-AD84-C5BA-22108BCD23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6" y="864"/>
                <a:ext cx="192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C – O </a:t>
                </a:r>
                <a:r>
                  <a:rPr kumimoji="0" lang="en-US" alt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CH</a:t>
                </a:r>
                <a:r>
                  <a:rPr kumimoji="0" lang="en-US" altLang="ar-SA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2</a:t>
                </a:r>
                <a:r>
                  <a:rPr kumimoji="0" lang="en-US" alt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CH</a:t>
                </a:r>
                <a:r>
                  <a:rPr kumimoji="0" lang="en-US" altLang="ar-SA" sz="32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kumimoji="0" lang="en-US" altLang="ar-SA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6" name="Text Box 32">
              <a:extLst>
                <a:ext uri="{FF2B5EF4-FFF2-40B4-BE49-F238E27FC236}">
                  <a16:creationId xmlns:a16="http://schemas.microsoft.com/office/drawing/2014/main" id="{B01AEB67-1614-2369-DD39-FB5F982899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392"/>
              <a:ext cx="26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ar-SA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96D4778-A5B3-C4F7-1F71-6CE0B44B9A53}"/>
              </a:ext>
            </a:extLst>
          </p:cNvPr>
          <p:cNvSpPr/>
          <p:nvPr/>
        </p:nvSpPr>
        <p:spPr>
          <a:xfrm>
            <a:off x="1243531" y="2751553"/>
            <a:ext cx="4316349" cy="1977455"/>
          </a:xfrm>
          <a:prstGeom prst="rect">
            <a:avLst/>
          </a:prstGeom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8FDC852D-0018-FF70-EA83-8234000F3978}"/>
              </a:ext>
            </a:extLst>
          </p:cNvPr>
          <p:cNvGrpSpPr>
            <a:grpSpLocks/>
          </p:cNvGrpSpPr>
          <p:nvPr/>
        </p:nvGrpSpPr>
        <p:grpSpPr bwMode="auto">
          <a:xfrm>
            <a:off x="1299030" y="2797857"/>
            <a:ext cx="4260850" cy="1766887"/>
            <a:chOff x="916" y="1623"/>
            <a:chExt cx="2684" cy="1113"/>
          </a:xfrm>
        </p:grpSpPr>
        <p:sp>
          <p:nvSpPr>
            <p:cNvPr id="20" name="Text Box 3">
              <a:extLst>
                <a:ext uri="{FF2B5EF4-FFF2-40B4-BE49-F238E27FC236}">
                  <a16:creationId xmlns:a16="http://schemas.microsoft.com/office/drawing/2014/main" id="{971760C1-977C-2C0E-5982-C77B298F2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" y="2371"/>
              <a:ext cx="24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1pPr>
              <a:lvl2pPr marL="742950" indent="-285750" algn="r" rtl="1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2pPr>
              <a:lvl3pPr marL="1143000" indent="-228600" algn="r" rtl="1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3pPr>
              <a:lvl4pPr marL="1600200" indent="-228600" algn="r" rtl="1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4pPr>
              <a:lvl5pPr marL="2057400" indent="-228600" algn="r" rtl="1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  <a:cs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ar-SA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 C</a:t>
              </a:r>
              <a:r>
                <a:rPr kumimoji="0" lang="en-US" altLang="ar-SA" sz="32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en-US" altLang="ar-SA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US" altLang="ar-SA" sz="32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altLang="ar-SA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 – COOCH</a:t>
              </a:r>
              <a:r>
                <a:rPr kumimoji="0" lang="en-US" altLang="ar-SA" sz="32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altLang="ar-SA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21" name="Group 36">
              <a:extLst>
                <a:ext uri="{FF2B5EF4-FFF2-40B4-BE49-F238E27FC236}">
                  <a16:creationId xmlns:a16="http://schemas.microsoft.com/office/drawing/2014/main" id="{8ED69975-92CC-FA96-3FE4-08C2A87534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2" y="1623"/>
              <a:ext cx="2548" cy="710"/>
              <a:chOff x="816" y="1623"/>
              <a:chExt cx="2548" cy="710"/>
            </a:xfrm>
          </p:grpSpPr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7FF55C70-B380-5130-E845-FF5CCAFD5B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6" y="1901"/>
                <a:ext cx="716" cy="432"/>
                <a:chOff x="1571" y="2034"/>
                <a:chExt cx="915" cy="540"/>
              </a:xfrm>
            </p:grpSpPr>
            <p:grpSp>
              <p:nvGrpSpPr>
                <p:cNvPr id="29" name="Group 7">
                  <a:extLst>
                    <a:ext uri="{FF2B5EF4-FFF2-40B4-BE49-F238E27FC236}">
                      <a16:creationId xmlns:a16="http://schemas.microsoft.com/office/drawing/2014/main" id="{21B0F72C-3ECA-179D-DFEB-02654C289F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71" y="2034"/>
                  <a:ext cx="720" cy="540"/>
                  <a:chOff x="1571" y="2034"/>
                  <a:chExt cx="720" cy="540"/>
                </a:xfrm>
              </p:grpSpPr>
              <p:sp>
                <p:nvSpPr>
                  <p:cNvPr id="31" name="AutoShape 8">
                    <a:extLst>
                      <a:ext uri="{FF2B5EF4-FFF2-40B4-BE49-F238E27FC236}">
                        <a16:creationId xmlns:a16="http://schemas.microsoft.com/office/drawing/2014/main" id="{EC582AC7-C741-3F26-1EB5-FE48EFCEE60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71" y="2034"/>
                    <a:ext cx="720" cy="540"/>
                  </a:xfrm>
                  <a:prstGeom prst="hexagon">
                    <a:avLst>
                      <a:gd name="adj" fmla="val 33333"/>
                      <a:gd name="vf" fmla="val 115470"/>
                    </a:avLst>
                  </a:prstGeom>
                  <a:noFill/>
                  <a:ln w="19050">
                    <a:solidFill>
                      <a:srgbClr val="FF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algn="r" rtl="1">
                      <a:spcBef>
                        <a:spcPts val="575"/>
                      </a:spcBef>
                      <a:buClr>
                        <a:schemeClr val="accent1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6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algn="r" rtl="1">
                      <a:spcBef>
                        <a:spcPts val="375"/>
                      </a:spcBef>
                      <a:buClr>
                        <a:schemeClr val="accent2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4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algn="r" rtl="1">
                      <a:spcBef>
                        <a:spcPts val="375"/>
                      </a:spcBef>
                      <a:buClr>
                        <a:srgbClr val="E6B1AB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SzPct val="80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altLang="ar-SA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AutoShape 9">
                    <a:extLst>
                      <a:ext uri="{FF2B5EF4-FFF2-40B4-BE49-F238E27FC236}">
                        <a16:creationId xmlns:a16="http://schemas.microsoft.com/office/drawing/2014/main" id="{ADB6356D-F80F-3464-9BD3-8A0FA07355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751" y="2124"/>
                    <a:ext cx="360" cy="360"/>
                  </a:xfrm>
                  <a:prstGeom prst="flowChartConnector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algn="r" rtl="1">
                      <a:spcBef>
                        <a:spcPts val="575"/>
                      </a:spcBef>
                      <a:buClr>
                        <a:schemeClr val="accent1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6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algn="r" rtl="1">
                      <a:spcBef>
                        <a:spcPts val="375"/>
                      </a:spcBef>
                      <a:buClr>
                        <a:schemeClr val="accent2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4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algn="r" rtl="1">
                      <a:spcBef>
                        <a:spcPts val="375"/>
                      </a:spcBef>
                      <a:buClr>
                        <a:srgbClr val="E6B1AB"/>
                      </a:buClr>
                      <a:buSzPct val="85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SzPct val="80000"/>
                      <a:buFont typeface="Wingdings 2" panose="05020102010507070707" pitchFamily="18" charset="2"/>
                      <a:buChar char="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algn="r" rtl="1">
                      <a:spcBef>
                        <a:spcPts val="375"/>
                      </a:spcBef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ts val="375"/>
                      </a:spcBef>
                      <a:spcAft>
                        <a:spcPct val="0"/>
                      </a:spcAft>
                      <a:buClr>
                        <a:srgbClr val="A28E6A"/>
                      </a:buClr>
                      <a:buChar char="o"/>
                      <a:defRPr sz="2000">
                        <a:solidFill>
                          <a:schemeClr val="tx1"/>
                        </a:solidFill>
                        <a:latin typeface="Perpetua" panose="02020502060401020303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altLang="ar-SA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0" name="Line 10">
                  <a:extLst>
                    <a:ext uri="{FF2B5EF4-FFF2-40B4-BE49-F238E27FC236}">
                      <a16:creationId xmlns:a16="http://schemas.microsoft.com/office/drawing/2014/main" id="{2AAD88B6-0042-1B30-1DAA-FE4E2DD3C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6" y="2322"/>
                  <a:ext cx="180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oup 35">
                <a:extLst>
                  <a:ext uri="{FF2B5EF4-FFF2-40B4-BE49-F238E27FC236}">
                    <a16:creationId xmlns:a16="http://schemas.microsoft.com/office/drawing/2014/main" id="{D89D4255-7BFE-221D-12E5-D48A63CC5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6" y="1885"/>
                <a:ext cx="1968" cy="429"/>
                <a:chOff x="1396" y="1885"/>
                <a:chExt cx="1968" cy="429"/>
              </a:xfrm>
            </p:grpSpPr>
            <p:sp>
              <p:nvSpPr>
                <p:cNvPr id="25" name="Text Box 12">
                  <a:extLst>
                    <a:ext uri="{FF2B5EF4-FFF2-40B4-BE49-F238E27FC236}">
                      <a16:creationId xmlns:a16="http://schemas.microsoft.com/office/drawing/2014/main" id="{05277748-B775-158E-6992-5252A097B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6" y="1949"/>
                  <a:ext cx="196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ts val="575"/>
                    </a:spcBef>
                    <a:buClr>
                      <a:schemeClr val="accent1"/>
                    </a:buClr>
                    <a:buSzPct val="85000"/>
                    <a:buFont typeface="Wingdings 2" panose="05020102010507070707" pitchFamily="18" charset="2"/>
                    <a:buChar char=""/>
                    <a:defRPr sz="26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1pPr>
                  <a:lvl2pPr marL="742950" indent="-285750" algn="r" rtl="1">
                    <a:spcBef>
                      <a:spcPts val="375"/>
                    </a:spcBef>
                    <a:buClr>
                      <a:schemeClr val="accent2"/>
                    </a:buClr>
                    <a:buSzPct val="85000"/>
                    <a:buFont typeface="Wingdings 2" panose="05020102010507070707" pitchFamily="18" charset="2"/>
                    <a:buChar char=""/>
                    <a:defRPr sz="24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2pPr>
                  <a:lvl3pPr marL="1143000" indent="-228600" algn="r" rtl="1">
                    <a:spcBef>
                      <a:spcPts val="375"/>
                    </a:spcBef>
                    <a:buClr>
                      <a:srgbClr val="E6B1AB"/>
                    </a:buClr>
                    <a:buSzPct val="85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3pPr>
                  <a:lvl4pPr marL="1600200" indent="-228600" algn="r" rtl="1">
                    <a:spcBef>
                      <a:spcPts val="375"/>
                    </a:spcBef>
                    <a:buClr>
                      <a:srgbClr val="A28E6A"/>
                    </a:buClr>
                    <a:buSzPct val="80000"/>
                    <a:buFont typeface="Wingdings 2" panose="05020102010507070707" pitchFamily="18" charset="2"/>
                    <a:buChar char="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4pPr>
                  <a:lvl5pPr marL="2057400" indent="-228600" algn="r" rtl="1">
                    <a:spcBef>
                      <a:spcPts val="375"/>
                    </a:spcBef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ts val="375"/>
                    </a:spcBef>
                    <a:spcAft>
                      <a:spcPct val="0"/>
                    </a:spcAft>
                    <a:buClr>
                      <a:srgbClr val="A28E6A"/>
                    </a:buClr>
                    <a:buChar char="o"/>
                    <a:defRPr sz="2000">
                      <a:solidFill>
                        <a:schemeClr val="tx1"/>
                      </a:solidFill>
                      <a:latin typeface="Perpetua" panose="02020502060401020303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ar-SA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Times New Roman" panose="02020603050405020304" pitchFamily="18" charset="0"/>
                    </a:rPr>
                    <a:t> C – O CH</a:t>
                  </a:r>
                  <a:r>
                    <a:rPr kumimoji="0" lang="en-US" altLang="ar-SA" sz="3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Times New Roman" panose="02020603050405020304" pitchFamily="18" charset="0"/>
                    </a:rPr>
                    <a:t>3</a:t>
                  </a:r>
                  <a:r>
                    <a:rPr kumimoji="0" lang="en-US" altLang="ar-SA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910CDF48-5911-28C3-C10B-B7F2B6526A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5" y="1885"/>
                  <a:ext cx="48" cy="144"/>
                  <a:chOff x="2784" y="2208"/>
                  <a:chExt cx="48" cy="144"/>
                </a:xfrm>
              </p:grpSpPr>
              <p:sp>
                <p:nvSpPr>
                  <p:cNvPr id="27" name="Line 15">
                    <a:extLst>
                      <a:ext uri="{FF2B5EF4-FFF2-40B4-BE49-F238E27FC236}">
                        <a16:creationId xmlns:a16="http://schemas.microsoft.com/office/drawing/2014/main" id="{6094D32A-8307-D108-8B3C-1831106740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4" y="2208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Line 16">
                    <a:extLst>
                      <a:ext uri="{FF2B5EF4-FFF2-40B4-BE49-F238E27FC236}">
                        <a16:creationId xmlns:a16="http://schemas.microsoft.com/office/drawing/2014/main" id="{36E76A1E-4F70-8F70-8AC9-F87786CCDA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32" y="2208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4" name="Text Box 17">
                <a:extLst>
                  <a:ext uri="{FF2B5EF4-FFF2-40B4-BE49-F238E27FC236}">
                    <a16:creationId xmlns:a16="http://schemas.microsoft.com/office/drawing/2014/main" id="{7622E390-8E1E-AE9E-9C23-ABD42371EC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8" y="1623"/>
                <a:ext cx="5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ts val="575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1pPr>
                <a:lvl2pPr marL="742950" indent="-285750" algn="r" rtl="1">
                  <a:spcBef>
                    <a:spcPts val="375"/>
                  </a:spcBef>
                  <a:buClr>
                    <a:schemeClr val="accent2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2pPr>
                <a:lvl3pPr marL="1143000" indent="-228600" algn="r" rtl="1">
                  <a:spcBef>
                    <a:spcPts val="375"/>
                  </a:spcBef>
                  <a:buClr>
                    <a:srgbClr val="E6B1AB"/>
                  </a:buClr>
                  <a:buSzPct val="8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3pPr>
                <a:lvl4pPr marL="1600200" indent="-228600" algn="r" rtl="1">
                  <a:spcBef>
                    <a:spcPts val="375"/>
                  </a:spcBef>
                  <a:buClr>
                    <a:srgbClr val="A28E6A"/>
                  </a:buClr>
                  <a:buSzPct val="80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4pPr>
                <a:lvl5pPr marL="2057400" indent="-228600" algn="r" rtl="1">
                  <a:spcBef>
                    <a:spcPts val="375"/>
                  </a:spcBef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ts val="375"/>
                  </a:spcBef>
                  <a:spcAft>
                    <a:spcPct val="0"/>
                  </a:spcAft>
                  <a:buClr>
                    <a:srgbClr val="A28E6A"/>
                  </a:buClr>
                  <a:buChar char="o"/>
                  <a:defRPr sz="2000">
                    <a:solidFill>
                      <a:schemeClr val="tx1"/>
                    </a:solidFill>
                    <a:latin typeface="Perpetua" panose="02020502060401020303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ar-SA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</p:grp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B9B18994-EDFE-E0C1-96A3-C580A9CACD94}"/>
              </a:ext>
            </a:extLst>
          </p:cNvPr>
          <p:cNvSpPr/>
          <p:nvPr/>
        </p:nvSpPr>
        <p:spPr>
          <a:xfrm>
            <a:off x="7678240" y="4987771"/>
            <a:ext cx="2545717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بنزوات ايثيل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E311AD06-219A-A055-3EAC-4216BEE1DF61}"/>
              </a:ext>
            </a:extLst>
          </p:cNvPr>
          <p:cNvSpPr/>
          <p:nvPr/>
        </p:nvSpPr>
        <p:spPr>
          <a:xfrm>
            <a:off x="1738533" y="4941775"/>
            <a:ext cx="2545717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بنزوات ميثيل</a:t>
            </a:r>
          </a:p>
        </p:txBody>
      </p:sp>
      <p:pic>
        <p:nvPicPr>
          <p:cNvPr id="35" name="stickman2">
            <a:extLst>
              <a:ext uri="{FF2B5EF4-FFF2-40B4-BE49-F238E27FC236}">
                <a16:creationId xmlns:a16="http://schemas.microsoft.com/office/drawing/2014/main" id="{8E022283-FAFE-3983-31AC-26648E97A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1863" y="62395"/>
            <a:ext cx="1048883" cy="15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80A18DD-40B8-006F-D953-01A384F71128}"/>
              </a:ext>
            </a:extLst>
          </p:cNvPr>
          <p:cNvSpPr/>
          <p:nvPr/>
        </p:nvSpPr>
        <p:spPr>
          <a:xfrm>
            <a:off x="10982194" y="76132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5C189CA-3EBA-D2CC-CF1A-CFC7FECC2B12}"/>
              </a:ext>
            </a:extLst>
          </p:cNvPr>
          <p:cNvSpPr/>
          <p:nvPr/>
        </p:nvSpPr>
        <p:spPr>
          <a:xfrm>
            <a:off x="3136562" y="2265747"/>
            <a:ext cx="6135185" cy="261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خواص الإسترات</a:t>
            </a:r>
          </a:p>
        </p:txBody>
      </p:sp>
      <p:pic>
        <p:nvPicPr>
          <p:cNvPr id="6" name="stickman2">
            <a:extLst>
              <a:ext uri="{FF2B5EF4-FFF2-40B4-BE49-F238E27FC236}">
                <a16:creationId xmlns:a16="http://schemas.microsoft.com/office/drawing/2014/main" id="{4C795276-D776-CBD8-C3CA-563FFC6F7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473" y="2368455"/>
            <a:ext cx="1989878" cy="2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25ED08B-D055-CD87-6FD0-DB98D29DB873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DDDAE6B-D11D-98EF-90C7-B1D574C5A2C4}"/>
              </a:ext>
            </a:extLst>
          </p:cNvPr>
          <p:cNvSpPr/>
          <p:nvPr/>
        </p:nvSpPr>
        <p:spPr>
          <a:xfrm>
            <a:off x="3028407" y="2144042"/>
            <a:ext cx="6135185" cy="256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للقراءة والفهم صفحة 73 لنتعرف على خواص واستخدامات الإسترات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D6DB46D-E5E7-FB6C-985E-0181FDCDA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51" y="1514635"/>
            <a:ext cx="2667000" cy="47625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7A74A10-5460-C087-D64E-214D831D78DD}"/>
              </a:ext>
            </a:extLst>
          </p:cNvPr>
          <p:cNvSpPr/>
          <p:nvPr/>
        </p:nvSpPr>
        <p:spPr>
          <a:xfrm>
            <a:off x="167362" y="6277135"/>
            <a:ext cx="2277258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القراءة الموجهة</a:t>
            </a:r>
          </a:p>
        </p:txBody>
      </p:sp>
    </p:spTree>
    <p:extLst>
      <p:ext uri="{BB962C8B-B14F-4D97-AF65-F5344CB8AC3E}">
        <p14:creationId xmlns:p14="http://schemas.microsoft.com/office/powerpoint/2010/main" val="4067559798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FA67E24-1200-BB72-821E-BC1A954D0582}"/>
              </a:ext>
            </a:extLst>
          </p:cNvPr>
          <p:cNvSpPr/>
          <p:nvPr/>
        </p:nvSpPr>
        <p:spPr>
          <a:xfrm>
            <a:off x="2074027" y="789466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خواص واستخدامات الإسترات؟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87E3FBE-B6B5-7277-00B5-D76464565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54CF443-FE9F-9B49-AF5F-B130CD1450A5}"/>
              </a:ext>
            </a:extLst>
          </p:cNvPr>
          <p:cNvSpPr/>
          <p:nvPr/>
        </p:nvSpPr>
        <p:spPr>
          <a:xfrm>
            <a:off x="603163" y="2030436"/>
            <a:ext cx="8343406" cy="277753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مواد قطبية متطايرة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تكون روابط هيدروجينية مع بعضها البعض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تكون روابط هيدروجينية مع الماء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تتميز بروائحها العطرية المميزة لذلك تستخدم في العطور والنكهات الطبيعية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غليانها أقل من الكحولات</a:t>
            </a:r>
          </a:p>
        </p:txBody>
      </p:sp>
    </p:spTree>
    <p:extLst>
      <p:ext uri="{BB962C8B-B14F-4D97-AF65-F5344CB8AC3E}">
        <p14:creationId xmlns:p14="http://schemas.microsoft.com/office/powerpoint/2010/main" val="186784652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3F1CECF-D09A-6108-8AA6-4A99E68AAE46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pic>
        <p:nvPicPr>
          <p:cNvPr id="4" name="صورة 3" descr="صورة تحتوي على رسم بياني&#10;&#10;تم إنشاء الوصف تلقائياً">
            <a:extLst>
              <a:ext uri="{FF2B5EF4-FFF2-40B4-BE49-F238E27FC236}">
                <a16:creationId xmlns:a16="http://schemas.microsoft.com/office/drawing/2014/main" id="{8611B512-D866-CE9A-E740-9EF3556BB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9594" r="29925" b="19191"/>
          <a:stretch/>
        </p:blipFill>
        <p:spPr>
          <a:xfrm>
            <a:off x="2312671" y="555523"/>
            <a:ext cx="7566658" cy="302833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9B6674E-0659-F67D-AA78-A8D3900DBD96}"/>
              </a:ext>
            </a:extLst>
          </p:cNvPr>
          <p:cNvSpPr/>
          <p:nvPr/>
        </p:nvSpPr>
        <p:spPr>
          <a:xfrm>
            <a:off x="1924297" y="3741248"/>
            <a:ext cx="8343406" cy="1420687"/>
          </a:xfrm>
          <a:prstGeom prst="rect">
            <a:avLst/>
          </a:prstGeom>
          <a:ln w="57150">
            <a:solidFill>
              <a:srgbClr val="8F9385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الشكل 2-11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تعد الإسترات مصدر روائح وطعم الكثير من الفواكه، إذ يعزى طعم الفراولة إلى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هكسانوات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الميثيل، وطعم الأناناس لمركب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بيوتانوات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الإيثيل. ويعزى مصدر الروائح الطبيعية إلى خليط من الإسترات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والألدهيدات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والكحولات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C5E1D87-E2BB-81DA-D300-00C4C300D957}"/>
              </a:ext>
            </a:extLst>
          </p:cNvPr>
          <p:cNvSpPr/>
          <p:nvPr/>
        </p:nvSpPr>
        <p:spPr>
          <a:xfrm>
            <a:off x="2879439" y="5319325"/>
            <a:ext cx="6433122" cy="983152"/>
          </a:xfrm>
          <a:prstGeom prst="rect">
            <a:avLst/>
          </a:prstGeom>
          <a:ln w="57150">
            <a:solidFill>
              <a:srgbClr val="8F9385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تستعمل الإسترات  في كثير من الأطعمة والنكهات والمشروبات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والعطور والشموع العطرية، والمواد المعطرة الأخرى.</a:t>
            </a:r>
          </a:p>
        </p:txBody>
      </p:sp>
    </p:spTree>
    <p:extLst>
      <p:ext uri="{BB962C8B-B14F-4D97-AF65-F5344CB8AC3E}">
        <p14:creationId xmlns:p14="http://schemas.microsoft.com/office/powerpoint/2010/main" val="9199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C0A0763-46FC-A1AC-2EC1-DD04A61F696F}"/>
              </a:ext>
            </a:extLst>
          </p:cNvPr>
          <p:cNvSpPr/>
          <p:nvPr/>
        </p:nvSpPr>
        <p:spPr>
          <a:xfrm>
            <a:off x="4827035" y="262386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</a:rPr>
              <a:t>الخلاصة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00577BE3-2406-F35A-1341-8C070EFAEE73}"/>
              </a:ext>
            </a:extLst>
          </p:cNvPr>
          <p:cNvSpPr/>
          <p:nvPr/>
        </p:nvSpPr>
        <p:spPr>
          <a:xfrm>
            <a:off x="634482" y="346720"/>
            <a:ext cx="2148360" cy="1620552"/>
          </a:xfrm>
          <a:prstGeom prst="wedgeEllipseCallout">
            <a:avLst>
              <a:gd name="adj1" fmla="val -62225"/>
              <a:gd name="adj2" fmla="val 2796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ماذا تعلمنا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38B8DD9-35E4-4B2A-B552-11373568B278}"/>
              </a:ext>
            </a:extLst>
          </p:cNvPr>
          <p:cNvSpPr/>
          <p:nvPr/>
        </p:nvSpPr>
        <p:spPr>
          <a:xfrm>
            <a:off x="4827036" y="1818659"/>
            <a:ext cx="2537927" cy="925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الاسترات</a:t>
            </a:r>
            <a:endParaRPr lang="ar-SA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DF1B414-DDE2-8373-957C-067682F7B71C}"/>
              </a:ext>
            </a:extLst>
          </p:cNvPr>
          <p:cNvSpPr/>
          <p:nvPr/>
        </p:nvSpPr>
        <p:spPr>
          <a:xfrm>
            <a:off x="5021818" y="2997292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تعريفها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8EFDCAF-1941-3CEA-D725-587841B04418}"/>
              </a:ext>
            </a:extLst>
          </p:cNvPr>
          <p:cNvSpPr/>
          <p:nvPr/>
        </p:nvSpPr>
        <p:spPr>
          <a:xfrm>
            <a:off x="5021818" y="3875674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تسميتها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892DCE6-D6BE-65BE-8D55-574F86C76FA9}"/>
              </a:ext>
            </a:extLst>
          </p:cNvPr>
          <p:cNvSpPr/>
          <p:nvPr/>
        </p:nvSpPr>
        <p:spPr>
          <a:xfrm>
            <a:off x="5021818" y="4754056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خواصها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6D5E52C-5D44-5389-E2D3-042CFCFC78D6}"/>
              </a:ext>
            </a:extLst>
          </p:cNvPr>
          <p:cNvSpPr/>
          <p:nvPr/>
        </p:nvSpPr>
        <p:spPr>
          <a:xfrm>
            <a:off x="5021818" y="5632438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استعمالاتها</a:t>
            </a:r>
          </a:p>
        </p:txBody>
      </p:sp>
    </p:spTree>
    <p:extLst>
      <p:ext uri="{BB962C8B-B14F-4D97-AF65-F5344CB8AC3E}">
        <p14:creationId xmlns:p14="http://schemas.microsoft.com/office/powerpoint/2010/main" val="126027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E1F814C-5840-E165-147D-1DF371247745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تقويم</a:t>
            </a:r>
          </a:p>
          <a:p>
            <a:pPr algn="ctr"/>
            <a:r>
              <a:rPr lang="ar-SA" dirty="0">
                <a:solidFill>
                  <a:schemeClr val="bg1"/>
                </a:solidFill>
              </a:rPr>
              <a:t>تحصيلي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1966E33-DDF8-9956-6D9F-7BD651F5D0A5}"/>
              </a:ext>
            </a:extLst>
          </p:cNvPr>
          <p:cNvSpPr/>
          <p:nvPr/>
        </p:nvSpPr>
        <p:spPr>
          <a:xfrm>
            <a:off x="2024744" y="26740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الصيغة العامة </a:t>
            </a:r>
            <a:r>
              <a:rPr lang="ar-SA" sz="2800" b="1" dirty="0" err="1"/>
              <a:t>للإسترات</a:t>
            </a:r>
            <a:endParaRPr lang="ar-SA" sz="2800" b="1" dirty="0"/>
          </a:p>
        </p:txBody>
      </p:sp>
      <p:graphicFrame>
        <p:nvGraphicFramePr>
          <p:cNvPr id="4" name="جدول 6">
            <a:extLst>
              <a:ext uri="{FF2B5EF4-FFF2-40B4-BE49-F238E27FC236}">
                <a16:creationId xmlns:a16="http://schemas.microsoft.com/office/drawing/2014/main" id="{826C4D47-E0E3-9080-596D-E98DD630A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542514"/>
              </p:ext>
            </p:extLst>
          </p:nvPr>
        </p:nvGraphicFramePr>
        <p:xfrm>
          <a:off x="1888931" y="1059997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RCOOŔ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RCOOH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RCOR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HCOR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1E4D199A-9324-8052-5A4B-7CEFABEB4985}"/>
              </a:ext>
            </a:extLst>
          </p:cNvPr>
          <p:cNvSpPr/>
          <p:nvPr/>
        </p:nvSpPr>
        <p:spPr>
          <a:xfrm>
            <a:off x="7239931" y="169104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0709B99-D9A4-FA9A-D8A7-C5C7A5701EEC}"/>
              </a:ext>
            </a:extLst>
          </p:cNvPr>
          <p:cNvSpPr/>
          <p:nvPr/>
        </p:nvSpPr>
        <p:spPr>
          <a:xfrm>
            <a:off x="3152352" y="169104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A006FDA-124C-0630-B292-2EA5CB28B3BC}"/>
              </a:ext>
            </a:extLst>
          </p:cNvPr>
          <p:cNvSpPr/>
          <p:nvPr/>
        </p:nvSpPr>
        <p:spPr>
          <a:xfrm>
            <a:off x="3173338" y="1124667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68C255F-15D4-D8D5-ECAA-91049979B09E}"/>
              </a:ext>
            </a:extLst>
          </p:cNvPr>
          <p:cNvSpPr/>
          <p:nvPr/>
        </p:nvSpPr>
        <p:spPr>
          <a:xfrm>
            <a:off x="2043154" y="2460563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أي المركبات التالية يوجد في الأناناس</a:t>
            </a:r>
          </a:p>
        </p:txBody>
      </p:sp>
      <p:graphicFrame>
        <p:nvGraphicFramePr>
          <p:cNvPr id="9" name="جدول 6">
            <a:extLst>
              <a:ext uri="{FF2B5EF4-FFF2-40B4-BE49-F238E27FC236}">
                <a16:creationId xmlns:a16="http://schemas.microsoft.com/office/drawing/2014/main" id="{02A292A7-50D2-2054-3C8D-79325A527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502502"/>
              </p:ext>
            </p:extLst>
          </p:nvPr>
        </p:nvGraphicFramePr>
        <p:xfrm>
          <a:off x="1907341" y="325315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1040B320-36D5-25DE-839E-A1CCA01C6620}"/>
              </a:ext>
            </a:extLst>
          </p:cNvPr>
          <p:cNvSpPr/>
          <p:nvPr/>
        </p:nvSpPr>
        <p:spPr>
          <a:xfrm>
            <a:off x="6871855" y="3327672"/>
            <a:ext cx="3079138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B71B2EC-6536-A168-34CD-9A94F56755C4}"/>
              </a:ext>
            </a:extLst>
          </p:cNvPr>
          <p:cNvSpPr/>
          <p:nvPr/>
        </p:nvSpPr>
        <p:spPr>
          <a:xfrm>
            <a:off x="2560933" y="3884606"/>
            <a:ext cx="3323467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464D647-C961-E3B3-F842-DB9D4D21A478}"/>
              </a:ext>
            </a:extLst>
          </p:cNvPr>
          <p:cNvSpPr/>
          <p:nvPr/>
        </p:nvSpPr>
        <p:spPr>
          <a:xfrm>
            <a:off x="6719455" y="3892143"/>
            <a:ext cx="3231538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C7C9B4F-018C-A622-6A23-B7471653C098}"/>
              </a:ext>
            </a:extLst>
          </p:cNvPr>
          <p:cNvSpPr/>
          <p:nvPr/>
        </p:nvSpPr>
        <p:spPr>
          <a:xfrm>
            <a:off x="2094619" y="461807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أي المركبات التالية لا يحوي مجموعة كربونيل</a:t>
            </a:r>
          </a:p>
        </p:txBody>
      </p:sp>
      <p:graphicFrame>
        <p:nvGraphicFramePr>
          <p:cNvPr id="14" name="جدول 6">
            <a:extLst>
              <a:ext uri="{FF2B5EF4-FFF2-40B4-BE49-F238E27FC236}">
                <a16:creationId xmlns:a16="http://schemas.microsoft.com/office/drawing/2014/main" id="{E7F10D45-8A4C-FFCA-8439-05B99975C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334838"/>
              </p:ext>
            </p:extLst>
          </p:nvPr>
        </p:nvGraphicFramePr>
        <p:xfrm>
          <a:off x="1873392" y="5388433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الألدهيدات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الإسترات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الاحماض الكربوكسيلية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الكحولات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A6BBF4CE-5F1A-8DBB-AE55-8A7BEAD784F2}"/>
              </a:ext>
            </a:extLst>
          </p:cNvPr>
          <p:cNvSpPr/>
          <p:nvPr/>
        </p:nvSpPr>
        <p:spPr>
          <a:xfrm>
            <a:off x="7239931" y="542831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8FFE3D9-40E6-5BC8-7108-E544A5B0D53D}"/>
              </a:ext>
            </a:extLst>
          </p:cNvPr>
          <p:cNvSpPr/>
          <p:nvPr/>
        </p:nvSpPr>
        <p:spPr>
          <a:xfrm>
            <a:off x="7239931" y="604400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74288E2-7CE4-25A4-3F34-68CF5B616ADD}"/>
              </a:ext>
            </a:extLst>
          </p:cNvPr>
          <p:cNvSpPr/>
          <p:nvPr/>
        </p:nvSpPr>
        <p:spPr>
          <a:xfrm>
            <a:off x="3174871" y="5454107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96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DFEF6CB-946F-3E59-C461-AE1E28C27868}"/>
              </a:ext>
            </a:extLst>
          </p:cNvPr>
          <p:cNvSpPr/>
          <p:nvPr/>
        </p:nvSpPr>
        <p:spPr>
          <a:xfrm>
            <a:off x="4827036" y="1326075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</a:rPr>
              <a:t>الواجب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0B81A7A-6A21-3C8B-D6A1-091BA75364D4}"/>
              </a:ext>
            </a:extLst>
          </p:cNvPr>
          <p:cNvSpPr/>
          <p:nvPr/>
        </p:nvSpPr>
        <p:spPr>
          <a:xfrm>
            <a:off x="4051433" y="3133714"/>
            <a:ext cx="3860925" cy="1360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75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سؤال 13 فقرة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4" name="مستطيل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3EC4C96-BEEC-E14B-D956-09790A7C42DE}"/>
              </a:ext>
            </a:extLst>
          </p:cNvPr>
          <p:cNvSpPr/>
          <p:nvPr/>
        </p:nvSpPr>
        <p:spPr>
          <a:xfrm>
            <a:off x="130629" y="6337224"/>
            <a:ext cx="1408922" cy="418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نهاية الدرس</a:t>
            </a:r>
          </a:p>
        </p:txBody>
      </p:sp>
    </p:spTree>
    <p:extLst>
      <p:ext uri="{BB962C8B-B14F-4D97-AF65-F5344CB8AC3E}">
        <p14:creationId xmlns:p14="http://schemas.microsoft.com/office/powerpoint/2010/main" val="35209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A259311-051E-C642-D3F0-0ED124D8380D}"/>
              </a:ext>
            </a:extLst>
          </p:cNvPr>
          <p:cNvSpPr/>
          <p:nvPr/>
        </p:nvSpPr>
        <p:spPr>
          <a:xfrm>
            <a:off x="3839873" y="0"/>
            <a:ext cx="4512253" cy="72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المجموعات الوظيفية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839AE4A-A0CA-33CB-A799-1516B81B5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2587" r="1707" b="3429"/>
          <a:stretch/>
        </p:blipFill>
        <p:spPr>
          <a:xfrm>
            <a:off x="1934546" y="805092"/>
            <a:ext cx="8322907" cy="587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2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2002BA6-AA51-F9AD-B1E2-128904F1305D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475D827-9EC9-7179-8FF1-7727078E8D78}"/>
              </a:ext>
            </a:extLst>
          </p:cNvPr>
          <p:cNvSpPr/>
          <p:nvPr/>
        </p:nvSpPr>
        <p:spPr>
          <a:xfrm>
            <a:off x="2871019" y="2630822"/>
            <a:ext cx="5128125" cy="1311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الأميدات</a:t>
            </a:r>
          </a:p>
        </p:txBody>
      </p:sp>
      <p:pic>
        <p:nvPicPr>
          <p:cNvPr id="4" name="stickman5">
            <a:extLst>
              <a:ext uri="{FF2B5EF4-FFF2-40B4-BE49-F238E27FC236}">
                <a16:creationId xmlns:a16="http://schemas.microsoft.com/office/drawing/2014/main" id="{ABAACF7E-9DC3-408B-5A5D-02562D0A4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9144" y="1999492"/>
            <a:ext cx="1989876" cy="2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35069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A8C0831-6B28-CECE-5CF8-5AAF948CC11D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605FEDA-DF0B-2C70-952C-17C5F175BBB6}"/>
              </a:ext>
            </a:extLst>
          </p:cNvPr>
          <p:cNvSpPr/>
          <p:nvPr/>
        </p:nvSpPr>
        <p:spPr>
          <a:xfrm>
            <a:off x="2342308" y="442162"/>
            <a:ext cx="7507383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المجموعة الوظيفية التي تميز الأميدات؟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57DDCC9-4EAA-2713-2D6A-C630C8906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E04F056-825C-8F54-1CCA-84304D6DE38F}"/>
              </a:ext>
            </a:extLst>
          </p:cNvPr>
          <p:cNvSpPr/>
          <p:nvPr/>
        </p:nvSpPr>
        <p:spPr>
          <a:xfrm>
            <a:off x="3166847" y="1381573"/>
            <a:ext cx="5732762" cy="102215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مجموعة الأميد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̶ CO ̶ NH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ar-SA" sz="2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3C6D453-FC56-0A3D-7847-E96A3F0605DA}"/>
              </a:ext>
            </a:extLst>
          </p:cNvPr>
          <p:cNvSpPr/>
          <p:nvPr/>
        </p:nvSpPr>
        <p:spPr>
          <a:xfrm>
            <a:off x="3166848" y="289803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مجموعة الأميد؟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EA641F9-7E89-DEDD-E568-25C379AA1DDC}"/>
              </a:ext>
            </a:extLst>
          </p:cNvPr>
          <p:cNvSpPr/>
          <p:nvPr/>
        </p:nvSpPr>
        <p:spPr>
          <a:xfrm>
            <a:off x="2730512" y="3798481"/>
            <a:ext cx="6276355" cy="166636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مجموعة ذرة نيتروجين مرتبطة مع ذرات أخرى محل مجموعة هيدروكسيل في الحمض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الكربوكسيلي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5949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3454240-C1D6-8AE2-F5AD-B248ED653678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2F6221C-E8A2-ADE4-DD4B-01D8D533A819}"/>
              </a:ext>
            </a:extLst>
          </p:cNvPr>
          <p:cNvSpPr/>
          <p:nvPr/>
        </p:nvSpPr>
        <p:spPr>
          <a:xfrm>
            <a:off x="2342308" y="442162"/>
            <a:ext cx="7507383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المقصود بالأميدات؟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F2A3F58-C02A-AA8B-B19C-1D3D9464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0E9E6E5-87EE-7638-D059-337548596144}"/>
              </a:ext>
            </a:extLst>
          </p:cNvPr>
          <p:cNvSpPr/>
          <p:nvPr/>
        </p:nvSpPr>
        <p:spPr>
          <a:xfrm>
            <a:off x="1763487" y="1381573"/>
            <a:ext cx="8343406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مركبات عضوية تنتج عن إحلال ذرة نيتروجين مرتبطة مع ذرات أخرى محل مجموعة هيدروكسيل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الكربوكسيلي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6A3D061-400F-89A4-1654-A03E48F320F9}"/>
              </a:ext>
            </a:extLst>
          </p:cNvPr>
          <p:cNvSpPr/>
          <p:nvPr/>
        </p:nvSpPr>
        <p:spPr>
          <a:xfrm>
            <a:off x="3166848" y="289803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صيغتها العامة؟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1DCB442-AD53-938F-3225-D59C6BBC0E79}"/>
              </a:ext>
            </a:extLst>
          </p:cNvPr>
          <p:cNvSpPr/>
          <p:nvPr/>
        </p:nvSpPr>
        <p:spPr>
          <a:xfrm>
            <a:off x="3933099" y="3810066"/>
            <a:ext cx="4325799" cy="166636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الصيغة العامة لها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RCONHR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CDE92E6-679E-396C-C6FA-4F08D6C11045}"/>
              </a:ext>
            </a:extLst>
          </p:cNvPr>
          <p:cNvSpPr/>
          <p:nvPr/>
        </p:nvSpPr>
        <p:spPr>
          <a:xfrm>
            <a:off x="1170717" y="3859793"/>
            <a:ext cx="2343182" cy="150267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RꟷCꟷNꟷR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CB966F7-5BC5-58C0-3359-0EA3A31C4137}"/>
              </a:ext>
            </a:extLst>
          </p:cNvPr>
          <p:cNvSpPr/>
          <p:nvPr/>
        </p:nvSpPr>
        <p:spPr>
          <a:xfrm rot="16200000">
            <a:off x="1914149" y="4374290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AEE1D2-707E-1F77-F5EC-3681C7D62572}"/>
              </a:ext>
            </a:extLst>
          </p:cNvPr>
          <p:cNvSpPr/>
          <p:nvPr/>
        </p:nvSpPr>
        <p:spPr>
          <a:xfrm>
            <a:off x="1914150" y="4112705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D140DEA-5CA7-DE74-1EBC-B42243B569D6}"/>
              </a:ext>
            </a:extLst>
          </p:cNvPr>
          <p:cNvSpPr/>
          <p:nvPr/>
        </p:nvSpPr>
        <p:spPr>
          <a:xfrm rot="16200000">
            <a:off x="2341762" y="4344059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̶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5832B3D-EE04-E859-A856-260F94706A2A}"/>
              </a:ext>
            </a:extLst>
          </p:cNvPr>
          <p:cNvSpPr/>
          <p:nvPr/>
        </p:nvSpPr>
        <p:spPr>
          <a:xfrm>
            <a:off x="2234332" y="4002876"/>
            <a:ext cx="783813" cy="497214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9B1E46C-8FBF-FBE4-167E-DBC07B60A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4381" r="2803" b="11568"/>
          <a:stretch/>
        </p:blipFill>
        <p:spPr>
          <a:xfrm>
            <a:off x="446961" y="1690141"/>
            <a:ext cx="11298078" cy="347771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6BC0193-FF33-7544-81B1-61B9A8B4780C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</p:spTree>
    <p:extLst>
      <p:ext uri="{BB962C8B-B14F-4D97-AF65-F5344CB8AC3E}">
        <p14:creationId xmlns:p14="http://schemas.microsoft.com/office/powerpoint/2010/main" val="2248965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7995D02-165C-62A6-FA74-D706D43EE7A5}"/>
              </a:ext>
            </a:extLst>
          </p:cNvPr>
          <p:cNvSpPr/>
          <p:nvPr/>
        </p:nvSpPr>
        <p:spPr>
          <a:xfrm>
            <a:off x="4865047" y="254832"/>
            <a:ext cx="2461906" cy="800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امثلة الأميدات</a:t>
            </a:r>
          </a:p>
        </p:txBody>
      </p:sp>
      <p:pic>
        <p:nvPicPr>
          <p:cNvPr id="3" name="stickman5">
            <a:extLst>
              <a:ext uri="{FF2B5EF4-FFF2-40B4-BE49-F238E27FC236}">
                <a16:creationId xmlns:a16="http://schemas.microsoft.com/office/drawing/2014/main" id="{2BF3328A-6773-3D8C-3329-05909EF53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77050" y="0"/>
            <a:ext cx="998158" cy="1434134"/>
          </a:xfrm>
          <a:prstGeom prst="rect">
            <a:avLst/>
          </a:prstGeom>
        </p:spPr>
      </p:pic>
      <p:pic>
        <p:nvPicPr>
          <p:cNvPr id="5" name="صورة 4" descr="صورة تحتوي على رسم بياني&#10;&#10;تم إنشاء الوصف تلقائياً">
            <a:extLst>
              <a:ext uri="{FF2B5EF4-FFF2-40B4-BE49-F238E27FC236}">
                <a16:creationId xmlns:a16="http://schemas.microsoft.com/office/drawing/2014/main" id="{59BEFDD5-B112-F9A8-DD8F-DA6DEE7D3F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688" r="10226" b="4710"/>
          <a:stretch/>
        </p:blipFill>
        <p:spPr>
          <a:xfrm>
            <a:off x="3069771" y="1688966"/>
            <a:ext cx="5898539" cy="46181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70BA04D-45E9-51AA-1AE0-8B53183887EE}"/>
              </a:ext>
            </a:extLst>
          </p:cNvPr>
          <p:cNvSpPr/>
          <p:nvPr/>
        </p:nvSpPr>
        <p:spPr>
          <a:xfrm>
            <a:off x="6335486" y="2957804"/>
            <a:ext cx="2174032" cy="139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5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3359697-0843-C9F0-C1A0-681A5686583D}"/>
              </a:ext>
            </a:extLst>
          </p:cNvPr>
          <p:cNvSpPr/>
          <p:nvPr/>
        </p:nvSpPr>
        <p:spPr>
          <a:xfrm>
            <a:off x="192315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0700CB1-33D7-ABB0-4E98-4B2699AEAF98}"/>
              </a:ext>
            </a:extLst>
          </p:cNvPr>
          <p:cNvSpPr/>
          <p:nvPr/>
        </p:nvSpPr>
        <p:spPr>
          <a:xfrm>
            <a:off x="513798" y="1682873"/>
            <a:ext cx="11164404" cy="406899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نرقم الكربون بدءاً من ذرة الكربون في مجموعة الأميد باتجاه أطول سلسلة 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نكتب الاسم الدال على نوع الجذر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الألكيلي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المتصل بمجموعة الاميد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ترتب الفروع أبجديا وتسبقها أرقام ذرات الكربون المتفرعة منها في السلسلة الكربونية.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بعد الانتهاء من تسمية التفرعات يكتب اسم الألكان ويضاف لآخره المقطع (أميد  )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إيثان ←ايثان أميد ، بروبان ← البروبان اميد ، بيوتان ← البيوتان اميد ، بنتان ← البنتان اميد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1B92035-E2E4-771A-0DA2-874170DC131C}"/>
              </a:ext>
            </a:extLst>
          </p:cNvPr>
          <p:cNvSpPr/>
          <p:nvPr/>
        </p:nvSpPr>
        <p:spPr>
          <a:xfrm>
            <a:off x="4395018" y="267409"/>
            <a:ext cx="3651437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تسمية الأميدات</a:t>
            </a:r>
          </a:p>
        </p:txBody>
      </p:sp>
      <p:pic>
        <p:nvPicPr>
          <p:cNvPr id="6" name="stickman5">
            <a:extLst>
              <a:ext uri="{FF2B5EF4-FFF2-40B4-BE49-F238E27FC236}">
                <a16:creationId xmlns:a16="http://schemas.microsoft.com/office/drawing/2014/main" id="{63678B49-7DF5-884F-A442-86CD04419C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6455" y="30660"/>
            <a:ext cx="911754" cy="13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17">
            <a:extLst>
              <a:ext uri="{FF2B5EF4-FFF2-40B4-BE49-F238E27FC236}">
                <a16:creationId xmlns:a16="http://schemas.microsoft.com/office/drawing/2014/main" id="{35A9D6E5-0288-A5CF-C126-1F58FA2B56A5}"/>
              </a:ext>
            </a:extLst>
          </p:cNvPr>
          <p:cNvSpPr/>
          <p:nvPr/>
        </p:nvSpPr>
        <p:spPr>
          <a:xfrm>
            <a:off x="4395018" y="267409"/>
            <a:ext cx="3651437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تطبيق</a:t>
            </a:r>
          </a:p>
        </p:txBody>
      </p:sp>
      <p:pic>
        <p:nvPicPr>
          <p:cNvPr id="19" name="stickman5">
            <a:extLst>
              <a:ext uri="{FF2B5EF4-FFF2-40B4-BE49-F238E27FC236}">
                <a16:creationId xmlns:a16="http://schemas.microsoft.com/office/drawing/2014/main" id="{813C5B8B-5CF6-DB20-7335-098B17BB1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6455" y="30660"/>
            <a:ext cx="911754" cy="1309990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E74EBA-76CE-95E0-87AB-08A991FAFC78}"/>
              </a:ext>
            </a:extLst>
          </p:cNvPr>
          <p:cNvSpPr>
            <a:spLocks/>
          </p:cNvSpPr>
          <p:nvPr/>
        </p:nvSpPr>
        <p:spPr>
          <a:xfrm>
            <a:off x="6231577" y="1875889"/>
            <a:ext cx="5121270" cy="274209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ECDCFD47-1764-92B7-1E2D-C372DCEE4A59}"/>
              </a:ext>
            </a:extLst>
          </p:cNvPr>
          <p:cNvCxnSpPr/>
          <p:nvPr/>
        </p:nvCxnSpPr>
        <p:spPr>
          <a:xfrm>
            <a:off x="8168872" y="2901705"/>
            <a:ext cx="513184" cy="3452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DE0967E3-67BD-884F-2E85-FC3F629EC93A}"/>
              </a:ext>
            </a:extLst>
          </p:cNvPr>
          <p:cNvCxnSpPr/>
          <p:nvPr/>
        </p:nvCxnSpPr>
        <p:spPr>
          <a:xfrm flipV="1">
            <a:off x="8682056" y="2867865"/>
            <a:ext cx="447869" cy="3541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BA2B7C39-B24D-07A4-491B-F6F20A37C601}"/>
              </a:ext>
            </a:extLst>
          </p:cNvPr>
          <p:cNvCxnSpPr/>
          <p:nvPr/>
        </p:nvCxnSpPr>
        <p:spPr>
          <a:xfrm>
            <a:off x="9087937" y="2867865"/>
            <a:ext cx="513184" cy="34523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CF477393-3BC8-74FC-81C1-505F32C52CE3}"/>
              </a:ext>
            </a:extLst>
          </p:cNvPr>
          <p:cNvSpPr/>
          <p:nvPr/>
        </p:nvSpPr>
        <p:spPr>
          <a:xfrm>
            <a:off x="8792212" y="2092110"/>
            <a:ext cx="629508" cy="56114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39BA3051-E257-D91C-1804-5859EC3C9188}"/>
              </a:ext>
            </a:extLst>
          </p:cNvPr>
          <p:cNvSpPr/>
          <p:nvPr/>
        </p:nvSpPr>
        <p:spPr>
          <a:xfrm rot="5400000">
            <a:off x="8797272" y="2583209"/>
            <a:ext cx="629508" cy="285037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F768147-CE7E-0C63-EF32-291F9ED8E91D}"/>
              </a:ext>
            </a:extLst>
          </p:cNvPr>
          <p:cNvSpPr/>
          <p:nvPr/>
        </p:nvSpPr>
        <p:spPr>
          <a:xfrm>
            <a:off x="9421405" y="2941393"/>
            <a:ext cx="629508" cy="56114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73FD032-E397-1EDD-8EBE-14FB314ED7DA}"/>
              </a:ext>
            </a:extLst>
          </p:cNvPr>
          <p:cNvSpPr/>
          <p:nvPr/>
        </p:nvSpPr>
        <p:spPr>
          <a:xfrm rot="4520982">
            <a:off x="9565241" y="3375695"/>
            <a:ext cx="629508" cy="28503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ꟷ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3974E4B-E17A-B43D-B1FE-27D11DE246B5}"/>
              </a:ext>
            </a:extLst>
          </p:cNvPr>
          <p:cNvSpPr/>
          <p:nvPr/>
        </p:nvSpPr>
        <p:spPr>
          <a:xfrm rot="20914998">
            <a:off x="9665092" y="2919028"/>
            <a:ext cx="629508" cy="28503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ꟷ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790482E-222A-64B3-85D3-7BC4A660D23B}"/>
              </a:ext>
            </a:extLst>
          </p:cNvPr>
          <p:cNvSpPr/>
          <p:nvPr/>
        </p:nvSpPr>
        <p:spPr>
          <a:xfrm>
            <a:off x="9733222" y="3394583"/>
            <a:ext cx="629508" cy="56114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89023BDD-1322-3AA3-C5E0-06A240394464}"/>
              </a:ext>
            </a:extLst>
          </p:cNvPr>
          <p:cNvSpPr/>
          <p:nvPr/>
        </p:nvSpPr>
        <p:spPr>
          <a:xfrm>
            <a:off x="9928171" y="2759906"/>
            <a:ext cx="629508" cy="56114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C1F392D0-27EB-95F9-5405-4FDA48C66E6F}"/>
              </a:ext>
            </a:extLst>
          </p:cNvPr>
          <p:cNvSpPr/>
          <p:nvPr/>
        </p:nvSpPr>
        <p:spPr>
          <a:xfrm>
            <a:off x="7764092" y="3862782"/>
            <a:ext cx="2478833" cy="54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بروبان اميد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F26F0F5C-5C72-A2D0-433E-4D928ABBB023}"/>
              </a:ext>
            </a:extLst>
          </p:cNvPr>
          <p:cNvSpPr/>
          <p:nvPr/>
        </p:nvSpPr>
        <p:spPr>
          <a:xfrm>
            <a:off x="1459752" y="1875889"/>
            <a:ext cx="3571248" cy="2742098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ar-SA" sz="28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998B8BAD-2E57-D0C7-B88B-D62D9C932CDD}"/>
              </a:ext>
            </a:extLst>
          </p:cNvPr>
          <p:cNvSpPr/>
          <p:nvPr/>
        </p:nvSpPr>
        <p:spPr>
          <a:xfrm>
            <a:off x="1515851" y="3734838"/>
            <a:ext cx="30634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ميثان أميد</a:t>
            </a:r>
          </a:p>
        </p:txBody>
      </p:sp>
    </p:spTree>
    <p:extLst>
      <p:ext uri="{BB962C8B-B14F-4D97-AF65-F5344CB8AC3E}">
        <p14:creationId xmlns:p14="http://schemas.microsoft.com/office/powerpoint/2010/main" val="62288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871F9AC-96D9-044A-0FA1-3AA82070F85C}"/>
              </a:ext>
            </a:extLst>
          </p:cNvPr>
          <p:cNvSpPr/>
          <p:nvPr/>
        </p:nvSpPr>
        <p:spPr>
          <a:xfrm>
            <a:off x="8712187" y="138328"/>
            <a:ext cx="2156952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تطبيق</a:t>
            </a:r>
          </a:p>
        </p:txBody>
      </p:sp>
      <p:pic>
        <p:nvPicPr>
          <p:cNvPr id="3" name="stickman5">
            <a:extLst>
              <a:ext uri="{FF2B5EF4-FFF2-40B4-BE49-F238E27FC236}">
                <a16:creationId xmlns:a16="http://schemas.microsoft.com/office/drawing/2014/main" id="{050051EC-76FE-08FD-F81E-3A7B22904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5005" y="110204"/>
            <a:ext cx="911754" cy="130999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98D372-2B59-FFC2-B284-118522C1DBA8}"/>
              </a:ext>
            </a:extLst>
          </p:cNvPr>
          <p:cNvSpPr/>
          <p:nvPr/>
        </p:nvSpPr>
        <p:spPr>
          <a:xfrm>
            <a:off x="6820678" y="1494000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المصادر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5A4C0AF-0BA0-39C9-756D-1433BA255BBA}"/>
              </a:ext>
            </a:extLst>
          </p:cNvPr>
          <p:cNvSpPr/>
          <p:nvPr/>
        </p:nvSpPr>
        <p:spPr>
          <a:xfrm>
            <a:off x="1217971" y="149467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95 سؤال 45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2C46C42-45AF-B69C-B7A0-E9D38F3DE411}"/>
              </a:ext>
            </a:extLst>
          </p:cNvPr>
          <p:cNvSpPr/>
          <p:nvPr/>
        </p:nvSpPr>
        <p:spPr>
          <a:xfrm>
            <a:off x="6889102" y="5707570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94 سؤال 44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EAB2907-13A4-E5EF-965F-E184BE0CFC84}"/>
              </a:ext>
            </a:extLst>
          </p:cNvPr>
          <p:cNvSpPr/>
          <p:nvPr/>
        </p:nvSpPr>
        <p:spPr>
          <a:xfrm>
            <a:off x="7774417" y="4086206"/>
            <a:ext cx="2545717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بنتان أميد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314AE961-F7DF-D6EF-8284-A79DF24C1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15358" r="12731" b="16065"/>
          <a:stretch/>
        </p:blipFill>
        <p:spPr>
          <a:xfrm>
            <a:off x="1244667" y="2262391"/>
            <a:ext cx="4262955" cy="1559832"/>
          </a:xfrm>
          <a:prstGeom prst="rect">
            <a:avLst/>
          </a:prstGeom>
        </p:spPr>
      </p:pic>
      <p:pic>
        <p:nvPicPr>
          <p:cNvPr id="25" name="صورة 24" descr="صورة تحتوي على رسم بياني, تخطيطي&#10;&#10;تم إنشاء الوصف تلقائياً">
            <a:extLst>
              <a:ext uri="{FF2B5EF4-FFF2-40B4-BE49-F238E27FC236}">
                <a16:creationId xmlns:a16="http://schemas.microsoft.com/office/drawing/2014/main" id="{F8719BEE-749A-2AE5-7D72-96B418AD0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19694" r="10641" b="14948"/>
          <a:stretch/>
        </p:blipFill>
        <p:spPr>
          <a:xfrm>
            <a:off x="7189350" y="2262391"/>
            <a:ext cx="3579003" cy="1857884"/>
          </a:xfrm>
          <a:prstGeom prst="rect">
            <a:avLst/>
          </a:prstGeom>
        </p:spPr>
      </p:pic>
      <p:pic>
        <p:nvPicPr>
          <p:cNvPr id="28" name="صورة 27" descr="صورة تحتوي على نص, رسالة&#10;&#10;تم إنشاء الوصف تلقائياً">
            <a:extLst>
              <a:ext uri="{FF2B5EF4-FFF2-40B4-BE49-F238E27FC236}">
                <a16:creationId xmlns:a16="http://schemas.microsoft.com/office/drawing/2014/main" id="{A543FA80-1FF6-6A86-92AB-FD67F36989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38656" r="11745" b="23485"/>
          <a:stretch/>
        </p:blipFill>
        <p:spPr>
          <a:xfrm>
            <a:off x="3778898" y="5538062"/>
            <a:ext cx="2710308" cy="77383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2B5DADA-8757-D669-9DF1-BA64F6B65DD0}"/>
              </a:ext>
            </a:extLst>
          </p:cNvPr>
          <p:cNvSpPr/>
          <p:nvPr/>
        </p:nvSpPr>
        <p:spPr>
          <a:xfrm>
            <a:off x="1871866" y="3985609"/>
            <a:ext cx="2545717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هكسان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أميد</a:t>
            </a:r>
          </a:p>
        </p:txBody>
      </p:sp>
    </p:spTree>
    <p:extLst>
      <p:ext uri="{BB962C8B-B14F-4D97-AF65-F5344CB8AC3E}">
        <p14:creationId xmlns:p14="http://schemas.microsoft.com/office/powerpoint/2010/main" val="1261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9B1E46C-8FBF-FBE4-167E-DBC07B60A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t="35921" r="65218" b="11568"/>
          <a:stretch/>
        </p:blipFill>
        <p:spPr>
          <a:xfrm>
            <a:off x="446961" y="2565917"/>
            <a:ext cx="3733153" cy="217273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9ABE95B-C428-FB62-B4BA-DF23731ED5DF}"/>
              </a:ext>
            </a:extLst>
          </p:cNvPr>
          <p:cNvSpPr/>
          <p:nvPr/>
        </p:nvSpPr>
        <p:spPr>
          <a:xfrm>
            <a:off x="3266014" y="202094"/>
            <a:ext cx="6391170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تسمية الأميدات من اسم الحمض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الكربوكسيلي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84C62AD-2244-4C4B-75F6-785B1988C9B9}"/>
              </a:ext>
            </a:extLst>
          </p:cNvPr>
          <p:cNvSpPr/>
          <p:nvPr/>
        </p:nvSpPr>
        <p:spPr>
          <a:xfrm>
            <a:off x="1263042" y="4838694"/>
            <a:ext cx="2207945" cy="59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الأسيتيك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C0E612D-666F-367D-5B52-3153640B1613}"/>
              </a:ext>
            </a:extLst>
          </p:cNvPr>
          <p:cNvSpPr/>
          <p:nvPr/>
        </p:nvSpPr>
        <p:spPr>
          <a:xfrm>
            <a:off x="5382515" y="4838694"/>
            <a:ext cx="2764971" cy="59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البروبانويك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1C28793-BF26-D128-5180-71F7A7114B8F}"/>
              </a:ext>
            </a:extLst>
          </p:cNvPr>
          <p:cNvSpPr/>
          <p:nvPr/>
        </p:nvSpPr>
        <p:spPr>
          <a:xfrm>
            <a:off x="5363854" y="1979017"/>
            <a:ext cx="3024366" cy="274209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ar-SA" sz="28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CC262A8-83BA-AA05-5BC0-08D5D5AFB2AA}"/>
              </a:ext>
            </a:extLst>
          </p:cNvPr>
          <p:cNvSpPr/>
          <p:nvPr/>
        </p:nvSpPr>
        <p:spPr>
          <a:xfrm>
            <a:off x="5496661" y="3652283"/>
            <a:ext cx="2478833" cy="54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بروبان اميد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38F332E-603C-3130-DABC-38F0E27714EF}"/>
              </a:ext>
            </a:extLst>
          </p:cNvPr>
          <p:cNvSpPr/>
          <p:nvPr/>
        </p:nvSpPr>
        <p:spPr>
          <a:xfrm>
            <a:off x="8757995" y="1996552"/>
            <a:ext cx="3024366" cy="274209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1B8B44B-57BA-C20F-815C-F3A1D631F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>
            <a:off x="9134781" y="2476142"/>
            <a:ext cx="1324836" cy="1446338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BD55B3CE-56AF-3EB7-89A0-AFCFEF3DEA27}"/>
              </a:ext>
            </a:extLst>
          </p:cNvPr>
          <p:cNvSpPr/>
          <p:nvPr/>
        </p:nvSpPr>
        <p:spPr>
          <a:xfrm>
            <a:off x="10277783" y="2918736"/>
            <a:ext cx="843205" cy="56114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ar-SA" sz="2400" b="0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BA4C5B7-61F8-8E35-190C-6E46CD39AFB0}"/>
              </a:ext>
            </a:extLst>
          </p:cNvPr>
          <p:cNvSpPr/>
          <p:nvPr/>
        </p:nvSpPr>
        <p:spPr>
          <a:xfrm>
            <a:off x="9030761" y="3861674"/>
            <a:ext cx="2478833" cy="54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بنز اميد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1E8A007-DF53-CB08-3ECB-F481D21B6E86}"/>
              </a:ext>
            </a:extLst>
          </p:cNvPr>
          <p:cNvSpPr/>
          <p:nvPr/>
        </p:nvSpPr>
        <p:spPr>
          <a:xfrm>
            <a:off x="8676528" y="4821824"/>
            <a:ext cx="2764971" cy="597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البنزويك</a:t>
            </a:r>
          </a:p>
        </p:txBody>
      </p:sp>
    </p:spTree>
    <p:extLst>
      <p:ext uri="{BB962C8B-B14F-4D97-AF65-F5344CB8AC3E}">
        <p14:creationId xmlns:p14="http://schemas.microsoft.com/office/powerpoint/2010/main" val="239336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4" grpId="0"/>
      <p:bldP spid="1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CEFB986-D89C-3030-353B-D2554B18C988}"/>
              </a:ext>
            </a:extLst>
          </p:cNvPr>
          <p:cNvSpPr/>
          <p:nvPr/>
        </p:nvSpPr>
        <p:spPr>
          <a:xfrm>
            <a:off x="4535579" y="554223"/>
            <a:ext cx="3651437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قرأت</a:t>
            </a:r>
          </a:p>
        </p:txBody>
      </p:sp>
      <p:pic>
        <p:nvPicPr>
          <p:cNvPr id="3" name="stickman5">
            <a:extLst>
              <a:ext uri="{FF2B5EF4-FFF2-40B4-BE49-F238E27FC236}">
                <a16:creationId xmlns:a16="http://schemas.microsoft.com/office/drawing/2014/main" id="{F7303EA3-491E-6BCD-2F44-ECC6B76B2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6454" y="30659"/>
            <a:ext cx="1396125" cy="20059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8A8684C-ACC5-C555-216C-5D05BDA60033}"/>
              </a:ext>
            </a:extLst>
          </p:cNvPr>
          <p:cNvSpPr/>
          <p:nvPr/>
        </p:nvSpPr>
        <p:spPr>
          <a:xfrm>
            <a:off x="2216326" y="2533258"/>
            <a:ext cx="8289942" cy="77333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سم ثلاثة أنواع من الطعام الذي يحتوي على حمض الخل (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الإيثانويك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4424F80-BA7F-E8D4-DB66-9ABA5946F2E2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A6C9DDC-7A77-197E-FB82-8C8F37795265}"/>
              </a:ext>
            </a:extLst>
          </p:cNvPr>
          <p:cNvSpPr/>
          <p:nvPr/>
        </p:nvSpPr>
        <p:spPr>
          <a:xfrm>
            <a:off x="3625873" y="3940166"/>
            <a:ext cx="4940254" cy="77333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المخللات، السلطة، الشطائر</a:t>
            </a:r>
          </a:p>
        </p:txBody>
      </p:sp>
    </p:spTree>
    <p:extLst>
      <p:ext uri="{BB962C8B-B14F-4D97-AF65-F5344CB8AC3E}">
        <p14:creationId xmlns:p14="http://schemas.microsoft.com/office/powerpoint/2010/main" val="586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B4A7C62-760D-7830-991D-A4962153CADF}"/>
              </a:ext>
            </a:extLst>
          </p:cNvPr>
          <p:cNvSpPr/>
          <p:nvPr/>
        </p:nvSpPr>
        <p:spPr>
          <a:xfrm>
            <a:off x="3839872" y="1114858"/>
            <a:ext cx="4512253" cy="727788"/>
          </a:xfrm>
          <a:prstGeom prst="rect">
            <a:avLst/>
          </a:prstGeom>
          <a:noFill/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سنتعلم اليوم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F1D5171-1103-E5F3-CEED-FFEF9367742C}"/>
              </a:ext>
            </a:extLst>
          </p:cNvPr>
          <p:cNvSpPr/>
          <p:nvPr/>
        </p:nvSpPr>
        <p:spPr>
          <a:xfrm>
            <a:off x="2628897" y="2446877"/>
            <a:ext cx="6934201" cy="3296265"/>
          </a:xfrm>
          <a:prstGeom prst="rect">
            <a:avLst/>
          </a:prstGeom>
          <a:noFill/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تحديد المركبات التي تحتوي على مجموعة الكربونيل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تعريف الألدهيدات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تحديد الصيغة البنائية العامة </a:t>
            </a:r>
            <a:r>
              <a:rPr lang="ar-SA" sz="2800" b="1" dirty="0" err="1"/>
              <a:t>للألدهيدات</a:t>
            </a:r>
            <a:r>
              <a:rPr lang="ar-SA" sz="2800" b="1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أمثلة على الألدهيدات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تسمية الألدهيدات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تحديد خواص الألدهيدات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معرفة  استعمالات الألدهيدات.</a:t>
            </a:r>
          </a:p>
        </p:txBody>
      </p:sp>
    </p:spTree>
    <p:extLst>
      <p:ext uri="{BB962C8B-B14F-4D97-AF65-F5344CB8AC3E}">
        <p14:creationId xmlns:p14="http://schemas.microsoft.com/office/powerpoint/2010/main" val="24794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37E95B4-37C9-D9F1-9679-84B0444DC6AE}"/>
              </a:ext>
            </a:extLst>
          </p:cNvPr>
          <p:cNvSpPr/>
          <p:nvPr/>
        </p:nvSpPr>
        <p:spPr>
          <a:xfrm>
            <a:off x="97884" y="34847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BA9571B-1C3C-9462-6D2C-004B4B4633D5}"/>
              </a:ext>
            </a:extLst>
          </p:cNvPr>
          <p:cNvSpPr/>
          <p:nvPr/>
        </p:nvSpPr>
        <p:spPr>
          <a:xfrm>
            <a:off x="3460955" y="2317094"/>
            <a:ext cx="4748908" cy="2223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استعمالات الأميدات</a:t>
            </a:r>
          </a:p>
        </p:txBody>
      </p:sp>
      <p:pic>
        <p:nvPicPr>
          <p:cNvPr id="6" name="stickman5">
            <a:extLst>
              <a:ext uri="{FF2B5EF4-FFF2-40B4-BE49-F238E27FC236}">
                <a16:creationId xmlns:a16="http://schemas.microsoft.com/office/drawing/2014/main" id="{35B2DB7D-545E-CE2F-0378-F1325094F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73" y="2102055"/>
            <a:ext cx="1989878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3454240-C1D6-8AE2-F5AD-B248ED653678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0E9E6E5-87EE-7638-D059-337548596144}"/>
              </a:ext>
            </a:extLst>
          </p:cNvPr>
          <p:cNvSpPr/>
          <p:nvPr/>
        </p:nvSpPr>
        <p:spPr>
          <a:xfrm>
            <a:off x="1924297" y="267409"/>
            <a:ext cx="8343406" cy="904930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توجد مجموعة الأميد الوظيفية بشكل متكرر في البروتينات الطبيعية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وبعض المواد الصناعية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7E72B2B-030D-3048-E8B4-DC6B78A4EC99}"/>
              </a:ext>
            </a:extLst>
          </p:cNvPr>
          <p:cNvSpPr/>
          <p:nvPr/>
        </p:nvSpPr>
        <p:spPr>
          <a:xfrm>
            <a:off x="3190608" y="2203875"/>
            <a:ext cx="5810781" cy="663385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الأسيتامينوفين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لتخفيف الألم.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6C9E42F-DD48-276D-C919-9ECE358745F9}"/>
              </a:ext>
            </a:extLst>
          </p:cNvPr>
          <p:cNvSpPr/>
          <p:nvPr/>
        </p:nvSpPr>
        <p:spPr>
          <a:xfrm>
            <a:off x="3229619" y="1353334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استعمالات الأميدات؟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E75C062-0F78-CD54-6FB8-97AF4FC61C8C}"/>
              </a:ext>
            </a:extLst>
          </p:cNvPr>
          <p:cNvSpPr/>
          <p:nvPr/>
        </p:nvSpPr>
        <p:spPr>
          <a:xfrm>
            <a:off x="2169366" y="3048255"/>
            <a:ext cx="7853268" cy="1392024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كارباميد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(اليوريا)، ثنائي أميد حمض الكربونيك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اليوريا هي آخر نواتج عملية هضم البروتينات في الثدييات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وتوجد في الدم، والمرارة الصفراء، والحليب، وعرق الثدييات   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23438C8-2251-742F-0975-A9D4308B1E0E}"/>
              </a:ext>
            </a:extLst>
          </p:cNvPr>
          <p:cNvSpPr/>
          <p:nvPr/>
        </p:nvSpPr>
        <p:spPr>
          <a:xfrm>
            <a:off x="1528665" y="4638104"/>
            <a:ext cx="9134669" cy="90493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وبسبب احتواء اليوريا على نسبة عالية من النيتروجين وسهولة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تحولها إلى أمونيا في التربة فإنها تستعمل في صناعة الأسمدة الزراعية.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160035B-3662-BB0D-85A6-8235517A05B5}"/>
              </a:ext>
            </a:extLst>
          </p:cNvPr>
          <p:cNvSpPr/>
          <p:nvPr/>
        </p:nvSpPr>
        <p:spPr>
          <a:xfrm>
            <a:off x="1528663" y="5679554"/>
            <a:ext cx="9134669" cy="90493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تستعمل اليوريا غذاء للماشية والأغنام؛ إذ تستعملها هذه الحيوانات لإنتاج البروتينات في أجسامها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29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CEFB986-D89C-3030-353B-D2554B18C988}"/>
              </a:ext>
            </a:extLst>
          </p:cNvPr>
          <p:cNvSpPr/>
          <p:nvPr/>
        </p:nvSpPr>
        <p:spPr>
          <a:xfrm>
            <a:off x="4535579" y="554223"/>
            <a:ext cx="3651437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قرأت</a:t>
            </a:r>
          </a:p>
        </p:txBody>
      </p:sp>
      <p:pic>
        <p:nvPicPr>
          <p:cNvPr id="3" name="stickman5">
            <a:extLst>
              <a:ext uri="{FF2B5EF4-FFF2-40B4-BE49-F238E27FC236}">
                <a16:creationId xmlns:a16="http://schemas.microsoft.com/office/drawing/2014/main" id="{F7303EA3-491E-6BCD-2F44-ECC6B76B2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6454" y="30659"/>
            <a:ext cx="1396125" cy="20059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8A8684C-ACC5-C555-216C-5D05BDA60033}"/>
              </a:ext>
            </a:extLst>
          </p:cNvPr>
          <p:cNvSpPr/>
          <p:nvPr/>
        </p:nvSpPr>
        <p:spPr>
          <a:xfrm>
            <a:off x="2216326" y="2533258"/>
            <a:ext cx="8289942" cy="77333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حدّد أحد الأميدات الموجودة في جسم الإنسان؟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4424F80-BA7F-E8D4-DB66-9ABA5946F2E2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74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A6C9DDC-7A77-197E-FB82-8C8F37795265}"/>
              </a:ext>
            </a:extLst>
          </p:cNvPr>
          <p:cNvSpPr/>
          <p:nvPr/>
        </p:nvSpPr>
        <p:spPr>
          <a:xfrm>
            <a:off x="3625873" y="3940166"/>
            <a:ext cx="4940254" cy="77333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اليوريا</a:t>
            </a:r>
          </a:p>
        </p:txBody>
      </p:sp>
    </p:spTree>
    <p:extLst>
      <p:ext uri="{BB962C8B-B14F-4D97-AF65-F5344CB8AC3E}">
        <p14:creationId xmlns:p14="http://schemas.microsoft.com/office/powerpoint/2010/main" val="134754598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CE402C8-BA8B-3CB3-D290-4B0487B890BA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75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14311F4-35B1-6C2E-BB06-C204EFF13715}"/>
              </a:ext>
            </a:extLst>
          </p:cNvPr>
          <p:cNvSpPr/>
          <p:nvPr/>
        </p:nvSpPr>
        <p:spPr>
          <a:xfrm>
            <a:off x="3000782" y="2825407"/>
            <a:ext cx="5852272" cy="1207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تفاعلات التكاثف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C215A548-2544-34DD-CD78-9FF2C7B5D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4807" y="2221815"/>
            <a:ext cx="1989875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3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CE402C8-BA8B-3CB3-D290-4B0487B890BA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75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14311F4-35B1-6C2E-BB06-C204EFF13715}"/>
              </a:ext>
            </a:extLst>
          </p:cNvPr>
          <p:cNvSpPr/>
          <p:nvPr/>
        </p:nvSpPr>
        <p:spPr>
          <a:xfrm>
            <a:off x="2324736" y="2191428"/>
            <a:ext cx="7542527" cy="2475143"/>
          </a:xfrm>
          <a:prstGeom prst="rect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تتضمن العديد من التحضيرات التي تتم في المختبرات والعمليات الصناعية تفاعل مادتين من المواد المتفاعلة العضوية لتكوين مركب عضوي ضخم؛ مثل الأسبرين، كما هو موضح في الشكل 2-12.   ويعرف هذا النوع من التفاعل بتفاعل التكثف</a:t>
            </a:r>
          </a:p>
        </p:txBody>
      </p:sp>
    </p:spTree>
    <p:extLst>
      <p:ext uri="{BB962C8B-B14F-4D97-AF65-F5344CB8AC3E}">
        <p14:creationId xmlns:p14="http://schemas.microsoft.com/office/powerpoint/2010/main" val="2545847956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BD29E68-2B6B-1DEE-1C54-E668611D9D11}"/>
              </a:ext>
            </a:extLst>
          </p:cNvPr>
          <p:cNvSpPr/>
          <p:nvPr/>
        </p:nvSpPr>
        <p:spPr>
          <a:xfrm>
            <a:off x="78722" y="91756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75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4EA898B-6779-9A17-80BF-B668583F4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4230" r="8496" b="10967"/>
          <a:stretch/>
        </p:blipFill>
        <p:spPr>
          <a:xfrm>
            <a:off x="1025544" y="1129145"/>
            <a:ext cx="10140912" cy="4149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B9F19D4-353A-8604-A424-B002D0A90935}"/>
              </a:ext>
            </a:extLst>
          </p:cNvPr>
          <p:cNvSpPr/>
          <p:nvPr/>
        </p:nvSpPr>
        <p:spPr>
          <a:xfrm>
            <a:off x="2347007" y="5635478"/>
            <a:ext cx="7497986" cy="71379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الشكل 2-12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لتحضير الأسبرين يتحد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جزيئان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عضويان من خلال تفاعل التكثف لتكوين جزيء أكبر</a:t>
            </a:r>
          </a:p>
        </p:txBody>
      </p:sp>
    </p:spTree>
    <p:extLst>
      <p:ext uri="{BB962C8B-B14F-4D97-AF65-F5344CB8AC3E}">
        <p14:creationId xmlns:p14="http://schemas.microsoft.com/office/powerpoint/2010/main" val="3451052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E53F261-E12B-83D4-0E68-2B21F4C1C34A}"/>
              </a:ext>
            </a:extLst>
          </p:cNvPr>
          <p:cNvSpPr/>
          <p:nvPr/>
        </p:nvSpPr>
        <p:spPr>
          <a:xfrm>
            <a:off x="78722" y="91756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75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7A753D0-D202-CFAB-0E4C-53ED71310461}"/>
              </a:ext>
            </a:extLst>
          </p:cNvPr>
          <p:cNvSpPr/>
          <p:nvPr/>
        </p:nvSpPr>
        <p:spPr>
          <a:xfrm>
            <a:off x="2237279" y="1634553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تفاعلات التكثف؟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16F43A1-C7E6-0240-C839-F7D5D890D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F602684-FECC-F077-3525-18BF74E18F83}"/>
              </a:ext>
            </a:extLst>
          </p:cNvPr>
          <p:cNvSpPr/>
          <p:nvPr/>
        </p:nvSpPr>
        <p:spPr>
          <a:xfrm>
            <a:off x="973778" y="2736208"/>
            <a:ext cx="7906986" cy="1641827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ارتباط اثنين من جزيئات صغيرة لمركبات عضوية لتكوين جزيء آخر أكثر تعقيداً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ويرافق هذه العملية فقدان جزيء صغير مثل الماء</a:t>
            </a:r>
          </a:p>
        </p:txBody>
      </p:sp>
    </p:spTree>
    <p:extLst>
      <p:ext uri="{BB962C8B-B14F-4D97-AF65-F5344CB8AC3E}">
        <p14:creationId xmlns:p14="http://schemas.microsoft.com/office/powerpoint/2010/main" val="1581803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E53F261-E12B-83D4-0E68-2B21F4C1C34A}"/>
              </a:ext>
            </a:extLst>
          </p:cNvPr>
          <p:cNvSpPr/>
          <p:nvPr/>
        </p:nvSpPr>
        <p:spPr>
          <a:xfrm>
            <a:off x="78722" y="91756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75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7A753D0-D202-CFAB-0E4C-53ED71310461}"/>
              </a:ext>
            </a:extLst>
          </p:cNvPr>
          <p:cNvSpPr/>
          <p:nvPr/>
        </p:nvSpPr>
        <p:spPr>
          <a:xfrm>
            <a:off x="2060890" y="750777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تفاعلات التكثف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16F43A1-C7E6-0240-C839-F7D5D890D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F602684-FECC-F077-3525-18BF74E18F83}"/>
              </a:ext>
            </a:extLst>
          </p:cNvPr>
          <p:cNvSpPr/>
          <p:nvPr/>
        </p:nvSpPr>
        <p:spPr>
          <a:xfrm>
            <a:off x="973777" y="1906464"/>
            <a:ext cx="7906986" cy="2493817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ومن أكثر تفاعلات التكثف شيوعًا تلك التي تتضمن الجمع بين الحمض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الكربوكسيلي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مع جزيئات لمركبات عضوية أخرى. والطريقة الشائعة لتحضير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الإستر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تتم بتفاعلات التكثف بين الأحماض الكربوكسيلية والكحول. ويمكن تمثيل هذا التفاعل بالمعادلة الكيميائية العامة الآتية.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7A573D2-9776-21A3-3B1B-D6AFDB768261}"/>
              </a:ext>
            </a:extLst>
          </p:cNvPr>
          <p:cNvSpPr/>
          <p:nvPr/>
        </p:nvSpPr>
        <p:spPr>
          <a:xfrm>
            <a:off x="1807217" y="4951536"/>
            <a:ext cx="5868201" cy="820914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RCOOH + ŔOH →RCOOŔ +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94D5957-1CF5-2BB5-EEF7-35D17CAE3ED0}"/>
              </a:ext>
            </a:extLst>
          </p:cNvPr>
          <p:cNvSpPr/>
          <p:nvPr/>
        </p:nvSpPr>
        <p:spPr>
          <a:xfrm>
            <a:off x="4827035" y="262386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الخلاصة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6E67E9A2-2F69-4B83-6CC5-C1E76C7DFC01}"/>
              </a:ext>
            </a:extLst>
          </p:cNvPr>
          <p:cNvSpPr/>
          <p:nvPr/>
        </p:nvSpPr>
        <p:spPr>
          <a:xfrm>
            <a:off x="634482" y="346720"/>
            <a:ext cx="2148360" cy="1620552"/>
          </a:xfrm>
          <a:prstGeom prst="wedgeEllipseCallout">
            <a:avLst>
              <a:gd name="adj1" fmla="val -62225"/>
              <a:gd name="adj2" fmla="val 2796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تعلمنا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3C1F03E-5050-8B4F-A2DA-DD6759B56D16}"/>
              </a:ext>
            </a:extLst>
          </p:cNvPr>
          <p:cNvSpPr/>
          <p:nvPr/>
        </p:nvSpPr>
        <p:spPr>
          <a:xfrm>
            <a:off x="4827036" y="1818659"/>
            <a:ext cx="2537927" cy="925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الاميدات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44DB226-31E5-7E4D-FC91-F6046EC9CE56}"/>
              </a:ext>
            </a:extLst>
          </p:cNvPr>
          <p:cNvSpPr/>
          <p:nvPr/>
        </p:nvSpPr>
        <p:spPr>
          <a:xfrm>
            <a:off x="5021818" y="2997292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تعريفها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E10F579-2EA0-A811-E71B-3486A63F0955}"/>
              </a:ext>
            </a:extLst>
          </p:cNvPr>
          <p:cNvSpPr/>
          <p:nvPr/>
        </p:nvSpPr>
        <p:spPr>
          <a:xfrm>
            <a:off x="5021818" y="3875674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تسميتها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6F173A9-8266-52EF-0E0D-FCEDBB8F0648}"/>
              </a:ext>
            </a:extLst>
          </p:cNvPr>
          <p:cNvSpPr/>
          <p:nvPr/>
        </p:nvSpPr>
        <p:spPr>
          <a:xfrm>
            <a:off x="5021818" y="4830005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استعمالاتها</a:t>
            </a:r>
          </a:p>
        </p:txBody>
      </p:sp>
    </p:spTree>
    <p:extLst>
      <p:ext uri="{BB962C8B-B14F-4D97-AF65-F5344CB8AC3E}">
        <p14:creationId xmlns:p14="http://schemas.microsoft.com/office/powerpoint/2010/main" val="262819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1DC0021-895F-7370-D872-D583F21A3083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تحصيلي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D86A6ED-53AC-FD10-FA1D-E6C391BB7B3A}"/>
              </a:ext>
            </a:extLst>
          </p:cNvPr>
          <p:cNvSpPr/>
          <p:nvPr/>
        </p:nvSpPr>
        <p:spPr>
          <a:xfrm>
            <a:off x="2024744" y="26740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 المجموعات العضوية التالية صيغتها العامة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 ̶ CO  ̶  NHR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F63B762A-D908-8451-2660-DD8EB5AB3A0E}"/>
              </a:ext>
            </a:extLst>
          </p:cNvPr>
          <p:cNvGraphicFramePr>
            <a:graphicFrameLocks noGrp="1"/>
          </p:cNvGraphicFramePr>
          <p:nvPr/>
        </p:nvGraphicFramePr>
        <p:xfrm>
          <a:off x="1888931" y="1059997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الكحولات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الإسترات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الكيتونات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الأميدات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91BC8168-5964-6F77-2498-7B9BDBAF7780}"/>
              </a:ext>
            </a:extLst>
          </p:cNvPr>
          <p:cNvSpPr/>
          <p:nvPr/>
        </p:nvSpPr>
        <p:spPr>
          <a:xfrm>
            <a:off x="7239931" y="1112767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C673C7B-777A-262B-CB7D-3A7C5937A4B8}"/>
              </a:ext>
            </a:extLst>
          </p:cNvPr>
          <p:cNvSpPr/>
          <p:nvPr/>
        </p:nvSpPr>
        <p:spPr>
          <a:xfrm>
            <a:off x="3142520" y="1137942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A4863AB-58FF-4944-B098-A200253958E1}"/>
              </a:ext>
            </a:extLst>
          </p:cNvPr>
          <p:cNvSpPr/>
          <p:nvPr/>
        </p:nvSpPr>
        <p:spPr>
          <a:xfrm>
            <a:off x="7239931" y="1705370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0EDEBDB-4DA6-B34C-BB5F-8209E2D57E65}"/>
              </a:ext>
            </a:extLst>
          </p:cNvPr>
          <p:cNvSpPr/>
          <p:nvPr/>
        </p:nvSpPr>
        <p:spPr>
          <a:xfrm>
            <a:off x="1740934" y="2460563"/>
            <a:ext cx="837546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مجموعة الكربونيل الوظيفية توجد في المجموعات العضوية التالية عدا </a:t>
            </a:r>
          </a:p>
        </p:txBody>
      </p:sp>
      <p:graphicFrame>
        <p:nvGraphicFramePr>
          <p:cNvPr id="11" name="جدول 6">
            <a:extLst>
              <a:ext uri="{FF2B5EF4-FFF2-40B4-BE49-F238E27FC236}">
                <a16:creationId xmlns:a16="http://schemas.microsoft.com/office/drawing/2014/main" id="{1E97CFC7-2256-EE06-09AB-4880659031E5}"/>
              </a:ext>
            </a:extLst>
          </p:cNvPr>
          <p:cNvGraphicFramePr>
            <a:graphicFrameLocks noGrp="1"/>
          </p:cNvGraphicFramePr>
          <p:nvPr/>
        </p:nvGraphicFramePr>
        <p:xfrm>
          <a:off x="1907341" y="325315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الأميدات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الكيتونات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الإسترات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الإيثرات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2" name="مستطيل 11">
            <a:extLst>
              <a:ext uri="{FF2B5EF4-FFF2-40B4-BE49-F238E27FC236}">
                <a16:creationId xmlns:a16="http://schemas.microsoft.com/office/drawing/2014/main" id="{13698DCC-A92A-295D-35E5-3625E2D1ABD3}"/>
              </a:ext>
            </a:extLst>
          </p:cNvPr>
          <p:cNvSpPr/>
          <p:nvPr/>
        </p:nvSpPr>
        <p:spPr>
          <a:xfrm>
            <a:off x="7239931" y="3312486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715D1CE-09B1-0589-D5F4-76B8F4BA5472}"/>
              </a:ext>
            </a:extLst>
          </p:cNvPr>
          <p:cNvSpPr/>
          <p:nvPr/>
        </p:nvSpPr>
        <p:spPr>
          <a:xfrm>
            <a:off x="3142520" y="3356473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1350771-B1E1-A501-E322-61601A75E14D}"/>
              </a:ext>
            </a:extLst>
          </p:cNvPr>
          <p:cNvSpPr/>
          <p:nvPr/>
        </p:nvSpPr>
        <p:spPr>
          <a:xfrm>
            <a:off x="7271536" y="3852277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CF24406-C523-EDA9-6421-E995FDA0FD9E}"/>
              </a:ext>
            </a:extLst>
          </p:cNvPr>
          <p:cNvSpPr/>
          <p:nvPr/>
        </p:nvSpPr>
        <p:spPr>
          <a:xfrm>
            <a:off x="3411093" y="4583460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نوع المركب في الشكل </a:t>
            </a:r>
          </a:p>
        </p:txBody>
      </p:sp>
      <p:graphicFrame>
        <p:nvGraphicFramePr>
          <p:cNvPr id="16" name="جدول 6">
            <a:extLst>
              <a:ext uri="{FF2B5EF4-FFF2-40B4-BE49-F238E27FC236}">
                <a16:creationId xmlns:a16="http://schemas.microsoft.com/office/drawing/2014/main" id="{32B82E21-36EB-B3B8-B02F-A4F1A98D0392}"/>
              </a:ext>
            </a:extLst>
          </p:cNvPr>
          <p:cNvGraphicFramePr>
            <a:graphicFrameLocks noGrp="1"/>
          </p:cNvGraphicFramePr>
          <p:nvPr/>
        </p:nvGraphicFramePr>
        <p:xfrm>
          <a:off x="3185762" y="5290930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أميد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إستر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أمين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حمض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كربوكسيلي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9" name="مستطيل 18">
            <a:extLst>
              <a:ext uri="{FF2B5EF4-FFF2-40B4-BE49-F238E27FC236}">
                <a16:creationId xmlns:a16="http://schemas.microsoft.com/office/drawing/2014/main" id="{5640A69D-4CEB-8221-C34D-628F7FC12CBE}"/>
              </a:ext>
            </a:extLst>
          </p:cNvPr>
          <p:cNvSpPr/>
          <p:nvPr/>
        </p:nvSpPr>
        <p:spPr>
          <a:xfrm>
            <a:off x="4459038" y="5980127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541D207-44FE-CDF6-7D22-7BDB78A55F75}"/>
              </a:ext>
            </a:extLst>
          </p:cNvPr>
          <p:cNvSpPr/>
          <p:nvPr/>
        </p:nvSpPr>
        <p:spPr>
          <a:xfrm>
            <a:off x="8525587" y="5971262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CC8BF00-2E84-38E7-FFBC-175A660C0E55}"/>
              </a:ext>
            </a:extLst>
          </p:cNvPr>
          <p:cNvSpPr/>
          <p:nvPr/>
        </p:nvSpPr>
        <p:spPr>
          <a:xfrm>
            <a:off x="4429688" y="5363015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17BD3DE-2370-6B36-2D9E-9D795F09AF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2582" y="4648182"/>
            <a:ext cx="2506455" cy="1769433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 ̶ C ̶ C ̶ N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DB98DDB-7E40-949B-6889-95CD81E6E5D1}"/>
              </a:ext>
            </a:extLst>
          </p:cNvPr>
          <p:cNvSpPr/>
          <p:nvPr/>
        </p:nvSpPr>
        <p:spPr>
          <a:xfrm rot="5400000">
            <a:off x="1419461" y="5089005"/>
            <a:ext cx="559065" cy="25019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̶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8FF7AF2-00B5-60B7-45C5-C01547D57EDB}"/>
              </a:ext>
            </a:extLst>
          </p:cNvPr>
          <p:cNvSpPr/>
          <p:nvPr/>
        </p:nvSpPr>
        <p:spPr>
          <a:xfrm rot="5400000">
            <a:off x="1383530" y="5676458"/>
            <a:ext cx="559065" cy="25019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̶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23ED20E-3B35-A85A-B7D4-58D622D33753}"/>
              </a:ext>
            </a:extLst>
          </p:cNvPr>
          <p:cNvSpPr/>
          <p:nvPr/>
        </p:nvSpPr>
        <p:spPr>
          <a:xfrm rot="7788261">
            <a:off x="2523095" y="5216440"/>
            <a:ext cx="559065" cy="25019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̶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9AB9C21-7405-30FD-70AD-E5579F86FD1C}"/>
              </a:ext>
            </a:extLst>
          </p:cNvPr>
          <p:cNvSpPr/>
          <p:nvPr/>
        </p:nvSpPr>
        <p:spPr>
          <a:xfrm rot="13503428">
            <a:off x="2401394" y="5694026"/>
            <a:ext cx="559065" cy="25019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̶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E40CD05A-D7A1-C5CE-AA11-65475DBAC628}"/>
              </a:ext>
            </a:extLst>
          </p:cNvPr>
          <p:cNvSpPr/>
          <p:nvPr/>
        </p:nvSpPr>
        <p:spPr>
          <a:xfrm>
            <a:off x="1842324" y="4585912"/>
            <a:ext cx="524224" cy="640538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7A18645-420F-4EA4-888B-D1833E6DB469}"/>
              </a:ext>
            </a:extLst>
          </p:cNvPr>
          <p:cNvSpPr/>
          <p:nvPr/>
        </p:nvSpPr>
        <p:spPr>
          <a:xfrm>
            <a:off x="1364707" y="4583165"/>
            <a:ext cx="524224" cy="640538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88A631CA-40B2-B5A0-1286-4ED0634EC69C}"/>
              </a:ext>
            </a:extLst>
          </p:cNvPr>
          <p:cNvSpPr/>
          <p:nvPr/>
        </p:nvSpPr>
        <p:spPr>
          <a:xfrm flipV="1">
            <a:off x="1273643" y="5776837"/>
            <a:ext cx="586035" cy="559065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551DDB8-8E18-64FC-812E-B1E93BBED825}"/>
              </a:ext>
            </a:extLst>
          </p:cNvPr>
          <p:cNvSpPr/>
          <p:nvPr/>
        </p:nvSpPr>
        <p:spPr>
          <a:xfrm flipV="1">
            <a:off x="2624301" y="5591325"/>
            <a:ext cx="586035" cy="559065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1B59C55-5E04-AE50-EFF5-AD54A11ABE6D}"/>
              </a:ext>
            </a:extLst>
          </p:cNvPr>
          <p:cNvSpPr/>
          <p:nvPr/>
        </p:nvSpPr>
        <p:spPr>
          <a:xfrm flipV="1">
            <a:off x="2658175" y="4873096"/>
            <a:ext cx="586035" cy="559065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F0AE21E9-8AFB-A2AF-6712-568654795324}"/>
              </a:ext>
            </a:extLst>
          </p:cNvPr>
          <p:cNvSpPr/>
          <p:nvPr/>
        </p:nvSpPr>
        <p:spPr>
          <a:xfrm rot="5400000" flipV="1">
            <a:off x="1805104" y="5053816"/>
            <a:ext cx="586035" cy="350378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2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3DB3FC5-C4A0-212A-6BE2-1D6FCE76A00D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CD6BCA1-D9E7-A542-E595-C26FDC4F307B}"/>
              </a:ext>
            </a:extLst>
          </p:cNvPr>
          <p:cNvSpPr/>
          <p:nvPr/>
        </p:nvSpPr>
        <p:spPr>
          <a:xfrm>
            <a:off x="1703776" y="3029270"/>
            <a:ext cx="8429883" cy="1311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المركبات العضوية التي تحتوي على مجموعة الكربونيل</a:t>
            </a:r>
          </a:p>
        </p:txBody>
      </p:sp>
      <p:pic>
        <p:nvPicPr>
          <p:cNvPr id="4" name="stickman5">
            <a:extLst>
              <a:ext uri="{FF2B5EF4-FFF2-40B4-BE49-F238E27FC236}">
                <a16:creationId xmlns:a16="http://schemas.microsoft.com/office/drawing/2014/main" id="{9167E15D-94E1-9D29-2211-E94CB79D9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5763" y="1999492"/>
            <a:ext cx="1989876" cy="2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0385"/>
      </p:ext>
    </p:extLst>
  </p:cSld>
  <p:clrMapOvr>
    <a:masterClrMapping/>
  </p:clrMapOvr>
  <p:transition spd="slow">
    <p:push dir="u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1DC0021-895F-7370-D872-D583F21A3083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تقويم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تحصيلي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D86A6ED-53AC-FD10-FA1D-E6C391BB7B3A}"/>
              </a:ext>
            </a:extLst>
          </p:cNvPr>
          <p:cNvSpPr/>
          <p:nvPr/>
        </p:nvSpPr>
        <p:spPr>
          <a:xfrm>
            <a:off x="2044409" y="1103151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المركب الأعلى في درجة الغليان</a:t>
            </a:r>
          </a:p>
        </p:txBody>
      </p:sp>
      <p:graphicFrame>
        <p:nvGraphicFramePr>
          <p:cNvPr id="6" name="جدول 6">
            <a:extLst>
              <a:ext uri="{FF2B5EF4-FFF2-40B4-BE49-F238E27FC236}">
                <a16:creationId xmlns:a16="http://schemas.microsoft.com/office/drawing/2014/main" id="{F63B762A-D908-8451-2660-DD8EB5AB3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62840"/>
              </p:ext>
            </p:extLst>
          </p:nvPr>
        </p:nvGraphicFramePr>
        <p:xfrm>
          <a:off x="1908596" y="1895739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COOH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7" name="مستطيل 6">
            <a:extLst>
              <a:ext uri="{FF2B5EF4-FFF2-40B4-BE49-F238E27FC236}">
                <a16:creationId xmlns:a16="http://schemas.microsoft.com/office/drawing/2014/main" id="{91BC8168-5964-6F77-2498-7B9BDBAF7780}"/>
              </a:ext>
            </a:extLst>
          </p:cNvPr>
          <p:cNvSpPr/>
          <p:nvPr/>
        </p:nvSpPr>
        <p:spPr>
          <a:xfrm>
            <a:off x="3196725" y="2545577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C673C7B-777A-262B-CB7D-3A7C5937A4B8}"/>
              </a:ext>
            </a:extLst>
          </p:cNvPr>
          <p:cNvSpPr/>
          <p:nvPr/>
        </p:nvSpPr>
        <p:spPr>
          <a:xfrm>
            <a:off x="3165994" y="1922510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A4863AB-58FF-4944-B098-A200253958E1}"/>
              </a:ext>
            </a:extLst>
          </p:cNvPr>
          <p:cNvSpPr/>
          <p:nvPr/>
        </p:nvSpPr>
        <p:spPr>
          <a:xfrm>
            <a:off x="7248713" y="2545576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0EDEBDB-4DA6-B34C-BB5F-8209E2D57E65}"/>
              </a:ext>
            </a:extLst>
          </p:cNvPr>
          <p:cNvSpPr/>
          <p:nvPr/>
        </p:nvSpPr>
        <p:spPr>
          <a:xfrm>
            <a:off x="1760599" y="3296305"/>
            <a:ext cx="837546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 المركبات التالية أكثر قابلية للذوبان في الماء</a:t>
            </a:r>
          </a:p>
        </p:txBody>
      </p:sp>
      <p:graphicFrame>
        <p:nvGraphicFramePr>
          <p:cNvPr id="11" name="جدول 6">
            <a:extLst>
              <a:ext uri="{FF2B5EF4-FFF2-40B4-BE49-F238E27FC236}">
                <a16:creationId xmlns:a16="http://schemas.microsoft.com/office/drawing/2014/main" id="{1E97CFC7-2256-EE06-09AB-488065903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354294"/>
              </p:ext>
            </p:extLst>
          </p:nvPr>
        </p:nvGraphicFramePr>
        <p:xfrm>
          <a:off x="1927006" y="4088893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2" name="مستطيل 11">
            <a:extLst>
              <a:ext uri="{FF2B5EF4-FFF2-40B4-BE49-F238E27FC236}">
                <a16:creationId xmlns:a16="http://schemas.microsoft.com/office/drawing/2014/main" id="{13698DCC-A92A-295D-35E5-3625E2D1ABD3}"/>
              </a:ext>
            </a:extLst>
          </p:cNvPr>
          <p:cNvSpPr/>
          <p:nvPr/>
        </p:nvSpPr>
        <p:spPr>
          <a:xfrm>
            <a:off x="3196725" y="477171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715D1CE-09B1-0589-D5F4-76B8F4BA5472}"/>
              </a:ext>
            </a:extLst>
          </p:cNvPr>
          <p:cNvSpPr/>
          <p:nvPr/>
        </p:nvSpPr>
        <p:spPr>
          <a:xfrm>
            <a:off x="3261534" y="4149235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1350771-B1E1-A501-E322-61601A75E14D}"/>
              </a:ext>
            </a:extLst>
          </p:cNvPr>
          <p:cNvSpPr/>
          <p:nvPr/>
        </p:nvSpPr>
        <p:spPr>
          <a:xfrm>
            <a:off x="7259596" y="470539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4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0F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94D5957-1CF5-2BB5-EEF7-35D17CAE3ED0}"/>
              </a:ext>
            </a:extLst>
          </p:cNvPr>
          <p:cNvSpPr/>
          <p:nvPr/>
        </p:nvSpPr>
        <p:spPr>
          <a:xfrm>
            <a:off x="4827036" y="1326075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الواجب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44DB226-31E5-7E4D-FC91-F6046EC9CE56}"/>
              </a:ext>
            </a:extLst>
          </p:cNvPr>
          <p:cNvSpPr/>
          <p:nvPr/>
        </p:nvSpPr>
        <p:spPr>
          <a:xfrm>
            <a:off x="4070095" y="2536555"/>
            <a:ext cx="3860925" cy="1360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75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سؤال 13 فقرة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مستطيل 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AE32128-8C5C-A60A-FB76-CC04CE82EFE3}"/>
              </a:ext>
            </a:extLst>
          </p:cNvPr>
          <p:cNvSpPr/>
          <p:nvPr/>
        </p:nvSpPr>
        <p:spPr>
          <a:xfrm>
            <a:off x="130629" y="6337224"/>
            <a:ext cx="1408922" cy="418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نهاية الدرس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9F306DF-30E2-80E4-1330-EAB66E348344}"/>
              </a:ext>
            </a:extLst>
          </p:cNvPr>
          <p:cNvSpPr/>
          <p:nvPr/>
        </p:nvSpPr>
        <p:spPr>
          <a:xfrm>
            <a:off x="4070094" y="4109892"/>
            <a:ext cx="3860925" cy="1360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94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سؤال 41 و42</a:t>
            </a:r>
          </a:p>
        </p:txBody>
      </p:sp>
    </p:spTree>
    <p:extLst>
      <p:ext uri="{BB962C8B-B14F-4D97-AF65-F5344CB8AC3E}">
        <p14:creationId xmlns:p14="http://schemas.microsoft.com/office/powerpoint/2010/main" val="33761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بطاقة تحية, زهري, عيد الحب&#10;&#10;تم إنشاء الوصف تلقائياً">
            <a:extLst>
              <a:ext uri="{FF2B5EF4-FFF2-40B4-BE49-F238E27FC236}">
                <a16:creationId xmlns:a16="http://schemas.microsoft.com/office/drawing/2014/main" id="{A3E78407-BBE5-90DA-6724-5C362E3A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7" y="853217"/>
            <a:ext cx="5143946" cy="51515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34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A47DD94-A7D6-7D0A-9E55-49AFC6244267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18430EC-9B6D-E5D9-10CC-C1D81D7CEEE6}"/>
              </a:ext>
            </a:extLst>
          </p:cNvPr>
          <p:cNvSpPr/>
          <p:nvPr/>
        </p:nvSpPr>
        <p:spPr>
          <a:xfrm>
            <a:off x="3317933" y="42920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مجموعة الكربونيل؟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DE006BA-A713-374F-E5B5-35AE0E8CC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369EA96-E160-C42E-B0E7-76AF2796E307}"/>
              </a:ext>
            </a:extLst>
          </p:cNvPr>
          <p:cNvSpPr/>
          <p:nvPr/>
        </p:nvSpPr>
        <p:spPr>
          <a:xfrm>
            <a:off x="2261731" y="1392318"/>
            <a:ext cx="7845161" cy="669546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الترتيب الذي ترتبط فيه ذرة الأكسجين برابطة ثنائية مع ذرة كربون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C223945-E9F7-FF85-0A83-D94A891D5ECC}"/>
              </a:ext>
            </a:extLst>
          </p:cNvPr>
          <p:cNvSpPr/>
          <p:nvPr/>
        </p:nvSpPr>
        <p:spPr>
          <a:xfrm>
            <a:off x="3317933" y="2355429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مركبات الكربونيل؟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64775AD-982E-2370-1AB8-0B3545745395}"/>
              </a:ext>
            </a:extLst>
          </p:cNvPr>
          <p:cNvSpPr/>
          <p:nvPr/>
        </p:nvSpPr>
        <p:spPr>
          <a:xfrm>
            <a:off x="3317933" y="3352461"/>
            <a:ext cx="5732761" cy="669546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المركبات التي تحتوي على مجموعة الكربونيل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8848CF1-64A9-8905-2B6C-306B0DDF1D64}"/>
              </a:ext>
            </a:extLst>
          </p:cNvPr>
          <p:cNvSpPr/>
          <p:nvPr/>
        </p:nvSpPr>
        <p:spPr>
          <a:xfrm>
            <a:off x="409124" y="900983"/>
            <a:ext cx="1514886" cy="1502741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―</a:t>
            </a:r>
            <a:r>
              <a:rPr lang="en-US" sz="2800" b="1" dirty="0"/>
              <a:t> ―C </a:t>
            </a:r>
            <a:endParaRPr lang="ar-SA" sz="28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A953815-51A7-1C63-AB71-82E92EC67784}"/>
              </a:ext>
            </a:extLst>
          </p:cNvPr>
          <p:cNvSpPr/>
          <p:nvPr/>
        </p:nvSpPr>
        <p:spPr>
          <a:xfrm rot="5400000">
            <a:off x="851187" y="1190301"/>
            <a:ext cx="630760" cy="40403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=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C7D42A5-9EC0-DFF8-8303-24B83F232C63}"/>
              </a:ext>
            </a:extLst>
          </p:cNvPr>
          <p:cNvSpPr/>
          <p:nvPr/>
        </p:nvSpPr>
        <p:spPr>
          <a:xfrm>
            <a:off x="851187" y="900983"/>
            <a:ext cx="630760" cy="40403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O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86707126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2E28172-E9CD-6DD3-7EE6-967B3755A10E}"/>
              </a:ext>
            </a:extLst>
          </p:cNvPr>
          <p:cNvSpPr/>
          <p:nvPr/>
        </p:nvSpPr>
        <p:spPr>
          <a:xfrm>
            <a:off x="1747862" y="1303107"/>
            <a:ext cx="8429883" cy="1412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هناك خمسة أنواع مهمة من المركبات العضوية تحتوي على مركبات الكربونيل، هي: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9B4ADB1-0FEC-059B-DAD2-D11549BACF14}"/>
              </a:ext>
            </a:extLst>
          </p:cNvPr>
          <p:cNvSpPr/>
          <p:nvPr/>
        </p:nvSpPr>
        <p:spPr>
          <a:xfrm>
            <a:off x="8535266" y="3339184"/>
            <a:ext cx="2065830" cy="669546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الألدهيدات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88E531A-D3A0-4E91-1058-45E7C41F39DF}"/>
              </a:ext>
            </a:extLst>
          </p:cNvPr>
          <p:cNvSpPr/>
          <p:nvPr/>
        </p:nvSpPr>
        <p:spPr>
          <a:xfrm>
            <a:off x="6163410" y="3339184"/>
            <a:ext cx="2065830" cy="669546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 الكيتونات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9DC615B-A340-D840-18A2-68C3ED579EAA}"/>
              </a:ext>
            </a:extLst>
          </p:cNvPr>
          <p:cNvSpPr/>
          <p:nvPr/>
        </p:nvSpPr>
        <p:spPr>
          <a:xfrm>
            <a:off x="3791554" y="3339184"/>
            <a:ext cx="2065830" cy="669546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الأميدات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8FEA154-2F0D-B49E-6466-58987725B721}"/>
              </a:ext>
            </a:extLst>
          </p:cNvPr>
          <p:cNvSpPr/>
          <p:nvPr/>
        </p:nvSpPr>
        <p:spPr>
          <a:xfrm>
            <a:off x="1419698" y="3339184"/>
            <a:ext cx="2065830" cy="669546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الإسترات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1F81FC4-4FBF-9760-E332-A45A0DB1DACF}"/>
              </a:ext>
            </a:extLst>
          </p:cNvPr>
          <p:cNvSpPr/>
          <p:nvPr/>
        </p:nvSpPr>
        <p:spPr>
          <a:xfrm>
            <a:off x="4929889" y="4337560"/>
            <a:ext cx="2065830" cy="906244"/>
          </a:xfrm>
          <a:prstGeom prst="rect">
            <a:avLst/>
          </a:prstGeom>
          <a:ln w="57150">
            <a:solidFill>
              <a:srgbClr val="3BABA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الأحماض الكربوكسيلية</a:t>
            </a:r>
          </a:p>
        </p:txBody>
      </p:sp>
    </p:spTree>
    <p:extLst>
      <p:ext uri="{BB962C8B-B14F-4D97-AF65-F5344CB8AC3E}">
        <p14:creationId xmlns:p14="http://schemas.microsoft.com/office/powerpoint/2010/main" val="12114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E41B714-E88D-B667-5D5D-711E02B39CB0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4335B72-7980-E40C-B0BE-294EF94E4C67}"/>
              </a:ext>
            </a:extLst>
          </p:cNvPr>
          <p:cNvSpPr/>
          <p:nvPr/>
        </p:nvSpPr>
        <p:spPr>
          <a:xfrm>
            <a:off x="4246676" y="2773449"/>
            <a:ext cx="3698648" cy="1311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bg1"/>
                </a:solidFill>
              </a:rPr>
              <a:t>الألدهيدات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ECD1FCDF-0A57-77B3-150A-97705C040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6229" y="2074092"/>
            <a:ext cx="1989875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0C284A4-081F-21D9-CCFB-C7DF5608DE96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776CC45-E95A-1A64-FB00-D4CA6FFE8C86}"/>
              </a:ext>
            </a:extLst>
          </p:cNvPr>
          <p:cNvSpPr/>
          <p:nvPr/>
        </p:nvSpPr>
        <p:spPr>
          <a:xfrm>
            <a:off x="3317933" y="42920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الألدهيدات؟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C19B3DC-1128-BCC5-9420-FA4D0AB1A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8B2FFEE-2B8C-237F-68EE-4DAA90238764}"/>
              </a:ext>
            </a:extLst>
          </p:cNvPr>
          <p:cNvSpPr/>
          <p:nvPr/>
        </p:nvSpPr>
        <p:spPr>
          <a:xfrm>
            <a:off x="1763487" y="1392318"/>
            <a:ext cx="8343406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مركبات عضوية تقع فيها مجموعة الكربونيل في آخر السلسلة، وتكون مرتبطة مع ذرة كربون متصلة بذرة هيدروجين من الطرف الآخر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5AAE5E3-1662-80A0-0BD5-8B94A6DCAD55}"/>
              </a:ext>
            </a:extLst>
          </p:cNvPr>
          <p:cNvSpPr/>
          <p:nvPr/>
        </p:nvSpPr>
        <p:spPr>
          <a:xfrm>
            <a:off x="3166848" y="289803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الصيغة العامة لها؟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F358F77-8126-CEF8-0D48-437A18D60787}"/>
              </a:ext>
            </a:extLst>
          </p:cNvPr>
          <p:cNvSpPr/>
          <p:nvPr/>
        </p:nvSpPr>
        <p:spPr>
          <a:xfrm>
            <a:off x="4883061" y="3868292"/>
            <a:ext cx="2300333" cy="66954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RCHO</a:t>
            </a:r>
            <a:endParaRPr lang="ar-SA" sz="28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5D896DF-95CA-EA5D-07CA-8806B69B9E0E}"/>
              </a:ext>
            </a:extLst>
          </p:cNvPr>
          <p:cNvSpPr/>
          <p:nvPr/>
        </p:nvSpPr>
        <p:spPr>
          <a:xfrm>
            <a:off x="2515291" y="3707133"/>
            <a:ext cx="1949010" cy="140367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H</a:t>
            </a:r>
            <a:r>
              <a:rPr lang="ar-SA" sz="2800" b="1" dirty="0"/>
              <a:t>―</a:t>
            </a:r>
            <a:r>
              <a:rPr lang="en-US" sz="2800" b="1" dirty="0"/>
              <a:t> R―C </a:t>
            </a:r>
            <a:endParaRPr lang="ar-SA" sz="28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D371218-5AFC-2FF0-F587-DD62EA72EEF1}"/>
              </a:ext>
            </a:extLst>
          </p:cNvPr>
          <p:cNvSpPr/>
          <p:nvPr/>
        </p:nvSpPr>
        <p:spPr>
          <a:xfrm rot="5400000">
            <a:off x="3174415" y="3960968"/>
            <a:ext cx="630760" cy="40403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=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278DEF4-EC9D-1635-0F41-600DC40DE522}"/>
              </a:ext>
            </a:extLst>
          </p:cNvPr>
          <p:cNvSpPr/>
          <p:nvPr/>
        </p:nvSpPr>
        <p:spPr>
          <a:xfrm>
            <a:off x="3174415" y="3707132"/>
            <a:ext cx="630760" cy="40403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O</a:t>
            </a:r>
            <a:endParaRPr lang="ar-SA" sz="28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E2081DF-7A80-E28B-717A-A3CD1F856C97}"/>
              </a:ext>
            </a:extLst>
          </p:cNvPr>
          <p:cNvSpPr/>
          <p:nvPr/>
        </p:nvSpPr>
        <p:spPr>
          <a:xfrm>
            <a:off x="2748766" y="5411519"/>
            <a:ext cx="5586576" cy="66954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حيث </a:t>
            </a:r>
            <a:r>
              <a:rPr lang="en-US" sz="2800" b="1" dirty="0"/>
              <a:t>R</a:t>
            </a:r>
            <a:r>
              <a:rPr lang="ar-SA" sz="2800" b="1" dirty="0"/>
              <a:t> مجموعة الألكيل أو ذرة الهيدروجين</a:t>
            </a:r>
          </a:p>
        </p:txBody>
      </p:sp>
    </p:spTree>
    <p:extLst>
      <p:ext uri="{BB962C8B-B14F-4D97-AF65-F5344CB8AC3E}">
        <p14:creationId xmlns:p14="http://schemas.microsoft.com/office/powerpoint/2010/main" val="32960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6B45EC5-EA53-E64B-8745-49B30A5F6AB1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pic>
        <p:nvPicPr>
          <p:cNvPr id="3" name="صورة 2" descr="صورة تحتوي على طاولة&#10;&#10;تم إنشاء الوصف تلقائياً">
            <a:extLst>
              <a:ext uri="{FF2B5EF4-FFF2-40B4-BE49-F238E27FC236}">
                <a16:creationId xmlns:a16="http://schemas.microsoft.com/office/drawing/2014/main" id="{A042E0B2-5559-AAE5-1443-F3032F31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4212" r="1797" b="8765"/>
          <a:stretch/>
        </p:blipFill>
        <p:spPr>
          <a:xfrm>
            <a:off x="334391" y="877077"/>
            <a:ext cx="11523218" cy="51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0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4BA3523-4992-2CCB-F72F-AABD4275B09B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EA00832-E156-A1DA-21CF-A66D6EBA907F}"/>
              </a:ext>
            </a:extLst>
          </p:cNvPr>
          <p:cNvSpPr/>
          <p:nvPr/>
        </p:nvSpPr>
        <p:spPr>
          <a:xfrm>
            <a:off x="2539768" y="1177983"/>
            <a:ext cx="5732761" cy="1285567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لماذا يستعمل العلماء غالبًا الأسماء الشائعة للمركبات العضوية؟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AA45ABF-FEF0-CBE0-E697-CAF785B29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383DC35-F07D-00A8-3522-25515CCCB476}"/>
              </a:ext>
            </a:extLst>
          </p:cNvPr>
          <p:cNvSpPr/>
          <p:nvPr/>
        </p:nvSpPr>
        <p:spPr>
          <a:xfrm>
            <a:off x="3582648" y="2950530"/>
            <a:ext cx="3646999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لأنها مألوفة للكيميائيين</a:t>
            </a:r>
          </a:p>
        </p:txBody>
      </p:sp>
    </p:spTree>
    <p:extLst>
      <p:ext uri="{BB962C8B-B14F-4D97-AF65-F5344CB8AC3E}">
        <p14:creationId xmlns:p14="http://schemas.microsoft.com/office/powerpoint/2010/main" val="28622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DDBF1C43-D1DC-A1BF-F2BA-C03C390E4DFE}"/>
              </a:ext>
            </a:extLst>
          </p:cNvPr>
          <p:cNvSpPr/>
          <p:nvPr/>
        </p:nvSpPr>
        <p:spPr>
          <a:xfrm>
            <a:off x="0" y="6086474"/>
            <a:ext cx="12192000" cy="771525"/>
          </a:xfrm>
          <a:prstGeom prst="rect">
            <a:avLst/>
          </a:prstGeom>
          <a:solidFill>
            <a:srgbClr val="FFBFD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9145B3DC-22FB-4CD8-1F3F-A0E6AB51C890}"/>
              </a:ext>
            </a:extLst>
          </p:cNvPr>
          <p:cNvSpPr/>
          <p:nvPr/>
        </p:nvSpPr>
        <p:spPr>
          <a:xfrm>
            <a:off x="85725" y="561973"/>
            <a:ext cx="2724149" cy="71913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11930EC-7A03-B2C6-A523-BB2308C4281B}"/>
              </a:ext>
            </a:extLst>
          </p:cNvPr>
          <p:cNvSpPr/>
          <p:nvPr/>
        </p:nvSpPr>
        <p:spPr>
          <a:xfrm>
            <a:off x="314324" y="608420"/>
            <a:ext cx="25362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تقويم الدرس السابق</a:t>
            </a:r>
          </a:p>
        </p:txBody>
      </p:sp>
      <p:pic>
        <p:nvPicPr>
          <p:cNvPr id="21" name="Google Shape;190;p25">
            <a:extLst>
              <a:ext uri="{FF2B5EF4-FFF2-40B4-BE49-F238E27FC236}">
                <a16:creationId xmlns:a16="http://schemas.microsoft.com/office/drawing/2014/main" id="{5527ED67-024C-566F-825B-B6C72C3E3836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72525" y="2705100"/>
            <a:ext cx="3014849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90;p25">
            <a:extLst>
              <a:ext uri="{FF2B5EF4-FFF2-40B4-BE49-F238E27FC236}">
                <a16:creationId xmlns:a16="http://schemas.microsoft.com/office/drawing/2014/main" id="{43553D85-E267-744C-20DA-8792B50069CB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/>
          </a:blip>
          <a:srcRect t="34052"/>
          <a:stretch/>
        </p:blipFill>
        <p:spPr>
          <a:xfrm>
            <a:off x="8772524" y="190499"/>
            <a:ext cx="3014849" cy="261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صورة 19" descr="صورة تحتوي على حلوى, زجاجة, طعام, جرة الميسون (برطمان)&#10;&#10;تم إنشاء الوصف تلقائياً">
            <a:extLst>
              <a:ext uri="{FF2B5EF4-FFF2-40B4-BE49-F238E27FC236}">
                <a16:creationId xmlns:a16="http://schemas.microsoft.com/office/drawing/2014/main" id="{664ED579-5C95-BC88-84C7-AF9E84623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7" t="2777" r="9000" b="3056"/>
          <a:stretch/>
        </p:blipFill>
        <p:spPr>
          <a:xfrm>
            <a:off x="9912904" y="332287"/>
            <a:ext cx="822898" cy="1164770"/>
          </a:xfrm>
          <a:prstGeom prst="rect">
            <a:avLst/>
          </a:prstGeom>
        </p:spPr>
      </p:pic>
      <p:pic>
        <p:nvPicPr>
          <p:cNvPr id="18" name="صورة 17" descr="صورة تحتوي على حلوى, طعام, حلويات, جرة الميسون (برطمان)&#10;&#10;تم إنشاء الوصف تلقائياً">
            <a:extLst>
              <a:ext uri="{FF2B5EF4-FFF2-40B4-BE49-F238E27FC236}">
                <a16:creationId xmlns:a16="http://schemas.microsoft.com/office/drawing/2014/main" id="{B62E4A96-EA98-374C-BBC5-8A7435BD1E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4476" r="12465" b="3293"/>
          <a:stretch/>
        </p:blipFill>
        <p:spPr>
          <a:xfrm>
            <a:off x="9950626" y="1627960"/>
            <a:ext cx="705560" cy="1056458"/>
          </a:xfrm>
          <a:prstGeom prst="rect">
            <a:avLst/>
          </a:prstGeom>
        </p:spPr>
      </p:pic>
      <p:pic>
        <p:nvPicPr>
          <p:cNvPr id="16" name="صورة 15" descr="صورة تحتوي على إناء, جرة الميسون (برطمان), حاويات تخزين المواد الغذائية, زجاجة&#10;&#10;تم إنشاء الوصف تلقائياً">
            <a:extLst>
              <a:ext uri="{FF2B5EF4-FFF2-40B4-BE49-F238E27FC236}">
                <a16:creationId xmlns:a16="http://schemas.microsoft.com/office/drawing/2014/main" id="{2CAFA82F-8912-37C1-9303-25C967570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7" t="4271" r="12190" b="3883"/>
          <a:stretch/>
        </p:blipFill>
        <p:spPr>
          <a:xfrm>
            <a:off x="9912904" y="2864520"/>
            <a:ext cx="822898" cy="1189866"/>
          </a:xfrm>
          <a:prstGeom prst="rect">
            <a:avLst/>
          </a:prstGeom>
        </p:spPr>
      </p:pic>
      <p:pic>
        <p:nvPicPr>
          <p:cNvPr id="14" name="صورة 13" descr="صورة تحتوي على جرة الميسون (برطمان), زجاجة, حاويات تخزين المواد الغذائية, طعام&#10;&#10;تم إنشاء الوصف تلقائياً">
            <a:extLst>
              <a:ext uri="{FF2B5EF4-FFF2-40B4-BE49-F238E27FC236}">
                <a16:creationId xmlns:a16="http://schemas.microsoft.com/office/drawing/2014/main" id="{0248FA70-0B58-A8FE-F022-5FE79B3F48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6773" r="22937" b="15118"/>
          <a:stretch/>
        </p:blipFill>
        <p:spPr>
          <a:xfrm>
            <a:off x="9833288" y="4213757"/>
            <a:ext cx="902514" cy="1143057"/>
          </a:xfrm>
          <a:prstGeom prst="rect">
            <a:avLst/>
          </a:prstGeom>
        </p:spPr>
      </p:pic>
      <p:pic>
        <p:nvPicPr>
          <p:cNvPr id="12" name="صورة 11" descr="صورة تحتوي على طعام, جرة الميسون (برطمان), حاويات تخزين المواد الغذائية, حلوى&#10;&#10;تم إنشاء الوصف تلقائياً">
            <a:extLst>
              <a:ext uri="{FF2B5EF4-FFF2-40B4-BE49-F238E27FC236}">
                <a16:creationId xmlns:a16="http://schemas.microsoft.com/office/drawing/2014/main" id="{7BD1E129-3231-395C-D8DA-1836EAC29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 t="9084" r="18851" b="12905"/>
          <a:stretch/>
        </p:blipFill>
        <p:spPr>
          <a:xfrm>
            <a:off x="10030242" y="5484239"/>
            <a:ext cx="822898" cy="1080618"/>
          </a:xfrm>
          <a:prstGeom prst="rect">
            <a:avLst/>
          </a:prstGeom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B050EFC4-0658-DCA3-7FC4-7949076BDF6F}"/>
              </a:ext>
            </a:extLst>
          </p:cNvPr>
          <p:cNvSpPr/>
          <p:nvPr/>
        </p:nvSpPr>
        <p:spPr>
          <a:xfrm>
            <a:off x="10839448" y="406840"/>
            <a:ext cx="617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2">
            <a:extLst>
              <a:ext uri="{FF2B5EF4-FFF2-40B4-BE49-F238E27FC236}">
                <a16:creationId xmlns:a16="http://schemas.microsoft.com/office/drawing/2014/main" id="{7A04040E-89B8-A186-959B-21DA38EA233C}"/>
              </a:ext>
            </a:extLst>
          </p:cNvPr>
          <p:cNvSpPr/>
          <p:nvPr/>
        </p:nvSpPr>
        <p:spPr>
          <a:xfrm>
            <a:off x="10839448" y="1658538"/>
            <a:ext cx="617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3">
            <a:extLst>
              <a:ext uri="{FF2B5EF4-FFF2-40B4-BE49-F238E27FC236}">
                <a16:creationId xmlns:a16="http://schemas.microsoft.com/office/drawing/2014/main" id="{38568ACE-4B97-EB90-E430-90BD85D1E2BA}"/>
              </a:ext>
            </a:extLst>
          </p:cNvPr>
          <p:cNvSpPr/>
          <p:nvPr/>
        </p:nvSpPr>
        <p:spPr>
          <a:xfrm>
            <a:off x="10839448" y="2910236"/>
            <a:ext cx="617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4">
            <a:extLst>
              <a:ext uri="{FF2B5EF4-FFF2-40B4-BE49-F238E27FC236}">
                <a16:creationId xmlns:a16="http://schemas.microsoft.com/office/drawing/2014/main" id="{685EC281-0AB2-A0CB-0DC7-2A280FFBBC3C}"/>
              </a:ext>
            </a:extLst>
          </p:cNvPr>
          <p:cNvSpPr/>
          <p:nvPr/>
        </p:nvSpPr>
        <p:spPr>
          <a:xfrm>
            <a:off x="10839448" y="4161934"/>
            <a:ext cx="617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7" name="5">
            <a:extLst>
              <a:ext uri="{FF2B5EF4-FFF2-40B4-BE49-F238E27FC236}">
                <a16:creationId xmlns:a16="http://schemas.microsoft.com/office/drawing/2014/main" id="{72F6B13D-FA79-9A9C-38C3-54223CA62ADE}"/>
              </a:ext>
            </a:extLst>
          </p:cNvPr>
          <p:cNvSpPr/>
          <p:nvPr/>
        </p:nvSpPr>
        <p:spPr>
          <a:xfrm>
            <a:off x="10839448" y="5413632"/>
            <a:ext cx="617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8" name="دائرة 1">
            <a:extLst>
              <a:ext uri="{FF2B5EF4-FFF2-40B4-BE49-F238E27FC236}">
                <a16:creationId xmlns:a16="http://schemas.microsoft.com/office/drawing/2014/main" id="{8EC3FC62-9A95-28CB-505C-4FC65454B273}"/>
              </a:ext>
            </a:extLst>
          </p:cNvPr>
          <p:cNvSpPr/>
          <p:nvPr/>
        </p:nvSpPr>
        <p:spPr>
          <a:xfrm>
            <a:off x="9273042" y="665415"/>
            <a:ext cx="392026" cy="398256"/>
          </a:xfrm>
          <a:prstGeom prst="ellipse">
            <a:avLst/>
          </a:prstGeom>
          <a:solidFill>
            <a:srgbClr val="421B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دائرة 2">
            <a:extLst>
              <a:ext uri="{FF2B5EF4-FFF2-40B4-BE49-F238E27FC236}">
                <a16:creationId xmlns:a16="http://schemas.microsoft.com/office/drawing/2014/main" id="{FA7FB4E5-D389-4C6F-53AC-869EC5EBB666}"/>
              </a:ext>
            </a:extLst>
          </p:cNvPr>
          <p:cNvSpPr/>
          <p:nvPr/>
        </p:nvSpPr>
        <p:spPr>
          <a:xfrm>
            <a:off x="9270956" y="1901951"/>
            <a:ext cx="392026" cy="398256"/>
          </a:xfrm>
          <a:prstGeom prst="ellipse">
            <a:avLst/>
          </a:prstGeom>
          <a:solidFill>
            <a:srgbClr val="421B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دائرة 3">
            <a:extLst>
              <a:ext uri="{FF2B5EF4-FFF2-40B4-BE49-F238E27FC236}">
                <a16:creationId xmlns:a16="http://schemas.microsoft.com/office/drawing/2014/main" id="{D5686A7F-C14F-A267-C346-AF30C0AE2BEA}"/>
              </a:ext>
            </a:extLst>
          </p:cNvPr>
          <p:cNvSpPr/>
          <p:nvPr/>
        </p:nvSpPr>
        <p:spPr>
          <a:xfrm>
            <a:off x="9268870" y="3138487"/>
            <a:ext cx="392026" cy="398256"/>
          </a:xfrm>
          <a:prstGeom prst="ellipse">
            <a:avLst/>
          </a:prstGeom>
          <a:solidFill>
            <a:srgbClr val="421B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دائرة 4">
            <a:extLst>
              <a:ext uri="{FF2B5EF4-FFF2-40B4-BE49-F238E27FC236}">
                <a16:creationId xmlns:a16="http://schemas.microsoft.com/office/drawing/2014/main" id="{B51C9200-583F-AAA9-80C7-9D327DF8FAA5}"/>
              </a:ext>
            </a:extLst>
          </p:cNvPr>
          <p:cNvSpPr/>
          <p:nvPr/>
        </p:nvSpPr>
        <p:spPr>
          <a:xfrm>
            <a:off x="9264698" y="4545658"/>
            <a:ext cx="392026" cy="398256"/>
          </a:xfrm>
          <a:prstGeom prst="ellipse">
            <a:avLst/>
          </a:prstGeom>
          <a:solidFill>
            <a:srgbClr val="421B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دائرة 5">
            <a:extLst>
              <a:ext uri="{FF2B5EF4-FFF2-40B4-BE49-F238E27FC236}">
                <a16:creationId xmlns:a16="http://schemas.microsoft.com/office/drawing/2014/main" id="{80E3907F-2E08-E1FC-4753-9074DCE2836F}"/>
              </a:ext>
            </a:extLst>
          </p:cNvPr>
          <p:cNvSpPr/>
          <p:nvPr/>
        </p:nvSpPr>
        <p:spPr>
          <a:xfrm>
            <a:off x="9244086" y="5753701"/>
            <a:ext cx="392026" cy="398256"/>
          </a:xfrm>
          <a:prstGeom prst="ellipse">
            <a:avLst/>
          </a:prstGeom>
          <a:solidFill>
            <a:srgbClr val="421B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فقاعة التفكير: على شكل سحابة 32">
            <a:extLst>
              <a:ext uri="{FF2B5EF4-FFF2-40B4-BE49-F238E27FC236}">
                <a16:creationId xmlns:a16="http://schemas.microsoft.com/office/drawing/2014/main" id="{95D22585-B21F-872B-EB5C-8DC4D9F1EF54}"/>
              </a:ext>
            </a:extLst>
          </p:cNvPr>
          <p:cNvSpPr/>
          <p:nvPr/>
        </p:nvSpPr>
        <p:spPr>
          <a:xfrm>
            <a:off x="1407569" y="1598950"/>
            <a:ext cx="5634284" cy="3962400"/>
          </a:xfrm>
          <a:prstGeom prst="cloudCallout">
            <a:avLst>
              <a:gd name="adj1" fmla="val 73451"/>
              <a:gd name="adj2" fmla="val -5837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هنا</a:t>
            </a:r>
          </a:p>
        </p:txBody>
      </p:sp>
      <p:sp>
        <p:nvSpPr>
          <p:cNvPr id="34" name="فقاعة التفكير: على شكل سحابة 33">
            <a:extLst>
              <a:ext uri="{FF2B5EF4-FFF2-40B4-BE49-F238E27FC236}">
                <a16:creationId xmlns:a16="http://schemas.microsoft.com/office/drawing/2014/main" id="{A3400EAB-C451-91AD-A834-D8ED19FCF7DC}"/>
              </a:ext>
            </a:extLst>
          </p:cNvPr>
          <p:cNvSpPr/>
          <p:nvPr/>
        </p:nvSpPr>
        <p:spPr>
          <a:xfrm>
            <a:off x="1559969" y="1751350"/>
            <a:ext cx="5634284" cy="3962400"/>
          </a:xfrm>
          <a:prstGeom prst="cloudCallout">
            <a:avLst>
              <a:gd name="adj1" fmla="val 81759"/>
              <a:gd name="adj2" fmla="val -369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هنا</a:t>
            </a:r>
          </a:p>
        </p:txBody>
      </p:sp>
      <p:sp>
        <p:nvSpPr>
          <p:cNvPr id="35" name="فقاعة التفكير: على شكل سحابة 34">
            <a:extLst>
              <a:ext uri="{FF2B5EF4-FFF2-40B4-BE49-F238E27FC236}">
                <a16:creationId xmlns:a16="http://schemas.microsoft.com/office/drawing/2014/main" id="{F43BF0C8-47F2-F7CF-BA3A-C79EE7848E32}"/>
              </a:ext>
            </a:extLst>
          </p:cNvPr>
          <p:cNvSpPr/>
          <p:nvPr/>
        </p:nvSpPr>
        <p:spPr>
          <a:xfrm>
            <a:off x="1712369" y="1903750"/>
            <a:ext cx="5634284" cy="3962400"/>
          </a:xfrm>
          <a:prstGeom prst="cloudCallout">
            <a:avLst>
              <a:gd name="adj1" fmla="val 81759"/>
              <a:gd name="adj2" fmla="val -728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هنا</a:t>
            </a:r>
          </a:p>
        </p:txBody>
      </p:sp>
      <p:sp>
        <p:nvSpPr>
          <p:cNvPr id="36" name="فقاعة التفكير: على شكل سحابة 35">
            <a:extLst>
              <a:ext uri="{FF2B5EF4-FFF2-40B4-BE49-F238E27FC236}">
                <a16:creationId xmlns:a16="http://schemas.microsoft.com/office/drawing/2014/main" id="{331813E0-EB17-B407-9BED-B3E640787B59}"/>
              </a:ext>
            </a:extLst>
          </p:cNvPr>
          <p:cNvSpPr/>
          <p:nvPr/>
        </p:nvSpPr>
        <p:spPr>
          <a:xfrm>
            <a:off x="1864769" y="2056150"/>
            <a:ext cx="5634284" cy="3962400"/>
          </a:xfrm>
          <a:prstGeom prst="cloudCallout">
            <a:avLst>
              <a:gd name="adj1" fmla="val 78282"/>
              <a:gd name="adj2" fmla="val 2403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هنا</a:t>
            </a:r>
          </a:p>
        </p:txBody>
      </p:sp>
      <p:sp>
        <p:nvSpPr>
          <p:cNvPr id="37" name="فقاعة التفكير: على شكل سحابة 36">
            <a:extLst>
              <a:ext uri="{FF2B5EF4-FFF2-40B4-BE49-F238E27FC236}">
                <a16:creationId xmlns:a16="http://schemas.microsoft.com/office/drawing/2014/main" id="{3206C9B0-38AE-0BF2-98D5-40FBF89CC430}"/>
              </a:ext>
            </a:extLst>
          </p:cNvPr>
          <p:cNvSpPr/>
          <p:nvPr/>
        </p:nvSpPr>
        <p:spPr>
          <a:xfrm>
            <a:off x="2017169" y="2208550"/>
            <a:ext cx="5634284" cy="3962400"/>
          </a:xfrm>
          <a:prstGeom prst="cloudCallout">
            <a:avLst>
              <a:gd name="adj1" fmla="val 76157"/>
              <a:gd name="adj2" fmla="val 4711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هنا</a:t>
            </a:r>
          </a:p>
        </p:txBody>
      </p:sp>
      <p:pic>
        <p:nvPicPr>
          <p:cNvPr id="39" name="صورة 38" descr="صورة تحتوي على ثابت, دبوس الورق&#10;&#10;تم إنشاء الوصف تلقائياً">
            <a:extLst>
              <a:ext uri="{FF2B5EF4-FFF2-40B4-BE49-F238E27FC236}">
                <a16:creationId xmlns:a16="http://schemas.microsoft.com/office/drawing/2014/main" id="{B64638F4-523C-4566-1200-5B4A758FB2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566" b="98822" l="51274" r="67357">
                        <a14:foregroundMark x1="59236" y1="57071" x2="59236" y2="57071"/>
                        <a14:foregroundMark x1="59246" y1="90909" x2="57564" y2="94444"/>
                        <a14:foregroundMark x1="64252" y1="80387" x2="63476" y2="82018"/>
                        <a14:foregroundMark x1="57564" y1="94024" x2="63854" y2="98822"/>
                        <a14:foregroundMark x1="58519" y1="56566" x2="59156" y2="56566"/>
                        <a14:foregroundMark x1="51274" y1="61700" x2="51274" y2="63552"/>
                        <a14:foregroundMark x1="61943" y1="95034" x2="60350" y2="96465"/>
                        <a14:backgroundMark x1="59634" y1="79040" x2="59634" y2="79040"/>
                        <a14:backgroundMark x1="59634" y1="79040" x2="59236" y2="90909"/>
                        <a14:backgroundMark x1="59236" y1="88300" x2="62182" y2="88300"/>
                        <a14:backgroundMark x1="60908" y1="81229" x2="60908" y2="83502"/>
                        <a14:backgroundMark x1="61783" y1="78199" x2="61306" y2="86953"/>
                        <a14:backgroundMark x1="62182" y1="76010" x2="61306" y2="82997"/>
                        <a14:backgroundMark x1="60908" y1="77778" x2="60111" y2="83502"/>
                        <a14:backgroundMark x1="61783" y1="76431" x2="61783" y2="85185"/>
                        <a14:backgroundMark x1="61385" y1="74074" x2="62102" y2="79882"/>
                        <a14:backgroundMark x1="61624" y1="85522" x2="61624" y2="88805"/>
                        <a14:backgroundMark x1="61385" y1="84259" x2="59873" y2="89731"/>
                        <a14:backgroundMark x1="60350" y1="88973" x2="61783" y2="8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976" r="30664"/>
          <a:stretch/>
        </p:blipFill>
        <p:spPr>
          <a:xfrm>
            <a:off x="66488" y="163468"/>
            <a:ext cx="423369" cy="9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0D1F259D-2E26-B981-9F7A-E61CBE693EAB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C816492-5810-67F6-34C0-590D2FEDEAF8}"/>
              </a:ext>
            </a:extLst>
          </p:cNvPr>
          <p:cNvSpPr/>
          <p:nvPr/>
        </p:nvSpPr>
        <p:spPr>
          <a:xfrm>
            <a:off x="513798" y="1840291"/>
            <a:ext cx="11164404" cy="457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نبدأ بترقيم 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الألدهيد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من ذرة كربون المجموعة الكربونيل حيث تأخذ الرقم (1) ونستمر باتجاه أطول سلسلة من ذرات الكربون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نسمي التفرعات إن وجدت كما تقدم في قواعد هذه الطريقة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تسمى الألدهيدات بإضافة المقطع (ال) إلى نهاية اسم الألكان الذي له عدد ذرات الكربون نفسه.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ميثان ← 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ميثانال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، إيثان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إيثانال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، بروبان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بروبانال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، بيوتان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بيوتانال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،</a:t>
            </a:r>
          </a:p>
          <a:p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بنتان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بنتانال</a:t>
            </a:r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ولأن مجموعة الكربونيل ترتبط في الألدهيدات مع ذرة الكربون التي تقع في نهاية السلسلة، لذلك لا نستعمل الترقيم عند تسمية الألدهيدات إلا في حالات التفرعات أو وجود مجموعات وظيفية أخرى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99BAB74-97A6-83CD-A534-DBEA52963096}"/>
              </a:ext>
            </a:extLst>
          </p:cNvPr>
          <p:cNvSpPr/>
          <p:nvPr/>
        </p:nvSpPr>
        <p:spPr>
          <a:xfrm>
            <a:off x="3885143" y="338160"/>
            <a:ext cx="4190810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تسمية الألدهيدات</a:t>
            </a:r>
          </a:p>
        </p:txBody>
      </p:sp>
      <p:pic>
        <p:nvPicPr>
          <p:cNvPr id="9" name="stickman4">
            <a:extLst>
              <a:ext uri="{FF2B5EF4-FFF2-40B4-BE49-F238E27FC236}">
                <a16:creationId xmlns:a16="http://schemas.microsoft.com/office/drawing/2014/main" id="{CA8094BB-5BE7-4228-2C6F-FDD956F22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8765" y="185552"/>
            <a:ext cx="991721" cy="14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9240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7176BAC-866C-69AC-5FF4-067CECFED7EC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1A06790-B558-88DA-3A16-E0504F962618}"/>
              </a:ext>
            </a:extLst>
          </p:cNvPr>
          <p:cNvSpPr/>
          <p:nvPr/>
        </p:nvSpPr>
        <p:spPr>
          <a:xfrm>
            <a:off x="1614503" y="2485398"/>
            <a:ext cx="8962993" cy="3001002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C-H</a:t>
            </a:r>
          </a:p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A851AD6-D18E-C1BA-DFC4-08DE550AE258}"/>
              </a:ext>
            </a:extLst>
          </p:cNvPr>
          <p:cNvSpPr/>
          <p:nvPr/>
        </p:nvSpPr>
        <p:spPr>
          <a:xfrm>
            <a:off x="5092432" y="803522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تطبيق 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E1FE6AEC-8702-D3EE-D6BF-BCA00DDB0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3486" y="387376"/>
            <a:ext cx="1341219" cy="192704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B18A834-A8C8-B478-87F3-4839917DC036}"/>
              </a:ext>
            </a:extLst>
          </p:cNvPr>
          <p:cNvSpPr/>
          <p:nvPr/>
        </p:nvSpPr>
        <p:spPr>
          <a:xfrm>
            <a:off x="6380417" y="2623370"/>
            <a:ext cx="589858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O</a:t>
            </a:r>
            <a:endParaRPr lang="ar-SA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9C6F70B-33DE-8C16-0091-E38A5A24B2BD}"/>
              </a:ext>
            </a:extLst>
          </p:cNvPr>
          <p:cNvSpPr/>
          <p:nvPr/>
        </p:nvSpPr>
        <p:spPr>
          <a:xfrm rot="5400000">
            <a:off x="6448404" y="3053371"/>
            <a:ext cx="45388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=</a:t>
            </a:r>
            <a:endParaRPr lang="ar-SA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1C3039B-F126-851D-751C-5CF26615AD7E}"/>
              </a:ext>
            </a:extLst>
          </p:cNvPr>
          <p:cNvSpPr/>
          <p:nvPr/>
        </p:nvSpPr>
        <p:spPr>
          <a:xfrm>
            <a:off x="5540405" y="4158823"/>
            <a:ext cx="10142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CH</a:t>
            </a:r>
            <a:r>
              <a:rPr lang="en-US" sz="3600" b="1" baseline="-25000" dirty="0">
                <a:solidFill>
                  <a:sysClr val="windowText" lastClr="000000"/>
                </a:solidFill>
              </a:rPr>
              <a:t>3</a:t>
            </a:r>
            <a:endParaRPr lang="ar-SA" sz="3600" b="1" baseline="-25000" dirty="0">
              <a:solidFill>
                <a:sysClr val="windowText" lastClr="0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99668A3-F507-799B-62A6-F4ECDE83A71A}"/>
              </a:ext>
            </a:extLst>
          </p:cNvPr>
          <p:cNvSpPr/>
          <p:nvPr/>
        </p:nvSpPr>
        <p:spPr>
          <a:xfrm rot="5400000">
            <a:off x="5591353" y="3739005"/>
            <a:ext cx="57542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ꟷ</a:t>
            </a:r>
            <a:endParaRPr lang="ar-SA" sz="3600" b="1" baseline="-25000" dirty="0">
              <a:solidFill>
                <a:sysClr val="windowText" lastClr="0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D22B9E8-2694-20DB-3740-733AA2DDE14A}"/>
              </a:ext>
            </a:extLst>
          </p:cNvPr>
          <p:cNvSpPr/>
          <p:nvPr/>
        </p:nvSpPr>
        <p:spPr>
          <a:xfrm>
            <a:off x="7371184" y="4440339"/>
            <a:ext cx="2942561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00CC"/>
                </a:solidFill>
              </a:rPr>
              <a:t>2- ميثيل </a:t>
            </a:r>
            <a:r>
              <a:rPr lang="ar-SA" sz="3200" b="1" dirty="0" err="1">
                <a:solidFill>
                  <a:srgbClr val="0000CC"/>
                </a:solidFill>
              </a:rPr>
              <a:t>بروبانال</a:t>
            </a:r>
            <a:endParaRPr lang="ar-SA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7146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0977CD1-B39F-976C-F1D5-6CEDFD38C97F}"/>
              </a:ext>
            </a:extLst>
          </p:cNvPr>
          <p:cNvSpPr/>
          <p:nvPr/>
        </p:nvSpPr>
        <p:spPr>
          <a:xfrm>
            <a:off x="6820677" y="169229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المصادر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5BE2F72-74CD-2A47-43C4-A59BF25CC4A6}"/>
              </a:ext>
            </a:extLst>
          </p:cNvPr>
          <p:cNvSpPr/>
          <p:nvPr/>
        </p:nvSpPr>
        <p:spPr>
          <a:xfrm>
            <a:off x="9190653" y="267409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bg1"/>
                </a:solidFill>
              </a:rPr>
              <a:t>تطبيق </a:t>
            </a:r>
          </a:p>
        </p:txBody>
      </p:sp>
      <p:pic>
        <p:nvPicPr>
          <p:cNvPr id="4" name="stickman4">
            <a:extLst>
              <a:ext uri="{FF2B5EF4-FFF2-40B4-BE49-F238E27FC236}">
                <a16:creationId xmlns:a16="http://schemas.microsoft.com/office/drawing/2014/main" id="{9FAC6D86-6911-4802-4723-A7BE7AF80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2553" y="53617"/>
            <a:ext cx="991721" cy="142488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630809F-436E-F8D1-D77A-4BC843F17BDB}"/>
              </a:ext>
            </a:extLst>
          </p:cNvPr>
          <p:cNvSpPr/>
          <p:nvPr/>
        </p:nvSpPr>
        <p:spPr>
          <a:xfrm>
            <a:off x="1054975" y="169229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95 سؤال 45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227529F-A6BD-88A9-B7EF-5B01244E2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37967" r="15027" b="15591"/>
          <a:stretch/>
        </p:blipFill>
        <p:spPr>
          <a:xfrm>
            <a:off x="472181" y="2869847"/>
            <a:ext cx="5210161" cy="157449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5F71B12-2399-4A2B-A0CF-EF38185BB22A}"/>
              </a:ext>
            </a:extLst>
          </p:cNvPr>
          <p:cNvSpPr/>
          <p:nvPr/>
        </p:nvSpPr>
        <p:spPr>
          <a:xfrm>
            <a:off x="6889102" y="5707570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94 سؤال 45</a:t>
            </a:r>
          </a:p>
        </p:txBody>
      </p:sp>
      <p:pic>
        <p:nvPicPr>
          <p:cNvPr id="8" name="صورة 7" descr="صورة تحتوي على نص, رسالة&#10;&#10;تم إنشاء الوصف تلقائياً">
            <a:extLst>
              <a:ext uri="{FF2B5EF4-FFF2-40B4-BE49-F238E27FC236}">
                <a16:creationId xmlns:a16="http://schemas.microsoft.com/office/drawing/2014/main" id="{F84E253A-97B6-7E67-75BD-1EA7E1894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t="36129" r="915" b="-310"/>
          <a:stretch/>
        </p:blipFill>
        <p:spPr>
          <a:xfrm>
            <a:off x="3834880" y="5707570"/>
            <a:ext cx="2612571" cy="60725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CBB1D51-37BF-53D8-AFDC-B640166D6ABD}"/>
              </a:ext>
            </a:extLst>
          </p:cNvPr>
          <p:cNvSpPr/>
          <p:nvPr/>
        </p:nvSpPr>
        <p:spPr>
          <a:xfrm>
            <a:off x="1386316" y="2922450"/>
            <a:ext cx="139850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err="1">
                <a:solidFill>
                  <a:srgbClr val="0000CC"/>
                </a:solidFill>
              </a:rPr>
              <a:t>بيوتانال</a:t>
            </a:r>
            <a:endParaRPr lang="ar-SA" sz="3200" b="1" dirty="0">
              <a:solidFill>
                <a:srgbClr val="0000CC"/>
              </a:solidFill>
            </a:endParaRPr>
          </a:p>
        </p:txBody>
      </p:sp>
      <p:pic>
        <p:nvPicPr>
          <p:cNvPr id="10" name="صورة 9" descr="صورة تحتوي على رسم بياني, تخطيطي&#10;&#10;تم إنشاء الوصف تلقائياً">
            <a:extLst>
              <a:ext uri="{FF2B5EF4-FFF2-40B4-BE49-F238E27FC236}">
                <a16:creationId xmlns:a16="http://schemas.microsoft.com/office/drawing/2014/main" id="{AF988C56-3EEA-10F2-D2C1-73E20737DF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23605" r="19346" b="15390"/>
          <a:stretch/>
        </p:blipFill>
        <p:spPr>
          <a:xfrm>
            <a:off x="6596477" y="2690510"/>
            <a:ext cx="4425102" cy="2200921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EE501EDD-8138-3F0F-C192-93D3F1C6E89C}"/>
              </a:ext>
            </a:extLst>
          </p:cNvPr>
          <p:cNvSpPr/>
          <p:nvPr/>
        </p:nvSpPr>
        <p:spPr>
          <a:xfrm>
            <a:off x="9474050" y="4172003"/>
            <a:ext cx="139850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err="1">
                <a:solidFill>
                  <a:srgbClr val="0000CC"/>
                </a:solidFill>
              </a:rPr>
              <a:t>بنتانال</a:t>
            </a:r>
            <a:endParaRPr lang="ar-SA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F4D7336-1B1F-420A-B6FD-BEFE7433F439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5630024-E762-B8C3-462E-47CE7A306B1F}"/>
              </a:ext>
            </a:extLst>
          </p:cNvPr>
          <p:cNvSpPr/>
          <p:nvPr/>
        </p:nvSpPr>
        <p:spPr>
          <a:xfrm>
            <a:off x="3028407" y="2773449"/>
            <a:ext cx="6135185" cy="1311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bg1"/>
                </a:solidFill>
              </a:rPr>
              <a:t>خواص الألدهيدات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41E5941F-8037-A405-F852-91F08C903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9918" y="2074092"/>
            <a:ext cx="1989875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2D53F9E-F8A0-6963-6103-073568C033CA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DD89605-7B98-BB1C-A430-EA32FC1841CB}"/>
              </a:ext>
            </a:extLst>
          </p:cNvPr>
          <p:cNvSpPr/>
          <p:nvPr/>
        </p:nvSpPr>
        <p:spPr>
          <a:xfrm>
            <a:off x="3028407" y="2144042"/>
            <a:ext cx="6135185" cy="256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هيا للقراءة والفهم صفحة 71 لنتعرف على خواص واستعمالات الألدهيدات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EC2E48B-6378-CD34-C347-2E4649D13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51" y="1514635"/>
            <a:ext cx="2667000" cy="47625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6C1FB4C-5220-078F-1690-D9D8C9FCBD29}"/>
              </a:ext>
            </a:extLst>
          </p:cNvPr>
          <p:cNvSpPr/>
          <p:nvPr/>
        </p:nvSpPr>
        <p:spPr>
          <a:xfrm>
            <a:off x="167362" y="6277135"/>
            <a:ext cx="2277258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استراتيجية القراءة الموجهة</a:t>
            </a:r>
          </a:p>
        </p:txBody>
      </p:sp>
    </p:spTree>
    <p:extLst>
      <p:ext uri="{BB962C8B-B14F-4D97-AF65-F5344CB8AC3E}">
        <p14:creationId xmlns:p14="http://schemas.microsoft.com/office/powerpoint/2010/main" val="19579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3AE1D8E-F62E-E90F-5230-09724319278F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78FCB700-5F72-8AF9-606C-0DFAF694B5FD}"/>
              </a:ext>
            </a:extLst>
          </p:cNvPr>
          <p:cNvSpPr/>
          <p:nvPr/>
        </p:nvSpPr>
        <p:spPr>
          <a:xfrm>
            <a:off x="4618653" y="791358"/>
            <a:ext cx="3624916" cy="3166476"/>
          </a:xfrm>
          <a:prstGeom prst="wedgeEllipseCallout">
            <a:avLst>
              <a:gd name="adj1" fmla="val 77383"/>
              <a:gd name="adj2" fmla="val -428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نوع الروابط في الألدهيدات؟ ولماذا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94CFFB59-A0A0-488D-01B8-55781EEF7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8579" y="945088"/>
            <a:ext cx="1989875" cy="2859017"/>
          </a:xfrm>
          <a:prstGeom prst="rect">
            <a:avLst/>
          </a:prstGeom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C8AE1F28-9E56-1B6E-0383-B912613BBC40}"/>
              </a:ext>
            </a:extLst>
          </p:cNvPr>
          <p:cNvSpPr/>
          <p:nvPr/>
        </p:nvSpPr>
        <p:spPr>
          <a:xfrm>
            <a:off x="1826481" y="3029270"/>
            <a:ext cx="3624916" cy="3166476"/>
          </a:xfrm>
          <a:prstGeom prst="wedgeEllipseCallout">
            <a:avLst>
              <a:gd name="adj1" fmla="val -64960"/>
              <a:gd name="adj2" fmla="val 2635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قطبية </a:t>
            </a:r>
          </a:p>
          <a:p>
            <a:pPr algn="ctr"/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C=O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9506D76-6764-4601-233A-6B8CED9B30ED}"/>
              </a:ext>
            </a:extLst>
          </p:cNvPr>
          <p:cNvSpPr/>
          <p:nvPr/>
        </p:nvSpPr>
        <p:spPr>
          <a:xfrm rot="18660100">
            <a:off x="2946332" y="5250317"/>
            <a:ext cx="561980" cy="323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ꟷ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6F1F890-0856-89DD-1931-778D9211C6E2}"/>
              </a:ext>
            </a:extLst>
          </p:cNvPr>
          <p:cNvSpPr/>
          <p:nvPr/>
        </p:nvSpPr>
        <p:spPr>
          <a:xfrm rot="2472951">
            <a:off x="2865466" y="4625250"/>
            <a:ext cx="561980" cy="323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ꟷ</a:t>
            </a:r>
          </a:p>
        </p:txBody>
      </p:sp>
    </p:spTree>
    <p:extLst>
      <p:ext uri="{BB962C8B-B14F-4D97-AF65-F5344CB8AC3E}">
        <p14:creationId xmlns:p14="http://schemas.microsoft.com/office/powerpoint/2010/main" val="168577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2254F40-9481-BE79-8740-34CE8C0734BE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A192AFA2-8AE9-73D9-A2AA-B350A64203D4}"/>
              </a:ext>
            </a:extLst>
          </p:cNvPr>
          <p:cNvSpPr/>
          <p:nvPr/>
        </p:nvSpPr>
        <p:spPr>
          <a:xfrm>
            <a:off x="4532928" y="105611"/>
            <a:ext cx="3624916" cy="3166476"/>
          </a:xfrm>
          <a:prstGeom prst="wedgeEllipseCallout">
            <a:avLst>
              <a:gd name="adj1" fmla="val 77383"/>
              <a:gd name="adj2" fmla="val -428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هل تكون روابط هيدروجينية بين جزيئاتها الألدهيدات؟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E5834A1B-D6FC-D98A-2CA4-893FC2120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3493" y="267409"/>
            <a:ext cx="1989875" cy="2859017"/>
          </a:xfrm>
          <a:prstGeom prst="rect">
            <a:avLst/>
          </a:prstGeom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A56BABA8-AC2C-F312-A7A3-A162DCC0FBEB}"/>
              </a:ext>
            </a:extLst>
          </p:cNvPr>
          <p:cNvSpPr/>
          <p:nvPr/>
        </p:nvSpPr>
        <p:spPr>
          <a:xfrm>
            <a:off x="942392" y="2245493"/>
            <a:ext cx="4312444" cy="3959364"/>
          </a:xfrm>
          <a:prstGeom prst="wedgeEllipseCallout">
            <a:avLst>
              <a:gd name="adj1" fmla="val -64960"/>
              <a:gd name="adj2" fmla="val 2635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لا تكون روابط هيدروجينية بين جزيئاتها، </a:t>
            </a:r>
            <a:r>
              <a:rPr lang="ar-SA" sz="3200" b="1" dirty="0">
                <a:solidFill>
                  <a:srgbClr val="0000CC"/>
                </a:solidFill>
              </a:rPr>
              <a:t>لعدم وجود ذرات هيدروجين مرتبطة مباشرة مع ذرة الأكسجين  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4C17E15A-F325-32F4-491D-0A6EC6A59D5F}"/>
              </a:ext>
            </a:extLst>
          </p:cNvPr>
          <p:cNvSpPr/>
          <p:nvPr/>
        </p:nvSpPr>
        <p:spPr>
          <a:xfrm>
            <a:off x="5254836" y="3519238"/>
            <a:ext cx="3624916" cy="3166476"/>
          </a:xfrm>
          <a:prstGeom prst="wedgeEllipseCallout">
            <a:avLst>
              <a:gd name="adj1" fmla="val -64960"/>
              <a:gd name="adj2" fmla="val 2635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لكن تكون روابط هيدروجينية مع جزيئات الماء</a:t>
            </a:r>
          </a:p>
        </p:txBody>
      </p:sp>
    </p:spTree>
    <p:extLst>
      <p:ext uri="{BB962C8B-B14F-4D97-AF65-F5344CB8AC3E}">
        <p14:creationId xmlns:p14="http://schemas.microsoft.com/office/powerpoint/2010/main" val="352874652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3AF10DE-E39E-519B-CC80-F5E33C73F0A2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5717A2C-A882-27AC-D59F-DD166963A1C7}"/>
              </a:ext>
            </a:extLst>
          </p:cNvPr>
          <p:cNvSpPr/>
          <p:nvPr/>
        </p:nvSpPr>
        <p:spPr>
          <a:xfrm>
            <a:off x="4728301" y="105611"/>
            <a:ext cx="3624916" cy="3166476"/>
          </a:xfrm>
          <a:prstGeom prst="wedgeEllipseCallout">
            <a:avLst>
              <a:gd name="adj1" fmla="val 77383"/>
              <a:gd name="adj2" fmla="val -428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درجة غليانها، كيف تكون مقارنة مع الكحولات؟ ولماذا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018E02AF-D59C-F769-299E-63C5DD7A9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0581" y="170253"/>
            <a:ext cx="1989875" cy="2859017"/>
          </a:xfrm>
          <a:prstGeom prst="rect">
            <a:avLst/>
          </a:prstGeom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659EDCCB-049B-E031-2CCA-C6C26C36BFAA}"/>
              </a:ext>
            </a:extLst>
          </p:cNvPr>
          <p:cNvSpPr/>
          <p:nvPr/>
        </p:nvSpPr>
        <p:spPr>
          <a:xfrm>
            <a:off x="1509240" y="3029270"/>
            <a:ext cx="4714278" cy="3474167"/>
          </a:xfrm>
          <a:prstGeom prst="wedgeEllipseCallout">
            <a:avLst>
              <a:gd name="adj1" fmla="val -64960"/>
              <a:gd name="adj2" fmla="val 2635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درجة غليانها اقل من الكحولات التي لها العدد نفسه من الكربونات لأنه لا يوجد بين جزيئاتها روابط هيدروجينية .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7A9D82CE-D1AF-14A3-49F7-65794CD8B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370403"/>
              </p:ext>
            </p:extLst>
          </p:nvPr>
        </p:nvGraphicFramePr>
        <p:xfrm>
          <a:off x="6871015" y="4251124"/>
          <a:ext cx="4714278" cy="1656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57139">
                  <a:extLst>
                    <a:ext uri="{9D8B030D-6E8A-4147-A177-3AD203B41FA5}">
                      <a16:colId xmlns:a16="http://schemas.microsoft.com/office/drawing/2014/main" val="1796714922"/>
                    </a:ext>
                  </a:extLst>
                </a:gridCol>
                <a:gridCol w="2357139">
                  <a:extLst>
                    <a:ext uri="{9D8B030D-6E8A-4147-A177-3AD203B41FA5}">
                      <a16:colId xmlns:a16="http://schemas.microsoft.com/office/drawing/2014/main" val="2037344249"/>
                    </a:ext>
                  </a:extLst>
                </a:gridCol>
              </a:tblGrid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- 42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63594"/>
                  </a:ext>
                </a:extLst>
              </a:tr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15350"/>
                  </a:ext>
                </a:extLst>
              </a:tr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525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1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2EF91D1-CA27-499E-1B43-53C577596E4D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B8A20F8C-3AC9-4508-D1CB-29B2FAB7BFB7}"/>
              </a:ext>
            </a:extLst>
          </p:cNvPr>
          <p:cNvSpPr/>
          <p:nvPr/>
        </p:nvSpPr>
        <p:spPr>
          <a:xfrm>
            <a:off x="4728301" y="105611"/>
            <a:ext cx="3624916" cy="3166476"/>
          </a:xfrm>
          <a:prstGeom prst="wedgeEllipseCallout">
            <a:avLst>
              <a:gd name="adj1" fmla="val 77383"/>
              <a:gd name="adj2" fmla="val -428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هل تذوب الألدهيدات في الماء، ولماذا؟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3330932E-29E8-21E7-E489-B4F7F2064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0581" y="170253"/>
            <a:ext cx="1989875" cy="2859017"/>
          </a:xfrm>
          <a:prstGeom prst="rect">
            <a:avLst/>
          </a:prstGeom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03DFA609-ACC9-ABA4-B055-003B8D85F9CB}"/>
              </a:ext>
            </a:extLst>
          </p:cNvPr>
          <p:cNvSpPr/>
          <p:nvPr/>
        </p:nvSpPr>
        <p:spPr>
          <a:xfrm>
            <a:off x="1509240" y="3029270"/>
            <a:ext cx="4714278" cy="3474167"/>
          </a:xfrm>
          <a:prstGeom prst="wedgeEllipseCallout">
            <a:avLst>
              <a:gd name="adj1" fmla="val -64960"/>
              <a:gd name="adj2" fmla="val 2635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نعم تذوب في الماء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لأنه يمكن أن تكون روابط هيدروجينية مع الماء. لكنها أقل ذائبية من الكحولات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53AB0FB-6307-54EF-D39D-5B3F8D216D80}"/>
              </a:ext>
            </a:extLst>
          </p:cNvPr>
          <p:cNvSpPr/>
          <p:nvPr/>
        </p:nvSpPr>
        <p:spPr>
          <a:xfrm>
            <a:off x="7747450" y="3181739"/>
            <a:ext cx="3246261" cy="33216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ꟷCꟷ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919AB94-4DC6-A4F3-2004-138BEDEAD907}"/>
              </a:ext>
            </a:extLst>
          </p:cNvPr>
          <p:cNvSpPr/>
          <p:nvPr/>
        </p:nvSpPr>
        <p:spPr>
          <a:xfrm>
            <a:off x="9124179" y="4774299"/>
            <a:ext cx="492804" cy="5161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7DEA594-8D68-27C4-3DF0-11482EFDF194}"/>
              </a:ext>
            </a:extLst>
          </p:cNvPr>
          <p:cNvSpPr/>
          <p:nvPr/>
        </p:nvSpPr>
        <p:spPr>
          <a:xfrm rot="5400000">
            <a:off x="9135856" y="5032378"/>
            <a:ext cx="492804" cy="5161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BE15C00-A300-9BF9-4686-BC02BCB7C516}"/>
              </a:ext>
            </a:extLst>
          </p:cNvPr>
          <p:cNvSpPr/>
          <p:nvPr/>
        </p:nvSpPr>
        <p:spPr>
          <a:xfrm>
            <a:off x="9124178" y="3718555"/>
            <a:ext cx="492804" cy="5161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ar-SA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3EC0BA-48B2-6DBF-63DF-291B4963AA49}"/>
              </a:ext>
            </a:extLst>
          </p:cNvPr>
          <p:cNvSpPr/>
          <p:nvPr/>
        </p:nvSpPr>
        <p:spPr>
          <a:xfrm rot="19838065">
            <a:off x="9266190" y="3392979"/>
            <a:ext cx="975255" cy="5161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ꟷH</a:t>
            </a:r>
            <a:endParaRPr lang="ar-SA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35C21A3-7354-2C99-52F7-B1EC3B4F6A41}"/>
              </a:ext>
            </a:extLst>
          </p:cNvPr>
          <p:cNvSpPr/>
          <p:nvPr/>
        </p:nvSpPr>
        <p:spPr>
          <a:xfrm rot="3045717">
            <a:off x="9222997" y="4073727"/>
            <a:ext cx="975255" cy="5161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ꟷH</a:t>
            </a:r>
            <a:endParaRPr lang="ar-SA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FF51E91-73F5-C12F-F40D-28C1B52EE4D2}"/>
              </a:ext>
            </a:extLst>
          </p:cNvPr>
          <p:cNvSpPr/>
          <p:nvPr/>
        </p:nvSpPr>
        <p:spPr>
          <a:xfrm rot="8306429">
            <a:off x="9354438" y="4516220"/>
            <a:ext cx="480456" cy="5161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ar-SA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552DC25-9D1B-5D7E-41D4-8B77F1C43ACA}"/>
              </a:ext>
            </a:extLst>
          </p:cNvPr>
          <p:cNvSpPr/>
          <p:nvPr/>
        </p:nvSpPr>
        <p:spPr>
          <a:xfrm>
            <a:off x="2074027" y="789466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خواص الألدهيدات؟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2918CFF-06A8-71EB-A698-54B43CEF4C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958A2E4-CF1A-947E-84D2-338BCD15E7FC}"/>
              </a:ext>
            </a:extLst>
          </p:cNvPr>
          <p:cNvSpPr/>
          <p:nvPr/>
        </p:nvSpPr>
        <p:spPr>
          <a:xfrm>
            <a:off x="603163" y="2030436"/>
            <a:ext cx="8343406" cy="27971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مواد قطبية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لا تكون روابط هيدروجينية مع بعضها البعض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تكون روابط هيدروجينية مع الماء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أكثر ذائبية من الألكانات ولكن أقل من الكحولات والأمينات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درجة غليانها أقل من الكحولات </a:t>
            </a:r>
          </a:p>
        </p:txBody>
      </p:sp>
    </p:spTree>
    <p:extLst>
      <p:ext uri="{BB962C8B-B14F-4D97-AF65-F5344CB8AC3E}">
        <p14:creationId xmlns:p14="http://schemas.microsoft.com/office/powerpoint/2010/main" val="34557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7374517F-E83D-0752-48C3-487AD54DDF55}"/>
              </a:ext>
            </a:extLst>
          </p:cNvPr>
          <p:cNvSpPr/>
          <p:nvPr/>
        </p:nvSpPr>
        <p:spPr>
          <a:xfrm>
            <a:off x="7203232" y="1620129"/>
            <a:ext cx="3624916" cy="3166476"/>
          </a:xfrm>
          <a:prstGeom prst="wedgeEllipseCallout">
            <a:avLst>
              <a:gd name="adj1" fmla="val 45465"/>
              <a:gd name="adj2" fmla="val 48753"/>
            </a:avLst>
          </a:prstGeom>
          <a:solidFill>
            <a:srgbClr val="9933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ما هو موضوع درسنا اليوم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F1694D05-85A6-60C0-2DBC-9CFE0718DA03}"/>
              </a:ext>
            </a:extLst>
          </p:cNvPr>
          <p:cNvSpPr/>
          <p:nvPr/>
        </p:nvSpPr>
        <p:spPr>
          <a:xfrm>
            <a:off x="2167812" y="1845762"/>
            <a:ext cx="3624916" cy="3166476"/>
          </a:xfrm>
          <a:prstGeom prst="wedgeEllipseCallout">
            <a:avLst>
              <a:gd name="adj1" fmla="val 45465"/>
              <a:gd name="adj2" fmla="val 48753"/>
            </a:avLst>
          </a:prstGeom>
          <a:solidFill>
            <a:srgbClr val="9933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مركبات الكربونيل</a:t>
            </a:r>
          </a:p>
        </p:txBody>
      </p:sp>
    </p:spTree>
    <p:extLst>
      <p:ext uri="{BB962C8B-B14F-4D97-AF65-F5344CB8AC3E}">
        <p14:creationId xmlns:p14="http://schemas.microsoft.com/office/powerpoint/2010/main" val="2154643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7983E39-D132-015A-E7EF-52DFB0249F10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740BAF7-9DB6-2082-60B1-3D0B9DBD8F2B}"/>
              </a:ext>
            </a:extLst>
          </p:cNvPr>
          <p:cNvSpPr/>
          <p:nvPr/>
        </p:nvSpPr>
        <p:spPr>
          <a:xfrm>
            <a:off x="3887473" y="2221814"/>
            <a:ext cx="4665306" cy="2414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bg1"/>
                </a:solidFill>
              </a:rPr>
              <a:t>استعمالات الألدهيدات</a:t>
            </a:r>
          </a:p>
        </p:txBody>
      </p:sp>
      <p:pic>
        <p:nvPicPr>
          <p:cNvPr id="5" name="stickman4">
            <a:extLst>
              <a:ext uri="{FF2B5EF4-FFF2-40B4-BE49-F238E27FC236}">
                <a16:creationId xmlns:a16="http://schemas.microsoft.com/office/drawing/2014/main" id="{151655E6-D3E5-EED9-1298-38F7FE6D8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31554" y="1999490"/>
            <a:ext cx="1989875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28843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شخص, داخلي, التموضع&#10;&#10;تم إنشاء الوصف تلقائياً">
            <a:extLst>
              <a:ext uri="{FF2B5EF4-FFF2-40B4-BE49-F238E27FC236}">
                <a16:creationId xmlns:a16="http://schemas.microsoft.com/office/drawing/2014/main" id="{27B7F444-FE69-D9BD-1F52-E8CA5B77B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6574" r="14843" b="10308"/>
          <a:stretch/>
        </p:blipFill>
        <p:spPr>
          <a:xfrm>
            <a:off x="447869" y="205273"/>
            <a:ext cx="2136711" cy="3116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EA9219D7-B217-E013-E5AF-B54EFDD50EFD}"/>
              </a:ext>
            </a:extLst>
          </p:cNvPr>
          <p:cNvSpPr/>
          <p:nvPr/>
        </p:nvSpPr>
        <p:spPr>
          <a:xfrm>
            <a:off x="10986208" y="133603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45B45E6-B8AA-AE03-54C7-6FCED0D3E576}"/>
              </a:ext>
            </a:extLst>
          </p:cNvPr>
          <p:cNvSpPr/>
          <p:nvPr/>
        </p:nvSpPr>
        <p:spPr>
          <a:xfrm>
            <a:off x="4714898" y="855394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استعمالات </a:t>
            </a:r>
            <a:r>
              <a:rPr lang="ar-SA" sz="2800" b="1" dirty="0" err="1">
                <a:solidFill>
                  <a:srgbClr val="FF0000"/>
                </a:solidFill>
              </a:rPr>
              <a:t>الفورمالدهيد</a:t>
            </a:r>
            <a:r>
              <a:rPr lang="ar-SA" sz="28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949F90B-051D-4B49-81F6-0D93262EB7F6}"/>
              </a:ext>
            </a:extLst>
          </p:cNvPr>
          <p:cNvSpPr/>
          <p:nvPr/>
        </p:nvSpPr>
        <p:spPr>
          <a:xfrm>
            <a:off x="3616513" y="1763484"/>
            <a:ext cx="7567781" cy="3862875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استعمل محلول </a:t>
            </a:r>
            <a:r>
              <a:rPr lang="ar-SA" sz="2800" b="1" dirty="0" err="1"/>
              <a:t>الفورمالدهيد</a:t>
            </a:r>
            <a:r>
              <a:rPr lang="ar-SA" sz="2800" b="1" dirty="0"/>
              <a:t> في عمليات الحفظ عدة سنوات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صناعيًّا تستعمل كميات كبيرة من </a:t>
            </a:r>
            <a:r>
              <a:rPr lang="ar-SA" sz="2800" b="1" dirty="0" err="1"/>
              <a:t>الفورمالدهيد</a:t>
            </a:r>
            <a:r>
              <a:rPr lang="ar-SA" sz="2800" b="1" dirty="0"/>
              <a:t> للتفاعل مع اليوريا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لصنع نوع من الشمع المقاوم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المواد البلاستيكية الصلبة المستعملة في صناعة الأزرار، وقطع غيار السيارات، والأجهزة الكهربائية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الغراء الذي يعمل على إلصاق طبقات الخشب معًا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34302A1-C534-E608-43DA-9CE626822BB3}"/>
              </a:ext>
            </a:extLst>
          </p:cNvPr>
          <p:cNvSpPr/>
          <p:nvPr/>
        </p:nvSpPr>
        <p:spPr>
          <a:xfrm>
            <a:off x="223635" y="3429000"/>
            <a:ext cx="2348205" cy="27971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الشكل 2- 9 </a:t>
            </a:r>
          </a:p>
          <a:p>
            <a:pPr algn="ctr"/>
            <a:r>
              <a:rPr lang="ar-SA" sz="2000" b="1" dirty="0"/>
              <a:t>تم استعمال محلول </a:t>
            </a:r>
            <a:r>
              <a:rPr lang="ar-SA" sz="2000" b="1" dirty="0" err="1"/>
              <a:t>الفورمالدهيد</a:t>
            </a:r>
            <a:r>
              <a:rPr lang="ar-SA" sz="2000" b="1" dirty="0"/>
              <a:t> في الماضي لحفظ العينات البيولوجية.</a:t>
            </a:r>
          </a:p>
          <a:p>
            <a:pPr algn="ctr"/>
            <a:r>
              <a:rPr lang="ar-SA" sz="2000" b="1" dirty="0"/>
              <a:t>وقد تم تقييد استعمال </a:t>
            </a:r>
            <a:r>
              <a:rPr lang="ar-SA" sz="2000" b="1" dirty="0" err="1"/>
              <a:t>الفورمالدهيد</a:t>
            </a:r>
            <a:r>
              <a:rPr lang="ar-SA" sz="2000" b="1" dirty="0"/>
              <a:t> في السنوات الأخيرة لأن الدراسات تشير إلى أنه قد يسبب السرطان</a:t>
            </a:r>
          </a:p>
        </p:txBody>
      </p:sp>
    </p:spTree>
    <p:extLst>
      <p:ext uri="{BB962C8B-B14F-4D97-AF65-F5344CB8AC3E}">
        <p14:creationId xmlns:p14="http://schemas.microsoft.com/office/powerpoint/2010/main" val="22125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BAEE063-A224-5B3E-2FED-95280F2DE81E}"/>
              </a:ext>
            </a:extLst>
          </p:cNvPr>
          <p:cNvSpPr/>
          <p:nvPr/>
        </p:nvSpPr>
        <p:spPr>
          <a:xfrm>
            <a:off x="10986208" y="133603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112C717-A7B0-AB45-1A4D-BFD63842D899}"/>
              </a:ext>
            </a:extLst>
          </p:cNvPr>
          <p:cNvSpPr/>
          <p:nvPr/>
        </p:nvSpPr>
        <p:spPr>
          <a:xfrm>
            <a:off x="4105470" y="855394"/>
            <a:ext cx="6342190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استعمالات </a:t>
            </a:r>
            <a:r>
              <a:rPr lang="ar-SA" sz="2800" b="1" dirty="0" err="1">
                <a:solidFill>
                  <a:srgbClr val="FF0000"/>
                </a:solidFill>
              </a:rPr>
              <a:t>البنزالدهيد</a:t>
            </a: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 err="1">
                <a:solidFill>
                  <a:srgbClr val="FF0000"/>
                </a:solidFill>
              </a:rPr>
              <a:t>والساليسالدهيد</a:t>
            </a:r>
            <a:r>
              <a:rPr lang="ar-SA" sz="2800" b="1" dirty="0">
                <a:solidFill>
                  <a:srgbClr val="FF0000"/>
                </a:solidFill>
              </a:rPr>
              <a:t>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000B01E-50AF-8C2C-B875-7ACA935F0270}"/>
              </a:ext>
            </a:extLst>
          </p:cNvPr>
          <p:cNvSpPr/>
          <p:nvPr/>
        </p:nvSpPr>
        <p:spPr>
          <a:xfrm>
            <a:off x="3915663" y="1903443"/>
            <a:ext cx="6721804" cy="1240973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/>
              <a:t>البنزالدهيد</a:t>
            </a:r>
            <a:r>
              <a:rPr lang="ar-SA" sz="2800" b="1" dirty="0"/>
              <a:t> </a:t>
            </a:r>
            <a:r>
              <a:rPr lang="ar-SA" sz="2800" b="1" dirty="0" err="1"/>
              <a:t>والساليسالدهيد</a:t>
            </a:r>
            <a:r>
              <a:rPr lang="ar-SA" sz="2800" b="1" dirty="0"/>
              <a:t> تعطي اللوز نكهته الطبيعية</a:t>
            </a:r>
          </a:p>
        </p:txBody>
      </p:sp>
      <p:pic>
        <p:nvPicPr>
          <p:cNvPr id="5" name="صورة 4" descr="صورة تحتوي على طبق&#10;&#10;تم إنشاء الوصف تلقائياً">
            <a:extLst>
              <a:ext uri="{FF2B5EF4-FFF2-40B4-BE49-F238E27FC236}">
                <a16:creationId xmlns:a16="http://schemas.microsoft.com/office/drawing/2014/main" id="{A1803DEF-181D-E1E8-E0EF-1B735078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9" y="1903443"/>
            <a:ext cx="2457838" cy="1228919"/>
          </a:xfrm>
          <a:prstGeom prst="rect">
            <a:avLst/>
          </a:prstGeom>
        </p:spPr>
      </p:pic>
      <p:pic>
        <p:nvPicPr>
          <p:cNvPr id="6" name="صورة 5" descr="صورة تحتوي على التوابل, طعام&#10;&#10;تم إنشاء الوصف تلقائياً">
            <a:extLst>
              <a:ext uri="{FF2B5EF4-FFF2-40B4-BE49-F238E27FC236}">
                <a16:creationId xmlns:a16="http://schemas.microsoft.com/office/drawing/2014/main" id="{9D36AE5D-87E0-E25B-370D-B7D712AFA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9" y="4040873"/>
            <a:ext cx="2457840" cy="122892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7671D86-567B-998A-FAF4-8DB9F8AF5F91}"/>
              </a:ext>
            </a:extLst>
          </p:cNvPr>
          <p:cNvSpPr/>
          <p:nvPr/>
        </p:nvSpPr>
        <p:spPr>
          <a:xfrm>
            <a:off x="3915663" y="4028820"/>
            <a:ext cx="6721804" cy="1240973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err="1"/>
              <a:t>السينامالدهيد</a:t>
            </a:r>
            <a:r>
              <a:rPr lang="ar-SA" sz="2800" b="1" dirty="0"/>
              <a:t> تعطي رائحة القرفة</a:t>
            </a:r>
          </a:p>
        </p:txBody>
      </p:sp>
    </p:spTree>
    <p:extLst>
      <p:ext uri="{BB962C8B-B14F-4D97-AF65-F5344CB8AC3E}">
        <p14:creationId xmlns:p14="http://schemas.microsoft.com/office/powerpoint/2010/main" val="81725863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A4D5C46-D5D4-C42C-19D1-260B1DBE7271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C93CA4B-6BA1-E89B-24F8-10231E39A3F8}"/>
              </a:ext>
            </a:extLst>
          </p:cNvPr>
          <p:cNvSpPr/>
          <p:nvPr/>
        </p:nvSpPr>
        <p:spPr>
          <a:xfrm>
            <a:off x="5153128" y="1736809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حدد اثنين من استعمالات الألدهيدات؟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4253F2C-65AC-EA43-8F53-72392F551CE0}"/>
              </a:ext>
            </a:extLst>
          </p:cNvPr>
          <p:cNvSpPr/>
          <p:nvPr/>
        </p:nvSpPr>
        <p:spPr>
          <a:xfrm>
            <a:off x="3527390" y="2683911"/>
            <a:ext cx="8343406" cy="222399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استعمل محلول </a:t>
            </a:r>
            <a:r>
              <a:rPr lang="ar-SA" sz="2800" b="1" dirty="0" err="1"/>
              <a:t>الفورمالدهيد</a:t>
            </a:r>
            <a:r>
              <a:rPr lang="ar-SA" sz="2800" b="1" dirty="0"/>
              <a:t> في عمليات الحفظ عدة سنوات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صناعيًّا تستعمل كميات كبيرة من </a:t>
            </a:r>
            <a:r>
              <a:rPr lang="ar-SA" sz="2800" b="1" dirty="0" err="1"/>
              <a:t>الفورمالدهيد</a:t>
            </a:r>
            <a:r>
              <a:rPr lang="ar-SA" sz="2800" b="1" dirty="0"/>
              <a:t> للتفاعل مع اليوريا لصنع نوع من الشمع المقاوم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8B79A46-1839-C8C6-8FB8-BBB678498F49}"/>
              </a:ext>
            </a:extLst>
          </p:cNvPr>
          <p:cNvSpPr/>
          <p:nvPr/>
        </p:nvSpPr>
        <p:spPr>
          <a:xfrm>
            <a:off x="10263673" y="255500"/>
            <a:ext cx="1502404" cy="669546"/>
          </a:xfrm>
          <a:prstGeom prst="rect">
            <a:avLst/>
          </a:prstGeom>
          <a:solidFill>
            <a:srgbClr val="00B050"/>
          </a:solidFill>
          <a:ln w="5715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ماذا قرأت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6E1541E-DC99-C1A1-4279-192184175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"/>
          <a:stretch/>
        </p:blipFill>
        <p:spPr>
          <a:xfrm flipH="1">
            <a:off x="206829" y="2211688"/>
            <a:ext cx="2941848" cy="38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FE08CA8-4699-2598-9AA8-E5EAB34ECA73}"/>
              </a:ext>
            </a:extLst>
          </p:cNvPr>
          <p:cNvSpPr/>
          <p:nvPr/>
        </p:nvSpPr>
        <p:spPr>
          <a:xfrm>
            <a:off x="4827035" y="262386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</a:rPr>
              <a:t>الخلاصة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AFAA3BAB-8ED6-BB3E-6832-9709F021D3CF}"/>
              </a:ext>
            </a:extLst>
          </p:cNvPr>
          <p:cNvSpPr/>
          <p:nvPr/>
        </p:nvSpPr>
        <p:spPr>
          <a:xfrm>
            <a:off x="634482" y="346720"/>
            <a:ext cx="2148360" cy="1620552"/>
          </a:xfrm>
          <a:prstGeom prst="wedgeEllipseCallout">
            <a:avLst>
              <a:gd name="adj1" fmla="val -62225"/>
              <a:gd name="adj2" fmla="val 2796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ماذا تعلمنا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C468D6F-A38C-E775-FE59-56CE8C227C57}"/>
              </a:ext>
            </a:extLst>
          </p:cNvPr>
          <p:cNvSpPr/>
          <p:nvPr/>
        </p:nvSpPr>
        <p:spPr>
          <a:xfrm>
            <a:off x="4827036" y="1818659"/>
            <a:ext cx="2537927" cy="925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الألدهيدات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AEEE075-F59A-1AD4-D529-D1022BE43E31}"/>
              </a:ext>
            </a:extLst>
          </p:cNvPr>
          <p:cNvSpPr/>
          <p:nvPr/>
        </p:nvSpPr>
        <p:spPr>
          <a:xfrm>
            <a:off x="5021818" y="2997292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تعريفها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F8FFC5D-4B9C-6DAD-5130-9CE582C074CA}"/>
              </a:ext>
            </a:extLst>
          </p:cNvPr>
          <p:cNvSpPr/>
          <p:nvPr/>
        </p:nvSpPr>
        <p:spPr>
          <a:xfrm>
            <a:off x="5021818" y="3875674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تسميتها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0A6B7D1-697F-20F8-DFF8-77F9F15A6E75}"/>
              </a:ext>
            </a:extLst>
          </p:cNvPr>
          <p:cNvSpPr/>
          <p:nvPr/>
        </p:nvSpPr>
        <p:spPr>
          <a:xfrm>
            <a:off x="5021818" y="4754056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خواصها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D75C406-44CC-618A-B29E-F829C1596D5D}"/>
              </a:ext>
            </a:extLst>
          </p:cNvPr>
          <p:cNvSpPr/>
          <p:nvPr/>
        </p:nvSpPr>
        <p:spPr>
          <a:xfrm>
            <a:off x="5021818" y="5632438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استعمالاتها</a:t>
            </a:r>
          </a:p>
        </p:txBody>
      </p:sp>
    </p:spTree>
    <p:extLst>
      <p:ext uri="{BB962C8B-B14F-4D97-AF65-F5344CB8AC3E}">
        <p14:creationId xmlns:p14="http://schemas.microsoft.com/office/powerpoint/2010/main" val="417378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6B4A974-C1C8-3257-F3AA-18AD1F5EF424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تقويم</a:t>
            </a:r>
          </a:p>
          <a:p>
            <a:pPr algn="ctr"/>
            <a:r>
              <a:rPr lang="ar-SA" dirty="0">
                <a:solidFill>
                  <a:schemeClr val="bg1"/>
                </a:solidFill>
              </a:rPr>
              <a:t>تحصيلي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62E1A72-E156-B256-38BB-DF6FC62BD0F4}"/>
              </a:ext>
            </a:extLst>
          </p:cNvPr>
          <p:cNvSpPr/>
          <p:nvPr/>
        </p:nvSpPr>
        <p:spPr>
          <a:xfrm>
            <a:off x="2024744" y="26740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مجموعة الكربونيل تعد ذرة كربون مرتبطة بذرة</a:t>
            </a:r>
          </a:p>
        </p:txBody>
      </p:sp>
      <p:graphicFrame>
        <p:nvGraphicFramePr>
          <p:cNvPr id="4" name="جدول 6">
            <a:extLst>
              <a:ext uri="{FF2B5EF4-FFF2-40B4-BE49-F238E27FC236}">
                <a16:creationId xmlns:a16="http://schemas.microsoft.com/office/drawing/2014/main" id="{D0461F4C-CA71-0EAD-639B-69322BD46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528681"/>
              </p:ext>
            </p:extLst>
          </p:nvPr>
        </p:nvGraphicFramePr>
        <p:xfrm>
          <a:off x="1888931" y="1059997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أكسجين برابطة ثنائية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نيتروجين برابطة ثنائية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أكسجين رابطة أحادية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نيتروجين برابطة أحادية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242E6B56-B6F1-1987-9249-BB16562BC24D}"/>
              </a:ext>
            </a:extLst>
          </p:cNvPr>
          <p:cNvSpPr/>
          <p:nvPr/>
        </p:nvSpPr>
        <p:spPr>
          <a:xfrm>
            <a:off x="7238880" y="1725632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A4E408A-0D5C-5307-A2AD-0CC62C8B491D}"/>
              </a:ext>
            </a:extLst>
          </p:cNvPr>
          <p:cNvSpPr/>
          <p:nvPr/>
        </p:nvSpPr>
        <p:spPr>
          <a:xfrm>
            <a:off x="3151673" y="117332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ED5A1E9-92AE-24BC-8B00-EC340264C677}"/>
              </a:ext>
            </a:extLst>
          </p:cNvPr>
          <p:cNvSpPr/>
          <p:nvPr/>
        </p:nvSpPr>
        <p:spPr>
          <a:xfrm>
            <a:off x="3173963" y="1725190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0553CBC-B442-2A5B-323C-C37261DF00AD}"/>
              </a:ext>
            </a:extLst>
          </p:cNvPr>
          <p:cNvSpPr/>
          <p:nvPr/>
        </p:nvSpPr>
        <p:spPr>
          <a:xfrm>
            <a:off x="2043154" y="2460563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المجموعة الوظيفية في الألدهيدات </a:t>
            </a:r>
          </a:p>
        </p:txBody>
      </p:sp>
      <p:graphicFrame>
        <p:nvGraphicFramePr>
          <p:cNvPr id="9" name="جدول 6">
            <a:extLst>
              <a:ext uri="{FF2B5EF4-FFF2-40B4-BE49-F238E27FC236}">
                <a16:creationId xmlns:a16="http://schemas.microsoft.com/office/drawing/2014/main" id="{79AD0824-59B5-569D-B386-5BC6B98D6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569534"/>
              </p:ext>
            </p:extLst>
          </p:nvPr>
        </p:nvGraphicFramePr>
        <p:xfrm>
          <a:off x="1907341" y="325315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الأمين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الأميد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الكربونيل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الهيدروكسيل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D55D8F85-8ECB-5694-4C28-E79E0AF73E4B}"/>
              </a:ext>
            </a:extLst>
          </p:cNvPr>
          <p:cNvSpPr/>
          <p:nvPr/>
        </p:nvSpPr>
        <p:spPr>
          <a:xfrm>
            <a:off x="7305869" y="329124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BDBA851-5A14-69C5-E79D-117B84483EFB}"/>
              </a:ext>
            </a:extLst>
          </p:cNvPr>
          <p:cNvSpPr/>
          <p:nvPr/>
        </p:nvSpPr>
        <p:spPr>
          <a:xfrm>
            <a:off x="3151673" y="329124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6E4CD9-39B2-142F-F729-7F363283C55E}"/>
              </a:ext>
            </a:extLst>
          </p:cNvPr>
          <p:cNvSpPr/>
          <p:nvPr/>
        </p:nvSpPr>
        <p:spPr>
          <a:xfrm>
            <a:off x="3173963" y="3911189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AC5EBDE-71B0-0590-11E4-356A2D6DDD3D}"/>
              </a:ext>
            </a:extLst>
          </p:cNvPr>
          <p:cNvSpPr/>
          <p:nvPr/>
        </p:nvSpPr>
        <p:spPr>
          <a:xfrm>
            <a:off x="2024744" y="4547774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يستعمل في عمليات حفظ العينات البيولوجية لسنوات طويلة</a:t>
            </a:r>
          </a:p>
        </p:txBody>
      </p:sp>
      <p:graphicFrame>
        <p:nvGraphicFramePr>
          <p:cNvPr id="14" name="جدول 6">
            <a:extLst>
              <a:ext uri="{FF2B5EF4-FFF2-40B4-BE49-F238E27FC236}">
                <a16:creationId xmlns:a16="http://schemas.microsoft.com/office/drawing/2014/main" id="{7EE493EF-FD52-721A-4CBB-2B6A74CAD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78468"/>
              </p:ext>
            </p:extLst>
          </p:nvPr>
        </p:nvGraphicFramePr>
        <p:xfrm>
          <a:off x="1888931" y="5340362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السينامالدهيد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الساليسالدهيد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الأسيتالدهيد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الفورمالدهيد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FC26D77F-0D9A-82F8-33BA-7D092FE2B193}"/>
              </a:ext>
            </a:extLst>
          </p:cNvPr>
          <p:cNvSpPr/>
          <p:nvPr/>
        </p:nvSpPr>
        <p:spPr>
          <a:xfrm>
            <a:off x="7217962" y="537996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2B1ED48-02A2-506C-7894-FC0A20B0E37C}"/>
              </a:ext>
            </a:extLst>
          </p:cNvPr>
          <p:cNvSpPr/>
          <p:nvPr/>
        </p:nvSpPr>
        <p:spPr>
          <a:xfrm>
            <a:off x="7227794" y="594570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C554D36-99AD-C3EF-74E0-29A6B0ECE6BB}"/>
              </a:ext>
            </a:extLst>
          </p:cNvPr>
          <p:cNvSpPr/>
          <p:nvPr/>
        </p:nvSpPr>
        <p:spPr>
          <a:xfrm>
            <a:off x="3151673" y="5446305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60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88845A9-58B9-AE84-EE5B-60BE21B65DD2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تقويم</a:t>
            </a:r>
          </a:p>
          <a:p>
            <a:pPr algn="ctr"/>
            <a:r>
              <a:rPr lang="ar-SA" dirty="0">
                <a:solidFill>
                  <a:schemeClr val="bg1"/>
                </a:solidFill>
              </a:rPr>
              <a:t>تحصيلي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A77D8A8-8BE0-74CC-33A0-4A6F60A4D76E}"/>
              </a:ext>
            </a:extLst>
          </p:cNvPr>
          <p:cNvSpPr/>
          <p:nvPr/>
        </p:nvSpPr>
        <p:spPr>
          <a:xfrm>
            <a:off x="2024744" y="26740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ذوبانية الألدهيدات في الماء أقل من ذوبانية </a:t>
            </a:r>
          </a:p>
        </p:txBody>
      </p:sp>
      <p:graphicFrame>
        <p:nvGraphicFramePr>
          <p:cNvPr id="4" name="جدول 6">
            <a:extLst>
              <a:ext uri="{FF2B5EF4-FFF2-40B4-BE49-F238E27FC236}">
                <a16:creationId xmlns:a16="http://schemas.microsoft.com/office/drawing/2014/main" id="{31B0CB93-F494-4D23-0BAF-DACA94E2C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940695"/>
              </p:ext>
            </p:extLst>
          </p:nvPr>
        </p:nvGraphicFramePr>
        <p:xfrm>
          <a:off x="1771528" y="104069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البروتينات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الببتيدات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الإيثرات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الكحولات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5D7377A4-EA51-27D6-08BC-657561DC93FC}"/>
              </a:ext>
            </a:extLst>
          </p:cNvPr>
          <p:cNvSpPr/>
          <p:nvPr/>
        </p:nvSpPr>
        <p:spPr>
          <a:xfrm>
            <a:off x="7170056" y="1105091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FC28094-A927-1E81-D9D0-D9CF70ACBCCB}"/>
              </a:ext>
            </a:extLst>
          </p:cNvPr>
          <p:cNvSpPr/>
          <p:nvPr/>
        </p:nvSpPr>
        <p:spPr>
          <a:xfrm>
            <a:off x="7096381" y="1706472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66F845F-8BED-AEF1-A443-AD1E27D1B840}"/>
              </a:ext>
            </a:extLst>
          </p:cNvPr>
          <p:cNvSpPr/>
          <p:nvPr/>
        </p:nvSpPr>
        <p:spPr>
          <a:xfrm>
            <a:off x="3034522" y="1105092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6E4D294-0651-954C-0561-FC9DC1E89AAF}"/>
              </a:ext>
            </a:extLst>
          </p:cNvPr>
          <p:cNvSpPr/>
          <p:nvPr/>
        </p:nvSpPr>
        <p:spPr>
          <a:xfrm>
            <a:off x="3128866" y="2396162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اسم المركب في الشكل </a:t>
            </a:r>
          </a:p>
        </p:txBody>
      </p:sp>
      <p:graphicFrame>
        <p:nvGraphicFramePr>
          <p:cNvPr id="9" name="جدول 6">
            <a:extLst>
              <a:ext uri="{FF2B5EF4-FFF2-40B4-BE49-F238E27FC236}">
                <a16:creationId xmlns:a16="http://schemas.microsoft.com/office/drawing/2014/main" id="{C64857E6-8133-1031-D0DF-D9453F7CF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794002"/>
              </p:ext>
            </p:extLst>
          </p:nvPr>
        </p:nvGraphicFramePr>
        <p:xfrm>
          <a:off x="2993053" y="3188750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بنزالدهيد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أسيتالدهيد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فورمالدهيد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بروبانالدهيد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6E38BA46-A739-94A6-7A58-D7F82F8C0805}"/>
              </a:ext>
            </a:extLst>
          </p:cNvPr>
          <p:cNvSpPr/>
          <p:nvPr/>
        </p:nvSpPr>
        <p:spPr>
          <a:xfrm>
            <a:off x="8334424" y="321398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AFF9C97-9FF7-8E8A-8E53-710871531177}"/>
              </a:ext>
            </a:extLst>
          </p:cNvPr>
          <p:cNvSpPr/>
          <p:nvPr/>
        </p:nvSpPr>
        <p:spPr>
          <a:xfrm>
            <a:off x="4269170" y="329338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A551A71-94BE-CCB7-0CE2-C35A3C32752B}"/>
              </a:ext>
            </a:extLst>
          </p:cNvPr>
          <p:cNvSpPr/>
          <p:nvPr/>
        </p:nvSpPr>
        <p:spPr>
          <a:xfrm>
            <a:off x="4259976" y="3836565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ACDB792-B09B-3EF7-5AE2-BC8D8BD37CAF}"/>
              </a:ext>
            </a:extLst>
          </p:cNvPr>
          <p:cNvSpPr/>
          <p:nvPr/>
        </p:nvSpPr>
        <p:spPr>
          <a:xfrm>
            <a:off x="3110456" y="4483373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اسم المركب في الشكل </a:t>
            </a:r>
          </a:p>
        </p:txBody>
      </p:sp>
      <p:graphicFrame>
        <p:nvGraphicFramePr>
          <p:cNvPr id="14" name="جدول 6">
            <a:extLst>
              <a:ext uri="{FF2B5EF4-FFF2-40B4-BE49-F238E27FC236}">
                <a16:creationId xmlns:a16="http://schemas.microsoft.com/office/drawing/2014/main" id="{5C8217B5-5A87-BA20-0966-773989C4F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710781"/>
              </p:ext>
            </p:extLst>
          </p:nvPr>
        </p:nvGraphicFramePr>
        <p:xfrm>
          <a:off x="2974643" y="527596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بنزالدهيد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بروبانالدهيد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الأسيتالدهيد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الفورمالدهيد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F083DFF5-737B-F9C7-5E94-AA4E9AAA17A8}"/>
              </a:ext>
            </a:extLst>
          </p:cNvPr>
          <p:cNvSpPr/>
          <p:nvPr/>
        </p:nvSpPr>
        <p:spPr>
          <a:xfrm>
            <a:off x="4281993" y="5368499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33E4D9A-8B72-6349-37DC-8EA75CADF4CB}"/>
              </a:ext>
            </a:extLst>
          </p:cNvPr>
          <p:cNvSpPr/>
          <p:nvPr/>
        </p:nvSpPr>
        <p:spPr>
          <a:xfrm>
            <a:off x="8293842" y="591874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E3BF4BD-35A3-9DFD-F3EA-DD3A528FFC08}"/>
              </a:ext>
            </a:extLst>
          </p:cNvPr>
          <p:cNvSpPr/>
          <p:nvPr/>
        </p:nvSpPr>
        <p:spPr>
          <a:xfrm>
            <a:off x="4247260" y="591874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7" descr="صورة تحتوي على مخطط بياني&#10;&#10;تم إنشاء الوصف تلقائياً">
            <a:extLst>
              <a:ext uri="{FF2B5EF4-FFF2-40B4-BE49-F238E27FC236}">
                <a16:creationId xmlns:a16="http://schemas.microsoft.com/office/drawing/2014/main" id="{E9DFF301-8E8F-93B1-79A9-4CB76FB22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t="16327" r="15888" b="17019"/>
          <a:stretch/>
        </p:blipFill>
        <p:spPr>
          <a:xfrm>
            <a:off x="1225170" y="2319698"/>
            <a:ext cx="1319512" cy="973690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D73D53D-234B-A1CC-F430-8C498057B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t="24571" b="43901"/>
          <a:stretch/>
        </p:blipFill>
        <p:spPr>
          <a:xfrm>
            <a:off x="387696" y="4340108"/>
            <a:ext cx="2240427" cy="11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0706330-744F-C411-8CD5-823B9201C9F7}"/>
              </a:ext>
            </a:extLst>
          </p:cNvPr>
          <p:cNvSpPr/>
          <p:nvPr/>
        </p:nvSpPr>
        <p:spPr>
          <a:xfrm>
            <a:off x="4827036" y="1326075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</a:rPr>
              <a:t>الواجب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E9F8AF2-D41D-FF11-1103-551854F4C211}"/>
              </a:ext>
            </a:extLst>
          </p:cNvPr>
          <p:cNvSpPr/>
          <p:nvPr/>
        </p:nvSpPr>
        <p:spPr>
          <a:xfrm>
            <a:off x="4051433" y="3133714"/>
            <a:ext cx="3860925" cy="1360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94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سؤال 44 فقرة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4" name="مستطيل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AEA55F59-FD89-CDA5-6D27-F4E1A4E00C92}"/>
              </a:ext>
            </a:extLst>
          </p:cNvPr>
          <p:cNvSpPr/>
          <p:nvPr/>
        </p:nvSpPr>
        <p:spPr>
          <a:xfrm>
            <a:off x="130629" y="6337224"/>
            <a:ext cx="1408922" cy="418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نهاية الدرس</a:t>
            </a:r>
          </a:p>
        </p:txBody>
      </p:sp>
    </p:spTree>
    <p:extLst>
      <p:ext uri="{BB962C8B-B14F-4D97-AF65-F5344CB8AC3E}">
        <p14:creationId xmlns:p14="http://schemas.microsoft.com/office/powerpoint/2010/main" val="2085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AF960C04-E97B-5C9C-F2C8-F555411A713F}"/>
              </a:ext>
            </a:extLst>
          </p:cNvPr>
          <p:cNvSpPr/>
          <p:nvPr/>
        </p:nvSpPr>
        <p:spPr>
          <a:xfrm>
            <a:off x="172027" y="133603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4B295AB-432B-37C1-9240-22C27064CAB3}"/>
              </a:ext>
            </a:extLst>
          </p:cNvPr>
          <p:cNvSpPr/>
          <p:nvPr/>
        </p:nvSpPr>
        <p:spPr>
          <a:xfrm>
            <a:off x="4246676" y="2773449"/>
            <a:ext cx="3698648" cy="1311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bg1"/>
                </a:solidFill>
              </a:rPr>
              <a:t>الكيتونات</a:t>
            </a:r>
          </a:p>
        </p:txBody>
      </p:sp>
      <p:pic>
        <p:nvPicPr>
          <p:cNvPr id="5" name="stickman1">
            <a:extLst>
              <a:ext uri="{FF2B5EF4-FFF2-40B4-BE49-F238E27FC236}">
                <a16:creationId xmlns:a16="http://schemas.microsoft.com/office/drawing/2014/main" id="{E892C1EA-ABEE-7E5F-0FAB-AE30F8BB1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94" y="2107554"/>
            <a:ext cx="1989874" cy="28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45C661F-2300-6002-4A81-9E2533EC28AD}"/>
              </a:ext>
            </a:extLst>
          </p:cNvPr>
          <p:cNvSpPr/>
          <p:nvPr/>
        </p:nvSpPr>
        <p:spPr>
          <a:xfrm>
            <a:off x="3839872" y="1114858"/>
            <a:ext cx="4512253" cy="72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سنتعلم اليوم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E067A58-E7B5-E33B-4154-6B8D14F66B5F}"/>
              </a:ext>
            </a:extLst>
          </p:cNvPr>
          <p:cNvSpPr/>
          <p:nvPr/>
        </p:nvSpPr>
        <p:spPr>
          <a:xfrm>
            <a:off x="2628897" y="2446877"/>
            <a:ext cx="6934201" cy="30301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تعريف الكيتونات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تحديد الصيغة البنائية العامة الكيتونات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أمثلة على الكيتونات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تسمية الكيتونات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تحديد خواص الكيتونات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معرفة  استعمالات الكيتونات</a:t>
            </a:r>
          </a:p>
        </p:txBody>
      </p:sp>
    </p:spTree>
    <p:extLst>
      <p:ext uri="{BB962C8B-B14F-4D97-AF65-F5344CB8AC3E}">
        <p14:creationId xmlns:p14="http://schemas.microsoft.com/office/powerpoint/2010/main" val="260216240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1ADC940F-D010-BBF0-0BF8-A72BCFF8F600}"/>
              </a:ext>
            </a:extLst>
          </p:cNvPr>
          <p:cNvSpPr/>
          <p:nvPr/>
        </p:nvSpPr>
        <p:spPr>
          <a:xfrm>
            <a:off x="7203232" y="1620129"/>
            <a:ext cx="3624916" cy="3166476"/>
          </a:xfrm>
          <a:prstGeom prst="wedgeEllipseCallout">
            <a:avLst>
              <a:gd name="adj1" fmla="val 45465"/>
              <a:gd name="adj2" fmla="val 48753"/>
            </a:avLst>
          </a:prstGeom>
          <a:solidFill>
            <a:srgbClr val="9933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ماذا أعرف؟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5D410178-D0CA-ED3A-97C3-6F27CF5365AA}"/>
              </a:ext>
            </a:extLst>
          </p:cNvPr>
          <p:cNvSpPr/>
          <p:nvPr/>
        </p:nvSpPr>
        <p:spPr>
          <a:xfrm>
            <a:off x="2167812" y="1845762"/>
            <a:ext cx="3624916" cy="3166476"/>
          </a:xfrm>
          <a:prstGeom prst="wedgeEllipseCallout">
            <a:avLst>
              <a:gd name="adj1" fmla="val 45465"/>
              <a:gd name="adj2" fmla="val 48753"/>
            </a:avLst>
          </a:prstGeom>
          <a:solidFill>
            <a:srgbClr val="9933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ماذا اريد ان اعرف؟ تصفح الدرس</a:t>
            </a:r>
          </a:p>
        </p:txBody>
      </p:sp>
    </p:spTree>
    <p:extLst>
      <p:ext uri="{BB962C8B-B14F-4D97-AF65-F5344CB8AC3E}">
        <p14:creationId xmlns:p14="http://schemas.microsoft.com/office/powerpoint/2010/main" val="3776505018"/>
      </p:ext>
    </p:extLst>
  </p:cSld>
  <p:clrMapOvr>
    <a:masterClrMapping/>
  </p:clrMapOvr>
  <p:transition spd="slow">
    <p:cover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F96C205-B3E1-813D-6C89-BB59C18CF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87900" l="31600" r="66700">
                        <a14:foregroundMark x1="66792" y1="83742" x2="66800" y2="84400"/>
                        <a14:foregroundMark x1="66300" y1="41900" x2="66758" y2="80830"/>
                        <a14:foregroundMark x1="63300" y1="82400" x2="51300" y2="83800"/>
                        <a14:foregroundMark x1="51900" y1="87900" x2="49300" y2="87900"/>
                        <a14:foregroundMark x1="47900" y1="63500" x2="57600" y2="62600"/>
                        <a14:foregroundMark x1="44900" y1="60700" x2="55300" y2="60700"/>
                        <a14:foregroundMark x1="43300" y1="49100" x2="43200" y2="60000"/>
                        <a14:foregroundMark x1="35700" y1="50300" x2="35900" y2="55000"/>
                        <a14:foregroundMark x1="54600" y1="58100" x2="55400" y2="75000"/>
                        <a14:foregroundMark x1="58700" y1="64900" x2="56600" y2="82000"/>
                        <a14:foregroundMark x1="59200" y1="80300" x2="48900" y2="81200"/>
                        <a14:foregroundMark x1="45500" y1="78400" x2="57300" y2="77100"/>
                        <a14:foregroundMark x1="44400" y1="77100" x2="55800" y2="72800"/>
                        <a14:foregroundMark x1="55800" y1="72800" x2="55800" y2="72800"/>
                        <a14:foregroundMark x1="45600" y1="69800" x2="55600" y2="67300"/>
                        <a14:foregroundMark x1="55600" y1="67300" x2="55400" y2="67200"/>
                        <a14:foregroundMark x1="41100" y1="67200" x2="53800" y2="66700"/>
                        <a14:foregroundMark x1="53800" y1="66700" x2="54300" y2="66700"/>
                        <a14:foregroundMark x1="42300" y1="61400" x2="46000" y2="61400"/>
                        <a14:foregroundMark x1="43800" y1="66900" x2="58300" y2="65700"/>
                        <a14:foregroundMark x1="61800" y1="65600" x2="61500" y2="81600"/>
                        <a14:foregroundMark x1="47800" y1="69400" x2="47500" y2="78900"/>
                        <a14:foregroundMark x1="45500" y1="67600" x2="43800" y2="77800"/>
                        <a14:foregroundMark x1="50500" y1="69800" x2="50500" y2="77300"/>
                        <a14:foregroundMark x1="36200" y1="49900" x2="36200" y2="51400"/>
                        <a14:foregroundMark x1="36200" y1="49400" x2="36200" y2="51400"/>
                        <a14:foregroundMark x1="46100" y1="81200" x2="43800" y2="82700"/>
                        <a14:backgroundMark x1="47900" y1="15400" x2="38000" y2="18900"/>
                        <a14:backgroundMark x1="49700" y1="17400" x2="43400" y2="18500"/>
                        <a14:backgroundMark x1="51200" y1="14800" x2="48700" y2="17700"/>
                        <a14:backgroundMark x1="50200" y1="11600" x2="43200" y2="15500"/>
                        <a14:backgroundMark x1="39500" y1="9300" x2="38900" y2="16200"/>
                        <a14:backgroundMark x1="37700" y1="8600" x2="37300" y2="18000"/>
                        <a14:backgroundMark x1="34000" y1="9700" x2="35800" y2="17600"/>
                        <a14:backgroundMark x1="35800" y1="17600" x2="35800" y2="17600"/>
                        <a14:backgroundMark x1="32100" y1="14600" x2="36400" y2="20600"/>
                        <a14:backgroundMark x1="36400" y1="20600" x2="37200" y2="21200"/>
                        <a14:backgroundMark x1="36300" y1="17800" x2="39200" y2="23000"/>
                        <a14:backgroundMark x1="39200" y1="23000" x2="40400" y2="24200"/>
                        <a14:backgroundMark x1="50400" y1="12000" x2="53100" y2="16900"/>
                        <a14:backgroundMark x1="51500" y1="16900" x2="52800" y2="18600"/>
                        <a14:backgroundMark x1="47900" y1="15800" x2="49100" y2="16700"/>
                        <a14:backgroundMark x1="48200" y1="15400" x2="48700" y2="15800"/>
                        <a14:backgroundMark x1="45700" y1="10600" x2="36300" y2="9900"/>
                        <a14:backgroundMark x1="43600" y1="9500" x2="47600" y2="12900"/>
                        <a14:backgroundMark x1="48900" y1="14600" x2="48600" y2="16200"/>
                        <a14:backgroundMark x1="47800" y1="14800" x2="47800" y2="16700"/>
                        <a14:backgroundMark x1="43800" y1="8200" x2="33200" y2="8800"/>
                        <a14:backgroundMark x1="33200" y1="8800" x2="33100" y2="8800"/>
                        <a14:backgroundMark x1="33500" y1="9700" x2="33100" y2="15200"/>
                        <a14:backgroundMark x1="33100" y1="9100" x2="34000" y2="11700"/>
                        <a14:backgroundMark x1="67400" y1="85400" x2="66700" y2="84100"/>
                        <a14:backgroundMark x1="66700" y1="85000" x2="67100" y2="83900"/>
                        <a14:backgroundMark x1="66600" y1="84900" x2="66600" y2="82600"/>
                        <a14:backgroundMark x1="67200" y1="80800" x2="67400" y2="8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4898" r="29502" b="8027"/>
          <a:stretch/>
        </p:blipFill>
        <p:spPr>
          <a:xfrm>
            <a:off x="3694097" y="2258007"/>
            <a:ext cx="1802412" cy="3638939"/>
          </a:xfrm>
          <a:prstGeom prst="rect">
            <a:avLst/>
          </a:prstGeom>
        </p:spPr>
      </p:pic>
      <p:pic>
        <p:nvPicPr>
          <p:cNvPr id="3" name="صورة 2" descr="صورة تحتوي على فرشاة الأسنان&#10;&#10;تم إنشاء الوصف تلقائياً">
            <a:extLst>
              <a:ext uri="{FF2B5EF4-FFF2-40B4-BE49-F238E27FC236}">
                <a16:creationId xmlns:a16="http://schemas.microsoft.com/office/drawing/2014/main" id="{EFB41361-AD78-D48C-2632-AC89111C3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59" y="879409"/>
            <a:ext cx="3410338" cy="1705169"/>
          </a:xfrm>
          <a:prstGeom prst="rect">
            <a:avLst/>
          </a:prstGeom>
        </p:spPr>
      </p:pic>
      <p:pic>
        <p:nvPicPr>
          <p:cNvPr id="4" name="صورة 3" descr="صورة تحتوي على نص, غطاء زجاجة&#10;&#10;تم إنشاء الوصف تلقائياً">
            <a:extLst>
              <a:ext uri="{FF2B5EF4-FFF2-40B4-BE49-F238E27FC236}">
                <a16:creationId xmlns:a16="http://schemas.microsoft.com/office/drawing/2014/main" id="{E1F0ACBC-283A-59DE-3C51-F5035C262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20680" r="12358" b="5442"/>
          <a:stretch/>
        </p:blipFill>
        <p:spPr>
          <a:xfrm>
            <a:off x="970383" y="3640104"/>
            <a:ext cx="2723714" cy="241663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CA30ACA-8314-A875-CEAD-ACB6B573D202}"/>
              </a:ext>
            </a:extLst>
          </p:cNvPr>
          <p:cNvSpPr/>
          <p:nvPr/>
        </p:nvSpPr>
        <p:spPr>
          <a:xfrm>
            <a:off x="6251509" y="2584578"/>
            <a:ext cx="4313853" cy="1880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من الصورة التي أمامك سم المركب المستخدم؟ فيمَّ يستخدم؟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806F514-8430-313B-A87C-50057D6251B1}"/>
              </a:ext>
            </a:extLst>
          </p:cNvPr>
          <p:cNvSpPr/>
          <p:nvPr/>
        </p:nvSpPr>
        <p:spPr>
          <a:xfrm>
            <a:off x="7088155" y="208382"/>
            <a:ext cx="2640563" cy="743339"/>
          </a:xfrm>
          <a:prstGeom prst="rect">
            <a:avLst/>
          </a:prstGeom>
          <a:solidFill>
            <a:srgbClr val="CCB8B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التهيئة</a:t>
            </a:r>
          </a:p>
        </p:txBody>
      </p:sp>
    </p:spTree>
    <p:extLst>
      <p:ext uri="{BB962C8B-B14F-4D97-AF65-F5344CB8AC3E}">
        <p14:creationId xmlns:p14="http://schemas.microsoft.com/office/powerpoint/2010/main" val="4118297499"/>
      </p:ext>
    </p:extLst>
  </p:cSld>
  <p:clrMapOvr>
    <a:masterClrMapping/>
  </p:clrMapOvr>
  <p:transition spd="slow">
    <p:cover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783523E-C051-D74B-9C91-215772988805}"/>
              </a:ext>
            </a:extLst>
          </p:cNvPr>
          <p:cNvSpPr/>
          <p:nvPr/>
        </p:nvSpPr>
        <p:spPr>
          <a:xfrm>
            <a:off x="57911" y="9606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C20C3C5-54C7-D939-AE32-25636F0C3FE1}"/>
              </a:ext>
            </a:extLst>
          </p:cNvPr>
          <p:cNvSpPr/>
          <p:nvPr/>
        </p:nvSpPr>
        <p:spPr>
          <a:xfrm>
            <a:off x="3974049" y="262524"/>
            <a:ext cx="4974008" cy="4160186"/>
          </a:xfrm>
          <a:prstGeom prst="wedgeEllipseCallout">
            <a:avLst>
              <a:gd name="adj1" fmla="val -80662"/>
              <a:gd name="adj2" fmla="val 42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ماذا يطلق على ارتبط مجموعة الكربونيل مع الكربون في وسط السلسلة بدلاً من ارتباطها في نهاية السلسلة؟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8594594C-34A8-998D-FBBD-84F44F307780}"/>
              </a:ext>
            </a:extLst>
          </p:cNvPr>
          <p:cNvSpPr/>
          <p:nvPr/>
        </p:nvSpPr>
        <p:spPr>
          <a:xfrm>
            <a:off x="8575964" y="4140758"/>
            <a:ext cx="2554722" cy="2066078"/>
          </a:xfrm>
          <a:prstGeom prst="wedgeEllipseCallout">
            <a:avLst>
              <a:gd name="adj1" fmla="val 68449"/>
              <a:gd name="adj2" fmla="val 163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الكيتونات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stickman1">
            <a:extLst>
              <a:ext uri="{FF2B5EF4-FFF2-40B4-BE49-F238E27FC236}">
                <a16:creationId xmlns:a16="http://schemas.microsoft.com/office/drawing/2014/main" id="{A58A780D-33D7-E80D-AEE9-6E67EC11E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6" y="791358"/>
            <a:ext cx="1745413" cy="25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515660A-32DD-1290-F19D-9E2EFB6AF753}"/>
              </a:ext>
            </a:extLst>
          </p:cNvPr>
          <p:cNvSpPr/>
          <p:nvPr/>
        </p:nvSpPr>
        <p:spPr>
          <a:xfrm>
            <a:off x="10930224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63F1F24-AFE4-A4ED-3588-19ABD6AF0D2F}"/>
              </a:ext>
            </a:extLst>
          </p:cNvPr>
          <p:cNvSpPr/>
          <p:nvPr/>
        </p:nvSpPr>
        <p:spPr>
          <a:xfrm>
            <a:off x="4736186" y="502620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الكيتونات؟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9E2E84D-B854-0115-38F6-7EEFAF804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 flipH="1">
            <a:off x="191222" y="249094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AF91870-7550-BCD2-7824-F3CE929F4547}"/>
              </a:ext>
            </a:extLst>
          </p:cNvPr>
          <p:cNvSpPr/>
          <p:nvPr/>
        </p:nvSpPr>
        <p:spPr>
          <a:xfrm>
            <a:off x="3489795" y="1381573"/>
            <a:ext cx="8343406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مركبات عضوية ترتبط فيها ذرة الكربون في مجموعة الكربونيل مع ذرتي كربون في السلسلة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CF41165-AB00-1E14-001B-8FE242C5316B}"/>
              </a:ext>
            </a:extLst>
          </p:cNvPr>
          <p:cNvSpPr/>
          <p:nvPr/>
        </p:nvSpPr>
        <p:spPr>
          <a:xfrm>
            <a:off x="5197463" y="2898589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الصيغة العامة لها؟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BBBA737-977F-EF99-8FC1-278B28F13243}"/>
              </a:ext>
            </a:extLst>
          </p:cNvPr>
          <p:cNvSpPr/>
          <p:nvPr/>
        </p:nvSpPr>
        <p:spPr>
          <a:xfrm>
            <a:off x="8063843" y="3856087"/>
            <a:ext cx="2300333" cy="66954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RCO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Ŕ</a:t>
            </a:r>
            <a:endParaRPr lang="ar-SA" sz="28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70779CD-8CDC-3AC2-7020-CDA9CD6531F3}"/>
              </a:ext>
            </a:extLst>
          </p:cNvPr>
          <p:cNvSpPr/>
          <p:nvPr/>
        </p:nvSpPr>
        <p:spPr>
          <a:xfrm>
            <a:off x="5197463" y="3752182"/>
            <a:ext cx="1949010" cy="140367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Ŕ</a:t>
            </a:r>
            <a:r>
              <a:rPr lang="ar-SA" sz="2800" b="1" dirty="0"/>
              <a:t>―</a:t>
            </a:r>
            <a:r>
              <a:rPr lang="en-US" sz="2800" b="1" dirty="0"/>
              <a:t> R―C </a:t>
            </a:r>
            <a:endParaRPr lang="ar-SA" sz="2800" b="1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353DD9B-A718-8A5E-1974-3F2B6BFCE441}"/>
              </a:ext>
            </a:extLst>
          </p:cNvPr>
          <p:cNvSpPr/>
          <p:nvPr/>
        </p:nvSpPr>
        <p:spPr>
          <a:xfrm rot="5400000">
            <a:off x="5856587" y="4006017"/>
            <a:ext cx="630760" cy="40403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=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B42DE70-FFFD-C478-1BAE-259FD2B3E9A3}"/>
              </a:ext>
            </a:extLst>
          </p:cNvPr>
          <p:cNvSpPr/>
          <p:nvPr/>
        </p:nvSpPr>
        <p:spPr>
          <a:xfrm>
            <a:off x="5856587" y="3752181"/>
            <a:ext cx="630760" cy="40403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O</a:t>
            </a:r>
            <a:endParaRPr lang="ar-SA" sz="28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17D013B-D63E-A1EE-C7F3-FC78C4751714}"/>
              </a:ext>
            </a:extLst>
          </p:cNvPr>
          <p:cNvSpPr/>
          <p:nvPr/>
        </p:nvSpPr>
        <p:spPr>
          <a:xfrm>
            <a:off x="5299787" y="5443812"/>
            <a:ext cx="5344953" cy="911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حيث </a:t>
            </a:r>
            <a:r>
              <a:rPr lang="en-US" sz="2800" b="1" dirty="0"/>
              <a:t>R</a:t>
            </a:r>
            <a:r>
              <a:rPr lang="ar-SA" sz="2800" b="1" dirty="0"/>
              <a:t> و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Ŕ</a:t>
            </a:r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dirty="0"/>
              <a:t>سلاسل أو حلقات كربون مرتبطة مع مجموعات وظيفية</a:t>
            </a:r>
          </a:p>
        </p:txBody>
      </p:sp>
    </p:spTree>
    <p:extLst>
      <p:ext uri="{BB962C8B-B14F-4D97-AF65-F5344CB8AC3E}">
        <p14:creationId xmlns:p14="http://schemas.microsoft.com/office/powerpoint/2010/main" val="24265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6D6D2C0-E939-84BB-49AB-396AF2D905B1}"/>
              </a:ext>
            </a:extLst>
          </p:cNvPr>
          <p:cNvSpPr/>
          <p:nvPr/>
        </p:nvSpPr>
        <p:spPr>
          <a:xfrm>
            <a:off x="10930224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pic>
        <p:nvPicPr>
          <p:cNvPr id="3" name="صورة 2" descr="صورة تحتوي على طاولة&#10;&#10;تم إنشاء الوصف تلقائياً">
            <a:extLst>
              <a:ext uri="{FF2B5EF4-FFF2-40B4-BE49-F238E27FC236}">
                <a16:creationId xmlns:a16="http://schemas.microsoft.com/office/drawing/2014/main" id="{334AAB4C-707E-4239-C59F-F2A65B678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2694" r="503" b="759"/>
          <a:stretch/>
        </p:blipFill>
        <p:spPr>
          <a:xfrm>
            <a:off x="182778" y="1380930"/>
            <a:ext cx="11826444" cy="40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BCEB55C-404D-427B-A349-EDF67986F76E}"/>
              </a:ext>
            </a:extLst>
          </p:cNvPr>
          <p:cNvSpPr/>
          <p:nvPr/>
        </p:nvSpPr>
        <p:spPr>
          <a:xfrm>
            <a:off x="10919309" y="17636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5EB10F5-878B-84CF-38AD-9783C4B4FDDD}"/>
              </a:ext>
            </a:extLst>
          </p:cNvPr>
          <p:cNvSpPr/>
          <p:nvPr/>
        </p:nvSpPr>
        <p:spPr>
          <a:xfrm>
            <a:off x="513798" y="1682873"/>
            <a:ext cx="11164404" cy="33288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نرقم السلسلة من الطرف الأقرب إلى ذرة كربون مجموعة الكربونيل ونستمر باتجاه أطول سلسلة من ذرات الكربون.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نسمي التفرعات إن وجدت كما تقدم في قواعد هذه الطريقة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ننسب الكيتون إلى السلسلة 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الألكانية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الأطول بعد تحديد موقع الكربونيل ونضيف إلى اسم الألكان والمقطع ( 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ون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) الدال على مجموعة الكربونيل الكيتونية 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إيثان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إيثانون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، بروبان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بروبانون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، بيوتان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بيوتانون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، بنتان ←</a:t>
            </a:r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بنتانون</a:t>
            </a:r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6576F05-9E09-EE4F-566D-6D9AF65A1466}"/>
              </a:ext>
            </a:extLst>
          </p:cNvPr>
          <p:cNvSpPr/>
          <p:nvPr/>
        </p:nvSpPr>
        <p:spPr>
          <a:xfrm>
            <a:off x="3885143" y="338160"/>
            <a:ext cx="4190810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تسمية الكيتونات</a:t>
            </a:r>
          </a:p>
        </p:txBody>
      </p:sp>
      <p:pic>
        <p:nvPicPr>
          <p:cNvPr id="5" name="stickman1">
            <a:extLst>
              <a:ext uri="{FF2B5EF4-FFF2-40B4-BE49-F238E27FC236}">
                <a16:creationId xmlns:a16="http://schemas.microsoft.com/office/drawing/2014/main" id="{DAF89F32-8246-1EDB-631B-F23D1B0D3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7382" y="105611"/>
            <a:ext cx="1048883" cy="150701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937FF0C-A78E-D3B6-F3C5-344DF3CA18B2}"/>
              </a:ext>
            </a:extLst>
          </p:cNvPr>
          <p:cNvSpPr/>
          <p:nvPr/>
        </p:nvSpPr>
        <p:spPr>
          <a:xfrm>
            <a:off x="2232840" y="5278269"/>
            <a:ext cx="7726319" cy="1001233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الطريقة الشائعة </a:t>
            </a:r>
          </a:p>
          <a:p>
            <a:pPr algn="ctr"/>
            <a:r>
              <a:rPr lang="ar-SA" altLang="ar-SA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اسم الجذر الأول </a:t>
            </a:r>
            <a:r>
              <a:rPr lang="en-US" altLang="ar-SA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ar-SA" altLang="ar-SA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 اسم الجذر الثاني </a:t>
            </a:r>
            <a:r>
              <a:rPr lang="en-US" altLang="ar-SA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Ŕ</a:t>
            </a:r>
            <a:r>
              <a:rPr lang="ar-SA" altLang="ar-SA" sz="28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altLang="ar-SA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كلمة  ( كيتون) </a:t>
            </a:r>
            <a:endParaRPr lang="en-US" altLang="ar-SA" sz="2800" dirty="0"/>
          </a:p>
        </p:txBody>
      </p:sp>
    </p:spTree>
    <p:extLst>
      <p:ext uri="{BB962C8B-B14F-4D97-AF65-F5344CB8AC3E}">
        <p14:creationId xmlns:p14="http://schemas.microsoft.com/office/powerpoint/2010/main" val="16208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B54D85F-8A91-ADF4-18BB-E57F0BC8CF17}"/>
              </a:ext>
            </a:extLst>
          </p:cNvPr>
          <p:cNvSpPr/>
          <p:nvPr/>
        </p:nvSpPr>
        <p:spPr>
          <a:xfrm>
            <a:off x="1614503" y="2485398"/>
            <a:ext cx="8962993" cy="3001002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6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C-CH</a:t>
            </a:r>
            <a:r>
              <a:rPr lang="en-US" sz="36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endParaRPr lang="ar-SA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A5DF69E-0FC9-7E3A-8E8A-66F936FD5C3D}"/>
              </a:ext>
            </a:extLst>
          </p:cNvPr>
          <p:cNvSpPr/>
          <p:nvPr/>
        </p:nvSpPr>
        <p:spPr>
          <a:xfrm>
            <a:off x="5092432" y="803522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تطبيق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54FFCB0-98D2-305B-0CDA-03EE5ECA3721}"/>
              </a:ext>
            </a:extLst>
          </p:cNvPr>
          <p:cNvSpPr/>
          <p:nvPr/>
        </p:nvSpPr>
        <p:spPr>
          <a:xfrm>
            <a:off x="6134564" y="2610355"/>
            <a:ext cx="589858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O</a:t>
            </a:r>
            <a:endParaRPr lang="ar-SA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7AE0AFA-4EB7-24F8-0169-C1C7BFAC3AB9}"/>
              </a:ext>
            </a:extLst>
          </p:cNvPr>
          <p:cNvSpPr/>
          <p:nvPr/>
        </p:nvSpPr>
        <p:spPr>
          <a:xfrm rot="5400000">
            <a:off x="6202552" y="3059692"/>
            <a:ext cx="45388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=</a:t>
            </a:r>
            <a:endParaRPr lang="ar-SA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335CFBC-FE86-8C55-ADEF-7A6AE4930B70}"/>
              </a:ext>
            </a:extLst>
          </p:cNvPr>
          <p:cNvSpPr/>
          <p:nvPr/>
        </p:nvSpPr>
        <p:spPr>
          <a:xfrm>
            <a:off x="5540405" y="4158823"/>
            <a:ext cx="10142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CH</a:t>
            </a:r>
            <a:r>
              <a:rPr lang="en-US" sz="3600" b="1" baseline="-25000" dirty="0">
                <a:solidFill>
                  <a:sysClr val="windowText" lastClr="000000"/>
                </a:solidFill>
              </a:rPr>
              <a:t>3</a:t>
            </a:r>
            <a:endParaRPr lang="ar-SA" sz="3600" b="1" baseline="-25000" dirty="0">
              <a:solidFill>
                <a:sysClr val="windowText" lastClr="0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93C2157-581C-15F6-F092-B2B57419DF22}"/>
              </a:ext>
            </a:extLst>
          </p:cNvPr>
          <p:cNvSpPr/>
          <p:nvPr/>
        </p:nvSpPr>
        <p:spPr>
          <a:xfrm rot="5400000">
            <a:off x="5591353" y="3739005"/>
            <a:ext cx="57542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ꟷ</a:t>
            </a:r>
            <a:endParaRPr lang="ar-SA" sz="3600" b="1" baseline="-25000" dirty="0">
              <a:solidFill>
                <a:sysClr val="windowText" lastClr="000000"/>
              </a:solidFill>
            </a:endParaRPr>
          </a:p>
        </p:txBody>
      </p:sp>
      <p:pic>
        <p:nvPicPr>
          <p:cNvPr id="8" name="stickman1">
            <a:extLst>
              <a:ext uri="{FF2B5EF4-FFF2-40B4-BE49-F238E27FC236}">
                <a16:creationId xmlns:a16="http://schemas.microsoft.com/office/drawing/2014/main" id="{C60AABAF-CBED-5352-C11F-47008950C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4199" y="535585"/>
            <a:ext cx="1048883" cy="150701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3CAAF23-B1E2-0F95-AD88-D0264F525E7C}"/>
              </a:ext>
            </a:extLst>
          </p:cNvPr>
          <p:cNvSpPr/>
          <p:nvPr/>
        </p:nvSpPr>
        <p:spPr>
          <a:xfrm>
            <a:off x="7371184" y="4440339"/>
            <a:ext cx="2942561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00CC"/>
                </a:solidFill>
              </a:rPr>
              <a:t>3- ميثيل </a:t>
            </a:r>
            <a:r>
              <a:rPr lang="ar-SA" sz="3200" b="1" dirty="0" err="1">
                <a:solidFill>
                  <a:srgbClr val="0000CC"/>
                </a:solidFill>
              </a:rPr>
              <a:t>بيوتانون</a:t>
            </a:r>
            <a:endParaRPr lang="ar-SA" sz="3200" b="1" dirty="0">
              <a:solidFill>
                <a:srgbClr val="0000CC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ECC5E6A-910E-CD0B-87D2-0062CEE44656}"/>
              </a:ext>
            </a:extLst>
          </p:cNvPr>
          <p:cNvSpPr/>
          <p:nvPr/>
        </p:nvSpPr>
        <p:spPr>
          <a:xfrm>
            <a:off x="2279276" y="4513934"/>
            <a:ext cx="2942561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00CC"/>
                </a:solidFill>
              </a:rPr>
              <a:t>ميثيل </a:t>
            </a:r>
            <a:r>
              <a:rPr lang="ar-SA" sz="3200" b="1" dirty="0" err="1">
                <a:solidFill>
                  <a:srgbClr val="0000CC"/>
                </a:solidFill>
              </a:rPr>
              <a:t>ايزوبيل</a:t>
            </a:r>
            <a:r>
              <a:rPr lang="ar-SA" sz="3200" b="1" dirty="0">
                <a:solidFill>
                  <a:srgbClr val="0000CC"/>
                </a:solidFill>
              </a:rPr>
              <a:t> كيتون</a:t>
            </a:r>
          </a:p>
        </p:txBody>
      </p:sp>
    </p:spTree>
    <p:extLst>
      <p:ext uri="{BB962C8B-B14F-4D97-AF65-F5344CB8AC3E}">
        <p14:creationId xmlns:p14="http://schemas.microsoft.com/office/powerpoint/2010/main" val="15874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4646A2B-E617-AC2E-4FEF-C26EB5868724}"/>
              </a:ext>
            </a:extLst>
          </p:cNvPr>
          <p:cNvSpPr/>
          <p:nvPr/>
        </p:nvSpPr>
        <p:spPr>
          <a:xfrm>
            <a:off x="6820677" y="169229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المصادر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35FAA8A-0996-F32E-FC4C-C0DA01B54DAB}"/>
              </a:ext>
            </a:extLst>
          </p:cNvPr>
          <p:cNvSpPr/>
          <p:nvPr/>
        </p:nvSpPr>
        <p:spPr>
          <a:xfrm>
            <a:off x="9190653" y="267409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تطبيق</a:t>
            </a:r>
            <a:r>
              <a:rPr lang="ar-SA" sz="4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0B6E3B4-2A74-D19C-9DE2-D9C2FAF3D6AD}"/>
              </a:ext>
            </a:extLst>
          </p:cNvPr>
          <p:cNvSpPr/>
          <p:nvPr/>
        </p:nvSpPr>
        <p:spPr>
          <a:xfrm>
            <a:off x="1054975" y="169229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95 سؤال 45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B7A6E74-9384-50E4-A671-30900E3777A2}"/>
              </a:ext>
            </a:extLst>
          </p:cNvPr>
          <p:cNvSpPr/>
          <p:nvPr/>
        </p:nvSpPr>
        <p:spPr>
          <a:xfrm>
            <a:off x="6889102" y="5707570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94 سؤال 45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09C4FFB-7F7C-4DA7-0703-82CD2B16908E}"/>
              </a:ext>
            </a:extLst>
          </p:cNvPr>
          <p:cNvSpPr/>
          <p:nvPr/>
        </p:nvSpPr>
        <p:spPr>
          <a:xfrm>
            <a:off x="8348024" y="4444346"/>
            <a:ext cx="139850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err="1">
                <a:solidFill>
                  <a:schemeClr val="bg1"/>
                </a:solidFill>
              </a:rPr>
              <a:t>بنتانون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7" name="stickman1">
            <a:extLst>
              <a:ext uri="{FF2B5EF4-FFF2-40B4-BE49-F238E27FC236}">
                <a16:creationId xmlns:a16="http://schemas.microsoft.com/office/drawing/2014/main" id="{16D13521-5BEB-1DA1-AE65-750857619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72553" y="-87959"/>
            <a:ext cx="1048883" cy="1507015"/>
          </a:xfrm>
          <a:prstGeom prst="rect">
            <a:avLst/>
          </a:prstGeom>
        </p:spPr>
      </p:pic>
      <p:pic>
        <p:nvPicPr>
          <p:cNvPr id="8" name="صورة 7" descr="صورة تحتوي على رسم بياني, تخطيطي&#10;&#10;تم إنشاء الوصف تلقائياً">
            <a:extLst>
              <a:ext uri="{FF2B5EF4-FFF2-40B4-BE49-F238E27FC236}">
                <a16:creationId xmlns:a16="http://schemas.microsoft.com/office/drawing/2014/main" id="{2E2159FD-512E-5DC2-C7E3-B2AEAAFD6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t="37823" r="13137" b="14584"/>
          <a:stretch/>
        </p:blipFill>
        <p:spPr>
          <a:xfrm>
            <a:off x="6660402" y="2594493"/>
            <a:ext cx="4636897" cy="200514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6BC23F55-8B31-321A-B85B-B21EB2B989D6}"/>
              </a:ext>
            </a:extLst>
          </p:cNvPr>
          <p:cNvSpPr/>
          <p:nvPr/>
        </p:nvSpPr>
        <p:spPr>
          <a:xfrm>
            <a:off x="7690841" y="4916281"/>
            <a:ext cx="2712868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ثاني أيثيل كيتون</a:t>
            </a:r>
          </a:p>
        </p:txBody>
      </p:sp>
      <p:pic>
        <p:nvPicPr>
          <p:cNvPr id="10" name="صورة 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84D2F8-2D80-7BD8-B6EA-8EBBAEA87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t="23028" r="3222" b="8825"/>
          <a:stretch/>
        </p:blipFill>
        <p:spPr>
          <a:xfrm>
            <a:off x="2126552" y="5707570"/>
            <a:ext cx="4533850" cy="604328"/>
          </a:xfrm>
          <a:prstGeom prst="rect">
            <a:avLst/>
          </a:prstGeom>
        </p:spPr>
      </p:pic>
      <p:pic>
        <p:nvPicPr>
          <p:cNvPr id="11" name="صورة 10" descr="صورة تحتوي على ميدان/ مربع&#10;&#10;تم إنشاء الوصف تلقائياً">
            <a:extLst>
              <a:ext uri="{FF2B5EF4-FFF2-40B4-BE49-F238E27FC236}">
                <a16:creationId xmlns:a16="http://schemas.microsoft.com/office/drawing/2014/main" id="{FB38D575-2187-750F-C984-DA411276D2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20894" r="26757" b="16777"/>
          <a:stretch/>
        </p:blipFill>
        <p:spPr>
          <a:xfrm>
            <a:off x="1672460" y="2594493"/>
            <a:ext cx="2979174" cy="2333879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96F59A3B-55AE-8FAD-918E-4CB41323EDAB}"/>
              </a:ext>
            </a:extLst>
          </p:cNvPr>
          <p:cNvSpPr/>
          <p:nvPr/>
        </p:nvSpPr>
        <p:spPr>
          <a:xfrm>
            <a:off x="1990331" y="4828099"/>
            <a:ext cx="2343431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err="1">
                <a:solidFill>
                  <a:schemeClr val="bg1"/>
                </a:solidFill>
              </a:rPr>
              <a:t>بيوتانون</a:t>
            </a:r>
            <a:r>
              <a:rPr lang="ar-SA" sz="3200" b="1" dirty="0">
                <a:solidFill>
                  <a:schemeClr val="bg1"/>
                </a:solidFill>
              </a:rPr>
              <a:t> حلقي</a:t>
            </a:r>
          </a:p>
        </p:txBody>
      </p:sp>
    </p:spTree>
    <p:extLst>
      <p:ext uri="{BB962C8B-B14F-4D97-AF65-F5344CB8AC3E}">
        <p14:creationId xmlns:p14="http://schemas.microsoft.com/office/powerpoint/2010/main" val="196143744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5581A2F3-DE0D-C481-93DB-0046AA43E9DC}"/>
              </a:ext>
            </a:extLst>
          </p:cNvPr>
          <p:cNvSpPr/>
          <p:nvPr/>
        </p:nvSpPr>
        <p:spPr>
          <a:xfrm>
            <a:off x="3737127" y="545552"/>
            <a:ext cx="3624916" cy="3166476"/>
          </a:xfrm>
          <a:prstGeom prst="wedgeEllipseCallout">
            <a:avLst>
              <a:gd name="adj1" fmla="val -76139"/>
              <a:gd name="adj2" fmla="val -1080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هو ابسط الكيتونات وأكثرها شيوعاً؟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8303FE40-3EC4-E9E3-5C52-BE101E100DEA}"/>
              </a:ext>
            </a:extLst>
          </p:cNvPr>
          <p:cNvSpPr/>
          <p:nvPr/>
        </p:nvSpPr>
        <p:spPr>
          <a:xfrm>
            <a:off x="7256886" y="3091756"/>
            <a:ext cx="3624916" cy="3166476"/>
          </a:xfrm>
          <a:prstGeom prst="wedgeEllipseCallout">
            <a:avLst>
              <a:gd name="adj1" fmla="val 63337"/>
              <a:gd name="adj2" fmla="val 3132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الأسيتون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ar-SA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بروبانون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ickman1">
            <a:extLst>
              <a:ext uri="{FF2B5EF4-FFF2-40B4-BE49-F238E27FC236}">
                <a16:creationId xmlns:a16="http://schemas.microsoft.com/office/drawing/2014/main" id="{9F8674F3-6157-E060-84E9-AA8B2C423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6" y="791358"/>
            <a:ext cx="1745413" cy="25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0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69BB7E4-3076-044C-BB61-2F737E717248}"/>
              </a:ext>
            </a:extLst>
          </p:cNvPr>
          <p:cNvSpPr/>
          <p:nvPr/>
        </p:nvSpPr>
        <p:spPr>
          <a:xfrm>
            <a:off x="97884" y="34847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251D0DB-3560-14B8-8482-AD6DA3FDC85F}"/>
              </a:ext>
            </a:extLst>
          </p:cNvPr>
          <p:cNvSpPr/>
          <p:nvPr/>
        </p:nvSpPr>
        <p:spPr>
          <a:xfrm>
            <a:off x="3028407" y="2773449"/>
            <a:ext cx="6135185" cy="1311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bg1"/>
                </a:solidFill>
              </a:rPr>
              <a:t>خواص الكيتونات</a:t>
            </a:r>
          </a:p>
        </p:txBody>
      </p:sp>
      <p:pic>
        <p:nvPicPr>
          <p:cNvPr id="5" name="stickman1">
            <a:extLst>
              <a:ext uri="{FF2B5EF4-FFF2-40B4-BE49-F238E27FC236}">
                <a16:creationId xmlns:a16="http://schemas.microsoft.com/office/drawing/2014/main" id="{ACF528F7-7D21-4E2F-2F63-2E7763BC3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67" y="2138243"/>
            <a:ext cx="1989877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64B5CD1-0D6E-FF6E-9E1C-427320F74A84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C3D899A-FE1C-2D3A-7820-4236ABCC4DF7}"/>
              </a:ext>
            </a:extLst>
          </p:cNvPr>
          <p:cNvSpPr/>
          <p:nvPr/>
        </p:nvSpPr>
        <p:spPr>
          <a:xfrm>
            <a:off x="3028407" y="2144042"/>
            <a:ext cx="6135185" cy="256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bg1"/>
                </a:solidFill>
              </a:rPr>
              <a:t>هيا للقراءة والفهم صفحة 71 لنتعرف على خواص واستعمالات الكيتونات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9BA18C8-158E-6095-EBDE-C582868E3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51" y="1514635"/>
            <a:ext cx="2667000" cy="47625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5FB5796-F115-E2B2-76BB-01999304600C}"/>
              </a:ext>
            </a:extLst>
          </p:cNvPr>
          <p:cNvSpPr/>
          <p:nvPr/>
        </p:nvSpPr>
        <p:spPr>
          <a:xfrm>
            <a:off x="167362" y="6277135"/>
            <a:ext cx="2277258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استراتيجية القراءة الموجهة</a:t>
            </a:r>
          </a:p>
        </p:txBody>
      </p:sp>
    </p:spTree>
    <p:extLst>
      <p:ext uri="{BB962C8B-B14F-4D97-AF65-F5344CB8AC3E}">
        <p14:creationId xmlns:p14="http://schemas.microsoft.com/office/powerpoint/2010/main" val="357746786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>
            <a:extLst>
              <a:ext uri="{FF2B5EF4-FFF2-40B4-BE49-F238E27FC236}">
                <a16:creationId xmlns:a16="http://schemas.microsoft.com/office/drawing/2014/main" id="{A5F87689-5601-47B5-EE19-3D7220D7A74E}"/>
              </a:ext>
            </a:extLst>
          </p:cNvPr>
          <p:cNvSpPr/>
          <p:nvPr/>
        </p:nvSpPr>
        <p:spPr>
          <a:xfrm>
            <a:off x="9741159" y="399379"/>
            <a:ext cx="1211580" cy="48547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التركيز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833712-6FA2-EC25-930D-F535C299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86" y="3929742"/>
            <a:ext cx="3696723" cy="208072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2F632E0-6C8E-488D-D27B-785CCBEDE6EB}"/>
              </a:ext>
            </a:extLst>
          </p:cNvPr>
          <p:cNvSpPr/>
          <p:nvPr/>
        </p:nvSpPr>
        <p:spPr>
          <a:xfrm>
            <a:off x="878387" y="559836"/>
            <a:ext cx="6380829" cy="72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كيف يمكن إزالة الطلاء الموجود على الثياب؟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D0E74A9-7D44-21C1-DA4D-948394417FF9}"/>
              </a:ext>
            </a:extLst>
          </p:cNvPr>
          <p:cNvSpPr/>
          <p:nvPr/>
        </p:nvSpPr>
        <p:spPr>
          <a:xfrm>
            <a:off x="861000" y="3299928"/>
            <a:ext cx="6380829" cy="72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</a:rPr>
              <a:t>ما الخاصية التي يجب أن يمتلكها السائل الذي يراد به إزالة الطلاء؟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862F7F7-9071-4770-3D44-8CA50EEC9E4C}"/>
              </a:ext>
            </a:extLst>
          </p:cNvPr>
          <p:cNvSpPr/>
          <p:nvPr/>
        </p:nvSpPr>
        <p:spPr>
          <a:xfrm>
            <a:off x="856290" y="1604864"/>
            <a:ext cx="6380829" cy="72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يجب استخدام مزيل طلاء الأظافر. ستذوب فيه.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8F354F5-73D3-6D69-0DDA-0D01D9F6CB6D}"/>
              </a:ext>
            </a:extLst>
          </p:cNvPr>
          <p:cNvSpPr/>
          <p:nvPr/>
        </p:nvSpPr>
        <p:spPr>
          <a:xfrm>
            <a:off x="8057838" y="1371599"/>
            <a:ext cx="3862218" cy="244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أن مشتقات الهيدروكربونات لها مجموعة كبيرة من الاستخدامات التي تعتمد على خصائص كل منها، والتي تنجم عن المجموعات الوظيفية المميزة لها.</a:t>
            </a:r>
          </a:p>
          <a:p>
            <a:pPr algn="ctr"/>
            <a:r>
              <a:rPr lang="ar-SA" sz="2000" b="1" dirty="0">
                <a:solidFill>
                  <a:schemeClr val="bg1"/>
                </a:solidFill>
              </a:rPr>
              <a:t>أن المكون الرئيس في كثير من مزيلات طلاء الأظافر هو أسيتات الإيثيل. ينتمي أسيتات الإيثيل إلى فئة من مشتقات الهيدروكربونات تسمى </a:t>
            </a:r>
            <a:r>
              <a:rPr lang="ar-SA" sz="2000" b="1" dirty="0" err="1">
                <a:solidFill>
                  <a:schemeClr val="bg1"/>
                </a:solidFill>
              </a:rPr>
              <a:t>إسترات</a:t>
            </a:r>
            <a:r>
              <a:rPr lang="ar-SA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F199A54-757D-8EEF-B408-ECA44DA2556F}"/>
              </a:ext>
            </a:extLst>
          </p:cNvPr>
          <p:cNvSpPr/>
          <p:nvPr/>
        </p:nvSpPr>
        <p:spPr>
          <a:xfrm>
            <a:off x="545593" y="4391610"/>
            <a:ext cx="6380829" cy="1454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يجب أن يكون مزيل طلاء الأظافر مذيبًا جيدًا للمواد،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مثل الطلاء الزيتي للأظافر، الذي لا يذوب في الماء</a:t>
            </a:r>
          </a:p>
          <a:p>
            <a:pPr algn="ctr"/>
            <a:r>
              <a:rPr lang="ar-SA" sz="2800" b="1" dirty="0">
                <a:solidFill>
                  <a:schemeClr val="bg1"/>
                </a:solidFill>
              </a:rPr>
              <a:t>بشكل جيد</a:t>
            </a:r>
          </a:p>
        </p:txBody>
      </p:sp>
      <p:pic>
        <p:nvPicPr>
          <p:cNvPr id="11" name="صورة 10" descr="صورة تحتوي على رسوم متحركة&#10;&#10;تم إنشاء الوصف تلقائياً">
            <a:extLst>
              <a:ext uri="{FF2B5EF4-FFF2-40B4-BE49-F238E27FC236}">
                <a16:creationId xmlns:a16="http://schemas.microsoft.com/office/drawing/2014/main" id="{A99AAE32-D991-F822-EA14-635F10CFD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79" y="173660"/>
            <a:ext cx="786977" cy="9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7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18A472F-DA58-74A5-2176-C6F05D084D07}"/>
              </a:ext>
            </a:extLst>
          </p:cNvPr>
          <p:cNvSpPr/>
          <p:nvPr/>
        </p:nvSpPr>
        <p:spPr>
          <a:xfrm>
            <a:off x="308801" y="62486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705DF160-60AE-7066-0089-17147D0E23CD}"/>
              </a:ext>
            </a:extLst>
          </p:cNvPr>
          <p:cNvSpPr/>
          <p:nvPr/>
        </p:nvSpPr>
        <p:spPr>
          <a:xfrm>
            <a:off x="3737127" y="545552"/>
            <a:ext cx="3624916" cy="3166476"/>
          </a:xfrm>
          <a:prstGeom prst="wedgeEllipseCallout">
            <a:avLst>
              <a:gd name="adj1" fmla="val -76139"/>
              <a:gd name="adj2" fmla="val -1080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 نوع الروابط في الكيتونات؟ ولماذا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B8635E1B-EDF1-E3FB-0767-9E44A581CD28}"/>
              </a:ext>
            </a:extLst>
          </p:cNvPr>
          <p:cNvSpPr/>
          <p:nvPr/>
        </p:nvSpPr>
        <p:spPr>
          <a:xfrm>
            <a:off x="7256886" y="3091756"/>
            <a:ext cx="3624916" cy="3166476"/>
          </a:xfrm>
          <a:prstGeom prst="wedgeEllipseCallout">
            <a:avLst>
              <a:gd name="adj1" fmla="val 63337"/>
              <a:gd name="adj2" fmla="val 3132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قطبية </a:t>
            </a:r>
          </a:p>
          <a:p>
            <a:pPr algn="ctr"/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C=O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661630C-4C08-3BC2-B3FE-0E7C8DA62C34}"/>
              </a:ext>
            </a:extLst>
          </p:cNvPr>
          <p:cNvSpPr/>
          <p:nvPr/>
        </p:nvSpPr>
        <p:spPr>
          <a:xfrm rot="18660100">
            <a:off x="8403236" y="5333369"/>
            <a:ext cx="561980" cy="323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ꟷ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8463FE0-5D0B-6E52-6B6F-18AB39FD8800}"/>
              </a:ext>
            </a:extLst>
          </p:cNvPr>
          <p:cNvSpPr/>
          <p:nvPr/>
        </p:nvSpPr>
        <p:spPr>
          <a:xfrm rot="2472951">
            <a:off x="8312539" y="4708301"/>
            <a:ext cx="561980" cy="323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ysClr val="windowText" lastClr="000000"/>
                </a:solidFill>
              </a:rPr>
              <a:t>ꟷ</a:t>
            </a:r>
          </a:p>
        </p:txBody>
      </p:sp>
      <p:pic>
        <p:nvPicPr>
          <p:cNvPr id="8" name="stickman1">
            <a:extLst>
              <a:ext uri="{FF2B5EF4-FFF2-40B4-BE49-F238E27FC236}">
                <a16:creationId xmlns:a16="http://schemas.microsoft.com/office/drawing/2014/main" id="{06C157A9-58DE-7F9E-5794-EAB4002A8B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6" y="791358"/>
            <a:ext cx="1745413" cy="25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9754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ED4373D-BD0C-6C3B-47CF-D6B146C24517}"/>
              </a:ext>
            </a:extLst>
          </p:cNvPr>
          <p:cNvSpPr/>
          <p:nvPr/>
        </p:nvSpPr>
        <p:spPr>
          <a:xfrm>
            <a:off x="308801" y="62486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pic>
        <p:nvPicPr>
          <p:cNvPr id="4" name="stickman1">
            <a:extLst>
              <a:ext uri="{FF2B5EF4-FFF2-40B4-BE49-F238E27FC236}">
                <a16:creationId xmlns:a16="http://schemas.microsoft.com/office/drawing/2014/main" id="{84524869-71FA-D26F-112A-E31D1D2E3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6" y="791358"/>
            <a:ext cx="1745413" cy="2507776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A8574AFE-8201-B27A-2713-246A631ADB66}"/>
              </a:ext>
            </a:extLst>
          </p:cNvPr>
          <p:cNvSpPr/>
          <p:nvPr/>
        </p:nvSpPr>
        <p:spPr>
          <a:xfrm>
            <a:off x="3320193" y="132658"/>
            <a:ext cx="3624916" cy="3166476"/>
          </a:xfrm>
          <a:prstGeom prst="wedgeEllipseCallout">
            <a:avLst>
              <a:gd name="adj1" fmla="val -64476"/>
              <a:gd name="adj2" fmla="val 62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هل تكون روابط هيدروجينية بين جزيئاتها الكيتونات؟</a:t>
            </a: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1B0CD094-90D8-2455-CF4E-BF512B6F8D28}"/>
              </a:ext>
            </a:extLst>
          </p:cNvPr>
          <p:cNvSpPr/>
          <p:nvPr/>
        </p:nvSpPr>
        <p:spPr>
          <a:xfrm>
            <a:off x="7244869" y="2412642"/>
            <a:ext cx="4312444" cy="3959364"/>
          </a:xfrm>
          <a:prstGeom prst="wedgeEllipseCallout">
            <a:avLst>
              <a:gd name="adj1" fmla="val 46531"/>
              <a:gd name="adj2" fmla="val 3728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لا تكون روابط هيدروجينية بين جزيئاتها، </a:t>
            </a:r>
            <a:r>
              <a:rPr lang="ar-SA" sz="3200" b="1" dirty="0">
                <a:solidFill>
                  <a:srgbClr val="0000CC"/>
                </a:solidFill>
              </a:rPr>
              <a:t>لعدم وجود ذرات هيدروجين مرتبطة مباشرة مع ذرة الأكسجين  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F1C5B0D7-D51C-A783-0FBD-BB50B2F38B8F}"/>
              </a:ext>
            </a:extLst>
          </p:cNvPr>
          <p:cNvSpPr/>
          <p:nvPr/>
        </p:nvSpPr>
        <p:spPr>
          <a:xfrm>
            <a:off x="3185846" y="3558867"/>
            <a:ext cx="3624916" cy="3166476"/>
          </a:xfrm>
          <a:prstGeom prst="wedgeEllipseCallout">
            <a:avLst>
              <a:gd name="adj1" fmla="val 58997"/>
              <a:gd name="adj2" fmla="val 2853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لكن تكون روابط هيدروجينية مع جزيئات الماء</a:t>
            </a:r>
          </a:p>
        </p:txBody>
      </p:sp>
    </p:spTree>
    <p:extLst>
      <p:ext uri="{BB962C8B-B14F-4D97-AF65-F5344CB8AC3E}">
        <p14:creationId xmlns:p14="http://schemas.microsoft.com/office/powerpoint/2010/main" val="35461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FBC643-C706-0756-588C-4EBF7C4042A8}"/>
              </a:ext>
            </a:extLst>
          </p:cNvPr>
          <p:cNvSpPr/>
          <p:nvPr/>
        </p:nvSpPr>
        <p:spPr>
          <a:xfrm>
            <a:off x="308801" y="62486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pic>
        <p:nvPicPr>
          <p:cNvPr id="4" name="stickman1">
            <a:extLst>
              <a:ext uri="{FF2B5EF4-FFF2-40B4-BE49-F238E27FC236}">
                <a16:creationId xmlns:a16="http://schemas.microsoft.com/office/drawing/2014/main" id="{95435D07-E550-9E81-B46F-122A79F73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6" y="791358"/>
            <a:ext cx="1745413" cy="2507776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216CF3E4-F125-F9CA-C9AE-380F78CAF02A}"/>
              </a:ext>
            </a:extLst>
          </p:cNvPr>
          <p:cNvSpPr/>
          <p:nvPr/>
        </p:nvSpPr>
        <p:spPr>
          <a:xfrm>
            <a:off x="3361617" y="224284"/>
            <a:ext cx="3624916" cy="3166476"/>
          </a:xfrm>
          <a:prstGeom prst="wedgeEllipseCallout">
            <a:avLst>
              <a:gd name="adj1" fmla="val -65290"/>
              <a:gd name="adj2" fmla="val 378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درجة غليانها، كيف تكون مقارنة مع الكحولات؟ ولماذا</a:t>
            </a: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EB7574CB-64A7-9D9C-C279-DFDE8BAAAF11}"/>
              </a:ext>
            </a:extLst>
          </p:cNvPr>
          <p:cNvSpPr/>
          <p:nvPr/>
        </p:nvSpPr>
        <p:spPr>
          <a:xfrm>
            <a:off x="6096000" y="3176754"/>
            <a:ext cx="4714278" cy="3474167"/>
          </a:xfrm>
          <a:prstGeom prst="wedgeEllipseCallout">
            <a:avLst>
              <a:gd name="adj1" fmla="val 64349"/>
              <a:gd name="adj2" fmla="val 2211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درجة غليانها اقل من الكحولات التي لها العدد نفسه من الكربونات لأنه لا يوجد بين جزيئاتها روابط هيدروجينية .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1D82CDAA-F4E5-C0BA-A683-FB49AF441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21647"/>
              </p:ext>
            </p:extLst>
          </p:nvPr>
        </p:nvGraphicFramePr>
        <p:xfrm>
          <a:off x="884903" y="4410642"/>
          <a:ext cx="4617694" cy="1656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08847">
                  <a:extLst>
                    <a:ext uri="{9D8B030D-6E8A-4147-A177-3AD203B41FA5}">
                      <a16:colId xmlns:a16="http://schemas.microsoft.com/office/drawing/2014/main" val="1796714922"/>
                    </a:ext>
                  </a:extLst>
                </a:gridCol>
                <a:gridCol w="2308847">
                  <a:extLst>
                    <a:ext uri="{9D8B030D-6E8A-4147-A177-3AD203B41FA5}">
                      <a16:colId xmlns:a16="http://schemas.microsoft.com/office/drawing/2014/main" val="2037344249"/>
                    </a:ext>
                  </a:extLst>
                </a:gridCol>
              </a:tblGrid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- 42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63594"/>
                  </a:ext>
                </a:extLst>
              </a:tr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6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15350"/>
                  </a:ext>
                </a:extLst>
              </a:tr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6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525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65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5096D6A-A837-B8D9-5EAA-05B2ABA9797B}"/>
              </a:ext>
            </a:extLst>
          </p:cNvPr>
          <p:cNvSpPr/>
          <p:nvPr/>
        </p:nvSpPr>
        <p:spPr>
          <a:xfrm>
            <a:off x="2074027" y="789466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خواص الكيتونات؟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52610AB-D2FC-05C0-01EB-70117A1AFF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B26A86E-DF8C-A832-7ABB-C094091D5467}"/>
              </a:ext>
            </a:extLst>
          </p:cNvPr>
          <p:cNvSpPr/>
          <p:nvPr/>
        </p:nvSpPr>
        <p:spPr>
          <a:xfrm>
            <a:off x="603163" y="2030436"/>
            <a:ext cx="8343406" cy="27971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مواد قطبية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لا تكون روابط هيدروجينية مع بعضها البعض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تكون روابط هيدروجينية مع الماء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أكثر ذائبية من الألكانات ولكن أقل من الكحولات والأمينات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درجة غليانها أقل من الكحولات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2800" b="1" dirty="0"/>
              <a:t>أقل نشاطاً من الألدهيدات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EDABD4C-24AC-F0D3-401E-0F9D914B1248}"/>
              </a:ext>
            </a:extLst>
          </p:cNvPr>
          <p:cNvSpPr/>
          <p:nvPr/>
        </p:nvSpPr>
        <p:spPr>
          <a:xfrm>
            <a:off x="1773203" y="5240166"/>
            <a:ext cx="5768140" cy="8283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الأسيتون قابل للذوبان في الماء بشكل تام</a:t>
            </a:r>
          </a:p>
        </p:txBody>
      </p:sp>
    </p:spTree>
    <p:extLst>
      <p:ext uri="{BB962C8B-B14F-4D97-AF65-F5344CB8AC3E}">
        <p14:creationId xmlns:p14="http://schemas.microsoft.com/office/powerpoint/2010/main" val="8190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DD9E9C6-9BDF-E657-D43E-5DA2942404E5}"/>
              </a:ext>
            </a:extLst>
          </p:cNvPr>
          <p:cNvSpPr/>
          <p:nvPr/>
        </p:nvSpPr>
        <p:spPr>
          <a:xfrm>
            <a:off x="97884" y="34847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B9A2323-C94F-6B89-22B7-52B1FFF2A28D}"/>
              </a:ext>
            </a:extLst>
          </p:cNvPr>
          <p:cNvSpPr/>
          <p:nvPr/>
        </p:nvSpPr>
        <p:spPr>
          <a:xfrm>
            <a:off x="3460955" y="2317094"/>
            <a:ext cx="4748908" cy="2223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bg1"/>
                </a:solidFill>
              </a:rPr>
              <a:t>استعمالات الكيتونات</a:t>
            </a:r>
          </a:p>
        </p:txBody>
      </p:sp>
      <p:pic>
        <p:nvPicPr>
          <p:cNvPr id="5" name="stickman1">
            <a:extLst>
              <a:ext uri="{FF2B5EF4-FFF2-40B4-BE49-F238E27FC236}">
                <a16:creationId xmlns:a16="http://schemas.microsoft.com/office/drawing/2014/main" id="{32EAB2D5-A97A-C963-0474-77F0E2794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67" y="2138243"/>
            <a:ext cx="1989877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6722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2DD242-1C92-C59F-4291-FF53858E4688}"/>
              </a:ext>
            </a:extLst>
          </p:cNvPr>
          <p:cNvSpPr/>
          <p:nvPr/>
        </p:nvSpPr>
        <p:spPr>
          <a:xfrm>
            <a:off x="97884" y="34847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71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E5D4FA1-922B-259C-553A-E84A4C47DF45}"/>
              </a:ext>
            </a:extLst>
          </p:cNvPr>
          <p:cNvSpPr/>
          <p:nvPr/>
        </p:nvSpPr>
        <p:spPr>
          <a:xfrm>
            <a:off x="3229619" y="766904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استعمالات الكيتونات؟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991EA23-29D8-D4EF-788F-D5D0AB894B35}"/>
              </a:ext>
            </a:extLst>
          </p:cNvPr>
          <p:cNvSpPr/>
          <p:nvPr/>
        </p:nvSpPr>
        <p:spPr>
          <a:xfrm>
            <a:off x="3773078" y="1655330"/>
            <a:ext cx="4645842" cy="1225522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الأسيتون </a:t>
            </a:r>
          </a:p>
          <a:p>
            <a:pPr algn="ctr"/>
            <a:r>
              <a:rPr lang="ar-SA" sz="2800" b="1" dirty="0"/>
              <a:t>يستخدم في مزيل مناكير الأظافر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91BA655-F3FF-1EC2-A8C3-BB2AEA4CF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87900" l="31600" r="66700">
                        <a14:foregroundMark x1="66792" y1="83742" x2="66800" y2="84400"/>
                        <a14:foregroundMark x1="66300" y1="41900" x2="66758" y2="80830"/>
                        <a14:foregroundMark x1="63300" y1="82400" x2="51300" y2="83800"/>
                        <a14:foregroundMark x1="51900" y1="87900" x2="49300" y2="87900"/>
                        <a14:foregroundMark x1="47900" y1="63500" x2="57600" y2="62600"/>
                        <a14:foregroundMark x1="44900" y1="60700" x2="55300" y2="60700"/>
                        <a14:foregroundMark x1="43300" y1="49100" x2="43200" y2="60000"/>
                        <a14:foregroundMark x1="35700" y1="50300" x2="35900" y2="55000"/>
                        <a14:foregroundMark x1="54600" y1="58100" x2="55400" y2="75000"/>
                        <a14:foregroundMark x1="58700" y1="64900" x2="56600" y2="82000"/>
                        <a14:foregroundMark x1="59200" y1="80300" x2="48900" y2="81200"/>
                        <a14:foregroundMark x1="45500" y1="78400" x2="57300" y2="77100"/>
                        <a14:foregroundMark x1="44400" y1="77100" x2="55800" y2="72800"/>
                        <a14:foregroundMark x1="55800" y1="72800" x2="55800" y2="72800"/>
                        <a14:foregroundMark x1="45600" y1="69800" x2="55600" y2="67300"/>
                        <a14:foregroundMark x1="55600" y1="67300" x2="55400" y2="67200"/>
                        <a14:foregroundMark x1="41100" y1="67200" x2="53800" y2="66700"/>
                        <a14:foregroundMark x1="53800" y1="66700" x2="54300" y2="66700"/>
                        <a14:foregroundMark x1="42300" y1="61400" x2="46000" y2="61400"/>
                        <a14:foregroundMark x1="43800" y1="66900" x2="58300" y2="65700"/>
                        <a14:foregroundMark x1="61800" y1="65600" x2="61500" y2="81600"/>
                        <a14:foregroundMark x1="47800" y1="69400" x2="47500" y2="78900"/>
                        <a14:foregroundMark x1="45500" y1="67600" x2="43800" y2="77800"/>
                        <a14:foregroundMark x1="50500" y1="69800" x2="50500" y2="77300"/>
                        <a14:foregroundMark x1="36200" y1="49900" x2="36200" y2="51400"/>
                        <a14:foregroundMark x1="36200" y1="49400" x2="36200" y2="51400"/>
                        <a14:foregroundMark x1="46100" y1="81200" x2="43800" y2="82700"/>
                        <a14:backgroundMark x1="47900" y1="15400" x2="38000" y2="18900"/>
                        <a14:backgroundMark x1="49700" y1="17400" x2="43400" y2="18500"/>
                        <a14:backgroundMark x1="51200" y1="14800" x2="48700" y2="17700"/>
                        <a14:backgroundMark x1="50200" y1="11600" x2="43200" y2="15500"/>
                        <a14:backgroundMark x1="39500" y1="9300" x2="38900" y2="16200"/>
                        <a14:backgroundMark x1="37700" y1="8600" x2="37300" y2="18000"/>
                        <a14:backgroundMark x1="34000" y1="9700" x2="35800" y2="17600"/>
                        <a14:backgroundMark x1="35800" y1="17600" x2="35800" y2="17600"/>
                        <a14:backgroundMark x1="32100" y1="14600" x2="36400" y2="20600"/>
                        <a14:backgroundMark x1="36400" y1="20600" x2="37200" y2="21200"/>
                        <a14:backgroundMark x1="36300" y1="17800" x2="39200" y2="23000"/>
                        <a14:backgroundMark x1="39200" y1="23000" x2="40400" y2="24200"/>
                        <a14:backgroundMark x1="50400" y1="12000" x2="53100" y2="16900"/>
                        <a14:backgroundMark x1="51500" y1="16900" x2="52800" y2="18600"/>
                        <a14:backgroundMark x1="47900" y1="15800" x2="49100" y2="16700"/>
                        <a14:backgroundMark x1="48200" y1="15400" x2="48700" y2="15800"/>
                        <a14:backgroundMark x1="45700" y1="10600" x2="36300" y2="9900"/>
                        <a14:backgroundMark x1="43600" y1="9500" x2="47600" y2="12900"/>
                        <a14:backgroundMark x1="48900" y1="14600" x2="48600" y2="16200"/>
                        <a14:backgroundMark x1="47800" y1="14800" x2="47800" y2="16700"/>
                        <a14:backgroundMark x1="43800" y1="8200" x2="33200" y2="8800"/>
                        <a14:backgroundMark x1="33200" y1="8800" x2="33100" y2="8800"/>
                        <a14:backgroundMark x1="33500" y1="9700" x2="33100" y2="15200"/>
                        <a14:backgroundMark x1="33100" y1="9100" x2="34000" y2="11700"/>
                        <a14:backgroundMark x1="67400" y1="85400" x2="66700" y2="84100"/>
                        <a14:backgroundMark x1="66700" y1="85000" x2="67100" y2="83900"/>
                        <a14:backgroundMark x1="66600" y1="84900" x2="66600" y2="82600"/>
                        <a14:backgroundMark x1="67200" y1="80800" x2="67400" y2="8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8" t="16273" r="29503" b="8028"/>
          <a:stretch/>
        </p:blipFill>
        <p:spPr>
          <a:xfrm>
            <a:off x="1767007" y="1245536"/>
            <a:ext cx="1114120" cy="204510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B097E12-A129-B083-E816-3A17667F9DEF}"/>
              </a:ext>
            </a:extLst>
          </p:cNvPr>
          <p:cNvSpPr/>
          <p:nvPr/>
        </p:nvSpPr>
        <p:spPr>
          <a:xfrm>
            <a:off x="2982834" y="3765617"/>
            <a:ext cx="6088677" cy="1912025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مذيب شائعاً للمواد القطبية المعتدلة</a:t>
            </a:r>
          </a:p>
          <a:p>
            <a:pPr algn="ctr"/>
            <a:r>
              <a:rPr lang="ar-SA" sz="2800" b="1" dirty="0"/>
              <a:t>منها الشمع والبلاستيك والطلاء والورنيش والغراء</a:t>
            </a:r>
          </a:p>
        </p:txBody>
      </p:sp>
      <p:pic>
        <p:nvPicPr>
          <p:cNvPr id="7" name="صورة 6" descr="صورة تحتوي على شعار&#10;&#10;تم إنشاء الوصف تلقائياً">
            <a:extLst>
              <a:ext uri="{FF2B5EF4-FFF2-40B4-BE49-F238E27FC236}">
                <a16:creationId xmlns:a16="http://schemas.microsoft.com/office/drawing/2014/main" id="{0CA1F4FE-E07C-1D32-BB76-7CFF51DC2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6" r="20609"/>
          <a:stretch/>
        </p:blipFill>
        <p:spPr>
          <a:xfrm>
            <a:off x="9379974" y="3534698"/>
            <a:ext cx="1199535" cy="1977957"/>
          </a:xfrm>
          <a:prstGeom prst="rect">
            <a:avLst/>
          </a:prstGeom>
        </p:spPr>
      </p:pic>
      <p:pic>
        <p:nvPicPr>
          <p:cNvPr id="8" name="صورة 7" descr="صورة تحتوي على رسم بياني&#10;&#10;تم إنشاء الوصف تلقائياً">
            <a:extLst>
              <a:ext uri="{FF2B5EF4-FFF2-40B4-BE49-F238E27FC236}">
                <a16:creationId xmlns:a16="http://schemas.microsoft.com/office/drawing/2014/main" id="{70F71375-8F55-1D37-0454-FBCE16146A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9570"/>
          <a:stretch/>
        </p:blipFill>
        <p:spPr>
          <a:xfrm flipH="1">
            <a:off x="1649393" y="3290645"/>
            <a:ext cx="1179210" cy="25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847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B871B3E-FD6E-96B3-B73A-9A4D580B4FE0}"/>
              </a:ext>
            </a:extLst>
          </p:cNvPr>
          <p:cNvSpPr/>
          <p:nvPr/>
        </p:nvSpPr>
        <p:spPr>
          <a:xfrm>
            <a:off x="97885" y="34847"/>
            <a:ext cx="1563768" cy="338779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استراتيجية فن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E37860B-C290-D81D-04B1-A7783ACDA50E}"/>
              </a:ext>
            </a:extLst>
          </p:cNvPr>
          <p:cNvSpPr/>
          <p:nvPr/>
        </p:nvSpPr>
        <p:spPr>
          <a:xfrm>
            <a:off x="353961" y="405581"/>
            <a:ext cx="11484078" cy="60468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A869B342-6B1C-3874-F5B8-20C1E01FAE40}"/>
              </a:ext>
            </a:extLst>
          </p:cNvPr>
          <p:cNvSpPr/>
          <p:nvPr/>
        </p:nvSpPr>
        <p:spPr>
          <a:xfrm>
            <a:off x="4886632" y="1408471"/>
            <a:ext cx="6833420" cy="4886632"/>
          </a:xfrm>
          <a:prstGeom prst="ellipse">
            <a:avLst/>
          </a:prstGeom>
          <a:solidFill>
            <a:srgbClr val="675044">
              <a:alpha val="74902"/>
            </a:srgbClr>
          </a:solidFill>
          <a:ln>
            <a:solidFill>
              <a:srgbClr val="5C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A79A0925-BD87-A8C1-79B9-0564B2293A21}"/>
              </a:ext>
            </a:extLst>
          </p:cNvPr>
          <p:cNvSpPr/>
          <p:nvPr/>
        </p:nvSpPr>
        <p:spPr>
          <a:xfrm>
            <a:off x="471948" y="1408471"/>
            <a:ext cx="6833420" cy="4886632"/>
          </a:xfrm>
          <a:prstGeom prst="ellipse">
            <a:avLst/>
          </a:prstGeom>
          <a:solidFill>
            <a:srgbClr val="646B35">
              <a:alpha val="74902"/>
            </a:srgbClr>
          </a:solidFill>
          <a:ln>
            <a:solidFill>
              <a:srgbClr val="646B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9F1A318-4DD9-2F29-A508-1E9874AE3862}"/>
              </a:ext>
            </a:extLst>
          </p:cNvPr>
          <p:cNvSpPr/>
          <p:nvPr/>
        </p:nvSpPr>
        <p:spPr>
          <a:xfrm>
            <a:off x="879769" y="717973"/>
            <a:ext cx="1563768" cy="506145"/>
          </a:xfrm>
          <a:prstGeom prst="rect">
            <a:avLst/>
          </a:prstGeom>
          <a:solidFill>
            <a:srgbClr val="646B3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الكيتونات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FC8710B-F3F7-1B08-3F36-381754211043}"/>
              </a:ext>
            </a:extLst>
          </p:cNvPr>
          <p:cNvSpPr/>
          <p:nvPr/>
        </p:nvSpPr>
        <p:spPr>
          <a:xfrm>
            <a:off x="10156284" y="745011"/>
            <a:ext cx="1563768" cy="506145"/>
          </a:xfrm>
          <a:prstGeom prst="rect">
            <a:avLst/>
          </a:prstGeom>
          <a:solidFill>
            <a:srgbClr val="5C0F10"/>
          </a:solidFill>
          <a:ln>
            <a:solidFill>
              <a:srgbClr val="5C0F1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الألدهيدات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E340AB7-5E60-5085-74A5-39C69E659561}"/>
              </a:ext>
            </a:extLst>
          </p:cNvPr>
          <p:cNvSpPr/>
          <p:nvPr/>
        </p:nvSpPr>
        <p:spPr>
          <a:xfrm>
            <a:off x="7546257" y="2254046"/>
            <a:ext cx="3652685" cy="1411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مركبات عضوية تقع فيها مجموعة الكربونيل في آخر السلسلة، وتكون مرتبطة مع ذرة كربون متصلة بذرة هيدروجين من الطرف الآخر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F82ADC7-B050-AD9D-02E4-9FA8ABCAB998}"/>
              </a:ext>
            </a:extLst>
          </p:cNvPr>
          <p:cNvSpPr/>
          <p:nvPr/>
        </p:nvSpPr>
        <p:spPr>
          <a:xfrm>
            <a:off x="993058" y="2440307"/>
            <a:ext cx="3652685" cy="1138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مركبات عضوية ترتبط فيها ذرة الكربون في مجموعة الكربونيل مع ذرتي كربون في السلسلة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4F188B7-61BF-C4C7-16F8-98B12EECD9E6}"/>
              </a:ext>
            </a:extLst>
          </p:cNvPr>
          <p:cNvSpPr/>
          <p:nvPr/>
        </p:nvSpPr>
        <p:spPr>
          <a:xfrm>
            <a:off x="7956754" y="3665526"/>
            <a:ext cx="3111911" cy="641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الصيغة العامة </a:t>
            </a:r>
            <a:r>
              <a:rPr lang="en-US" sz="2000" b="1" dirty="0">
                <a:solidFill>
                  <a:schemeClr val="bg1"/>
                </a:solidFill>
              </a:rPr>
              <a:t>RCHO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B33AA9F-3466-B7A0-C09E-823BACEAD91F}"/>
              </a:ext>
            </a:extLst>
          </p:cNvPr>
          <p:cNvSpPr/>
          <p:nvPr/>
        </p:nvSpPr>
        <p:spPr>
          <a:xfrm>
            <a:off x="993058" y="3531010"/>
            <a:ext cx="3111911" cy="641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الصيغة العامة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RCOŔ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9586812-D93C-4E4D-7BEF-DA7671191109}"/>
              </a:ext>
            </a:extLst>
          </p:cNvPr>
          <p:cNvSpPr/>
          <p:nvPr/>
        </p:nvSpPr>
        <p:spPr>
          <a:xfrm>
            <a:off x="7415980" y="4339034"/>
            <a:ext cx="3652685" cy="997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أكثر نشاطاً من الكيتونات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D2A5BB6-AEE6-382C-58F5-C2D395A5BD76}"/>
              </a:ext>
            </a:extLst>
          </p:cNvPr>
          <p:cNvSpPr/>
          <p:nvPr/>
        </p:nvSpPr>
        <p:spPr>
          <a:xfrm>
            <a:off x="978091" y="4112129"/>
            <a:ext cx="3652685" cy="997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أقل نشاطاً من الألدهيدات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1AF0DFB-C835-D77B-7E7F-634F9F74CFC7}"/>
              </a:ext>
            </a:extLst>
          </p:cNvPr>
          <p:cNvSpPr/>
          <p:nvPr/>
        </p:nvSpPr>
        <p:spPr>
          <a:xfrm>
            <a:off x="5281945" y="3175266"/>
            <a:ext cx="1693605" cy="997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تحتوي على مجموعة الكربونيل</a:t>
            </a:r>
          </a:p>
        </p:txBody>
      </p:sp>
    </p:spTree>
    <p:extLst>
      <p:ext uri="{BB962C8B-B14F-4D97-AF65-F5344CB8AC3E}">
        <p14:creationId xmlns:p14="http://schemas.microsoft.com/office/powerpoint/2010/main" val="23767781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658E8D7-2075-8B20-9702-855B2824DB59}"/>
              </a:ext>
            </a:extLst>
          </p:cNvPr>
          <p:cNvSpPr/>
          <p:nvPr/>
        </p:nvSpPr>
        <p:spPr>
          <a:xfrm>
            <a:off x="4827035" y="262386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</a:rPr>
              <a:t>الخلاصة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AE51C1B5-5809-404A-0077-01E4D5CB457A}"/>
              </a:ext>
            </a:extLst>
          </p:cNvPr>
          <p:cNvSpPr/>
          <p:nvPr/>
        </p:nvSpPr>
        <p:spPr>
          <a:xfrm>
            <a:off x="634482" y="346720"/>
            <a:ext cx="2148360" cy="1620552"/>
          </a:xfrm>
          <a:prstGeom prst="wedgeEllipseCallout">
            <a:avLst>
              <a:gd name="adj1" fmla="val -62225"/>
              <a:gd name="adj2" fmla="val 2796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ماذا تعلمنا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98866B8-F28C-1F06-1AE4-1C7D25759D82}"/>
              </a:ext>
            </a:extLst>
          </p:cNvPr>
          <p:cNvSpPr/>
          <p:nvPr/>
        </p:nvSpPr>
        <p:spPr>
          <a:xfrm>
            <a:off x="4827036" y="1818659"/>
            <a:ext cx="2537927" cy="925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الكيتونات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BB58255-01D3-B184-59BB-DC111B193106}"/>
              </a:ext>
            </a:extLst>
          </p:cNvPr>
          <p:cNvSpPr/>
          <p:nvPr/>
        </p:nvSpPr>
        <p:spPr>
          <a:xfrm>
            <a:off x="5021818" y="2997292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تعريفها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46CD435-8721-B479-8EDD-02266B3A4B3F}"/>
              </a:ext>
            </a:extLst>
          </p:cNvPr>
          <p:cNvSpPr/>
          <p:nvPr/>
        </p:nvSpPr>
        <p:spPr>
          <a:xfrm>
            <a:off x="5021818" y="3875674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تسميتها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81061EA-761C-EFA4-AD13-7B2A75756FB2}"/>
              </a:ext>
            </a:extLst>
          </p:cNvPr>
          <p:cNvSpPr/>
          <p:nvPr/>
        </p:nvSpPr>
        <p:spPr>
          <a:xfrm>
            <a:off x="5021818" y="4754056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خواصها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17136B5-B89F-5E3F-28C4-2C9BD8A3806A}"/>
              </a:ext>
            </a:extLst>
          </p:cNvPr>
          <p:cNvSpPr/>
          <p:nvPr/>
        </p:nvSpPr>
        <p:spPr>
          <a:xfrm>
            <a:off x="5021818" y="5632438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استعمالاتها</a:t>
            </a:r>
          </a:p>
        </p:txBody>
      </p:sp>
    </p:spTree>
    <p:extLst>
      <p:ext uri="{BB962C8B-B14F-4D97-AF65-F5344CB8AC3E}">
        <p14:creationId xmlns:p14="http://schemas.microsoft.com/office/powerpoint/2010/main" val="3311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C3627B8-7A73-E8AF-5BE0-339A5CC89F2D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تقويم</a:t>
            </a:r>
          </a:p>
          <a:p>
            <a:pPr algn="ctr"/>
            <a:r>
              <a:rPr lang="ar-SA" dirty="0">
                <a:solidFill>
                  <a:schemeClr val="bg1"/>
                </a:solidFill>
              </a:rPr>
              <a:t>تحصيلي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6B443E2-4419-CA0B-35CE-AD5CDAA529D6}"/>
              </a:ext>
            </a:extLst>
          </p:cNvPr>
          <p:cNvSpPr/>
          <p:nvPr/>
        </p:nvSpPr>
        <p:spPr>
          <a:xfrm>
            <a:off x="2024744" y="26740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أبسط الكيتونات وأكثرها شيوعاً</a:t>
            </a:r>
          </a:p>
        </p:txBody>
      </p:sp>
      <p:graphicFrame>
        <p:nvGraphicFramePr>
          <p:cNvPr id="4" name="جدول 6">
            <a:extLst>
              <a:ext uri="{FF2B5EF4-FFF2-40B4-BE49-F238E27FC236}">
                <a16:creationId xmlns:a16="http://schemas.microsoft.com/office/drawing/2014/main" id="{042D357E-5B06-AD86-2240-6EFDCD827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033433"/>
              </p:ext>
            </p:extLst>
          </p:nvPr>
        </p:nvGraphicFramePr>
        <p:xfrm>
          <a:off x="1888931" y="1059997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2-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بروبانون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2-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بنتانون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2-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بيوتانون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2-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هكسانون</a:t>
                      </a:r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8356048D-58B5-C45A-6983-1083E699E451}"/>
              </a:ext>
            </a:extLst>
          </p:cNvPr>
          <p:cNvSpPr/>
          <p:nvPr/>
        </p:nvSpPr>
        <p:spPr>
          <a:xfrm>
            <a:off x="7208130" y="172350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EB2B2DA-7901-89D8-FF76-8848E750CFE9}"/>
              </a:ext>
            </a:extLst>
          </p:cNvPr>
          <p:cNvSpPr/>
          <p:nvPr/>
        </p:nvSpPr>
        <p:spPr>
          <a:xfrm>
            <a:off x="3162185" y="1705371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315C6DA-AC29-406C-70B0-11F36E89F054}"/>
              </a:ext>
            </a:extLst>
          </p:cNvPr>
          <p:cNvSpPr/>
          <p:nvPr/>
        </p:nvSpPr>
        <p:spPr>
          <a:xfrm>
            <a:off x="3142520" y="1118203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2D322FF-7F5E-70E4-07CC-987E883A5B12}"/>
              </a:ext>
            </a:extLst>
          </p:cNvPr>
          <p:cNvSpPr/>
          <p:nvPr/>
        </p:nvSpPr>
        <p:spPr>
          <a:xfrm>
            <a:off x="2043154" y="2460563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أي المركبات التالية يستخدم كمذيبات شائعة للمواد القطبية</a:t>
            </a:r>
          </a:p>
        </p:txBody>
      </p:sp>
      <p:graphicFrame>
        <p:nvGraphicFramePr>
          <p:cNvPr id="9" name="جدول 6">
            <a:extLst>
              <a:ext uri="{FF2B5EF4-FFF2-40B4-BE49-F238E27FC236}">
                <a16:creationId xmlns:a16="http://schemas.microsoft.com/office/drawing/2014/main" id="{D668CAE7-95A0-ACB6-D365-DD900718F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532758"/>
              </p:ext>
            </p:extLst>
          </p:nvPr>
        </p:nvGraphicFramePr>
        <p:xfrm>
          <a:off x="1907341" y="325315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الكيتونات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الأميدات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الأحماض الكربوكسيلية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الإسترات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5CC7B4C0-9E6A-524E-5286-6B8C2A655A7D}"/>
              </a:ext>
            </a:extLst>
          </p:cNvPr>
          <p:cNvSpPr/>
          <p:nvPr/>
        </p:nvSpPr>
        <p:spPr>
          <a:xfrm>
            <a:off x="7237626" y="385225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CAAFF89-C624-5616-475B-1CA95736403C}"/>
              </a:ext>
            </a:extLst>
          </p:cNvPr>
          <p:cNvSpPr/>
          <p:nvPr/>
        </p:nvSpPr>
        <p:spPr>
          <a:xfrm>
            <a:off x="3181849" y="3860026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4561DF4-902D-10E3-20DC-BB8A3FF05C99}"/>
              </a:ext>
            </a:extLst>
          </p:cNvPr>
          <p:cNvSpPr/>
          <p:nvPr/>
        </p:nvSpPr>
        <p:spPr>
          <a:xfrm>
            <a:off x="3172016" y="3337319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7559354-FFFA-39B2-C7FA-A25BDCA70BD9}"/>
              </a:ext>
            </a:extLst>
          </p:cNvPr>
          <p:cNvSpPr/>
          <p:nvPr/>
        </p:nvSpPr>
        <p:spPr>
          <a:xfrm>
            <a:off x="3411093" y="4583460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المجموعة الوظيفية في المركب </a:t>
            </a:r>
          </a:p>
        </p:txBody>
      </p:sp>
      <p:graphicFrame>
        <p:nvGraphicFramePr>
          <p:cNvPr id="14" name="جدول 6">
            <a:extLst>
              <a:ext uri="{FF2B5EF4-FFF2-40B4-BE49-F238E27FC236}">
                <a16:creationId xmlns:a16="http://schemas.microsoft.com/office/drawing/2014/main" id="{500C3994-BB2B-DA99-4CC1-EBEBC2C37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956860"/>
              </p:ext>
            </p:extLst>
          </p:nvPr>
        </p:nvGraphicFramePr>
        <p:xfrm>
          <a:off x="3275280" y="5376048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الهيدروكسيل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الكربوكسيل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الهاليد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الكربونيل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CD41BC74-44D0-0AE6-B4AB-B34BF9A3F752}"/>
              </a:ext>
            </a:extLst>
          </p:cNvPr>
          <p:cNvSpPr/>
          <p:nvPr/>
        </p:nvSpPr>
        <p:spPr>
          <a:xfrm>
            <a:off x="8668625" y="5448569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94CFEE5-DEB5-94D9-3CC4-B7B258EDE283}"/>
              </a:ext>
            </a:extLst>
          </p:cNvPr>
          <p:cNvSpPr/>
          <p:nvPr/>
        </p:nvSpPr>
        <p:spPr>
          <a:xfrm>
            <a:off x="8668625" y="606070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C79AD71-335B-BBF8-9E00-ABE063287135}"/>
              </a:ext>
            </a:extLst>
          </p:cNvPr>
          <p:cNvSpPr/>
          <p:nvPr/>
        </p:nvSpPr>
        <p:spPr>
          <a:xfrm>
            <a:off x="4528869" y="5478923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C06A03F-FE12-2C06-BD5F-804431724E06}"/>
              </a:ext>
            </a:extLst>
          </p:cNvPr>
          <p:cNvSpPr/>
          <p:nvPr/>
        </p:nvSpPr>
        <p:spPr>
          <a:xfrm>
            <a:off x="738007" y="4672855"/>
            <a:ext cx="2188379" cy="161213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4DF46EB-9590-7652-B374-0F2A3B89A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2" y="5111683"/>
            <a:ext cx="1699251" cy="73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5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28CDBDB7-C835-0A93-76C4-647D43270261}"/>
              </a:ext>
            </a:extLst>
          </p:cNvPr>
          <p:cNvSpPr/>
          <p:nvPr/>
        </p:nvSpPr>
        <p:spPr>
          <a:xfrm>
            <a:off x="4827036" y="1326075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</a:rPr>
              <a:t>الواجب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F060EF1-5100-29EB-8367-11C852DF902A}"/>
              </a:ext>
            </a:extLst>
          </p:cNvPr>
          <p:cNvSpPr/>
          <p:nvPr/>
        </p:nvSpPr>
        <p:spPr>
          <a:xfrm>
            <a:off x="4051433" y="3133714"/>
            <a:ext cx="3860925" cy="1360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94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سؤال 41 فقرة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a,c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22" name="مستطيل 2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78FD68FD-C514-90F4-9B28-705E7D6426D5}"/>
              </a:ext>
            </a:extLst>
          </p:cNvPr>
          <p:cNvSpPr/>
          <p:nvPr/>
        </p:nvSpPr>
        <p:spPr>
          <a:xfrm>
            <a:off x="130629" y="6337224"/>
            <a:ext cx="1408922" cy="418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نهاية الدرس</a:t>
            </a:r>
          </a:p>
        </p:txBody>
      </p:sp>
    </p:spTree>
    <p:extLst>
      <p:ext uri="{BB962C8B-B14F-4D97-AF65-F5344CB8AC3E}">
        <p14:creationId xmlns:p14="http://schemas.microsoft.com/office/powerpoint/2010/main" val="61871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EF6674A-17A4-2412-CDF8-034176EAD2E3}"/>
              </a:ext>
            </a:extLst>
          </p:cNvPr>
          <p:cNvSpPr/>
          <p:nvPr/>
        </p:nvSpPr>
        <p:spPr>
          <a:xfrm>
            <a:off x="5060890" y="685141"/>
            <a:ext cx="2070215" cy="727788"/>
          </a:xfrm>
          <a:prstGeom prst="rect">
            <a:avLst/>
          </a:prstGeom>
          <a:solidFill>
            <a:srgbClr val="5DBC5B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الأهداف</a:t>
            </a:r>
          </a:p>
        </p:txBody>
      </p:sp>
      <p:pic>
        <p:nvPicPr>
          <p:cNvPr id="3" name="stickman5">
            <a:extLst>
              <a:ext uri="{FF2B5EF4-FFF2-40B4-BE49-F238E27FC236}">
                <a16:creationId xmlns:a16="http://schemas.microsoft.com/office/drawing/2014/main" id="{DEC9A89E-F619-575C-F5B8-5F910E104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5591" y="295528"/>
            <a:ext cx="1048883" cy="150701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BD53C15-60C3-21B4-0DE5-5D1979990E6D}"/>
              </a:ext>
            </a:extLst>
          </p:cNvPr>
          <p:cNvSpPr/>
          <p:nvPr/>
        </p:nvSpPr>
        <p:spPr>
          <a:xfrm>
            <a:off x="912842" y="2442228"/>
            <a:ext cx="10366310" cy="1973544"/>
          </a:xfrm>
          <a:prstGeom prst="rect">
            <a:avLst/>
          </a:prstGeom>
          <a:gradFill flip="none" rotWithShape="1">
            <a:gsLst>
              <a:gs pos="0">
                <a:srgbClr val="5DBC5B">
                  <a:shade val="30000"/>
                  <a:satMod val="115000"/>
                </a:srgbClr>
              </a:gs>
              <a:gs pos="50000">
                <a:srgbClr val="5DBC5B">
                  <a:shade val="67500"/>
                  <a:satMod val="115000"/>
                </a:srgbClr>
              </a:gs>
              <a:gs pos="100000">
                <a:srgbClr val="5DBC5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buFont typeface="Wingdings" panose="05000000000000000000" pitchFamily="2" charset="2"/>
              <a:buChar char=""/>
            </a:pPr>
            <a:r>
              <a:rPr lang="ar-SA" sz="2800" b="1" dirty="0"/>
              <a:t>تحدد تركيب المركبات العضوية التي تحتوي على مجموعة الكربونيل مثل الألدهيدات، والكيتونات، والأحماض الكربوكسيلية، والإسترات، والأميدات.</a:t>
            </a:r>
          </a:p>
          <a:p>
            <a:pPr marL="285750" indent="-285750">
              <a:buFont typeface="Wingdings" panose="05000000000000000000" pitchFamily="2" charset="2"/>
              <a:buChar char=""/>
            </a:pPr>
            <a:r>
              <a:rPr lang="ar-SA" sz="2800" b="1" dirty="0"/>
              <a:t>تناقش خواص المركبات التي تحتوي على مجموعة الكربونيل.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5A4E5CF-F5A2-8F34-AD8B-9FAB7D353978}"/>
              </a:ext>
            </a:extLst>
          </p:cNvPr>
          <p:cNvSpPr/>
          <p:nvPr/>
        </p:nvSpPr>
        <p:spPr>
          <a:xfrm>
            <a:off x="78722" y="105611"/>
            <a:ext cx="1048883" cy="37983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</p:spTree>
    <p:extLst>
      <p:ext uri="{BB962C8B-B14F-4D97-AF65-F5344CB8AC3E}">
        <p14:creationId xmlns:p14="http://schemas.microsoft.com/office/powerpoint/2010/main" val="22031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833B249-C3EB-77F1-D3C9-6D0CF7C12420}"/>
              </a:ext>
            </a:extLst>
          </p:cNvPr>
          <p:cNvSpPr/>
          <p:nvPr/>
        </p:nvSpPr>
        <p:spPr>
          <a:xfrm>
            <a:off x="10934812" y="113938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2E37116-3967-5EAB-4EF1-8863B62BD8F6}"/>
              </a:ext>
            </a:extLst>
          </p:cNvPr>
          <p:cNvSpPr/>
          <p:nvPr/>
        </p:nvSpPr>
        <p:spPr>
          <a:xfrm>
            <a:off x="2787015" y="1796564"/>
            <a:ext cx="6617969" cy="2496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bg1"/>
                </a:solidFill>
              </a:rPr>
              <a:t>الأحماض الكربوكسيلية</a:t>
            </a:r>
          </a:p>
        </p:txBody>
      </p:sp>
      <p:pic>
        <p:nvPicPr>
          <p:cNvPr id="5" name="stickman3">
            <a:extLst>
              <a:ext uri="{FF2B5EF4-FFF2-40B4-BE49-F238E27FC236}">
                <a16:creationId xmlns:a16="http://schemas.microsoft.com/office/drawing/2014/main" id="{F58BC187-AC14-25EA-74DC-F372A82D4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0737" y="1530250"/>
            <a:ext cx="2315117" cy="332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24729DC-BE5B-7420-8BC8-EFC4812E572A}"/>
              </a:ext>
            </a:extLst>
          </p:cNvPr>
          <p:cNvSpPr/>
          <p:nvPr/>
        </p:nvSpPr>
        <p:spPr>
          <a:xfrm>
            <a:off x="3839872" y="1114858"/>
            <a:ext cx="4512253" cy="72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سنتعلم اليوم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B91B6BF-0BE3-AFF9-6956-5D5487C2E086}"/>
              </a:ext>
            </a:extLst>
          </p:cNvPr>
          <p:cNvSpPr/>
          <p:nvPr/>
        </p:nvSpPr>
        <p:spPr>
          <a:xfrm>
            <a:off x="2628897" y="2446877"/>
            <a:ext cx="6934201" cy="30301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معرفة مفهوم الأحماض الكربوكسيلية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تحديد الصيغة العامة للأحماض الكربوكسيلية.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تسمية الأحماض الكربوكسيلية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2800" b="1" dirty="0"/>
              <a:t>تحديد خواص الأحماض الكربوكسيلية</a:t>
            </a:r>
          </a:p>
        </p:txBody>
      </p:sp>
    </p:spTree>
    <p:extLst>
      <p:ext uri="{BB962C8B-B14F-4D97-AF65-F5344CB8AC3E}">
        <p14:creationId xmlns:p14="http://schemas.microsoft.com/office/powerpoint/2010/main" val="2721395342"/>
      </p:ext>
    </p:extLst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3786656-CE84-7585-69E3-12B6BE17CC3B}"/>
              </a:ext>
            </a:extLst>
          </p:cNvPr>
          <p:cNvSpPr/>
          <p:nvPr/>
        </p:nvSpPr>
        <p:spPr>
          <a:xfrm>
            <a:off x="2349109" y="1412372"/>
            <a:ext cx="5340723" cy="1055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بماذا تشعر عندما تلسعك نملة؟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144016-05E4-89D4-27A0-721985796A6B}"/>
              </a:ext>
            </a:extLst>
          </p:cNvPr>
          <p:cNvSpPr/>
          <p:nvPr/>
        </p:nvSpPr>
        <p:spPr>
          <a:xfrm>
            <a:off x="7088155" y="208382"/>
            <a:ext cx="2640563" cy="743339"/>
          </a:xfrm>
          <a:prstGeom prst="rect">
            <a:avLst/>
          </a:prstGeom>
          <a:solidFill>
            <a:srgbClr val="CCB8B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التهيئة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E1BE425-7E14-43F2-905A-DA30018B06B1}"/>
              </a:ext>
            </a:extLst>
          </p:cNvPr>
          <p:cNvSpPr/>
          <p:nvPr/>
        </p:nvSpPr>
        <p:spPr>
          <a:xfrm>
            <a:off x="4830748" y="3974770"/>
            <a:ext cx="5340723" cy="1839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ما المذاق الذي تشعر به عند تناول عصير الليمون أو البرتقال </a:t>
            </a:r>
          </a:p>
        </p:txBody>
      </p:sp>
      <p:pic>
        <p:nvPicPr>
          <p:cNvPr id="5" name="صورة 4" descr="صورة تحتوي على حشرة, نجيل, في الخارج, كلب&#10;&#10;تم إنشاء الوصف تلقائياً">
            <a:extLst>
              <a:ext uri="{FF2B5EF4-FFF2-40B4-BE49-F238E27FC236}">
                <a16:creationId xmlns:a16="http://schemas.microsoft.com/office/drawing/2014/main" id="{42029CE7-EB38-A31D-25F1-FC72E28AA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32" y="1217192"/>
            <a:ext cx="2296927" cy="2296927"/>
          </a:xfrm>
          <a:prstGeom prst="rect">
            <a:avLst/>
          </a:prstGeom>
        </p:spPr>
      </p:pic>
      <p:pic>
        <p:nvPicPr>
          <p:cNvPr id="6" name="صورة 5" descr="صورة تحتوي على مشروب, شراب الفاكهة&#10;&#10;تم إنشاء الوصف تلقائياً">
            <a:extLst>
              <a:ext uri="{FF2B5EF4-FFF2-40B4-BE49-F238E27FC236}">
                <a16:creationId xmlns:a16="http://schemas.microsoft.com/office/drawing/2014/main" id="{52C8DB6C-D651-626C-BF59-ADA215863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r="26991"/>
          <a:stretch/>
        </p:blipFill>
        <p:spPr>
          <a:xfrm>
            <a:off x="1535974" y="2491264"/>
            <a:ext cx="3483496" cy="380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13335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B91986C-2E38-9BC6-D2CB-75A3FFC29FE7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7A1E6EE-D7A1-D1A3-B15B-D94F98CEB88B}"/>
              </a:ext>
            </a:extLst>
          </p:cNvPr>
          <p:cNvSpPr/>
          <p:nvPr/>
        </p:nvSpPr>
        <p:spPr>
          <a:xfrm>
            <a:off x="2342308" y="442162"/>
            <a:ext cx="7507383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المجموعة الوظيفية التي تميز الأحماض الكربوكسيلية؟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9A9953-7F8F-D180-D917-776732C33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02464A19-A41A-FAA2-5F45-3EF6DE8F95E9}"/>
              </a:ext>
            </a:extLst>
          </p:cNvPr>
          <p:cNvSpPr/>
          <p:nvPr/>
        </p:nvSpPr>
        <p:spPr>
          <a:xfrm>
            <a:off x="1763487" y="1381573"/>
            <a:ext cx="8343406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/>
          </a:p>
          <a:p>
            <a:pPr algn="ctr"/>
            <a:r>
              <a:rPr lang="ar-SA" sz="2800" b="1" dirty="0"/>
              <a:t>مجموعة الكربوكسيل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ꟷCꟷOH</a:t>
            </a:r>
            <a:r>
              <a:rPr 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  ///  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ꟷCOOH</a:t>
            </a:r>
            <a:r>
              <a:rPr lang="ar-SA" sz="2800" b="1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0322FB3-8F63-35E2-E518-C6D6361690F6}"/>
              </a:ext>
            </a:extLst>
          </p:cNvPr>
          <p:cNvSpPr/>
          <p:nvPr/>
        </p:nvSpPr>
        <p:spPr>
          <a:xfrm>
            <a:off x="3166848" y="289803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ما هي مجموعة الكربوكسيل؟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045ACEE-57C3-255E-4AFD-13FC3963B9C3}"/>
              </a:ext>
            </a:extLst>
          </p:cNvPr>
          <p:cNvSpPr/>
          <p:nvPr/>
        </p:nvSpPr>
        <p:spPr>
          <a:xfrm>
            <a:off x="2837770" y="4046181"/>
            <a:ext cx="6276355" cy="66954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مجموعة كربونيل مرتبطة مع مجموعة هيدروكسيل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45B0564-8CC8-25B9-F196-CCEC25407574}"/>
              </a:ext>
            </a:extLst>
          </p:cNvPr>
          <p:cNvSpPr/>
          <p:nvPr/>
        </p:nvSpPr>
        <p:spPr>
          <a:xfrm>
            <a:off x="5385791" y="1340524"/>
            <a:ext cx="599404" cy="49055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ar-S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4AA3393-AD5E-B860-12E1-D519D5C1A08A}"/>
              </a:ext>
            </a:extLst>
          </p:cNvPr>
          <p:cNvSpPr/>
          <p:nvPr/>
        </p:nvSpPr>
        <p:spPr>
          <a:xfrm rot="16200000">
            <a:off x="5489203" y="1784891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ar-S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3520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3B70165-2A4E-4729-0A35-2A71F0FDC6CF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9BE602-429A-A864-0A55-10FFE927B702}"/>
              </a:ext>
            </a:extLst>
          </p:cNvPr>
          <p:cNvSpPr/>
          <p:nvPr/>
        </p:nvSpPr>
        <p:spPr>
          <a:xfrm>
            <a:off x="2342308" y="442162"/>
            <a:ext cx="7507383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المقصود بالأحماض الكربوكسيلية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1D2AC0D-3725-23EC-20BC-B496F7E95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D0C64F5-3585-7CC8-3D3D-5FC8A229010A}"/>
              </a:ext>
            </a:extLst>
          </p:cNvPr>
          <p:cNvSpPr/>
          <p:nvPr/>
        </p:nvSpPr>
        <p:spPr>
          <a:xfrm>
            <a:off x="1763487" y="1381573"/>
            <a:ext cx="8343406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 مركبات عضوية تحتوي على مجموعة الكربوكسيل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61BA47C-61E8-9CE2-E9EE-EAD2D89E20AF}"/>
              </a:ext>
            </a:extLst>
          </p:cNvPr>
          <p:cNvSpPr/>
          <p:nvPr/>
        </p:nvSpPr>
        <p:spPr>
          <a:xfrm>
            <a:off x="3166848" y="289803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الصيغة العامة لها؟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14AE842-FD40-6A40-6BA4-9025AEDF5F4F}"/>
              </a:ext>
            </a:extLst>
          </p:cNvPr>
          <p:cNvSpPr/>
          <p:nvPr/>
        </p:nvSpPr>
        <p:spPr>
          <a:xfrm>
            <a:off x="3299508" y="4015500"/>
            <a:ext cx="5814617" cy="66954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الصيغة العامة لها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RCOOH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9243B38-E5F4-B666-EFCB-0724057D03CD}"/>
              </a:ext>
            </a:extLst>
          </p:cNvPr>
          <p:cNvSpPr/>
          <p:nvPr/>
        </p:nvSpPr>
        <p:spPr>
          <a:xfrm>
            <a:off x="510318" y="3220471"/>
            <a:ext cx="2354340" cy="1464575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RꟷCꟷOH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EF7F1B-4888-31D6-87CE-DFCF309694AE}"/>
              </a:ext>
            </a:extLst>
          </p:cNvPr>
          <p:cNvSpPr/>
          <p:nvPr/>
        </p:nvSpPr>
        <p:spPr>
          <a:xfrm rot="16200000">
            <a:off x="1411165" y="3796726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CA6E316-9991-C1C7-9FE4-9A0ECAE1A637}"/>
              </a:ext>
            </a:extLst>
          </p:cNvPr>
          <p:cNvSpPr/>
          <p:nvPr/>
        </p:nvSpPr>
        <p:spPr>
          <a:xfrm>
            <a:off x="1402488" y="3384393"/>
            <a:ext cx="468617" cy="546241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CBBB16-67A0-66D7-A172-0EED3DE66702}"/>
              </a:ext>
            </a:extLst>
          </p:cNvPr>
          <p:cNvSpPr/>
          <p:nvPr/>
        </p:nvSpPr>
        <p:spPr>
          <a:xfrm>
            <a:off x="3077876" y="5242968"/>
            <a:ext cx="5814617" cy="66954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تمثل سلسلة أو حلقة من الكربون </a:t>
            </a:r>
          </a:p>
        </p:txBody>
      </p:sp>
    </p:spTree>
    <p:extLst>
      <p:ext uri="{BB962C8B-B14F-4D97-AF65-F5344CB8AC3E}">
        <p14:creationId xmlns:p14="http://schemas.microsoft.com/office/powerpoint/2010/main" val="35014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AF6FA73-C306-F183-E9D4-660E6566A97F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pic>
        <p:nvPicPr>
          <p:cNvPr id="4" name="صورة 3" descr="صورة تحتوي على طاولة&#10;&#10;تم إنشاء الوصف تلقائياً">
            <a:extLst>
              <a:ext uri="{FF2B5EF4-FFF2-40B4-BE49-F238E27FC236}">
                <a16:creationId xmlns:a16="http://schemas.microsoft.com/office/drawing/2014/main" id="{AB2346FD-3BDF-6B07-A9A5-A4E8ADF09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3260" r="5514" b="6797"/>
          <a:stretch/>
        </p:blipFill>
        <p:spPr>
          <a:xfrm>
            <a:off x="300837" y="1726790"/>
            <a:ext cx="11590325" cy="340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5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AF6FA73-C306-F183-E9D4-660E6566A97F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E65522D-81E9-9113-1BBB-16719E20FA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6263" r="19643" b="53071"/>
          <a:stretch/>
        </p:blipFill>
        <p:spPr>
          <a:xfrm>
            <a:off x="9468464" y="267409"/>
            <a:ext cx="2438400" cy="244823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D3AB60-D511-CCF7-B8D2-C0C26B9ECAF9}"/>
              </a:ext>
            </a:extLst>
          </p:cNvPr>
          <p:cNvSpPr/>
          <p:nvPr/>
        </p:nvSpPr>
        <p:spPr>
          <a:xfrm>
            <a:off x="3460955" y="381985"/>
            <a:ext cx="5883315" cy="73548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الشكل 2-10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يدافع النمل اللاسع عن نفسه بإفراز سم يحتوي على حمض </a:t>
            </a:r>
            <a:r>
              <a:rPr kumimoji="0" lang="ar-SA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الفورميك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77DE99-2E51-35A8-4024-2794875FCB0F}"/>
              </a:ext>
            </a:extLst>
          </p:cNvPr>
          <p:cNvSpPr/>
          <p:nvPr/>
        </p:nvSpPr>
        <p:spPr>
          <a:xfrm>
            <a:off x="6215800" y="1491524"/>
            <a:ext cx="3128470" cy="9567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حدد اسماً آخر لحمض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الفورميك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339671-4AD7-5F93-C16C-2AF95F76ABF1}"/>
              </a:ext>
            </a:extLst>
          </p:cNvPr>
          <p:cNvSpPr/>
          <p:nvPr/>
        </p:nvSpPr>
        <p:spPr>
          <a:xfrm>
            <a:off x="2847730" y="1653973"/>
            <a:ext cx="3128470" cy="6318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الميثانويك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7B7803D-AA71-B5A4-BCB7-FFAC3C22D7F5}"/>
              </a:ext>
            </a:extLst>
          </p:cNvPr>
          <p:cNvSpPr/>
          <p:nvPr/>
        </p:nvSpPr>
        <p:spPr>
          <a:xfrm>
            <a:off x="3217867" y="2773796"/>
            <a:ext cx="5995866" cy="6318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أبسط الأحماض الكربوكسيلية؟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13F5904-9470-A566-AEE3-E61C26C74C52}"/>
              </a:ext>
            </a:extLst>
          </p:cNvPr>
          <p:cNvSpPr/>
          <p:nvPr/>
        </p:nvSpPr>
        <p:spPr>
          <a:xfrm>
            <a:off x="3217867" y="3707905"/>
            <a:ext cx="5995866" cy="6318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الميثانويك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الفورميك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0D689B4-2000-7A4B-56DD-E5E5F4101960}"/>
              </a:ext>
            </a:extLst>
          </p:cNvPr>
          <p:cNvSpPr/>
          <p:nvPr/>
        </p:nvSpPr>
        <p:spPr>
          <a:xfrm>
            <a:off x="3217867" y="4642014"/>
            <a:ext cx="5995866" cy="6318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وأين موجود هذا الحمض؟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05515D3-E1D6-6DF3-6147-28EAF9686181}"/>
              </a:ext>
            </a:extLst>
          </p:cNvPr>
          <p:cNvSpPr/>
          <p:nvPr/>
        </p:nvSpPr>
        <p:spPr>
          <a:xfrm>
            <a:off x="1713532" y="5538027"/>
            <a:ext cx="9004536" cy="6318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تقوم بعض الحشرات بإنتاج 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الفورميك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بوصفه آلية للدفاع عن نفسها</a:t>
            </a:r>
          </a:p>
        </p:txBody>
      </p:sp>
    </p:spTree>
    <p:extLst>
      <p:ext uri="{BB962C8B-B14F-4D97-AF65-F5344CB8AC3E}">
        <p14:creationId xmlns:p14="http://schemas.microsoft.com/office/powerpoint/2010/main" val="1983525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98CDB8A-2290-FF59-AB37-5DBCBFE86C4F}"/>
              </a:ext>
            </a:extLst>
          </p:cNvPr>
          <p:cNvSpPr/>
          <p:nvPr/>
        </p:nvSpPr>
        <p:spPr>
          <a:xfrm>
            <a:off x="192315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12EF734-9FDC-266F-E99D-3F87B1776BB4}"/>
              </a:ext>
            </a:extLst>
          </p:cNvPr>
          <p:cNvSpPr/>
          <p:nvPr/>
        </p:nvSpPr>
        <p:spPr>
          <a:xfrm>
            <a:off x="2879017" y="267409"/>
            <a:ext cx="6433966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تسمية الأحماض الكربوكسيلية</a:t>
            </a:r>
          </a:p>
        </p:txBody>
      </p:sp>
      <p:pic>
        <p:nvPicPr>
          <p:cNvPr id="4" name="stickman3">
            <a:extLst>
              <a:ext uri="{FF2B5EF4-FFF2-40B4-BE49-F238E27FC236}">
                <a16:creationId xmlns:a16="http://schemas.microsoft.com/office/drawing/2014/main" id="{09C4CAC7-0794-C9C4-6700-7AA8F836CC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4664" y="137562"/>
            <a:ext cx="911753" cy="130998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6DDAB3F-3FB6-BF4B-8DA1-A5D8EEB1F860}"/>
              </a:ext>
            </a:extLst>
          </p:cNvPr>
          <p:cNvSpPr/>
          <p:nvPr/>
        </p:nvSpPr>
        <p:spPr>
          <a:xfrm>
            <a:off x="513798" y="1447551"/>
            <a:ext cx="11164404" cy="1399857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التسمية الشائعة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تعتبر الأحماض العضوية من أقدم المركبات التي عرفها الإنسان لذلك اشتق لها أسماء وفقًا للمصدر الذي عُثر عليا فيه فصارت تُعرف بهذا الاسم . ومن هذه الأحماض </a:t>
            </a:r>
          </a:p>
        </p:txBody>
      </p:sp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3BB22486-ED4D-BA99-0962-93D4459B67AA}"/>
              </a:ext>
            </a:extLst>
          </p:cNvPr>
          <p:cNvGraphicFramePr>
            <a:graphicFrameLocks noGrp="1"/>
          </p:cNvGraphicFramePr>
          <p:nvPr/>
        </p:nvGraphicFramePr>
        <p:xfrm>
          <a:off x="1413338" y="3068754"/>
          <a:ext cx="9733935" cy="31089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875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948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rgbClr val="000000"/>
                          </a:solidFill>
                        </a:rPr>
                        <a:t>الصيغة </a:t>
                      </a:r>
                      <a:endParaRPr lang="ar-DZ" sz="2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rgbClr val="000000"/>
                          </a:solidFill>
                        </a:rPr>
                        <a:t>الإسم الشائع </a:t>
                      </a:r>
                      <a:endParaRPr lang="ar-DZ" sz="2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48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H- COOH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حمض </a:t>
                      </a:r>
                      <a:r>
                        <a:rPr lang="ar-DZ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الفورميك</a:t>
                      </a:r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 أو حمض النمل 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48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8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COOH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حمض </a:t>
                      </a:r>
                      <a:r>
                        <a:rPr lang="ar-DZ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الأسيتيك</a:t>
                      </a:r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 او حمض الخل 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48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8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-CH</a:t>
                      </a:r>
                      <a:r>
                        <a:rPr lang="en-US" sz="28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-CH</a:t>
                      </a:r>
                      <a:r>
                        <a:rPr lang="en-US" sz="28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-COOH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حمض </a:t>
                      </a:r>
                      <a:r>
                        <a:rPr lang="ar-DZ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البيوتيريك</a:t>
                      </a:r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 أو حمض الزبدة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48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HOOCCOOH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حمض </a:t>
                      </a:r>
                      <a:r>
                        <a:rPr lang="ar-DZ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الاوكساليك</a:t>
                      </a:r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(حمض </a:t>
                      </a:r>
                      <a:r>
                        <a:rPr lang="ar-SA" sz="2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الأوكزاليك</a:t>
                      </a:r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 )</a:t>
                      </a:r>
                      <a:endParaRPr lang="ar-DZ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48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8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8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OHCOOH</a:t>
                      </a: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DZ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حمض اللاكتيك أو حمض اللب</a:t>
                      </a:r>
                      <a:r>
                        <a:rPr lang="ar-SA" sz="2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+mn-cs"/>
                        </a:rPr>
                        <a:t>ن</a:t>
                      </a:r>
                      <a:endParaRPr lang="ar-DZ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28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314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7186AE3-6D75-129A-284D-5D7A255BC1BD}"/>
              </a:ext>
            </a:extLst>
          </p:cNvPr>
          <p:cNvSpPr/>
          <p:nvPr/>
        </p:nvSpPr>
        <p:spPr>
          <a:xfrm>
            <a:off x="192315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7E73E5B-D819-AC63-9280-7A2A84681142}"/>
              </a:ext>
            </a:extLst>
          </p:cNvPr>
          <p:cNvSpPr/>
          <p:nvPr/>
        </p:nvSpPr>
        <p:spPr>
          <a:xfrm>
            <a:off x="513798" y="1682873"/>
            <a:ext cx="11164404" cy="406899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نرقم السلسلة من الطرف الأقرب إلى ذرة كربون مجموعة الكربوكسيل ونستمر باتجاه أطول سلسلة من ذرات الكربون.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نسمي التفرعات إن وجدت كما تقدم في قواعد (ترتب الفروع أبجديا وتسبقها أرقام ذرات الكربون المتفرعة منها في السلسلة الكربونية )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بعد الانتهاء من تسمية التفرعات تكتب كلمة حمض من اسم الألكان ويضاف لآخرة المقطع ويك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ميثان←حمض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الميثانويك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،  إيثان ←حمض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الإيثانويك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، بروبان ←حمض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البروبانويك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، بيوتان ←حمض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البيوتانويك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، بنتان ←حمض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البنتانويك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9D9159E-E803-A3B6-3A54-54C6C41BA52B}"/>
              </a:ext>
            </a:extLst>
          </p:cNvPr>
          <p:cNvSpPr/>
          <p:nvPr/>
        </p:nvSpPr>
        <p:spPr>
          <a:xfrm>
            <a:off x="1995948" y="313159"/>
            <a:ext cx="6433966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تسمية الأحماض الكربوكسيلية</a:t>
            </a:r>
          </a:p>
        </p:txBody>
      </p:sp>
      <p:pic>
        <p:nvPicPr>
          <p:cNvPr id="7" name="stickman3">
            <a:extLst>
              <a:ext uri="{FF2B5EF4-FFF2-40B4-BE49-F238E27FC236}">
                <a16:creationId xmlns:a16="http://schemas.microsoft.com/office/drawing/2014/main" id="{A73CFEBB-2EA5-9C7E-E677-84CB4B24E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2911" y="224620"/>
            <a:ext cx="911753" cy="130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4518"/>
      </p:ext>
    </p:extLst>
  </p:cSld>
  <p:clrMapOvr>
    <a:masterClrMapping/>
  </p:clrMapOvr>
  <p:transition spd="slow">
    <p:cover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9AD768F-4B58-C93B-7B68-A3B3D1573ED6}"/>
              </a:ext>
            </a:extLst>
          </p:cNvPr>
          <p:cNvSpPr/>
          <p:nvPr/>
        </p:nvSpPr>
        <p:spPr>
          <a:xfrm>
            <a:off x="1614503" y="2485398"/>
            <a:ext cx="8962993" cy="3001002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 C-OH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7856C98-BD5C-667E-D70A-70373B782368}"/>
              </a:ext>
            </a:extLst>
          </p:cNvPr>
          <p:cNvSpPr/>
          <p:nvPr/>
        </p:nvSpPr>
        <p:spPr>
          <a:xfrm>
            <a:off x="5092432" y="803522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تطبيق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86FBCA6-0AC1-5A37-7676-BAE20D8BD7D7}"/>
              </a:ext>
            </a:extLst>
          </p:cNvPr>
          <p:cNvSpPr/>
          <p:nvPr/>
        </p:nvSpPr>
        <p:spPr>
          <a:xfrm>
            <a:off x="6134564" y="2610355"/>
            <a:ext cx="589858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CEC9428-05DA-C266-847C-A98DB575C3CC}"/>
              </a:ext>
            </a:extLst>
          </p:cNvPr>
          <p:cNvSpPr/>
          <p:nvPr/>
        </p:nvSpPr>
        <p:spPr>
          <a:xfrm rot="5400000">
            <a:off x="6202552" y="3059692"/>
            <a:ext cx="45388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AAF7BDB-11B2-DCA5-0B19-5CC6EE628DDB}"/>
              </a:ext>
            </a:extLst>
          </p:cNvPr>
          <p:cNvSpPr/>
          <p:nvPr/>
        </p:nvSpPr>
        <p:spPr>
          <a:xfrm>
            <a:off x="5415241" y="4378903"/>
            <a:ext cx="10142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600" b="1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7D3D789-EF79-2E78-4882-515AEC83C17A}"/>
              </a:ext>
            </a:extLst>
          </p:cNvPr>
          <p:cNvSpPr/>
          <p:nvPr/>
        </p:nvSpPr>
        <p:spPr>
          <a:xfrm rot="5400000">
            <a:off x="5448712" y="3989668"/>
            <a:ext cx="57542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ꟷ</a:t>
            </a:r>
            <a:endParaRPr kumimoji="0" lang="ar-SA" sz="3600" b="1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AC7DDE4-3B5A-9865-641C-CB01F222EE68}"/>
              </a:ext>
            </a:extLst>
          </p:cNvPr>
          <p:cNvSpPr/>
          <p:nvPr/>
        </p:nvSpPr>
        <p:spPr>
          <a:xfrm>
            <a:off x="6429493" y="4625369"/>
            <a:ext cx="38842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ميثيل حمض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بروبانويك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stickman3">
            <a:extLst>
              <a:ext uri="{FF2B5EF4-FFF2-40B4-BE49-F238E27FC236}">
                <a16:creationId xmlns:a16="http://schemas.microsoft.com/office/drawing/2014/main" id="{0A3A3558-174E-2EC9-93D2-D19C61295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9508" y="549085"/>
            <a:ext cx="1048883" cy="15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4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DCE4379-4808-E8FF-337B-4AF9EC3B651F}"/>
              </a:ext>
            </a:extLst>
          </p:cNvPr>
          <p:cNvSpPr/>
          <p:nvPr/>
        </p:nvSpPr>
        <p:spPr>
          <a:xfrm>
            <a:off x="3830542" y="1043959"/>
            <a:ext cx="4072487" cy="727788"/>
          </a:xfrm>
          <a:prstGeom prst="rect">
            <a:avLst/>
          </a:prstGeom>
          <a:solidFill>
            <a:srgbClr val="B17F6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مراجعة المفردات</a:t>
            </a:r>
          </a:p>
        </p:txBody>
      </p:sp>
      <p:pic>
        <p:nvPicPr>
          <p:cNvPr id="3" name="stickman4">
            <a:extLst>
              <a:ext uri="{FF2B5EF4-FFF2-40B4-BE49-F238E27FC236}">
                <a16:creationId xmlns:a16="http://schemas.microsoft.com/office/drawing/2014/main" id="{134D94F8-03DB-42A9-381D-656D7DDBE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7632" y="719815"/>
            <a:ext cx="1084309" cy="155791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05DD0CE-B2D0-1A94-A666-1E731DC49FA2}"/>
              </a:ext>
            </a:extLst>
          </p:cNvPr>
          <p:cNvSpPr/>
          <p:nvPr/>
        </p:nvSpPr>
        <p:spPr>
          <a:xfrm>
            <a:off x="819538" y="2908760"/>
            <a:ext cx="10366310" cy="1793869"/>
          </a:xfrm>
          <a:prstGeom prst="rect">
            <a:avLst/>
          </a:prstGeom>
          <a:solidFill>
            <a:srgbClr val="B17F6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الكهروسالبية </a:t>
            </a:r>
          </a:p>
          <a:p>
            <a:pPr algn="ctr"/>
            <a:r>
              <a:rPr lang="ar-SA" sz="2800" b="1" dirty="0"/>
              <a:t>تشير إلى القدرة النسبية لذرات العنصر على جذب إلكترونات الرابطة.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71C7EAF-5B26-7848-86DA-1C456199443E}"/>
              </a:ext>
            </a:extLst>
          </p:cNvPr>
          <p:cNvSpPr/>
          <p:nvPr/>
        </p:nvSpPr>
        <p:spPr>
          <a:xfrm>
            <a:off x="78722" y="105611"/>
            <a:ext cx="1048883" cy="37983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</p:spTree>
    <p:extLst>
      <p:ext uri="{BB962C8B-B14F-4D97-AF65-F5344CB8AC3E}">
        <p14:creationId xmlns:p14="http://schemas.microsoft.com/office/powerpoint/2010/main" val="20864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50061BC-81EF-D6C0-538A-63E9D037BBAF}"/>
              </a:ext>
            </a:extLst>
          </p:cNvPr>
          <p:cNvSpPr/>
          <p:nvPr/>
        </p:nvSpPr>
        <p:spPr>
          <a:xfrm>
            <a:off x="6820677" y="169229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المصادر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347838D-A052-CF13-1210-8FB0649017A4}"/>
              </a:ext>
            </a:extLst>
          </p:cNvPr>
          <p:cNvSpPr/>
          <p:nvPr/>
        </p:nvSpPr>
        <p:spPr>
          <a:xfrm>
            <a:off x="9190653" y="267409"/>
            <a:ext cx="1877843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تطبيق</a:t>
            </a: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92BEE05-62F9-6292-9186-4B47C6511EE2}"/>
              </a:ext>
            </a:extLst>
          </p:cNvPr>
          <p:cNvSpPr/>
          <p:nvPr/>
        </p:nvSpPr>
        <p:spPr>
          <a:xfrm>
            <a:off x="1054975" y="1692297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95 سؤال 45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9F6E522-7A9E-BA7B-DE9D-EF1AAA1A7862}"/>
              </a:ext>
            </a:extLst>
          </p:cNvPr>
          <p:cNvSpPr/>
          <p:nvPr/>
        </p:nvSpPr>
        <p:spPr>
          <a:xfrm>
            <a:off x="6889102" y="5707570"/>
            <a:ext cx="4316349" cy="60432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94 سؤال 45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5F8C6D8-8371-71A1-F5EF-C93A810385AE}"/>
              </a:ext>
            </a:extLst>
          </p:cNvPr>
          <p:cNvSpPr/>
          <p:nvPr/>
        </p:nvSpPr>
        <p:spPr>
          <a:xfrm>
            <a:off x="7774415" y="4655395"/>
            <a:ext cx="2545717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البنتانويك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FEBFC1E-5FFC-D549-CDCC-F31250EA5095}"/>
              </a:ext>
            </a:extLst>
          </p:cNvPr>
          <p:cNvSpPr/>
          <p:nvPr/>
        </p:nvSpPr>
        <p:spPr>
          <a:xfrm>
            <a:off x="1630319" y="4655394"/>
            <a:ext cx="3063452" cy="7962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هكسانويك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stickman3">
            <a:extLst>
              <a:ext uri="{FF2B5EF4-FFF2-40B4-BE49-F238E27FC236}">
                <a16:creationId xmlns:a16="http://schemas.microsoft.com/office/drawing/2014/main" id="{845CDA98-F95D-6633-EA2C-07EE3141E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6237" y="57335"/>
            <a:ext cx="1048883" cy="1507015"/>
          </a:xfrm>
          <a:prstGeom prst="rect">
            <a:avLst/>
          </a:prstGeom>
        </p:spPr>
      </p:pic>
      <p:pic>
        <p:nvPicPr>
          <p:cNvPr id="15" name="صورة 14" descr="صورة تحتوي على رسم بياني, تخطيطي&#10;&#10;تم إنشاء الوصف تلقائياً">
            <a:extLst>
              <a:ext uri="{FF2B5EF4-FFF2-40B4-BE49-F238E27FC236}">
                <a16:creationId xmlns:a16="http://schemas.microsoft.com/office/drawing/2014/main" id="{097582DA-D25D-09D0-1CF4-F352617B3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8880" r="12764" b="21867"/>
          <a:stretch/>
        </p:blipFill>
        <p:spPr>
          <a:xfrm>
            <a:off x="6683870" y="2594493"/>
            <a:ext cx="4726809" cy="1805008"/>
          </a:xfrm>
          <a:prstGeom prst="rect">
            <a:avLst/>
          </a:prstGeom>
        </p:spPr>
      </p:pic>
      <p:pic>
        <p:nvPicPr>
          <p:cNvPr id="17" name="صورة 1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D74623-A734-A5E2-801B-D1641696E5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23071" r="5005" b="28849"/>
          <a:stretch/>
        </p:blipFill>
        <p:spPr>
          <a:xfrm>
            <a:off x="1324397" y="5707570"/>
            <a:ext cx="5359473" cy="604328"/>
          </a:xfrm>
          <a:prstGeom prst="rect">
            <a:avLst/>
          </a:prstGeom>
        </p:spPr>
      </p:pic>
      <p:pic>
        <p:nvPicPr>
          <p:cNvPr id="19" name="صورة 18" descr="صورة تحتوي على رسم بياني&#10;&#10;تم إنشاء الوصف تلقائياً">
            <a:extLst>
              <a:ext uri="{FF2B5EF4-FFF2-40B4-BE49-F238E27FC236}">
                <a16:creationId xmlns:a16="http://schemas.microsoft.com/office/drawing/2014/main" id="{D459A7ED-96BF-71FA-74B9-B76168EADE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27104" r="18374" b="18177"/>
          <a:stretch/>
        </p:blipFill>
        <p:spPr>
          <a:xfrm>
            <a:off x="1003871" y="2594493"/>
            <a:ext cx="4316349" cy="16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790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4DAF10C-4D7A-7BB2-2B69-CCB5CB1CE9D9}"/>
              </a:ext>
            </a:extLst>
          </p:cNvPr>
          <p:cNvSpPr/>
          <p:nvPr/>
        </p:nvSpPr>
        <p:spPr>
          <a:xfrm>
            <a:off x="10982194" y="76132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9B90978-65D6-E5F2-90E0-2BF3A98BB28D}"/>
              </a:ext>
            </a:extLst>
          </p:cNvPr>
          <p:cNvSpPr/>
          <p:nvPr/>
        </p:nvSpPr>
        <p:spPr>
          <a:xfrm>
            <a:off x="3136562" y="2265747"/>
            <a:ext cx="6135185" cy="261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خواص الأحماض الكربوكسيلية </a:t>
            </a:r>
          </a:p>
        </p:txBody>
      </p:sp>
      <p:pic>
        <p:nvPicPr>
          <p:cNvPr id="6" name="stickman3">
            <a:extLst>
              <a:ext uri="{FF2B5EF4-FFF2-40B4-BE49-F238E27FC236}">
                <a16:creationId xmlns:a16="http://schemas.microsoft.com/office/drawing/2014/main" id="{2B8C951B-788F-F45E-9D12-5D7BA6273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592" y="2265747"/>
            <a:ext cx="1989877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EA6C6B7-B7EC-C69F-4FE4-6012BD69D328}"/>
              </a:ext>
            </a:extLst>
          </p:cNvPr>
          <p:cNvSpPr/>
          <p:nvPr/>
        </p:nvSpPr>
        <p:spPr>
          <a:xfrm>
            <a:off x="1106085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6A4D030-C31B-2327-C27C-ACE998924AF1}"/>
              </a:ext>
            </a:extLst>
          </p:cNvPr>
          <p:cNvSpPr/>
          <p:nvPr/>
        </p:nvSpPr>
        <p:spPr>
          <a:xfrm>
            <a:off x="3028407" y="2144042"/>
            <a:ext cx="6135185" cy="2569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هيا للقراءة والفهم صفحة 72 لنتعرف على خواص الأحماض الكربوكسيلية </a:t>
            </a: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D34468D-BE5A-06F4-DD41-D628FF75E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51" y="1514635"/>
            <a:ext cx="2667000" cy="47625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29DBEDC-259A-3FD7-9E97-8F99C13382D7}"/>
              </a:ext>
            </a:extLst>
          </p:cNvPr>
          <p:cNvSpPr/>
          <p:nvPr/>
        </p:nvSpPr>
        <p:spPr>
          <a:xfrm>
            <a:off x="167362" y="6277135"/>
            <a:ext cx="2277258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استراتيجية القراءة الموجهة</a:t>
            </a:r>
          </a:p>
        </p:txBody>
      </p:sp>
    </p:spTree>
    <p:extLst>
      <p:ext uri="{BB962C8B-B14F-4D97-AF65-F5344CB8AC3E}">
        <p14:creationId xmlns:p14="http://schemas.microsoft.com/office/powerpoint/2010/main" val="2232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D341F9-A39B-89DA-0F76-8D5F835666B1}"/>
              </a:ext>
            </a:extLst>
          </p:cNvPr>
          <p:cNvSpPr/>
          <p:nvPr/>
        </p:nvSpPr>
        <p:spPr>
          <a:xfrm>
            <a:off x="11035794" y="82150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D36F7FE-CF6B-177F-1565-176CD22B0BF4}"/>
              </a:ext>
            </a:extLst>
          </p:cNvPr>
          <p:cNvSpPr/>
          <p:nvPr/>
        </p:nvSpPr>
        <p:spPr>
          <a:xfrm>
            <a:off x="4752850" y="262524"/>
            <a:ext cx="3624916" cy="3166476"/>
          </a:xfrm>
          <a:prstGeom prst="wedgeEllipseCallout">
            <a:avLst>
              <a:gd name="adj1" fmla="val 68704"/>
              <a:gd name="adj2" fmla="val 121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نوع الروابط في الأحماض الكربوكسيلية ؟ ولماذا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792BA46-748B-8F0F-52B8-F7A13D8D1EB8}"/>
              </a:ext>
            </a:extLst>
          </p:cNvPr>
          <p:cNvSpPr/>
          <p:nvPr/>
        </p:nvSpPr>
        <p:spPr>
          <a:xfrm>
            <a:off x="6993646" y="3357741"/>
            <a:ext cx="3624916" cy="3166476"/>
          </a:xfrm>
          <a:prstGeom prst="wedgeEllipseCallout">
            <a:avLst>
              <a:gd name="adj1" fmla="val -59264"/>
              <a:gd name="adj2" fmla="val 2573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قطبية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RꟷCꟷOH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stickman3">
            <a:extLst>
              <a:ext uri="{FF2B5EF4-FFF2-40B4-BE49-F238E27FC236}">
                <a16:creationId xmlns:a16="http://schemas.microsoft.com/office/drawing/2014/main" id="{A997F1C5-8586-3006-4556-3F3CB8795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344" y="1217800"/>
            <a:ext cx="1745411" cy="250777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A5390F6-5771-F723-DCED-0288212AA845}"/>
              </a:ext>
            </a:extLst>
          </p:cNvPr>
          <p:cNvSpPr/>
          <p:nvPr/>
        </p:nvSpPr>
        <p:spPr>
          <a:xfrm rot="5400000">
            <a:off x="8363315" y="5172472"/>
            <a:ext cx="561980" cy="323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546F85E-A248-4F16-CA7E-80707998DD82}"/>
              </a:ext>
            </a:extLst>
          </p:cNvPr>
          <p:cNvSpPr/>
          <p:nvPr/>
        </p:nvSpPr>
        <p:spPr>
          <a:xfrm>
            <a:off x="8322790" y="4681796"/>
            <a:ext cx="643030" cy="561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فقاعة الكلام: مستطيلة 11">
            <a:extLst>
              <a:ext uri="{FF2B5EF4-FFF2-40B4-BE49-F238E27FC236}">
                <a16:creationId xmlns:a16="http://schemas.microsoft.com/office/drawing/2014/main" id="{76A1C9A1-06B4-8123-5CA5-77BD4DFDD024}"/>
              </a:ext>
            </a:extLst>
          </p:cNvPr>
          <p:cNvSpPr/>
          <p:nvPr/>
        </p:nvSpPr>
        <p:spPr>
          <a:xfrm>
            <a:off x="732498" y="3650508"/>
            <a:ext cx="5877055" cy="2580942"/>
          </a:xfrm>
          <a:prstGeom prst="wedgeRectCallout">
            <a:avLst>
              <a:gd name="adj1" fmla="val -56907"/>
              <a:gd name="adj2" fmla="val -1691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تعتبر الأحماض الكربوكسيلية مركبات قطبية نشطة.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لأنها تحتوي على مجموعة الكربوكسيل التي تتكون من مجموعتين قطبيتين هما مجموعة الهيدروكسيل ومجموعة الكربونيل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ولهذا فإن للأحماض العضوية قطبية عالية تفوق قطبية الكحولات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والألدهيدات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0267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D341F9-A39B-89DA-0F76-8D5F835666B1}"/>
              </a:ext>
            </a:extLst>
          </p:cNvPr>
          <p:cNvSpPr/>
          <p:nvPr/>
        </p:nvSpPr>
        <p:spPr>
          <a:xfrm>
            <a:off x="11035794" y="82150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D36F7FE-CF6B-177F-1565-176CD22B0BF4}"/>
              </a:ext>
            </a:extLst>
          </p:cNvPr>
          <p:cNvSpPr/>
          <p:nvPr/>
        </p:nvSpPr>
        <p:spPr>
          <a:xfrm>
            <a:off x="4752850" y="262524"/>
            <a:ext cx="3624916" cy="3166476"/>
          </a:xfrm>
          <a:prstGeom prst="wedgeEllipseCallout">
            <a:avLst>
              <a:gd name="adj1" fmla="val 68704"/>
              <a:gd name="adj2" fmla="val 121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تكون روابط هيدروجينية بين جزيئاتها الأحماض الكربوكسيلية؟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792BA46-748B-8F0F-52B8-F7A13D8D1EB8}"/>
              </a:ext>
            </a:extLst>
          </p:cNvPr>
          <p:cNvSpPr/>
          <p:nvPr/>
        </p:nvSpPr>
        <p:spPr>
          <a:xfrm>
            <a:off x="1893579" y="3161096"/>
            <a:ext cx="3624916" cy="3166476"/>
          </a:xfrm>
          <a:prstGeom prst="wedgeEllipseCallout">
            <a:avLst>
              <a:gd name="adj1" fmla="val -69571"/>
              <a:gd name="adj2" fmla="val 2666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 تكون روابط هيدروجينية بين جزيئاتها </a:t>
            </a:r>
          </a:p>
        </p:txBody>
      </p:sp>
      <p:pic>
        <p:nvPicPr>
          <p:cNvPr id="9" name="stickman3">
            <a:extLst>
              <a:ext uri="{FF2B5EF4-FFF2-40B4-BE49-F238E27FC236}">
                <a16:creationId xmlns:a16="http://schemas.microsoft.com/office/drawing/2014/main" id="{A997F1C5-8586-3006-4556-3F3CB8795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344" y="1217800"/>
            <a:ext cx="1745411" cy="25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5922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D341F9-A39B-89DA-0F76-8D5F835666B1}"/>
              </a:ext>
            </a:extLst>
          </p:cNvPr>
          <p:cNvSpPr/>
          <p:nvPr/>
        </p:nvSpPr>
        <p:spPr>
          <a:xfrm>
            <a:off x="11035794" y="82150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D36F7FE-CF6B-177F-1565-176CD22B0BF4}"/>
              </a:ext>
            </a:extLst>
          </p:cNvPr>
          <p:cNvSpPr/>
          <p:nvPr/>
        </p:nvSpPr>
        <p:spPr>
          <a:xfrm>
            <a:off x="4752850" y="262524"/>
            <a:ext cx="3624916" cy="3166476"/>
          </a:xfrm>
          <a:prstGeom prst="wedgeEllipseCallout">
            <a:avLst>
              <a:gd name="adj1" fmla="val 68704"/>
              <a:gd name="adj2" fmla="val 121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تذوب الأحماض الكربوكسيلية في الماء؟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792BA46-748B-8F0F-52B8-F7A13D8D1EB8}"/>
              </a:ext>
            </a:extLst>
          </p:cNvPr>
          <p:cNvSpPr/>
          <p:nvPr/>
        </p:nvSpPr>
        <p:spPr>
          <a:xfrm>
            <a:off x="1993175" y="3141432"/>
            <a:ext cx="4102825" cy="3166476"/>
          </a:xfrm>
          <a:prstGeom prst="wedgeEllipseCallout">
            <a:avLst>
              <a:gd name="adj1" fmla="val -69571"/>
              <a:gd name="adj2" fmla="val 2666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تذوب في الماء لأنها تكون روابط هيدروجينية مع الماء، وبسبب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قطبيتها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العالية</a:t>
            </a:r>
          </a:p>
        </p:txBody>
      </p:sp>
      <p:pic>
        <p:nvPicPr>
          <p:cNvPr id="9" name="stickman3">
            <a:extLst>
              <a:ext uri="{FF2B5EF4-FFF2-40B4-BE49-F238E27FC236}">
                <a16:creationId xmlns:a16="http://schemas.microsoft.com/office/drawing/2014/main" id="{A997F1C5-8586-3006-4556-3F3CB8795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344" y="1217800"/>
            <a:ext cx="1745411" cy="25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8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D341F9-A39B-89DA-0F76-8D5F835666B1}"/>
              </a:ext>
            </a:extLst>
          </p:cNvPr>
          <p:cNvSpPr/>
          <p:nvPr/>
        </p:nvSpPr>
        <p:spPr>
          <a:xfrm>
            <a:off x="11035794" y="82150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D36F7FE-CF6B-177F-1565-176CD22B0BF4}"/>
              </a:ext>
            </a:extLst>
          </p:cNvPr>
          <p:cNvSpPr/>
          <p:nvPr/>
        </p:nvSpPr>
        <p:spPr>
          <a:xfrm>
            <a:off x="4752850" y="262524"/>
            <a:ext cx="3624916" cy="3166476"/>
          </a:xfrm>
          <a:prstGeom prst="wedgeEllipseCallout">
            <a:avLst>
              <a:gd name="adj1" fmla="val 68704"/>
              <a:gd name="adj2" fmla="val 121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غليانها، كيف تكون مقارنة مع الكحولات؟ ولماذا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792BA46-748B-8F0F-52B8-F7A13D8D1EB8}"/>
              </a:ext>
            </a:extLst>
          </p:cNvPr>
          <p:cNvSpPr/>
          <p:nvPr/>
        </p:nvSpPr>
        <p:spPr>
          <a:xfrm>
            <a:off x="1329612" y="2810058"/>
            <a:ext cx="5187357" cy="3856213"/>
          </a:xfrm>
          <a:prstGeom prst="wedgeEllipseCallout">
            <a:avLst>
              <a:gd name="adj1" fmla="val -69571"/>
              <a:gd name="adj2" fmla="val 2666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غليانها أعلى من الكحولات. تعتبر الأحماض الكربوكسيلية ذات درجة غليان عالية بسبب قوى الترابط بين جزيئات الأحماض العضوية </a:t>
            </a:r>
          </a:p>
        </p:txBody>
      </p:sp>
      <p:pic>
        <p:nvPicPr>
          <p:cNvPr id="9" name="stickman3">
            <a:extLst>
              <a:ext uri="{FF2B5EF4-FFF2-40B4-BE49-F238E27FC236}">
                <a16:creationId xmlns:a16="http://schemas.microsoft.com/office/drawing/2014/main" id="{A997F1C5-8586-3006-4556-3F3CB8795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344" y="1217800"/>
            <a:ext cx="1745411" cy="2507773"/>
          </a:xfrm>
          <a:prstGeom prst="rect">
            <a:avLst/>
          </a:prstGeom>
        </p:spPr>
      </p:pic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4FF54A7F-64A4-2DAB-6F28-D0BB3C0A31FD}"/>
              </a:ext>
            </a:extLst>
          </p:cNvPr>
          <p:cNvGraphicFramePr>
            <a:graphicFrameLocks noGrp="1"/>
          </p:cNvGraphicFramePr>
          <p:nvPr/>
        </p:nvGraphicFramePr>
        <p:xfrm>
          <a:off x="6760497" y="4651908"/>
          <a:ext cx="4617694" cy="1656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08847">
                  <a:extLst>
                    <a:ext uri="{9D8B030D-6E8A-4147-A177-3AD203B41FA5}">
                      <a16:colId xmlns:a16="http://schemas.microsoft.com/office/drawing/2014/main" val="1796714922"/>
                    </a:ext>
                  </a:extLst>
                </a:gridCol>
                <a:gridCol w="2308847">
                  <a:extLst>
                    <a:ext uri="{9D8B030D-6E8A-4147-A177-3AD203B41FA5}">
                      <a16:colId xmlns:a16="http://schemas.microsoft.com/office/drawing/2014/main" val="2037344249"/>
                    </a:ext>
                  </a:extLst>
                </a:gridCol>
              </a:tblGrid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- 42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663594"/>
                  </a:ext>
                </a:extLst>
              </a:tr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15350"/>
                  </a:ext>
                </a:extLst>
              </a:tr>
              <a:tr h="552000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 °C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COOH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B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525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D341F9-A39B-89DA-0F76-8D5F835666B1}"/>
              </a:ext>
            </a:extLst>
          </p:cNvPr>
          <p:cNvSpPr/>
          <p:nvPr/>
        </p:nvSpPr>
        <p:spPr>
          <a:xfrm>
            <a:off x="11035794" y="82150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D36F7FE-CF6B-177F-1565-176CD22B0BF4}"/>
              </a:ext>
            </a:extLst>
          </p:cNvPr>
          <p:cNvSpPr/>
          <p:nvPr/>
        </p:nvSpPr>
        <p:spPr>
          <a:xfrm>
            <a:off x="4752850" y="262524"/>
            <a:ext cx="3624916" cy="3166476"/>
          </a:xfrm>
          <a:prstGeom prst="wedgeEllipseCallout">
            <a:avLst>
              <a:gd name="adj1" fmla="val 68704"/>
              <a:gd name="adj2" fmla="val 121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مذاق الأحماض الكربوكسيلية؟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792BA46-748B-8F0F-52B8-F7A13D8D1EB8}"/>
              </a:ext>
            </a:extLst>
          </p:cNvPr>
          <p:cNvSpPr/>
          <p:nvPr/>
        </p:nvSpPr>
        <p:spPr>
          <a:xfrm>
            <a:off x="1993175" y="3141432"/>
            <a:ext cx="4102825" cy="3166476"/>
          </a:xfrm>
          <a:prstGeom prst="wedgeEllipseCallout">
            <a:avLst>
              <a:gd name="adj1" fmla="val -69571"/>
              <a:gd name="adj2" fmla="val 2666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تتميز بمذاق حمضي لاذع</a:t>
            </a:r>
          </a:p>
        </p:txBody>
      </p:sp>
      <p:pic>
        <p:nvPicPr>
          <p:cNvPr id="9" name="stickman3">
            <a:extLst>
              <a:ext uri="{FF2B5EF4-FFF2-40B4-BE49-F238E27FC236}">
                <a16:creationId xmlns:a16="http://schemas.microsoft.com/office/drawing/2014/main" id="{A997F1C5-8586-3006-4556-3F3CB8795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344" y="1217800"/>
            <a:ext cx="1745411" cy="25077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8EBE2B0-6DA6-C9A0-3901-701F9D197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8"/>
          <a:stretch/>
        </p:blipFill>
        <p:spPr>
          <a:xfrm>
            <a:off x="9011837" y="3725573"/>
            <a:ext cx="2548398" cy="2254099"/>
          </a:xfrm>
          <a:prstGeom prst="rect">
            <a:avLst/>
          </a:prstGeom>
        </p:spPr>
      </p:pic>
      <p:pic>
        <p:nvPicPr>
          <p:cNvPr id="10" name="صورة 9" descr="صورة تحتوي على شعار&#10;&#10;تم إنشاء الوصف تلقائياً">
            <a:extLst>
              <a:ext uri="{FF2B5EF4-FFF2-40B4-BE49-F238E27FC236}">
                <a16:creationId xmlns:a16="http://schemas.microsoft.com/office/drawing/2014/main" id="{51A77C0E-C782-6751-9926-B7AA43002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19" y="3285216"/>
            <a:ext cx="1187429" cy="31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D341F9-A39B-89DA-0F76-8D5F835666B1}"/>
              </a:ext>
            </a:extLst>
          </p:cNvPr>
          <p:cNvSpPr/>
          <p:nvPr/>
        </p:nvSpPr>
        <p:spPr>
          <a:xfrm>
            <a:off x="11035794" y="82150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D36F7FE-CF6B-177F-1565-176CD22B0BF4}"/>
              </a:ext>
            </a:extLst>
          </p:cNvPr>
          <p:cNvSpPr/>
          <p:nvPr/>
        </p:nvSpPr>
        <p:spPr>
          <a:xfrm>
            <a:off x="4752850" y="262524"/>
            <a:ext cx="3624916" cy="3166476"/>
          </a:xfrm>
          <a:prstGeom prst="wedgeEllipseCallout">
            <a:avLst>
              <a:gd name="adj1" fmla="val 68704"/>
              <a:gd name="adj2" fmla="val 121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تأثير الأحماض الكربوكسيلية على ورقة تباع الشمس؟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792BA46-748B-8F0F-52B8-F7A13D8D1EB8}"/>
              </a:ext>
            </a:extLst>
          </p:cNvPr>
          <p:cNvSpPr/>
          <p:nvPr/>
        </p:nvSpPr>
        <p:spPr>
          <a:xfrm>
            <a:off x="1993175" y="3141432"/>
            <a:ext cx="4102825" cy="3166476"/>
          </a:xfrm>
          <a:prstGeom prst="wedgeEllipseCallout">
            <a:avLst>
              <a:gd name="adj1" fmla="val -69571"/>
              <a:gd name="adj2" fmla="val 2666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تحول لون ورق تباع الشمس الزرقاء إلى اللون الأحمر</a:t>
            </a:r>
          </a:p>
        </p:txBody>
      </p:sp>
      <p:pic>
        <p:nvPicPr>
          <p:cNvPr id="9" name="stickman3">
            <a:extLst>
              <a:ext uri="{FF2B5EF4-FFF2-40B4-BE49-F238E27FC236}">
                <a16:creationId xmlns:a16="http://schemas.microsoft.com/office/drawing/2014/main" id="{A997F1C5-8586-3006-4556-3F3CB8795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9344" y="1217800"/>
            <a:ext cx="1745411" cy="25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3D341F9-A39B-89DA-0F76-8D5F835666B1}"/>
              </a:ext>
            </a:extLst>
          </p:cNvPr>
          <p:cNvSpPr/>
          <p:nvPr/>
        </p:nvSpPr>
        <p:spPr>
          <a:xfrm>
            <a:off x="11035794" y="82150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CD36F7FE-CF6B-177F-1565-176CD22B0BF4}"/>
              </a:ext>
            </a:extLst>
          </p:cNvPr>
          <p:cNvSpPr/>
          <p:nvPr/>
        </p:nvSpPr>
        <p:spPr>
          <a:xfrm>
            <a:off x="4792179" y="72785"/>
            <a:ext cx="3624916" cy="3166476"/>
          </a:xfrm>
          <a:prstGeom prst="wedgeEllipseCallout">
            <a:avLst>
              <a:gd name="adj1" fmla="val 68704"/>
              <a:gd name="adj2" fmla="val 1217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تتأين الأحماض الكربوكسيلية في الماء؟</a:t>
            </a:r>
          </a:p>
        </p:txBody>
      </p:sp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792BA46-748B-8F0F-52B8-F7A13D8D1EB8}"/>
              </a:ext>
            </a:extLst>
          </p:cNvPr>
          <p:cNvSpPr/>
          <p:nvPr/>
        </p:nvSpPr>
        <p:spPr>
          <a:xfrm>
            <a:off x="1309222" y="2007324"/>
            <a:ext cx="4102825" cy="3166476"/>
          </a:xfrm>
          <a:prstGeom prst="wedgeEllipseCallout">
            <a:avLst>
              <a:gd name="adj1" fmla="val -69571"/>
              <a:gd name="adj2" fmla="val 2666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إذابتها بالماء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تتاين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بشكل ضعيف وتنتج ايونات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الهيدرونيوم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stickman3">
            <a:extLst>
              <a:ext uri="{FF2B5EF4-FFF2-40B4-BE49-F238E27FC236}">
                <a16:creationId xmlns:a16="http://schemas.microsoft.com/office/drawing/2014/main" id="{A997F1C5-8586-3006-4556-3F3CB8795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8506" y="809065"/>
            <a:ext cx="1745411" cy="250777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8F80A90-5D53-396E-0498-9F9CE93358A1}"/>
              </a:ext>
            </a:extLst>
          </p:cNvPr>
          <p:cNvSpPr/>
          <p:nvPr/>
        </p:nvSpPr>
        <p:spPr>
          <a:xfrm>
            <a:off x="1396180" y="5361146"/>
            <a:ext cx="9399640" cy="687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↔ CH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aq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ar-SA" sz="28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4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10EF112-C3FE-79E0-8FF9-8996990D201C}"/>
              </a:ext>
            </a:extLst>
          </p:cNvPr>
          <p:cNvSpPr/>
          <p:nvPr/>
        </p:nvSpPr>
        <p:spPr>
          <a:xfrm>
            <a:off x="3984814" y="1161511"/>
            <a:ext cx="4128470" cy="727788"/>
          </a:xfrm>
          <a:prstGeom prst="rect">
            <a:avLst/>
          </a:prstGeom>
          <a:solidFill>
            <a:srgbClr val="AEC1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ysClr val="windowText" lastClr="000000"/>
                </a:solidFill>
              </a:rPr>
              <a:t>المفردات الجديدة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122EDF8-B4E6-BA42-8B2E-A66724E2A7B9}"/>
              </a:ext>
            </a:extLst>
          </p:cNvPr>
          <p:cNvSpPr/>
          <p:nvPr/>
        </p:nvSpPr>
        <p:spPr>
          <a:xfrm>
            <a:off x="4551782" y="2607727"/>
            <a:ext cx="3416560" cy="3685591"/>
          </a:xfrm>
          <a:prstGeom prst="rect">
            <a:avLst/>
          </a:prstGeom>
          <a:solidFill>
            <a:srgbClr val="AEC16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مجموعة الكربونيل</a:t>
            </a:r>
          </a:p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الألدهيدات</a:t>
            </a:r>
          </a:p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الكيتونات</a:t>
            </a:r>
          </a:p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الأحماض الكربوكسيلية</a:t>
            </a:r>
          </a:p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مجموعة الكربوكسيل</a:t>
            </a:r>
          </a:p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الإسترات</a:t>
            </a:r>
          </a:p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الأميدات</a:t>
            </a:r>
          </a:p>
          <a:p>
            <a:pPr algn="ctr"/>
            <a:r>
              <a:rPr lang="ar-SA" sz="2800" b="1" dirty="0">
                <a:solidFill>
                  <a:sysClr val="windowText" lastClr="000000"/>
                </a:solidFill>
              </a:rPr>
              <a:t>تفاعلات التكثف</a:t>
            </a:r>
          </a:p>
        </p:txBody>
      </p:sp>
      <p:pic>
        <p:nvPicPr>
          <p:cNvPr id="4" name="stickman1">
            <a:extLst>
              <a:ext uri="{FF2B5EF4-FFF2-40B4-BE49-F238E27FC236}">
                <a16:creationId xmlns:a16="http://schemas.microsoft.com/office/drawing/2014/main" id="{A18B77CF-3D48-59D9-B8C5-1D5202D78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7259" y="845361"/>
            <a:ext cx="1048883" cy="150701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2F00C41-628B-0192-9680-6B68987EC79C}"/>
              </a:ext>
            </a:extLst>
          </p:cNvPr>
          <p:cNvSpPr/>
          <p:nvPr/>
        </p:nvSpPr>
        <p:spPr>
          <a:xfrm>
            <a:off x="78722" y="105611"/>
            <a:ext cx="1048883" cy="37983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</p:spTree>
    <p:extLst>
      <p:ext uri="{BB962C8B-B14F-4D97-AF65-F5344CB8AC3E}">
        <p14:creationId xmlns:p14="http://schemas.microsoft.com/office/powerpoint/2010/main" val="809133936"/>
      </p:ext>
    </p:extLst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4DAF10C-4D7A-7BB2-2B69-CCB5CB1CE9D9}"/>
              </a:ext>
            </a:extLst>
          </p:cNvPr>
          <p:cNvSpPr/>
          <p:nvPr/>
        </p:nvSpPr>
        <p:spPr>
          <a:xfrm>
            <a:off x="10982194" y="76132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9B90978-65D6-E5F2-90E0-2BF3A98BB28D}"/>
              </a:ext>
            </a:extLst>
          </p:cNvPr>
          <p:cNvSpPr/>
          <p:nvPr/>
        </p:nvSpPr>
        <p:spPr>
          <a:xfrm>
            <a:off x="3136562" y="2265747"/>
            <a:ext cx="6135185" cy="261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أنواع الأحماض الكربوكسيلية </a:t>
            </a:r>
          </a:p>
        </p:txBody>
      </p:sp>
      <p:pic>
        <p:nvPicPr>
          <p:cNvPr id="6" name="stickman3">
            <a:extLst>
              <a:ext uri="{FF2B5EF4-FFF2-40B4-BE49-F238E27FC236}">
                <a16:creationId xmlns:a16="http://schemas.microsoft.com/office/drawing/2014/main" id="{2B8C951B-788F-F45E-9D12-5D7BA6273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592" y="2265747"/>
            <a:ext cx="1989877" cy="28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7213"/>
      </p:ext>
    </p:extLst>
  </p:cSld>
  <p:clrMapOvr>
    <a:masterClrMapping/>
  </p:clrMapOvr>
  <p:transition spd="slow">
    <p:cover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3DC80D1-DADD-EAC0-D7B9-F87D47D0EFF5}"/>
              </a:ext>
            </a:extLst>
          </p:cNvPr>
          <p:cNvSpPr/>
          <p:nvPr/>
        </p:nvSpPr>
        <p:spPr>
          <a:xfrm>
            <a:off x="10982194" y="76132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74545B8-C9DA-469C-0C6F-39162835788A}"/>
              </a:ext>
            </a:extLst>
          </p:cNvPr>
          <p:cNvSpPr/>
          <p:nvPr/>
        </p:nvSpPr>
        <p:spPr>
          <a:xfrm>
            <a:off x="3028407" y="399729"/>
            <a:ext cx="6135185" cy="664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أنواع الأحماض الكربوكسيلية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BC03949-49E8-A6F8-3409-BAFF365B108A}"/>
              </a:ext>
            </a:extLst>
          </p:cNvPr>
          <p:cNvSpPr/>
          <p:nvPr/>
        </p:nvSpPr>
        <p:spPr>
          <a:xfrm>
            <a:off x="8427779" y="1823738"/>
            <a:ext cx="3193952" cy="912857"/>
          </a:xfrm>
          <a:prstGeom prst="rect">
            <a:avLst/>
          </a:prstGeom>
          <a:ln w="57150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أحادية الكربوكسيل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0E8904A-7362-EE21-5B39-17228A2C9936}"/>
              </a:ext>
            </a:extLst>
          </p:cNvPr>
          <p:cNvSpPr/>
          <p:nvPr/>
        </p:nvSpPr>
        <p:spPr>
          <a:xfrm>
            <a:off x="8427779" y="3076011"/>
            <a:ext cx="3193952" cy="1361564"/>
          </a:xfrm>
          <a:prstGeom prst="rect">
            <a:avLst/>
          </a:prstGeom>
          <a:ln w="28575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تحتوي على مجموعة  كربوكسيل واحدة مثل حمض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الأسيتيك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D5D4702-2C19-D006-81A5-D18D353712B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55" y="4640994"/>
            <a:ext cx="2667000" cy="178117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1ADA5FB-11E1-7EDB-622A-7CAB5020E212}"/>
              </a:ext>
            </a:extLst>
          </p:cNvPr>
          <p:cNvSpPr/>
          <p:nvPr/>
        </p:nvSpPr>
        <p:spPr>
          <a:xfrm>
            <a:off x="4607946" y="1823737"/>
            <a:ext cx="3193952" cy="912857"/>
          </a:xfrm>
          <a:prstGeom prst="rect">
            <a:avLst/>
          </a:prstGeom>
          <a:ln w="57150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ثنائية الكربوكسيل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E91543D-2F3E-2057-1E63-76B9E55DC4C6}"/>
              </a:ext>
            </a:extLst>
          </p:cNvPr>
          <p:cNvSpPr/>
          <p:nvPr/>
        </p:nvSpPr>
        <p:spPr>
          <a:xfrm>
            <a:off x="4617706" y="3076011"/>
            <a:ext cx="3193952" cy="1361564"/>
          </a:xfrm>
          <a:prstGeom prst="rect">
            <a:avLst/>
          </a:prstGeom>
          <a:ln w="28575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تحمل مجموعتي كربوكسيل وتسمى ثنائية الحمض مثل حمض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الأكساليك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CD37E7-3E15-C42B-E568-BE463C6A3B1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64" y="4604890"/>
            <a:ext cx="2406988" cy="185338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7FECB07-C9AF-3DFF-774A-76535EC34B38}"/>
              </a:ext>
            </a:extLst>
          </p:cNvPr>
          <p:cNvSpPr/>
          <p:nvPr/>
        </p:nvSpPr>
        <p:spPr>
          <a:xfrm>
            <a:off x="788113" y="1823736"/>
            <a:ext cx="3193952" cy="912857"/>
          </a:xfrm>
          <a:prstGeom prst="rect">
            <a:avLst/>
          </a:prstGeom>
          <a:ln w="57150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عديدة الكربوكسيل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FFD16E7-80B8-0937-D4FD-E7B40B571F83}"/>
              </a:ext>
            </a:extLst>
          </p:cNvPr>
          <p:cNvSpPr/>
          <p:nvPr/>
        </p:nvSpPr>
        <p:spPr>
          <a:xfrm>
            <a:off x="788113" y="3076011"/>
            <a:ext cx="3193952" cy="1361564"/>
          </a:xfrm>
          <a:prstGeom prst="rect">
            <a:avLst/>
          </a:prstGeom>
          <a:ln w="28575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تحمل أكثر من مجموعتي كربوكسيل مثل حمض الستريك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3F6F53F6-109D-6C77-6856-FA13868D248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3" y="4850797"/>
            <a:ext cx="3004833" cy="13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5CB88BB3-7443-4771-74A3-89EB60A8B17E}"/>
              </a:ext>
            </a:extLst>
          </p:cNvPr>
          <p:cNvSpPr/>
          <p:nvPr/>
        </p:nvSpPr>
        <p:spPr>
          <a:xfrm>
            <a:off x="2074027" y="789466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خواص الأحماض الكربوكسيلية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33C903-F545-7789-B695-4956003005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C41A8BC-FA27-286B-9200-18B782F37156}"/>
              </a:ext>
            </a:extLst>
          </p:cNvPr>
          <p:cNvSpPr/>
          <p:nvPr/>
        </p:nvSpPr>
        <p:spPr>
          <a:xfrm>
            <a:off x="603163" y="2030436"/>
            <a:ext cx="8343406" cy="403809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مواد قطبية نشطة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تكون روابط هيدروجينية مع بعضها البعض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تكون روابط هيدروجينية مع الماء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أكثر تتأين بشكل ضعيف في الماء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درجة غليانها أعلى من الكحولات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مذاقها حمضي لاذع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تحول ورق تباع الشمس الأزرق إلى أحمر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بعضها يحتوي أكثر من مجموعة كربوكسيل  </a:t>
            </a:r>
          </a:p>
        </p:txBody>
      </p:sp>
    </p:spTree>
    <p:extLst>
      <p:ext uri="{BB962C8B-B14F-4D97-AF65-F5344CB8AC3E}">
        <p14:creationId xmlns:p14="http://schemas.microsoft.com/office/powerpoint/2010/main" val="23206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5B2AB88F-0A73-2CE5-4886-BF49FD98217E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06E43BF-B9B6-E468-56A1-64001171BCF1}"/>
              </a:ext>
            </a:extLst>
          </p:cNvPr>
          <p:cNvSpPr/>
          <p:nvPr/>
        </p:nvSpPr>
        <p:spPr>
          <a:xfrm>
            <a:off x="3854246" y="1736809"/>
            <a:ext cx="7474095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فسر لماذا تصنف الأحماض الكربوكسيلية على أنها أحماض؟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112C4D1-F0A7-D297-2F26-A89578AABD30}"/>
              </a:ext>
            </a:extLst>
          </p:cNvPr>
          <p:cNvSpPr/>
          <p:nvPr/>
        </p:nvSpPr>
        <p:spPr>
          <a:xfrm>
            <a:off x="4055401" y="3429000"/>
            <a:ext cx="7071784" cy="1376812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لأنها تعد مانحة للبروتونات في المحلول.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8408E53-737F-D5E8-0AEE-E2AE5CF10860}"/>
              </a:ext>
            </a:extLst>
          </p:cNvPr>
          <p:cNvSpPr/>
          <p:nvPr/>
        </p:nvSpPr>
        <p:spPr>
          <a:xfrm>
            <a:off x="10263673" y="255500"/>
            <a:ext cx="1502404" cy="669546"/>
          </a:xfrm>
          <a:prstGeom prst="rect">
            <a:avLst/>
          </a:prstGeom>
          <a:solidFill>
            <a:srgbClr val="00B050"/>
          </a:solidFill>
          <a:ln w="5715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قرأت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85CD3C3-DB06-53D9-F5D9-DCC4B256C2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"/>
          <a:stretch/>
        </p:blipFill>
        <p:spPr>
          <a:xfrm flipH="1">
            <a:off x="206829" y="2211688"/>
            <a:ext cx="2941848" cy="38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FD7E94C-8D48-1B61-B76A-F39922FAAE23}"/>
              </a:ext>
            </a:extLst>
          </p:cNvPr>
          <p:cNvSpPr/>
          <p:nvPr/>
        </p:nvSpPr>
        <p:spPr>
          <a:xfrm>
            <a:off x="3028407" y="399729"/>
            <a:ext cx="6135185" cy="664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الأحماض الكربوكسيلية في حياتنا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033437E-056A-DEBA-FB90-11E6A5279122}"/>
              </a:ext>
            </a:extLst>
          </p:cNvPr>
          <p:cNvSpPr/>
          <p:nvPr/>
        </p:nvSpPr>
        <p:spPr>
          <a:xfrm>
            <a:off x="8427779" y="1823738"/>
            <a:ext cx="3193952" cy="1135772"/>
          </a:xfrm>
          <a:prstGeom prst="rect">
            <a:avLst/>
          </a:prstGeom>
          <a:ln w="57150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الإيثانويك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الخل</a:t>
            </a:r>
          </a:p>
        </p:txBody>
      </p:sp>
      <p:pic>
        <p:nvPicPr>
          <p:cNvPr id="4" name="صورة 3" descr="صورة تحتوي على شعار&#10;&#10;تم إنشاء الوصف تلقائياً">
            <a:extLst>
              <a:ext uri="{FF2B5EF4-FFF2-40B4-BE49-F238E27FC236}">
                <a16:creationId xmlns:a16="http://schemas.microsoft.com/office/drawing/2014/main" id="{62DA3D31-2FCC-0C39-BC27-FD2870432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40" y="3167229"/>
            <a:ext cx="1187429" cy="31664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25BBEE8-2642-47BF-047E-330289FC883C}"/>
              </a:ext>
            </a:extLst>
          </p:cNvPr>
          <p:cNvSpPr/>
          <p:nvPr/>
        </p:nvSpPr>
        <p:spPr>
          <a:xfrm>
            <a:off x="4863585" y="1823738"/>
            <a:ext cx="3193952" cy="1135772"/>
          </a:xfrm>
          <a:prstGeom prst="rect">
            <a:avLst/>
          </a:prstGeom>
          <a:ln w="57150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اللاكتيك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 اللبن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2836C2E-E79D-DAB9-A376-10BBE283F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9" t="7500" r="25892" b="5403"/>
          <a:stretch/>
        </p:blipFill>
        <p:spPr>
          <a:xfrm>
            <a:off x="5749030" y="3538459"/>
            <a:ext cx="1423061" cy="265471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CAF9043-5995-EB0F-581D-E6B9899A1DE4}"/>
              </a:ext>
            </a:extLst>
          </p:cNvPr>
          <p:cNvSpPr/>
          <p:nvPr/>
        </p:nvSpPr>
        <p:spPr>
          <a:xfrm>
            <a:off x="1299391" y="1823738"/>
            <a:ext cx="3193952" cy="1135772"/>
          </a:xfrm>
          <a:prstGeom prst="rect">
            <a:avLst/>
          </a:prstGeom>
          <a:ln w="57150">
            <a:solidFill>
              <a:srgbClr val="42BC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 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السيتريك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  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حمض الليمون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C254FF7-B233-D6CF-ED9D-4B1C1DA868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8"/>
          <a:stretch/>
        </p:blipFill>
        <p:spPr>
          <a:xfrm>
            <a:off x="1754208" y="3623417"/>
            <a:ext cx="2548398" cy="225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4A23C7D-BF47-857B-6FF1-6EDED96ED40E}"/>
              </a:ext>
            </a:extLst>
          </p:cNvPr>
          <p:cNvSpPr/>
          <p:nvPr/>
        </p:nvSpPr>
        <p:spPr>
          <a:xfrm>
            <a:off x="4827035" y="262386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الخلاصة</a:t>
            </a: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id="{EBAC1BD0-CE1F-8E5E-769E-CCA1544DC361}"/>
              </a:ext>
            </a:extLst>
          </p:cNvPr>
          <p:cNvSpPr/>
          <p:nvPr/>
        </p:nvSpPr>
        <p:spPr>
          <a:xfrm>
            <a:off x="634482" y="346720"/>
            <a:ext cx="2148360" cy="1620552"/>
          </a:xfrm>
          <a:prstGeom prst="wedgeEllipseCallout">
            <a:avLst>
              <a:gd name="adj1" fmla="val -62225"/>
              <a:gd name="adj2" fmla="val 2796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تعلمنا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C3DF1275-872C-ED1B-C4D3-5BC347C6946E}"/>
              </a:ext>
            </a:extLst>
          </p:cNvPr>
          <p:cNvSpPr/>
          <p:nvPr/>
        </p:nvSpPr>
        <p:spPr>
          <a:xfrm>
            <a:off x="3809696" y="1804914"/>
            <a:ext cx="4572603" cy="925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الأحماض الكربوكسيلية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4D2AAFA-70F1-E6B8-0E70-06C890FAADDA}"/>
              </a:ext>
            </a:extLst>
          </p:cNvPr>
          <p:cNvSpPr/>
          <p:nvPr/>
        </p:nvSpPr>
        <p:spPr>
          <a:xfrm>
            <a:off x="5021818" y="2997292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تعريفها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0BA8740-8783-54D8-69C6-C306E68DA21F}"/>
              </a:ext>
            </a:extLst>
          </p:cNvPr>
          <p:cNvSpPr/>
          <p:nvPr/>
        </p:nvSpPr>
        <p:spPr>
          <a:xfrm>
            <a:off x="5021818" y="3875674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تسميتها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CBA5E6-6730-07A4-D8BA-FB5D368681AC}"/>
              </a:ext>
            </a:extLst>
          </p:cNvPr>
          <p:cNvSpPr/>
          <p:nvPr/>
        </p:nvSpPr>
        <p:spPr>
          <a:xfrm>
            <a:off x="5021818" y="4754056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خواصها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F0936BF-91C2-6906-76F9-6BE3A2551392}"/>
              </a:ext>
            </a:extLst>
          </p:cNvPr>
          <p:cNvSpPr/>
          <p:nvPr/>
        </p:nvSpPr>
        <p:spPr>
          <a:xfrm>
            <a:off x="5021818" y="5632438"/>
            <a:ext cx="2148360" cy="6112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أنواعها</a:t>
            </a:r>
          </a:p>
        </p:txBody>
      </p:sp>
    </p:spTree>
    <p:extLst>
      <p:ext uri="{BB962C8B-B14F-4D97-AF65-F5344CB8AC3E}">
        <p14:creationId xmlns:p14="http://schemas.microsoft.com/office/powerpoint/2010/main" val="3827396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9D33313-D690-FF05-DED8-C0C6D9FE38B5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تقويم</a:t>
            </a:r>
          </a:p>
          <a:p>
            <a:pPr algn="ctr"/>
            <a:r>
              <a:rPr lang="ar-SA" dirty="0">
                <a:solidFill>
                  <a:schemeClr val="bg1"/>
                </a:solidFill>
              </a:rPr>
              <a:t>تحصيلي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1AC16DA-06D5-B21B-2E0C-99DFB0857D18}"/>
              </a:ext>
            </a:extLst>
          </p:cNvPr>
          <p:cNvSpPr/>
          <p:nvPr/>
        </p:nvSpPr>
        <p:spPr>
          <a:xfrm>
            <a:off x="2024744" y="26740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أي التالي يصنف من ضمن الحموض الكربوكسيلية</a:t>
            </a:r>
          </a:p>
        </p:txBody>
      </p:sp>
      <p:graphicFrame>
        <p:nvGraphicFramePr>
          <p:cNvPr id="4" name="جدول 6">
            <a:extLst>
              <a:ext uri="{FF2B5EF4-FFF2-40B4-BE49-F238E27FC236}">
                <a16:creationId xmlns:a16="http://schemas.microsoft.com/office/drawing/2014/main" id="{AC17D3F9-F107-91B4-740C-7D774FB4F5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01140"/>
              </p:ext>
            </p:extLst>
          </p:nvPr>
        </p:nvGraphicFramePr>
        <p:xfrm>
          <a:off x="1888931" y="1059997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COOH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B0F277FC-3485-9DEC-FBC2-9F2A99022E72}"/>
              </a:ext>
            </a:extLst>
          </p:cNvPr>
          <p:cNvSpPr/>
          <p:nvPr/>
        </p:nvSpPr>
        <p:spPr>
          <a:xfrm>
            <a:off x="7214826" y="1689946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B029769-748F-FFB9-9E34-AC3E7996E4B3}"/>
              </a:ext>
            </a:extLst>
          </p:cNvPr>
          <p:cNvSpPr/>
          <p:nvPr/>
        </p:nvSpPr>
        <p:spPr>
          <a:xfrm>
            <a:off x="3142520" y="1683887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690EBCF-53BA-730D-9F52-A862559DF2E4}"/>
              </a:ext>
            </a:extLst>
          </p:cNvPr>
          <p:cNvSpPr/>
          <p:nvPr/>
        </p:nvSpPr>
        <p:spPr>
          <a:xfrm>
            <a:off x="3142520" y="118266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AE518BD-1186-C0D1-FDAF-5651357407BB}"/>
              </a:ext>
            </a:extLst>
          </p:cNvPr>
          <p:cNvSpPr/>
          <p:nvPr/>
        </p:nvSpPr>
        <p:spPr>
          <a:xfrm>
            <a:off x="2043154" y="2460563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أي المركبات التالية حمض </a:t>
            </a:r>
            <a:r>
              <a:rPr lang="ar-SA" sz="2800" b="1" dirty="0" err="1"/>
              <a:t>كربوكسيلي</a:t>
            </a:r>
            <a:r>
              <a:rPr lang="ar-SA" sz="2800" b="1" dirty="0"/>
              <a:t> </a:t>
            </a:r>
          </a:p>
        </p:txBody>
      </p:sp>
      <p:graphicFrame>
        <p:nvGraphicFramePr>
          <p:cNvPr id="9" name="جدول 6">
            <a:extLst>
              <a:ext uri="{FF2B5EF4-FFF2-40B4-BE49-F238E27FC236}">
                <a16:creationId xmlns:a16="http://schemas.microsoft.com/office/drawing/2014/main" id="{19ED9234-000F-391D-EBFF-4AC464987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284351"/>
              </p:ext>
            </p:extLst>
          </p:nvPr>
        </p:nvGraphicFramePr>
        <p:xfrm>
          <a:off x="1907341" y="325315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COOH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E97BB9F7-3AF1-45C8-80AD-094BF5265BD1}"/>
              </a:ext>
            </a:extLst>
          </p:cNvPr>
          <p:cNvSpPr/>
          <p:nvPr/>
        </p:nvSpPr>
        <p:spPr>
          <a:xfrm>
            <a:off x="7223036" y="3314051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0FB89E4-41AC-BA7B-0D5C-1603C0C3C66F}"/>
              </a:ext>
            </a:extLst>
          </p:cNvPr>
          <p:cNvSpPr/>
          <p:nvPr/>
        </p:nvSpPr>
        <p:spPr>
          <a:xfrm>
            <a:off x="3173338" y="3346041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2D03651-6471-73E7-D9E2-69A2DC692FCE}"/>
              </a:ext>
            </a:extLst>
          </p:cNvPr>
          <p:cNvSpPr/>
          <p:nvPr/>
        </p:nvSpPr>
        <p:spPr>
          <a:xfrm>
            <a:off x="7305869" y="3944181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1B3DD9F-6D26-F9EF-2478-D2B6A5BCB11A}"/>
              </a:ext>
            </a:extLst>
          </p:cNvPr>
          <p:cNvSpPr/>
          <p:nvPr/>
        </p:nvSpPr>
        <p:spPr>
          <a:xfrm>
            <a:off x="2043154" y="460613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يدافع النمل عن نفسه بإفراز حمض </a:t>
            </a:r>
          </a:p>
        </p:txBody>
      </p:sp>
      <p:graphicFrame>
        <p:nvGraphicFramePr>
          <p:cNvPr id="14" name="جدول 6">
            <a:extLst>
              <a:ext uri="{FF2B5EF4-FFF2-40B4-BE49-F238E27FC236}">
                <a16:creationId xmlns:a16="http://schemas.microsoft.com/office/drawing/2014/main" id="{0B6C2BE0-8049-9032-AAB9-BF67C5E5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9559"/>
              </p:ext>
            </p:extLst>
          </p:nvPr>
        </p:nvGraphicFramePr>
        <p:xfrm>
          <a:off x="1907341" y="5398727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الإيثانويك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الميثانويك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البيوتانويك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البروبانويك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CD808EE6-FAA2-6682-2033-FD64FEA92686}"/>
              </a:ext>
            </a:extLst>
          </p:cNvPr>
          <p:cNvSpPr/>
          <p:nvPr/>
        </p:nvSpPr>
        <p:spPr>
          <a:xfrm>
            <a:off x="7239931" y="5426115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97FCF79-C8DC-B0D0-CB97-D473722CCF6B}"/>
              </a:ext>
            </a:extLst>
          </p:cNvPr>
          <p:cNvSpPr/>
          <p:nvPr/>
        </p:nvSpPr>
        <p:spPr>
          <a:xfrm>
            <a:off x="7239931" y="6088073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6F78086-2487-EF62-93E7-490357B2639D}"/>
              </a:ext>
            </a:extLst>
          </p:cNvPr>
          <p:cNvSpPr/>
          <p:nvPr/>
        </p:nvSpPr>
        <p:spPr>
          <a:xfrm>
            <a:off x="3173338" y="6069288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55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17">
            <a:extLst>
              <a:ext uri="{FF2B5EF4-FFF2-40B4-BE49-F238E27FC236}">
                <a16:creationId xmlns:a16="http://schemas.microsoft.com/office/drawing/2014/main" id="{DD61E01E-FAF7-1D00-14E3-28AF969E8DE0}"/>
              </a:ext>
            </a:extLst>
          </p:cNvPr>
          <p:cNvSpPr/>
          <p:nvPr/>
        </p:nvSpPr>
        <p:spPr>
          <a:xfrm>
            <a:off x="11004869" y="105611"/>
            <a:ext cx="1048883" cy="6501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تقويم</a:t>
            </a:r>
          </a:p>
          <a:p>
            <a:pPr algn="ctr"/>
            <a:r>
              <a:rPr lang="ar-SA" dirty="0">
                <a:solidFill>
                  <a:schemeClr val="bg1"/>
                </a:solidFill>
              </a:rPr>
              <a:t>تحصيلي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98A7FDF-D795-6738-EE64-8293634A9BD9}"/>
              </a:ext>
            </a:extLst>
          </p:cNvPr>
          <p:cNvSpPr/>
          <p:nvPr/>
        </p:nvSpPr>
        <p:spPr>
          <a:xfrm>
            <a:off x="2024744" y="267409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الحمض الموجود في الخل</a:t>
            </a:r>
          </a:p>
        </p:txBody>
      </p:sp>
      <p:graphicFrame>
        <p:nvGraphicFramePr>
          <p:cNvPr id="20" name="جدول 6">
            <a:extLst>
              <a:ext uri="{FF2B5EF4-FFF2-40B4-BE49-F238E27FC236}">
                <a16:creationId xmlns:a16="http://schemas.microsoft.com/office/drawing/2014/main" id="{C57872C6-E0C7-C718-3B7C-4B5398C1D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32565"/>
              </p:ext>
            </p:extLst>
          </p:nvPr>
        </p:nvGraphicFramePr>
        <p:xfrm>
          <a:off x="1888931" y="1059997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الميثانويك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الإيثانويك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البيوتانويك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البروبانويك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21" name="مستطيل 20">
            <a:extLst>
              <a:ext uri="{FF2B5EF4-FFF2-40B4-BE49-F238E27FC236}">
                <a16:creationId xmlns:a16="http://schemas.microsoft.com/office/drawing/2014/main" id="{EA5C6F3B-E916-567C-02F6-9950E82B1BA3}"/>
              </a:ext>
            </a:extLst>
          </p:cNvPr>
          <p:cNvSpPr/>
          <p:nvPr/>
        </p:nvSpPr>
        <p:spPr>
          <a:xfrm>
            <a:off x="7239931" y="114379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84C545B-D425-9F98-D5B1-379D41CD3B49}"/>
              </a:ext>
            </a:extLst>
          </p:cNvPr>
          <p:cNvSpPr/>
          <p:nvPr/>
        </p:nvSpPr>
        <p:spPr>
          <a:xfrm>
            <a:off x="3173338" y="1635676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931807FE-5166-7C2D-EF45-F6A604AE68BE}"/>
              </a:ext>
            </a:extLst>
          </p:cNvPr>
          <p:cNvSpPr/>
          <p:nvPr/>
        </p:nvSpPr>
        <p:spPr>
          <a:xfrm>
            <a:off x="6849281" y="1654854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C4AB9C6-9172-2EA1-34FE-FD18F683D2EE}"/>
              </a:ext>
            </a:extLst>
          </p:cNvPr>
          <p:cNvSpPr/>
          <p:nvPr/>
        </p:nvSpPr>
        <p:spPr>
          <a:xfrm>
            <a:off x="2043154" y="2460563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أي المركبات التالية يحوي بين جزيئاته روابط هيدروجينية</a:t>
            </a:r>
          </a:p>
        </p:txBody>
      </p:sp>
      <p:graphicFrame>
        <p:nvGraphicFramePr>
          <p:cNvPr id="25" name="جدول 6">
            <a:extLst>
              <a:ext uri="{FF2B5EF4-FFF2-40B4-BE49-F238E27FC236}">
                <a16:creationId xmlns:a16="http://schemas.microsoft.com/office/drawing/2014/main" id="{AA60954D-6BFC-6AA5-B378-6BF77852F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285888"/>
              </p:ext>
            </p:extLst>
          </p:nvPr>
        </p:nvGraphicFramePr>
        <p:xfrm>
          <a:off x="1907341" y="3253151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ar-SA" sz="2400" b="1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ar-SA" sz="2400" b="1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COOH</a:t>
                      </a:r>
                      <a:endParaRPr lang="ar-SA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26" name="مستطيل 25">
            <a:extLst>
              <a:ext uri="{FF2B5EF4-FFF2-40B4-BE49-F238E27FC236}">
                <a16:creationId xmlns:a16="http://schemas.microsoft.com/office/drawing/2014/main" id="{F031DC34-78BA-82E3-25B1-89D7701D9FCC}"/>
              </a:ext>
            </a:extLst>
          </p:cNvPr>
          <p:cNvSpPr/>
          <p:nvPr/>
        </p:nvSpPr>
        <p:spPr>
          <a:xfrm>
            <a:off x="7247060" y="3322416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5A6CA78-82FF-0B39-1858-6CEA6874B133}"/>
              </a:ext>
            </a:extLst>
          </p:cNvPr>
          <p:cNvSpPr/>
          <p:nvPr/>
        </p:nvSpPr>
        <p:spPr>
          <a:xfrm>
            <a:off x="3241869" y="3278940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11C0744A-7DE8-8756-3B27-2A6A49B5FB1D}"/>
              </a:ext>
            </a:extLst>
          </p:cNvPr>
          <p:cNvSpPr/>
          <p:nvPr/>
        </p:nvSpPr>
        <p:spPr>
          <a:xfrm>
            <a:off x="7247060" y="3934551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991BC37-3141-F5BF-C5A6-7BDB080662E4}"/>
              </a:ext>
            </a:extLst>
          </p:cNvPr>
          <p:cNvSpPr/>
          <p:nvPr/>
        </p:nvSpPr>
        <p:spPr>
          <a:xfrm>
            <a:off x="3411093" y="4583460"/>
            <a:ext cx="7856374" cy="569169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اسم المركب الذي صيغته </a:t>
            </a:r>
          </a:p>
        </p:txBody>
      </p:sp>
      <p:graphicFrame>
        <p:nvGraphicFramePr>
          <p:cNvPr id="30" name="جدول 6">
            <a:extLst>
              <a:ext uri="{FF2B5EF4-FFF2-40B4-BE49-F238E27FC236}">
                <a16:creationId xmlns:a16="http://schemas.microsoft.com/office/drawing/2014/main" id="{DBDF28B2-8E74-A316-D9F0-22F813CB0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27289"/>
              </p:ext>
            </p:extLst>
          </p:nvPr>
        </p:nvGraphicFramePr>
        <p:xfrm>
          <a:off x="3275280" y="5376048"/>
          <a:ext cx="8128000" cy="11513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3864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577884"/>
                    </a:ext>
                  </a:extLst>
                </a:gridCol>
              </a:tblGrid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أ) حمض الخل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ج)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الأستيون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06097"/>
                  </a:ext>
                </a:extLst>
              </a:tr>
              <a:tr h="57567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ب) الميثانول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د) </a:t>
                      </a:r>
                      <a:r>
                        <a:rPr lang="ar-SA" sz="2400" b="1" dirty="0" err="1">
                          <a:solidFill>
                            <a:schemeClr val="tx1"/>
                          </a:solidFill>
                        </a:rPr>
                        <a:t>الاسيتالدهيد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B8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557682"/>
                  </a:ext>
                </a:extLst>
              </a:tr>
            </a:tbl>
          </a:graphicData>
        </a:graphic>
      </p:graphicFrame>
      <p:sp>
        <p:nvSpPr>
          <p:cNvPr id="31" name="مستطيل 30">
            <a:extLst>
              <a:ext uri="{FF2B5EF4-FFF2-40B4-BE49-F238E27FC236}">
                <a16:creationId xmlns:a16="http://schemas.microsoft.com/office/drawing/2014/main" id="{D006FBC1-3ED8-513E-3E60-38AEA0B8EA32}"/>
              </a:ext>
            </a:extLst>
          </p:cNvPr>
          <p:cNvSpPr/>
          <p:nvPr/>
        </p:nvSpPr>
        <p:spPr>
          <a:xfrm>
            <a:off x="4583405" y="6037922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49B5324-F720-6020-B852-0830D673DF75}"/>
              </a:ext>
            </a:extLst>
          </p:cNvPr>
          <p:cNvSpPr/>
          <p:nvPr/>
        </p:nvSpPr>
        <p:spPr>
          <a:xfrm>
            <a:off x="8602591" y="6037923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D20448B1-7DFA-2C0A-950D-B3A04568CB16}"/>
              </a:ext>
            </a:extLst>
          </p:cNvPr>
          <p:cNvSpPr/>
          <p:nvPr/>
        </p:nvSpPr>
        <p:spPr>
          <a:xfrm>
            <a:off x="4535998" y="5478922"/>
            <a:ext cx="2711062" cy="438539"/>
          </a:xfrm>
          <a:prstGeom prst="rect">
            <a:avLst/>
          </a:prstGeom>
          <a:solidFill>
            <a:srgbClr val="CCB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7B22E0D-91B5-6971-5AD3-ABB8C8C7DCF9}"/>
              </a:ext>
            </a:extLst>
          </p:cNvPr>
          <p:cNvSpPr/>
          <p:nvPr/>
        </p:nvSpPr>
        <p:spPr>
          <a:xfrm>
            <a:off x="738007" y="4672855"/>
            <a:ext cx="2188379" cy="1612136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/>
          </a:p>
        </p:txBody>
      </p:sp>
      <p:pic>
        <p:nvPicPr>
          <p:cNvPr id="35" name="صورة 34" descr="صورة تحتوي على مضلع&#10;&#10;تم إنشاء الوصف تلقائياً">
            <a:extLst>
              <a:ext uri="{FF2B5EF4-FFF2-40B4-BE49-F238E27FC236}">
                <a16:creationId xmlns:a16="http://schemas.microsoft.com/office/drawing/2014/main" id="{797B4E4B-C7A9-C461-6266-D6578300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6748" r="13466" b="22349"/>
          <a:stretch/>
        </p:blipFill>
        <p:spPr>
          <a:xfrm>
            <a:off x="915964" y="4928474"/>
            <a:ext cx="1618127" cy="1060812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4308ECED-73F4-1967-7582-64228792F18B}"/>
              </a:ext>
            </a:extLst>
          </p:cNvPr>
          <p:cNvSpPr/>
          <p:nvPr/>
        </p:nvSpPr>
        <p:spPr>
          <a:xfrm>
            <a:off x="805627" y="5698191"/>
            <a:ext cx="725028" cy="414932"/>
          </a:xfrm>
          <a:prstGeom prst="rect">
            <a:avLst/>
          </a:prstGeom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223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D565091-3FDA-5023-B349-B23E8394A454}"/>
              </a:ext>
            </a:extLst>
          </p:cNvPr>
          <p:cNvSpPr/>
          <p:nvPr/>
        </p:nvSpPr>
        <p:spPr>
          <a:xfrm>
            <a:off x="4827036" y="1326075"/>
            <a:ext cx="2537927" cy="997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bg1"/>
                </a:solidFill>
              </a:rPr>
              <a:t>الواجب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44B0766-5BDF-4F72-108E-D34941753586}"/>
              </a:ext>
            </a:extLst>
          </p:cNvPr>
          <p:cNvSpPr/>
          <p:nvPr/>
        </p:nvSpPr>
        <p:spPr>
          <a:xfrm>
            <a:off x="4051433" y="3133714"/>
            <a:ext cx="3860925" cy="13601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صفحة 94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سؤال 41 فقرة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endParaRPr lang="ar-SA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مستطيل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5FF3EEA-4CC4-AD8E-E09C-33C72C5E3DFD}"/>
              </a:ext>
            </a:extLst>
          </p:cNvPr>
          <p:cNvSpPr/>
          <p:nvPr/>
        </p:nvSpPr>
        <p:spPr>
          <a:xfrm>
            <a:off x="130629" y="6337224"/>
            <a:ext cx="1408922" cy="418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نهاية الدرس</a:t>
            </a:r>
          </a:p>
        </p:txBody>
      </p:sp>
    </p:spTree>
    <p:extLst>
      <p:ext uri="{BB962C8B-B14F-4D97-AF65-F5344CB8AC3E}">
        <p14:creationId xmlns:p14="http://schemas.microsoft.com/office/powerpoint/2010/main" val="39281961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5D1DE23-DBA3-829F-7668-FAD72DB04F1C}"/>
              </a:ext>
            </a:extLst>
          </p:cNvPr>
          <p:cNvSpPr/>
          <p:nvPr/>
        </p:nvSpPr>
        <p:spPr>
          <a:xfrm>
            <a:off x="145447" y="113939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3843B90-DDC7-F793-03F6-DE82CE9E9BD4}"/>
              </a:ext>
            </a:extLst>
          </p:cNvPr>
          <p:cNvSpPr/>
          <p:nvPr/>
        </p:nvSpPr>
        <p:spPr>
          <a:xfrm>
            <a:off x="2787015" y="2062879"/>
            <a:ext cx="6617969" cy="2496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مركبات عضوية مشتقة من الأحماض الكربوكسيلية</a:t>
            </a:r>
          </a:p>
        </p:txBody>
      </p:sp>
      <p:pic>
        <p:nvPicPr>
          <p:cNvPr id="6" name="stickman2">
            <a:extLst>
              <a:ext uri="{FF2B5EF4-FFF2-40B4-BE49-F238E27FC236}">
                <a16:creationId xmlns:a16="http://schemas.microsoft.com/office/drawing/2014/main" id="{6F96EF2B-E31D-B0C8-0816-94975FD3C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8" y="1506765"/>
            <a:ext cx="2512672" cy="36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763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E904645-BB26-8F4E-E7F3-F2DB6FDA1EBA}"/>
              </a:ext>
            </a:extLst>
          </p:cNvPr>
          <p:cNvSpPr/>
          <p:nvPr/>
        </p:nvSpPr>
        <p:spPr>
          <a:xfrm>
            <a:off x="4279023" y="1114857"/>
            <a:ext cx="3633948" cy="727788"/>
          </a:xfrm>
          <a:prstGeom prst="rect">
            <a:avLst/>
          </a:prstGeom>
          <a:solidFill>
            <a:srgbClr val="57B8C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bg1"/>
                </a:solidFill>
              </a:rPr>
              <a:t>الفكرة الرئيسة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BE4E3AB-67CB-3342-1CFF-1D623FB0E096}"/>
              </a:ext>
            </a:extLst>
          </p:cNvPr>
          <p:cNvSpPr/>
          <p:nvPr/>
        </p:nvSpPr>
        <p:spPr>
          <a:xfrm>
            <a:off x="2628897" y="2446878"/>
            <a:ext cx="6934201" cy="1656334"/>
          </a:xfrm>
          <a:prstGeom prst="rect">
            <a:avLst/>
          </a:prstGeom>
          <a:solidFill>
            <a:srgbClr val="57B8C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تحتوي مركبات الكربونيل على ذرة أكسجين ترتبط برابطة ثنائية معر الكربون في المجموعة الوظيفية</a:t>
            </a:r>
          </a:p>
        </p:txBody>
      </p:sp>
      <p:pic>
        <p:nvPicPr>
          <p:cNvPr id="5" name="stickman3">
            <a:extLst>
              <a:ext uri="{FF2B5EF4-FFF2-40B4-BE49-F238E27FC236}">
                <a16:creationId xmlns:a16="http://schemas.microsoft.com/office/drawing/2014/main" id="{D0381849-7D34-D603-04C0-24529CCB6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4295" y="725243"/>
            <a:ext cx="1048883" cy="150701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3FAABD2-49B7-4438-0D55-B55FEBF9EA9A}"/>
              </a:ext>
            </a:extLst>
          </p:cNvPr>
          <p:cNvSpPr/>
          <p:nvPr/>
        </p:nvSpPr>
        <p:spPr>
          <a:xfrm>
            <a:off x="78722" y="105611"/>
            <a:ext cx="1048883" cy="379834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</a:rPr>
              <a:t>الصفحة 70 </a:t>
            </a:r>
          </a:p>
        </p:txBody>
      </p:sp>
    </p:spTree>
    <p:extLst>
      <p:ext uri="{BB962C8B-B14F-4D97-AF65-F5344CB8AC3E}">
        <p14:creationId xmlns:p14="http://schemas.microsoft.com/office/powerpoint/2010/main" val="3270026747"/>
      </p:ext>
    </p:extLst>
  </p:cSld>
  <p:clrMapOvr>
    <a:masterClrMapping/>
  </p:clrMapOvr>
  <p:transition spd="slow">
    <p:cover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2163887-B9ED-BA4B-4E20-3FDC03022F9E}"/>
              </a:ext>
            </a:extLst>
          </p:cNvPr>
          <p:cNvSpPr/>
          <p:nvPr/>
        </p:nvSpPr>
        <p:spPr>
          <a:xfrm>
            <a:off x="2787015" y="2013718"/>
            <a:ext cx="6617969" cy="174220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يتألف العديد من أصناف المركبات العضوية من تركيب حمض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كربوكسيلي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استبدلت فيه ذرة الهيدروجين أو مجموعة الهيدروكسيل بذرات أو مجموعات أخرى.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ED90543-62DC-56A9-64B5-D3A1BFC51B97}"/>
              </a:ext>
            </a:extLst>
          </p:cNvPr>
          <p:cNvSpPr/>
          <p:nvPr/>
        </p:nvSpPr>
        <p:spPr>
          <a:xfrm>
            <a:off x="6695768" y="4388210"/>
            <a:ext cx="2075035" cy="8327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الأسترات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B8E21C6-2E70-7BFB-596D-55B8A436F37A}"/>
              </a:ext>
            </a:extLst>
          </p:cNvPr>
          <p:cNvSpPr/>
          <p:nvPr/>
        </p:nvSpPr>
        <p:spPr>
          <a:xfrm>
            <a:off x="3672349" y="4388210"/>
            <a:ext cx="2075035" cy="8327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الأميدات</a:t>
            </a:r>
          </a:p>
        </p:txBody>
      </p:sp>
    </p:spTree>
    <p:extLst>
      <p:ext uri="{BB962C8B-B14F-4D97-AF65-F5344CB8AC3E}">
        <p14:creationId xmlns:p14="http://schemas.microsoft.com/office/powerpoint/2010/main" val="231784258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5D1DE23-DBA3-829F-7668-FAD72DB04F1C}"/>
              </a:ext>
            </a:extLst>
          </p:cNvPr>
          <p:cNvSpPr/>
          <p:nvPr/>
        </p:nvSpPr>
        <p:spPr>
          <a:xfrm>
            <a:off x="145447" y="113939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3843B90-DDC7-F793-03F6-DE82CE9E9BD4}"/>
              </a:ext>
            </a:extLst>
          </p:cNvPr>
          <p:cNvSpPr/>
          <p:nvPr/>
        </p:nvSpPr>
        <p:spPr>
          <a:xfrm>
            <a:off x="4365523" y="1954724"/>
            <a:ext cx="4302042" cy="2496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الإسترات</a:t>
            </a:r>
          </a:p>
        </p:txBody>
      </p:sp>
      <p:pic>
        <p:nvPicPr>
          <p:cNvPr id="6" name="stickman2">
            <a:extLst>
              <a:ext uri="{FF2B5EF4-FFF2-40B4-BE49-F238E27FC236}">
                <a16:creationId xmlns:a16="http://schemas.microsoft.com/office/drawing/2014/main" id="{6F96EF2B-E31D-B0C8-0816-94975FD3C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8" y="1506765"/>
            <a:ext cx="2512672" cy="36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FF0CDC0-138B-0D07-D6B4-02B9AB7DE942}"/>
              </a:ext>
            </a:extLst>
          </p:cNvPr>
          <p:cNvSpPr/>
          <p:nvPr/>
        </p:nvSpPr>
        <p:spPr>
          <a:xfrm>
            <a:off x="3839872" y="1114858"/>
            <a:ext cx="4512253" cy="72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سنتعلم اليوم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EA19A8C-EF7D-9329-E644-B2A2CDB55958}"/>
              </a:ext>
            </a:extLst>
          </p:cNvPr>
          <p:cNvSpPr/>
          <p:nvPr/>
        </p:nvSpPr>
        <p:spPr>
          <a:xfrm>
            <a:off x="1661653" y="2466541"/>
            <a:ext cx="7970272" cy="30301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معرفة مفهوم مشتقات المركبات الأحماض الكربوكسيلية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معرفة مفهوم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الأسترات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تحديد الصيغة العامة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للأسترات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معرفة طريقة تسمية الإسترات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معرفة خواص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الأسترات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7FF25447-63A8-CFBC-9E90-64FB5A20201A}"/>
              </a:ext>
            </a:extLst>
          </p:cNvPr>
          <p:cNvSpPr/>
          <p:nvPr/>
        </p:nvSpPr>
        <p:spPr>
          <a:xfrm>
            <a:off x="6251509" y="2584578"/>
            <a:ext cx="4313853" cy="1880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بماذا تتميز الفواكه؟ وما مصدر هذا التميز؟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04FDBAD-0788-4089-C457-A485EB05DEB6}"/>
              </a:ext>
            </a:extLst>
          </p:cNvPr>
          <p:cNvSpPr/>
          <p:nvPr/>
        </p:nvSpPr>
        <p:spPr>
          <a:xfrm>
            <a:off x="7088155" y="208382"/>
            <a:ext cx="2640563" cy="743339"/>
          </a:xfrm>
          <a:prstGeom prst="rect">
            <a:avLst/>
          </a:prstGeom>
          <a:solidFill>
            <a:srgbClr val="CCB8B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التهيئة</a:t>
            </a:r>
          </a:p>
        </p:txBody>
      </p:sp>
      <p:pic>
        <p:nvPicPr>
          <p:cNvPr id="4" name="صورة 3" descr="صورة تحتوي على أناناس, فاكهة&#10;&#10;تم إنشاء الوصف تلقائياً">
            <a:extLst>
              <a:ext uri="{FF2B5EF4-FFF2-40B4-BE49-F238E27FC236}">
                <a16:creationId xmlns:a16="http://schemas.microsoft.com/office/drawing/2014/main" id="{2E363B2B-BE3F-ABD4-AA5D-AAD87F62A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r="15613"/>
          <a:stretch/>
        </p:blipFill>
        <p:spPr>
          <a:xfrm>
            <a:off x="1032387" y="580051"/>
            <a:ext cx="2590926" cy="3657652"/>
          </a:xfrm>
          <a:prstGeom prst="rect">
            <a:avLst/>
          </a:prstGeom>
        </p:spPr>
      </p:pic>
      <p:pic>
        <p:nvPicPr>
          <p:cNvPr id="10" name="صورة 9" descr="صورة تحتوي على موز&#10;&#10;تم إنشاء الوصف تلقائياً">
            <a:extLst>
              <a:ext uri="{FF2B5EF4-FFF2-40B4-BE49-F238E27FC236}">
                <a16:creationId xmlns:a16="http://schemas.microsoft.com/office/drawing/2014/main" id="{A95E2272-0EAB-E6AF-CEFD-8000E3D58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10166" r="3535" b="8274"/>
          <a:stretch/>
        </p:blipFill>
        <p:spPr>
          <a:xfrm>
            <a:off x="521110" y="4109884"/>
            <a:ext cx="3675876" cy="2448232"/>
          </a:xfrm>
          <a:prstGeom prst="rect">
            <a:avLst/>
          </a:prstGeom>
        </p:spPr>
      </p:pic>
      <p:pic>
        <p:nvPicPr>
          <p:cNvPr id="12" name="صورة 11" descr="صورة تحتوي على فاكهة, التوت, طازج&#10;&#10;تم إنشاء الوصف تلقائياً">
            <a:extLst>
              <a:ext uri="{FF2B5EF4-FFF2-40B4-BE49-F238E27FC236}">
                <a16:creationId xmlns:a16="http://schemas.microsoft.com/office/drawing/2014/main" id="{BF110742-6AA0-7B74-096F-EEDC91877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0" b="18361"/>
          <a:stretch/>
        </p:blipFill>
        <p:spPr>
          <a:xfrm>
            <a:off x="3155768" y="1246238"/>
            <a:ext cx="2522068" cy="17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B7EE8E0-4062-CEDA-A907-D8AA48FF15A9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AC1D77B-C897-DA64-B7F7-D2C2AB3C26B9}"/>
              </a:ext>
            </a:extLst>
          </p:cNvPr>
          <p:cNvSpPr/>
          <p:nvPr/>
        </p:nvSpPr>
        <p:spPr>
          <a:xfrm>
            <a:off x="2342308" y="442162"/>
            <a:ext cx="7507383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المجموعة الوظيفية التي تميز الإسترات؟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354B91F-02A8-83A8-C439-BFBF620AD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BEC040-C14B-8022-734B-E2E0C1657554}"/>
              </a:ext>
            </a:extLst>
          </p:cNvPr>
          <p:cNvSpPr/>
          <p:nvPr/>
        </p:nvSpPr>
        <p:spPr>
          <a:xfrm>
            <a:off x="1763487" y="1381573"/>
            <a:ext cx="8343406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مجموعة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الإستر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RꟷCꟷOꟷŔ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///  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ꟷCOOR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7076996-7B01-C1AC-7BED-1940642C7B60}"/>
              </a:ext>
            </a:extLst>
          </p:cNvPr>
          <p:cNvSpPr/>
          <p:nvPr/>
        </p:nvSpPr>
        <p:spPr>
          <a:xfrm>
            <a:off x="3166848" y="289803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مجموعة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الإستر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39C0230-ABA3-0898-0C32-DE4B9F1DE1E1}"/>
              </a:ext>
            </a:extLst>
          </p:cNvPr>
          <p:cNvSpPr/>
          <p:nvPr/>
        </p:nvSpPr>
        <p:spPr>
          <a:xfrm>
            <a:off x="2799680" y="3831473"/>
            <a:ext cx="6276355" cy="166636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مجموعة كربوكسيل حلّت فيها مجموعة ألكيل محل ذرة الهيدروجين الموجودة في مجموعة الهيدروكسيل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07E489F-468F-488E-A40A-8C5BDEE2D5F0}"/>
              </a:ext>
            </a:extLst>
          </p:cNvPr>
          <p:cNvSpPr/>
          <p:nvPr/>
        </p:nvSpPr>
        <p:spPr>
          <a:xfrm>
            <a:off x="5635487" y="1360166"/>
            <a:ext cx="599404" cy="490559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A8AF3D4-7507-7010-CF7B-FD13330F2652}"/>
              </a:ext>
            </a:extLst>
          </p:cNvPr>
          <p:cNvSpPr/>
          <p:nvPr/>
        </p:nvSpPr>
        <p:spPr>
          <a:xfrm rot="16200000">
            <a:off x="5738899" y="1790500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B7EE8E0-4062-CEDA-A907-D8AA48FF15A9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AC1D77B-C897-DA64-B7F7-D2C2AB3C26B9}"/>
              </a:ext>
            </a:extLst>
          </p:cNvPr>
          <p:cNvSpPr/>
          <p:nvPr/>
        </p:nvSpPr>
        <p:spPr>
          <a:xfrm>
            <a:off x="2342308" y="442162"/>
            <a:ext cx="7507383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المقصود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بالإسترات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354B91F-02A8-83A8-C439-BFBF620AD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8707" r="17720" b="6122"/>
          <a:stretch/>
        </p:blipFill>
        <p:spPr>
          <a:xfrm>
            <a:off x="9114125" y="2403724"/>
            <a:ext cx="3031704" cy="41987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BEC040-C14B-8022-734B-E2E0C1657554}"/>
              </a:ext>
            </a:extLst>
          </p:cNvPr>
          <p:cNvSpPr/>
          <p:nvPr/>
        </p:nvSpPr>
        <p:spPr>
          <a:xfrm>
            <a:off x="1763487" y="1381573"/>
            <a:ext cx="8343406" cy="128556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مركبات عضوية تحتوي على مجموعة كربوكسيل حلّت فيها مجموعة ألكيل محل ذرة الهيدروجين الموجودة في مجموعة الهيدروكسيل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7076996-7B01-C1AC-7BED-1940642C7B60}"/>
              </a:ext>
            </a:extLst>
          </p:cNvPr>
          <p:cNvSpPr/>
          <p:nvPr/>
        </p:nvSpPr>
        <p:spPr>
          <a:xfrm>
            <a:off x="3166848" y="2898038"/>
            <a:ext cx="5732761" cy="669546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صيغتها العامة؟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39C0230-ABA3-0898-0C32-DE4B9F1DE1E1}"/>
              </a:ext>
            </a:extLst>
          </p:cNvPr>
          <p:cNvSpPr/>
          <p:nvPr/>
        </p:nvSpPr>
        <p:spPr>
          <a:xfrm>
            <a:off x="3933099" y="3810066"/>
            <a:ext cx="4325799" cy="1666361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الصيغة العامة لها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RCOOR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8AA47F5-9F85-4462-80CD-88CCEE574901}"/>
              </a:ext>
            </a:extLst>
          </p:cNvPr>
          <p:cNvSpPr/>
          <p:nvPr/>
        </p:nvSpPr>
        <p:spPr>
          <a:xfrm>
            <a:off x="1170717" y="3859793"/>
            <a:ext cx="2343182" cy="150267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RꟷCꟷOꟷŔ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720436B-6158-1072-FE4A-671A70080066}"/>
              </a:ext>
            </a:extLst>
          </p:cNvPr>
          <p:cNvSpPr/>
          <p:nvPr/>
        </p:nvSpPr>
        <p:spPr>
          <a:xfrm rot="16200000">
            <a:off x="1914149" y="4374290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A782182-3CAE-83DC-C060-18776A3EA45A}"/>
              </a:ext>
            </a:extLst>
          </p:cNvPr>
          <p:cNvSpPr/>
          <p:nvPr/>
        </p:nvSpPr>
        <p:spPr>
          <a:xfrm>
            <a:off x="1914150" y="4112705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CE602BA-9273-A7AC-8869-F41BABC60CE7}"/>
              </a:ext>
            </a:extLst>
          </p:cNvPr>
          <p:cNvSpPr/>
          <p:nvPr/>
        </p:nvSpPr>
        <p:spPr>
          <a:xfrm>
            <a:off x="78722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5A2C664-265C-6826-4E00-8B352E61C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t="6444" r="1083" b="5031"/>
          <a:stretch/>
        </p:blipFill>
        <p:spPr>
          <a:xfrm>
            <a:off x="216972" y="1484671"/>
            <a:ext cx="11503079" cy="352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8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003A0E9-8630-D32D-BFC8-310D52683CE6}"/>
              </a:ext>
            </a:extLst>
          </p:cNvPr>
          <p:cNvSpPr/>
          <p:nvPr/>
        </p:nvSpPr>
        <p:spPr>
          <a:xfrm>
            <a:off x="192315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72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480BDB7-A192-AF03-1F9B-376CD924F4EC}"/>
              </a:ext>
            </a:extLst>
          </p:cNvPr>
          <p:cNvSpPr/>
          <p:nvPr/>
        </p:nvSpPr>
        <p:spPr>
          <a:xfrm>
            <a:off x="2879017" y="267409"/>
            <a:ext cx="6433966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تسمية الإسترات</a:t>
            </a:r>
          </a:p>
        </p:txBody>
      </p:sp>
      <p:pic>
        <p:nvPicPr>
          <p:cNvPr id="4" name="stickman3">
            <a:extLst>
              <a:ext uri="{FF2B5EF4-FFF2-40B4-BE49-F238E27FC236}">
                <a16:creationId xmlns:a16="http://schemas.microsoft.com/office/drawing/2014/main" id="{8D6F4568-C60F-2825-B42C-7E7DB042B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4664" y="137562"/>
            <a:ext cx="911753" cy="130998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D0774E8-DFDC-9E47-51EA-4F80BAE56B7F}"/>
              </a:ext>
            </a:extLst>
          </p:cNvPr>
          <p:cNvSpPr/>
          <p:nvPr/>
        </p:nvSpPr>
        <p:spPr>
          <a:xfrm>
            <a:off x="2075866" y="1577398"/>
            <a:ext cx="8040267" cy="1399857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التسمية الشائعة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يتكون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الإستر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جزيئين.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جزء مشتق من الحمض العضوي والجزء الثاني جذر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ألكيلي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A385892-C993-9C1A-092A-DFAFE0F21D7F}"/>
              </a:ext>
            </a:extLst>
          </p:cNvPr>
          <p:cNvSpPr/>
          <p:nvPr/>
        </p:nvSpPr>
        <p:spPr>
          <a:xfrm>
            <a:off x="2056150" y="3328448"/>
            <a:ext cx="8040267" cy="909255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اسم الحمض المشتق منه +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المقطع (ات)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اسم الجذر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الألكيلي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129331-557F-7EB7-E3CC-E01F1F4A07AA}"/>
              </a:ext>
            </a:extLst>
          </p:cNvPr>
          <p:cNvSpPr/>
          <p:nvPr/>
        </p:nvSpPr>
        <p:spPr>
          <a:xfrm>
            <a:off x="4995466" y="4588896"/>
            <a:ext cx="2343182" cy="150267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RꟷCꟷOꟷŔ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96D33E7-5BAE-EE1B-103A-9CD727163234}"/>
              </a:ext>
            </a:extLst>
          </p:cNvPr>
          <p:cNvSpPr/>
          <p:nvPr/>
        </p:nvSpPr>
        <p:spPr>
          <a:xfrm rot="16200000">
            <a:off x="5738898" y="5103393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5ABF479-455D-4523-9B94-E9BC03AC43BC}"/>
              </a:ext>
            </a:extLst>
          </p:cNvPr>
          <p:cNvSpPr/>
          <p:nvPr/>
        </p:nvSpPr>
        <p:spPr>
          <a:xfrm>
            <a:off x="5738899" y="4841808"/>
            <a:ext cx="392581" cy="312063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86A277C-0262-FE8F-134A-27CD7FB9F429}"/>
              </a:ext>
            </a:extLst>
          </p:cNvPr>
          <p:cNvSpPr/>
          <p:nvPr/>
        </p:nvSpPr>
        <p:spPr>
          <a:xfrm>
            <a:off x="5112774" y="4715352"/>
            <a:ext cx="1533832" cy="124976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C10E957C-B3AF-A5C1-8A8E-615EC1380424}"/>
              </a:ext>
            </a:extLst>
          </p:cNvPr>
          <p:cNvCxnSpPr/>
          <p:nvPr/>
        </p:nvCxnSpPr>
        <p:spPr>
          <a:xfrm flipV="1">
            <a:off x="3932903" y="5594555"/>
            <a:ext cx="1219200" cy="78658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C362B3F-BCD6-A88F-36A1-313EAF941114}"/>
              </a:ext>
            </a:extLst>
          </p:cNvPr>
          <p:cNvSpPr/>
          <p:nvPr/>
        </p:nvSpPr>
        <p:spPr>
          <a:xfrm>
            <a:off x="2121001" y="5128646"/>
            <a:ext cx="2343183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جزء المشتق من الحمض</a:t>
            </a: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3CE5B75F-0DC3-9F4E-E26F-A8286F1A4764}"/>
              </a:ext>
            </a:extLst>
          </p:cNvPr>
          <p:cNvSpPr/>
          <p:nvPr/>
        </p:nvSpPr>
        <p:spPr>
          <a:xfrm>
            <a:off x="6722986" y="5128166"/>
            <a:ext cx="656158" cy="74670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D11C96E7-82DB-E297-FD5C-4F9ACE5448EC}"/>
              </a:ext>
            </a:extLst>
          </p:cNvPr>
          <p:cNvCxnSpPr>
            <a:cxnSpLocks/>
            <a:endCxn id="17" idx="6"/>
          </p:cNvCxnSpPr>
          <p:nvPr/>
        </p:nvCxnSpPr>
        <p:spPr>
          <a:xfrm flipH="1" flipV="1">
            <a:off x="7379144" y="5501520"/>
            <a:ext cx="1165088" cy="26018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6397D70-63F6-BF7C-7B56-8D3E5D452E6B}"/>
              </a:ext>
            </a:extLst>
          </p:cNvPr>
          <p:cNvSpPr/>
          <p:nvPr/>
        </p:nvSpPr>
        <p:spPr>
          <a:xfrm>
            <a:off x="8278761" y="5455715"/>
            <a:ext cx="1627578" cy="662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جذر ألكيل</a:t>
            </a:r>
          </a:p>
        </p:txBody>
      </p:sp>
    </p:spTree>
    <p:extLst>
      <p:ext uri="{BB962C8B-B14F-4D97-AF65-F5344CB8AC3E}">
        <p14:creationId xmlns:p14="http://schemas.microsoft.com/office/powerpoint/2010/main" val="3891355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 animBg="1"/>
      <p:bldP spid="16" grpId="0"/>
      <p:bldP spid="17" grpId="0" animBg="1"/>
      <p:bldP spid="21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3A4AF65-28CD-8E7A-E384-354AB3A97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7" t="41705" r="51337" b="10703"/>
          <a:stretch/>
        </p:blipFill>
        <p:spPr>
          <a:xfrm>
            <a:off x="3352800" y="1637411"/>
            <a:ext cx="5486400" cy="304274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3962974-702A-EE2E-314A-1CDF011A95D2}"/>
              </a:ext>
            </a:extLst>
          </p:cNvPr>
          <p:cNvSpPr/>
          <p:nvPr/>
        </p:nvSpPr>
        <p:spPr>
          <a:xfrm>
            <a:off x="4754501" y="5058925"/>
            <a:ext cx="2682998" cy="909255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خلات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بروبيل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36625"/>
      </p:ext>
    </p:extLst>
  </p:cSld>
  <p:clrMapOvr>
    <a:masterClrMapping/>
  </p:clrMapOvr>
  <p:transition spd="slow">
    <p:cover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8243148-96A4-1B1D-60B6-60A538FF63FC}"/>
              </a:ext>
            </a:extLst>
          </p:cNvPr>
          <p:cNvSpPr/>
          <p:nvPr/>
        </p:nvSpPr>
        <p:spPr>
          <a:xfrm>
            <a:off x="192315" y="105611"/>
            <a:ext cx="1048883" cy="32359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الصفحة 73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D6ED734-588D-2C74-040A-2F01E2F3A96E}"/>
              </a:ext>
            </a:extLst>
          </p:cNvPr>
          <p:cNvSpPr/>
          <p:nvPr/>
        </p:nvSpPr>
        <p:spPr>
          <a:xfrm>
            <a:off x="513798" y="1682873"/>
            <a:ext cx="11164404" cy="4068998"/>
          </a:xfrm>
          <a:prstGeom prst="rect">
            <a:avLst/>
          </a:prstGeom>
          <a:ln w="57150">
            <a:solidFill>
              <a:srgbClr val="8F9385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نرقم الكربون بدءاً من ذرة الكربون في مجموعة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الإستر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باتجاه أطول سلسلة(يسار) 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نكتب الاسم الدال على نوع الجذر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الألكيلي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المتصل بمجموعة الاستر من(اليمين)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ترتب الفروع أبجديا وتسبقها أرقام ذرات الكربون المتفرعة منها في السلسلة الكربونية.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بعد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الإنتهاء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تسمية التفرعات يكتب اسم الألكان ويضاف لآخره المقطع ( وات ) </a:t>
            </a:r>
          </a:p>
          <a:p>
            <a:pPr marL="457200" marR="0" lvl="0" indent="-4572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إيثان ←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الإيثانوات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، بروبان ←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البروبانوات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، بيوتان ←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البيوتانوات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، بنتان ←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البنتانوات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4933813-A885-3B44-67FA-9E385DB0AB8E}"/>
              </a:ext>
            </a:extLst>
          </p:cNvPr>
          <p:cNvSpPr/>
          <p:nvPr/>
        </p:nvSpPr>
        <p:spPr>
          <a:xfrm>
            <a:off x="4395018" y="267409"/>
            <a:ext cx="3651437" cy="958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تسمية الإسترات</a:t>
            </a:r>
          </a:p>
        </p:txBody>
      </p:sp>
      <p:pic>
        <p:nvPicPr>
          <p:cNvPr id="6" name="stickman2">
            <a:extLst>
              <a:ext uri="{FF2B5EF4-FFF2-40B4-BE49-F238E27FC236}">
                <a16:creationId xmlns:a16="http://schemas.microsoft.com/office/drawing/2014/main" id="{8B685843-FBA7-9D79-83E5-D15B53860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2910" y="167892"/>
            <a:ext cx="911754" cy="13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أحمر بنفسجي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3508</Words>
  <Application>Microsoft Office PowerPoint</Application>
  <PresentationFormat>شاشة عريضة</PresentationFormat>
  <Paragraphs>806</Paragraphs>
  <Slides>132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132</vt:i4>
      </vt:variant>
    </vt:vector>
  </HeadingPairs>
  <TitlesOfParts>
    <vt:vector size="139" baseType="lpstr">
      <vt:lpstr>Arial</vt:lpstr>
      <vt:lpstr>Calibri</vt:lpstr>
      <vt:lpstr>Calibri Light</vt:lpstr>
      <vt:lpstr>Times New Roman</vt:lpstr>
      <vt:lpstr>Wingdings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Ameenanh Al-Omran</dc:creator>
  <cp:lastModifiedBy>Ameenanh Al-Omran</cp:lastModifiedBy>
  <cp:revision>8</cp:revision>
  <dcterms:created xsi:type="dcterms:W3CDTF">2023-04-22T12:05:40Z</dcterms:created>
  <dcterms:modified xsi:type="dcterms:W3CDTF">2023-04-23T16:10:35Z</dcterms:modified>
</cp:coreProperties>
</file>