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2" r:id="rId5"/>
    <p:sldId id="263" r:id="rId6"/>
    <p:sldId id="264" r:id="rId7"/>
    <p:sldId id="265" r:id="rId8"/>
    <p:sldId id="266" r:id="rId9"/>
    <p:sldId id="267" r:id="rId10"/>
    <p:sldId id="260" r:id="rId11"/>
    <p:sldId id="268" r:id="rId12"/>
    <p:sldId id="259" r:id="rId13"/>
    <p:sldId id="269" r:id="rId14"/>
    <p:sldId id="270" r:id="rId15"/>
    <p:sldId id="271" r:id="rId16"/>
    <p:sldId id="272" r:id="rId17"/>
    <p:sldId id="274" r:id="rId18"/>
    <p:sldId id="277" r:id="rId19"/>
    <p:sldId id="275" r:id="rId20"/>
    <p:sldId id="278" r:id="rId21"/>
    <p:sldId id="279" r:id="rId22"/>
    <p:sldId id="276" r:id="rId23"/>
    <p:sldId id="280" r:id="rId24"/>
    <p:sldId id="281" r:id="rId25"/>
    <p:sldId id="282" r:id="rId26"/>
    <p:sldId id="283" r:id="rId27"/>
    <p:sldId id="284" r:id="rId28"/>
    <p:sldId id="285" r:id="rId29"/>
    <p:sldId id="287" r:id="rId30"/>
    <p:sldId id="305" r:id="rId31"/>
    <p:sldId id="288" r:id="rId32"/>
    <p:sldId id="289" r:id="rId33"/>
    <p:sldId id="291" r:id="rId34"/>
    <p:sldId id="290" r:id="rId35"/>
    <p:sldId id="292" r:id="rId36"/>
    <p:sldId id="294" r:id="rId37"/>
    <p:sldId id="293" r:id="rId38"/>
    <p:sldId id="295" r:id="rId39"/>
    <p:sldId id="297" r:id="rId40"/>
    <p:sldId id="299" r:id="rId41"/>
    <p:sldId id="298" r:id="rId42"/>
    <p:sldId id="300" r:id="rId43"/>
    <p:sldId id="301" r:id="rId44"/>
    <p:sldId id="302" r:id="rId45"/>
    <p:sldId id="303" r:id="rId46"/>
    <p:sldId id="304" r:id="rId4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C0000"/>
    <a:srgbClr val="8E0000"/>
    <a:srgbClr val="CD1583"/>
    <a:srgbClr val="0000CC"/>
    <a:srgbClr val="008000"/>
    <a:srgbClr val="9999FF"/>
    <a:srgbClr val="66CCFF"/>
    <a:srgbClr val="BB7B79"/>
    <a:srgbClr val="B497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bg>
      <p:bgPr>
        <a:solidFill>
          <a:schemeClr val="accent4">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1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bg>
      <p:bgPr>
        <a:solidFill>
          <a:schemeClr val="tx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949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عنوان ونص عمودي">
    <p:bg>
      <p:bgPr>
        <a:solidFill>
          <a:schemeClr val="accent4">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08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عنوان ونص عمودي">
    <p:bg>
      <p:bgPr>
        <a:solidFill>
          <a:srgbClr val="6C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996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عنوان ونص عموديان">
    <p:bg>
      <p:bgPr>
        <a:solidFill>
          <a:schemeClr val="accent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91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تخطيط مخصص">
    <p:bg>
      <p:bgPr>
        <a:solidFill>
          <a:schemeClr val="accent3">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704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تخطيط مخصص">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39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تخطيط مخصص">
    <p:bg>
      <p:bgPr>
        <a:solidFill>
          <a:srgbClr val="6600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28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87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المقط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37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عنوان المقطع">
    <p:bg>
      <p:bgPr>
        <a:solidFill>
          <a:schemeClr val="accent2">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284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حتويان">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90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مقارنة">
    <p:bg>
      <p:bgPr>
        <a:solidFill>
          <a:schemeClr val="accent1">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مقارنة">
    <p:bg>
      <p:bgPr>
        <a:solidFill>
          <a:schemeClr val="accent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48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عنوان فقط">
    <p:bg>
      <p:bgPr>
        <a:solidFill>
          <a:schemeClr val="accent2">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8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فارغ">
    <p:bg>
      <p:bgPr>
        <a:solidFill>
          <a:schemeClr val="accent3">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29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Google Shape;10;p1">
            <a:extLst>
              <a:ext uri="{FF2B5EF4-FFF2-40B4-BE49-F238E27FC236}">
                <a16:creationId xmlns:a16="http://schemas.microsoft.com/office/drawing/2014/main" id="{B01E9C2E-2830-78A1-BA29-1CD50E6CD36C}"/>
              </a:ext>
            </a:extLst>
          </p:cNvPr>
          <p:cNvSpPr/>
          <p:nvPr userDrawn="1"/>
        </p:nvSpPr>
        <p:spPr>
          <a:xfrm rot="5400000">
            <a:off x="3725225" y="-3717730"/>
            <a:ext cx="2061544" cy="949700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rgbClr val="F3F3F3">
              <a:alpha val="659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10" name="Google Shape;10;p1">
            <a:extLst>
              <a:ext uri="{FF2B5EF4-FFF2-40B4-BE49-F238E27FC236}">
                <a16:creationId xmlns:a16="http://schemas.microsoft.com/office/drawing/2014/main" id="{34900BFA-1238-5C5E-BFB2-5584E63D180D}"/>
              </a:ext>
            </a:extLst>
          </p:cNvPr>
          <p:cNvSpPr/>
          <p:nvPr userDrawn="1"/>
        </p:nvSpPr>
        <p:spPr>
          <a:xfrm rot="5400000" flipH="1" flipV="1">
            <a:off x="6412727" y="1078726"/>
            <a:ext cx="2061544" cy="9497003"/>
          </a:xfrm>
          <a:custGeom>
            <a:avLst/>
            <a:gdLst/>
            <a:ahLst/>
            <a:cxnLst/>
            <a:rect l="l" t="t" r="r" b="b"/>
            <a:pathLst>
              <a:path w="2537285" h="11688619" extrusionOk="0">
                <a:moveTo>
                  <a:pt x="192626" y="18000"/>
                </a:moveTo>
                <a:lnTo>
                  <a:pt x="2806" y="18000"/>
                </a:lnTo>
                <a:lnTo>
                  <a:pt x="2806" y="0"/>
                </a:lnTo>
                <a:lnTo>
                  <a:pt x="186164" y="0"/>
                </a:lnTo>
                <a:close/>
                <a:moveTo>
                  <a:pt x="273144" y="468764"/>
                </a:moveTo>
                <a:lnTo>
                  <a:pt x="2617" y="468764"/>
                </a:lnTo>
                <a:lnTo>
                  <a:pt x="2692" y="450764"/>
                </a:lnTo>
                <a:lnTo>
                  <a:pt x="270081" y="450764"/>
                </a:lnTo>
                <a:close/>
                <a:moveTo>
                  <a:pt x="613463" y="1370293"/>
                </a:moveTo>
                <a:lnTo>
                  <a:pt x="360018" y="1370293"/>
                </a:lnTo>
                <a:lnTo>
                  <a:pt x="360018" y="1803060"/>
                </a:lnTo>
                <a:lnTo>
                  <a:pt x="540959" y="1803060"/>
                </a:lnTo>
                <a:lnTo>
                  <a:pt x="532269" y="1813419"/>
                </a:lnTo>
                <a:lnTo>
                  <a:pt x="525111" y="1821060"/>
                </a:lnTo>
                <a:lnTo>
                  <a:pt x="360018" y="1821060"/>
                </a:lnTo>
                <a:lnTo>
                  <a:pt x="360017" y="2253824"/>
                </a:lnTo>
                <a:lnTo>
                  <a:pt x="523454" y="2253824"/>
                </a:lnTo>
                <a:lnTo>
                  <a:pt x="499838" y="2271824"/>
                </a:lnTo>
                <a:lnTo>
                  <a:pt x="360017" y="2271824"/>
                </a:lnTo>
                <a:lnTo>
                  <a:pt x="360017" y="2369623"/>
                </a:lnTo>
                <a:lnTo>
                  <a:pt x="351075" y="2374911"/>
                </a:lnTo>
                <a:lnTo>
                  <a:pt x="342017" y="2380494"/>
                </a:lnTo>
                <a:lnTo>
                  <a:pt x="342017" y="2271824"/>
                </a:lnTo>
                <a:lnTo>
                  <a:pt x="91" y="2271824"/>
                </a:lnTo>
                <a:lnTo>
                  <a:pt x="91" y="2253824"/>
                </a:lnTo>
                <a:lnTo>
                  <a:pt x="342017" y="2253824"/>
                </a:lnTo>
                <a:lnTo>
                  <a:pt x="342018" y="1821060"/>
                </a:lnTo>
                <a:lnTo>
                  <a:pt x="91" y="1821060"/>
                </a:lnTo>
                <a:lnTo>
                  <a:pt x="91" y="1803060"/>
                </a:lnTo>
                <a:lnTo>
                  <a:pt x="342018" y="1803060"/>
                </a:lnTo>
                <a:lnTo>
                  <a:pt x="342018" y="1370293"/>
                </a:lnTo>
                <a:lnTo>
                  <a:pt x="91" y="1370293"/>
                </a:lnTo>
                <a:lnTo>
                  <a:pt x="91" y="1352293"/>
                </a:lnTo>
                <a:lnTo>
                  <a:pt x="342018" y="1352293"/>
                </a:lnTo>
                <a:lnTo>
                  <a:pt x="342018" y="919529"/>
                </a:lnTo>
                <a:lnTo>
                  <a:pt x="748" y="919529"/>
                </a:lnTo>
                <a:lnTo>
                  <a:pt x="822" y="901529"/>
                </a:lnTo>
                <a:lnTo>
                  <a:pt x="342018" y="901529"/>
                </a:lnTo>
                <a:lnTo>
                  <a:pt x="342018" y="679911"/>
                </a:lnTo>
                <a:lnTo>
                  <a:pt x="354084" y="696724"/>
                </a:lnTo>
                <a:lnTo>
                  <a:pt x="360018" y="710043"/>
                </a:lnTo>
                <a:lnTo>
                  <a:pt x="360018" y="901529"/>
                </a:lnTo>
                <a:lnTo>
                  <a:pt x="404322" y="901529"/>
                </a:lnTo>
                <a:lnTo>
                  <a:pt x="405805" y="906111"/>
                </a:lnTo>
                <a:lnTo>
                  <a:pt x="416950" y="919529"/>
                </a:lnTo>
                <a:lnTo>
                  <a:pt x="360018" y="919529"/>
                </a:lnTo>
                <a:lnTo>
                  <a:pt x="360018" y="1352293"/>
                </a:lnTo>
                <a:lnTo>
                  <a:pt x="605220" y="1352293"/>
                </a:lnTo>
                <a:lnTo>
                  <a:pt x="612949" y="1369049"/>
                </a:lnTo>
                <a:close/>
                <a:moveTo>
                  <a:pt x="757824" y="10836353"/>
                </a:moveTo>
                <a:lnTo>
                  <a:pt x="360017" y="10836353"/>
                </a:lnTo>
                <a:lnTo>
                  <a:pt x="360017" y="11269126"/>
                </a:lnTo>
                <a:lnTo>
                  <a:pt x="757824" y="11269126"/>
                </a:lnTo>
                <a:close/>
                <a:moveTo>
                  <a:pt x="757824" y="10385588"/>
                </a:moveTo>
                <a:lnTo>
                  <a:pt x="360017" y="10385588"/>
                </a:lnTo>
                <a:lnTo>
                  <a:pt x="360017" y="10818353"/>
                </a:lnTo>
                <a:lnTo>
                  <a:pt x="757824" y="10818353"/>
                </a:lnTo>
                <a:close/>
                <a:moveTo>
                  <a:pt x="757824" y="9934823"/>
                </a:moveTo>
                <a:lnTo>
                  <a:pt x="360017" y="9934823"/>
                </a:lnTo>
                <a:lnTo>
                  <a:pt x="360017" y="10367588"/>
                </a:lnTo>
                <a:lnTo>
                  <a:pt x="757824" y="10367588"/>
                </a:lnTo>
                <a:close/>
                <a:moveTo>
                  <a:pt x="757824" y="9484058"/>
                </a:moveTo>
                <a:lnTo>
                  <a:pt x="360017" y="9484058"/>
                </a:lnTo>
                <a:lnTo>
                  <a:pt x="360017" y="9916823"/>
                </a:lnTo>
                <a:lnTo>
                  <a:pt x="757824" y="9916823"/>
                </a:lnTo>
                <a:close/>
                <a:moveTo>
                  <a:pt x="757824" y="9033293"/>
                </a:moveTo>
                <a:lnTo>
                  <a:pt x="360017" y="9033293"/>
                </a:lnTo>
                <a:lnTo>
                  <a:pt x="360017" y="9466058"/>
                </a:lnTo>
                <a:lnTo>
                  <a:pt x="757824" y="9466058"/>
                </a:lnTo>
                <a:close/>
                <a:moveTo>
                  <a:pt x="757824" y="8582528"/>
                </a:moveTo>
                <a:lnTo>
                  <a:pt x="360017" y="8582528"/>
                </a:lnTo>
                <a:lnTo>
                  <a:pt x="360017" y="9015293"/>
                </a:lnTo>
                <a:lnTo>
                  <a:pt x="757824" y="9015293"/>
                </a:lnTo>
                <a:close/>
                <a:moveTo>
                  <a:pt x="757824" y="8131763"/>
                </a:moveTo>
                <a:lnTo>
                  <a:pt x="360017" y="8131763"/>
                </a:lnTo>
                <a:lnTo>
                  <a:pt x="360017" y="8564528"/>
                </a:lnTo>
                <a:lnTo>
                  <a:pt x="757824" y="8564528"/>
                </a:lnTo>
                <a:close/>
                <a:moveTo>
                  <a:pt x="757824" y="7680999"/>
                </a:moveTo>
                <a:lnTo>
                  <a:pt x="360017" y="7680999"/>
                </a:lnTo>
                <a:lnTo>
                  <a:pt x="360017" y="8113763"/>
                </a:lnTo>
                <a:lnTo>
                  <a:pt x="757824" y="8113763"/>
                </a:lnTo>
                <a:close/>
                <a:moveTo>
                  <a:pt x="757824" y="7230234"/>
                </a:moveTo>
                <a:lnTo>
                  <a:pt x="360017" y="7230234"/>
                </a:lnTo>
                <a:lnTo>
                  <a:pt x="360017" y="7662999"/>
                </a:lnTo>
                <a:lnTo>
                  <a:pt x="757824" y="7662999"/>
                </a:lnTo>
                <a:close/>
                <a:moveTo>
                  <a:pt x="757824" y="6779469"/>
                </a:moveTo>
                <a:lnTo>
                  <a:pt x="360017" y="6779469"/>
                </a:lnTo>
                <a:lnTo>
                  <a:pt x="360017" y="7212234"/>
                </a:lnTo>
                <a:lnTo>
                  <a:pt x="757824" y="7212234"/>
                </a:lnTo>
                <a:close/>
                <a:moveTo>
                  <a:pt x="757824" y="6328704"/>
                </a:moveTo>
                <a:lnTo>
                  <a:pt x="360017" y="6328704"/>
                </a:lnTo>
                <a:lnTo>
                  <a:pt x="360017" y="6761469"/>
                </a:lnTo>
                <a:lnTo>
                  <a:pt x="757824" y="6761469"/>
                </a:lnTo>
                <a:close/>
                <a:moveTo>
                  <a:pt x="757824" y="5877939"/>
                </a:moveTo>
                <a:lnTo>
                  <a:pt x="360017" y="5877939"/>
                </a:lnTo>
                <a:lnTo>
                  <a:pt x="360017" y="6310704"/>
                </a:lnTo>
                <a:lnTo>
                  <a:pt x="757824" y="6310704"/>
                </a:lnTo>
                <a:close/>
                <a:moveTo>
                  <a:pt x="757824" y="5427176"/>
                </a:moveTo>
                <a:lnTo>
                  <a:pt x="360017" y="5427176"/>
                </a:lnTo>
                <a:lnTo>
                  <a:pt x="360017" y="5859939"/>
                </a:lnTo>
                <a:lnTo>
                  <a:pt x="757824" y="5859939"/>
                </a:lnTo>
                <a:close/>
                <a:moveTo>
                  <a:pt x="757824" y="4976410"/>
                </a:moveTo>
                <a:lnTo>
                  <a:pt x="360017" y="4976410"/>
                </a:lnTo>
                <a:lnTo>
                  <a:pt x="360017" y="5409175"/>
                </a:lnTo>
                <a:lnTo>
                  <a:pt x="757824" y="5409175"/>
                </a:lnTo>
                <a:close/>
                <a:moveTo>
                  <a:pt x="757824" y="4525646"/>
                </a:moveTo>
                <a:lnTo>
                  <a:pt x="360017" y="4525646"/>
                </a:lnTo>
                <a:lnTo>
                  <a:pt x="360017" y="4958411"/>
                </a:lnTo>
                <a:lnTo>
                  <a:pt x="757824" y="4958411"/>
                </a:lnTo>
                <a:close/>
                <a:moveTo>
                  <a:pt x="757824" y="3624118"/>
                </a:moveTo>
                <a:lnTo>
                  <a:pt x="360017" y="3624118"/>
                </a:lnTo>
                <a:lnTo>
                  <a:pt x="360017" y="4056879"/>
                </a:lnTo>
                <a:lnTo>
                  <a:pt x="757824" y="4056879"/>
                </a:lnTo>
                <a:close/>
                <a:moveTo>
                  <a:pt x="757824" y="3173355"/>
                </a:moveTo>
                <a:lnTo>
                  <a:pt x="360017" y="3173355"/>
                </a:lnTo>
                <a:lnTo>
                  <a:pt x="360017" y="3606118"/>
                </a:lnTo>
                <a:lnTo>
                  <a:pt x="757824" y="3606118"/>
                </a:lnTo>
                <a:close/>
                <a:moveTo>
                  <a:pt x="1173631" y="10836353"/>
                </a:moveTo>
                <a:lnTo>
                  <a:pt x="775824" y="10836353"/>
                </a:lnTo>
                <a:lnTo>
                  <a:pt x="775824" y="11269126"/>
                </a:lnTo>
                <a:lnTo>
                  <a:pt x="1173631" y="11269126"/>
                </a:lnTo>
                <a:close/>
                <a:moveTo>
                  <a:pt x="1173631" y="10385588"/>
                </a:moveTo>
                <a:lnTo>
                  <a:pt x="775824" y="10385588"/>
                </a:lnTo>
                <a:lnTo>
                  <a:pt x="775824" y="10818353"/>
                </a:lnTo>
                <a:lnTo>
                  <a:pt x="1173631" y="10818353"/>
                </a:lnTo>
                <a:close/>
                <a:moveTo>
                  <a:pt x="1173631" y="9934823"/>
                </a:moveTo>
                <a:lnTo>
                  <a:pt x="775824" y="9934823"/>
                </a:lnTo>
                <a:lnTo>
                  <a:pt x="775824" y="10367588"/>
                </a:lnTo>
                <a:lnTo>
                  <a:pt x="1173631" y="10367588"/>
                </a:lnTo>
                <a:close/>
                <a:moveTo>
                  <a:pt x="1173631" y="9484058"/>
                </a:moveTo>
                <a:lnTo>
                  <a:pt x="775824" y="9484058"/>
                </a:lnTo>
                <a:lnTo>
                  <a:pt x="775824" y="9916823"/>
                </a:lnTo>
                <a:lnTo>
                  <a:pt x="1173631" y="9916823"/>
                </a:lnTo>
                <a:close/>
                <a:moveTo>
                  <a:pt x="1173631" y="9033293"/>
                </a:moveTo>
                <a:lnTo>
                  <a:pt x="775824" y="9033293"/>
                </a:lnTo>
                <a:lnTo>
                  <a:pt x="775824" y="9466058"/>
                </a:lnTo>
                <a:lnTo>
                  <a:pt x="1173631" y="9466058"/>
                </a:lnTo>
                <a:close/>
                <a:moveTo>
                  <a:pt x="1173631" y="8582528"/>
                </a:moveTo>
                <a:lnTo>
                  <a:pt x="775824" y="8582528"/>
                </a:lnTo>
                <a:lnTo>
                  <a:pt x="775824" y="9015293"/>
                </a:lnTo>
                <a:lnTo>
                  <a:pt x="1173631" y="9015293"/>
                </a:lnTo>
                <a:close/>
                <a:moveTo>
                  <a:pt x="1173631" y="8131763"/>
                </a:moveTo>
                <a:lnTo>
                  <a:pt x="775824" y="8131763"/>
                </a:lnTo>
                <a:lnTo>
                  <a:pt x="775824" y="8564528"/>
                </a:lnTo>
                <a:lnTo>
                  <a:pt x="1173631" y="8564528"/>
                </a:lnTo>
                <a:close/>
                <a:moveTo>
                  <a:pt x="1173631" y="7680999"/>
                </a:moveTo>
                <a:lnTo>
                  <a:pt x="775824" y="7680999"/>
                </a:lnTo>
                <a:lnTo>
                  <a:pt x="775824" y="8113763"/>
                </a:lnTo>
                <a:lnTo>
                  <a:pt x="1173631" y="8113763"/>
                </a:lnTo>
                <a:close/>
                <a:moveTo>
                  <a:pt x="1173631" y="7230234"/>
                </a:moveTo>
                <a:lnTo>
                  <a:pt x="775824" y="7230234"/>
                </a:lnTo>
                <a:lnTo>
                  <a:pt x="775824" y="7662999"/>
                </a:lnTo>
                <a:lnTo>
                  <a:pt x="1173631" y="7662999"/>
                </a:lnTo>
                <a:close/>
                <a:moveTo>
                  <a:pt x="1173631" y="6779469"/>
                </a:moveTo>
                <a:lnTo>
                  <a:pt x="775824" y="6779469"/>
                </a:lnTo>
                <a:lnTo>
                  <a:pt x="775824" y="7212234"/>
                </a:lnTo>
                <a:lnTo>
                  <a:pt x="1173631" y="7212234"/>
                </a:lnTo>
                <a:close/>
                <a:moveTo>
                  <a:pt x="1173631" y="6328704"/>
                </a:moveTo>
                <a:lnTo>
                  <a:pt x="775824" y="6328704"/>
                </a:lnTo>
                <a:lnTo>
                  <a:pt x="775824" y="6761469"/>
                </a:lnTo>
                <a:lnTo>
                  <a:pt x="1173631" y="6761469"/>
                </a:lnTo>
                <a:close/>
                <a:moveTo>
                  <a:pt x="1173631" y="5877939"/>
                </a:moveTo>
                <a:lnTo>
                  <a:pt x="775824" y="5877939"/>
                </a:lnTo>
                <a:lnTo>
                  <a:pt x="775824" y="6310704"/>
                </a:lnTo>
                <a:lnTo>
                  <a:pt x="1173631" y="6310704"/>
                </a:lnTo>
                <a:close/>
                <a:moveTo>
                  <a:pt x="1173631" y="5427176"/>
                </a:moveTo>
                <a:lnTo>
                  <a:pt x="775824" y="5427176"/>
                </a:lnTo>
                <a:lnTo>
                  <a:pt x="775824" y="5859939"/>
                </a:lnTo>
                <a:lnTo>
                  <a:pt x="1173631" y="5859939"/>
                </a:lnTo>
                <a:close/>
                <a:moveTo>
                  <a:pt x="1173631" y="4976410"/>
                </a:moveTo>
                <a:lnTo>
                  <a:pt x="775824" y="4976410"/>
                </a:lnTo>
                <a:lnTo>
                  <a:pt x="775824" y="5409175"/>
                </a:lnTo>
                <a:lnTo>
                  <a:pt x="1173631" y="5409175"/>
                </a:lnTo>
                <a:close/>
                <a:moveTo>
                  <a:pt x="1589438" y="10836354"/>
                </a:moveTo>
                <a:lnTo>
                  <a:pt x="1191631" y="10836353"/>
                </a:lnTo>
                <a:lnTo>
                  <a:pt x="1191631" y="11269126"/>
                </a:lnTo>
                <a:lnTo>
                  <a:pt x="1589438" y="11269127"/>
                </a:lnTo>
                <a:close/>
                <a:moveTo>
                  <a:pt x="1589438" y="10385589"/>
                </a:moveTo>
                <a:lnTo>
                  <a:pt x="1191631" y="10385588"/>
                </a:lnTo>
                <a:lnTo>
                  <a:pt x="1191631" y="10818353"/>
                </a:lnTo>
                <a:lnTo>
                  <a:pt x="1589438" y="10818354"/>
                </a:lnTo>
                <a:close/>
                <a:moveTo>
                  <a:pt x="1589438" y="9934824"/>
                </a:moveTo>
                <a:lnTo>
                  <a:pt x="1191631" y="9934823"/>
                </a:lnTo>
                <a:lnTo>
                  <a:pt x="1191631" y="10367588"/>
                </a:lnTo>
                <a:lnTo>
                  <a:pt x="1589438" y="10367589"/>
                </a:lnTo>
                <a:close/>
                <a:moveTo>
                  <a:pt x="1589438" y="9484059"/>
                </a:moveTo>
                <a:lnTo>
                  <a:pt x="1191631" y="9484058"/>
                </a:lnTo>
                <a:lnTo>
                  <a:pt x="1191631" y="9916823"/>
                </a:lnTo>
                <a:lnTo>
                  <a:pt x="1589438" y="9916824"/>
                </a:lnTo>
                <a:close/>
                <a:moveTo>
                  <a:pt x="1589438" y="9033294"/>
                </a:moveTo>
                <a:lnTo>
                  <a:pt x="1191631" y="9033293"/>
                </a:lnTo>
                <a:lnTo>
                  <a:pt x="1191631" y="9466058"/>
                </a:lnTo>
                <a:lnTo>
                  <a:pt x="1589438" y="9466059"/>
                </a:lnTo>
                <a:close/>
                <a:moveTo>
                  <a:pt x="1589438" y="8582529"/>
                </a:moveTo>
                <a:lnTo>
                  <a:pt x="1191631" y="8582528"/>
                </a:lnTo>
                <a:lnTo>
                  <a:pt x="1191631" y="9015293"/>
                </a:lnTo>
                <a:lnTo>
                  <a:pt x="1589438" y="9015294"/>
                </a:lnTo>
                <a:close/>
                <a:moveTo>
                  <a:pt x="1589438" y="8131764"/>
                </a:moveTo>
                <a:lnTo>
                  <a:pt x="1191631" y="8131763"/>
                </a:lnTo>
                <a:lnTo>
                  <a:pt x="1191631" y="8564528"/>
                </a:lnTo>
                <a:lnTo>
                  <a:pt x="1589438" y="8564529"/>
                </a:lnTo>
                <a:close/>
                <a:moveTo>
                  <a:pt x="1589438" y="7680999"/>
                </a:moveTo>
                <a:lnTo>
                  <a:pt x="1191631" y="7680999"/>
                </a:lnTo>
                <a:lnTo>
                  <a:pt x="1191631" y="8113763"/>
                </a:lnTo>
                <a:lnTo>
                  <a:pt x="1589438" y="8113764"/>
                </a:lnTo>
                <a:close/>
                <a:moveTo>
                  <a:pt x="1589438" y="7230234"/>
                </a:moveTo>
                <a:lnTo>
                  <a:pt x="1191631" y="7230234"/>
                </a:lnTo>
                <a:lnTo>
                  <a:pt x="1191631" y="7662999"/>
                </a:lnTo>
                <a:lnTo>
                  <a:pt x="1589438" y="7662999"/>
                </a:lnTo>
                <a:close/>
                <a:moveTo>
                  <a:pt x="1589438" y="6779469"/>
                </a:moveTo>
                <a:lnTo>
                  <a:pt x="1191631" y="6779469"/>
                </a:lnTo>
                <a:lnTo>
                  <a:pt x="1191631" y="7212234"/>
                </a:lnTo>
                <a:lnTo>
                  <a:pt x="1589438" y="7212234"/>
                </a:lnTo>
                <a:close/>
                <a:moveTo>
                  <a:pt x="2005245" y="10836354"/>
                </a:moveTo>
                <a:lnTo>
                  <a:pt x="1607438" y="10836354"/>
                </a:lnTo>
                <a:lnTo>
                  <a:pt x="1607438" y="11269127"/>
                </a:lnTo>
                <a:lnTo>
                  <a:pt x="2005245" y="11269127"/>
                </a:lnTo>
                <a:close/>
                <a:moveTo>
                  <a:pt x="2005245" y="10385589"/>
                </a:moveTo>
                <a:lnTo>
                  <a:pt x="1607438" y="10385589"/>
                </a:lnTo>
                <a:lnTo>
                  <a:pt x="1607438" y="10818354"/>
                </a:lnTo>
                <a:lnTo>
                  <a:pt x="2005245" y="10818354"/>
                </a:lnTo>
                <a:close/>
                <a:moveTo>
                  <a:pt x="2005245" y="9934824"/>
                </a:moveTo>
                <a:lnTo>
                  <a:pt x="1607438" y="9934824"/>
                </a:lnTo>
                <a:lnTo>
                  <a:pt x="1607438" y="10367589"/>
                </a:lnTo>
                <a:lnTo>
                  <a:pt x="2005245" y="10367589"/>
                </a:lnTo>
                <a:close/>
                <a:moveTo>
                  <a:pt x="2005245" y="9033294"/>
                </a:moveTo>
                <a:lnTo>
                  <a:pt x="1607438" y="9033294"/>
                </a:lnTo>
                <a:lnTo>
                  <a:pt x="1607438" y="9466059"/>
                </a:lnTo>
                <a:lnTo>
                  <a:pt x="2005245" y="9466059"/>
                </a:lnTo>
                <a:close/>
                <a:moveTo>
                  <a:pt x="2439053" y="10493016"/>
                </a:moveTo>
                <a:lnTo>
                  <a:pt x="2439053" y="10601711"/>
                </a:lnTo>
                <a:lnTo>
                  <a:pt x="2421053" y="10605039"/>
                </a:lnTo>
                <a:lnTo>
                  <a:pt x="2421053" y="10488480"/>
                </a:lnTo>
                <a:close/>
                <a:moveTo>
                  <a:pt x="2537285" y="11287127"/>
                </a:moveTo>
                <a:lnTo>
                  <a:pt x="2439053" y="11287127"/>
                </a:lnTo>
                <a:lnTo>
                  <a:pt x="2439053" y="11682594"/>
                </a:lnTo>
                <a:lnTo>
                  <a:pt x="2438219" y="11682648"/>
                </a:lnTo>
                <a:lnTo>
                  <a:pt x="2421053" y="11682780"/>
                </a:lnTo>
                <a:lnTo>
                  <a:pt x="2421053" y="11287127"/>
                </a:lnTo>
                <a:lnTo>
                  <a:pt x="2023245" y="11287127"/>
                </a:lnTo>
                <a:lnTo>
                  <a:pt x="2023245" y="11684306"/>
                </a:lnTo>
                <a:lnTo>
                  <a:pt x="2005245" y="11684253"/>
                </a:lnTo>
                <a:lnTo>
                  <a:pt x="2005245" y="11287127"/>
                </a:lnTo>
                <a:lnTo>
                  <a:pt x="1607438" y="11287127"/>
                </a:lnTo>
                <a:lnTo>
                  <a:pt x="1607438" y="11683598"/>
                </a:lnTo>
                <a:lnTo>
                  <a:pt x="1589438" y="11683807"/>
                </a:lnTo>
                <a:lnTo>
                  <a:pt x="1589438" y="11287127"/>
                </a:lnTo>
                <a:lnTo>
                  <a:pt x="1191631" y="11287126"/>
                </a:lnTo>
                <a:lnTo>
                  <a:pt x="1191631" y="11688410"/>
                </a:lnTo>
                <a:lnTo>
                  <a:pt x="1173631" y="11688619"/>
                </a:lnTo>
                <a:lnTo>
                  <a:pt x="1173631" y="11287126"/>
                </a:lnTo>
                <a:lnTo>
                  <a:pt x="775824" y="11287126"/>
                </a:lnTo>
                <a:lnTo>
                  <a:pt x="775824" y="11688345"/>
                </a:lnTo>
                <a:lnTo>
                  <a:pt x="757824" y="11688249"/>
                </a:lnTo>
                <a:lnTo>
                  <a:pt x="757824" y="11287126"/>
                </a:lnTo>
                <a:lnTo>
                  <a:pt x="360017" y="11287126"/>
                </a:lnTo>
                <a:lnTo>
                  <a:pt x="360017" y="11686116"/>
                </a:lnTo>
                <a:lnTo>
                  <a:pt x="354536" y="11686087"/>
                </a:lnTo>
                <a:lnTo>
                  <a:pt x="342017" y="11685993"/>
                </a:lnTo>
                <a:lnTo>
                  <a:pt x="342017" y="11287126"/>
                </a:lnTo>
                <a:lnTo>
                  <a:pt x="453" y="11287126"/>
                </a:lnTo>
                <a:lnTo>
                  <a:pt x="453" y="11269126"/>
                </a:lnTo>
                <a:lnTo>
                  <a:pt x="342017" y="11269126"/>
                </a:lnTo>
                <a:lnTo>
                  <a:pt x="342017" y="10836353"/>
                </a:lnTo>
                <a:lnTo>
                  <a:pt x="418" y="10836353"/>
                </a:lnTo>
                <a:lnTo>
                  <a:pt x="404" y="10818353"/>
                </a:lnTo>
                <a:lnTo>
                  <a:pt x="342017" y="10818353"/>
                </a:lnTo>
                <a:lnTo>
                  <a:pt x="342017" y="10385588"/>
                </a:lnTo>
                <a:lnTo>
                  <a:pt x="63" y="10385588"/>
                </a:lnTo>
                <a:lnTo>
                  <a:pt x="48" y="10367588"/>
                </a:lnTo>
                <a:lnTo>
                  <a:pt x="342017" y="10367588"/>
                </a:lnTo>
                <a:lnTo>
                  <a:pt x="342017" y="9934823"/>
                </a:lnTo>
                <a:lnTo>
                  <a:pt x="0" y="9934823"/>
                </a:lnTo>
                <a:lnTo>
                  <a:pt x="0" y="9916823"/>
                </a:lnTo>
                <a:lnTo>
                  <a:pt x="342017" y="9916823"/>
                </a:lnTo>
                <a:lnTo>
                  <a:pt x="342017" y="9484058"/>
                </a:lnTo>
                <a:lnTo>
                  <a:pt x="0" y="9484058"/>
                </a:lnTo>
                <a:lnTo>
                  <a:pt x="0" y="9466058"/>
                </a:lnTo>
                <a:lnTo>
                  <a:pt x="342017" y="9466058"/>
                </a:lnTo>
                <a:lnTo>
                  <a:pt x="342017" y="9033293"/>
                </a:lnTo>
                <a:lnTo>
                  <a:pt x="0" y="9033293"/>
                </a:lnTo>
                <a:lnTo>
                  <a:pt x="0" y="9015293"/>
                </a:lnTo>
                <a:lnTo>
                  <a:pt x="342017" y="9015293"/>
                </a:lnTo>
                <a:lnTo>
                  <a:pt x="342017" y="8582528"/>
                </a:lnTo>
                <a:lnTo>
                  <a:pt x="0" y="8582528"/>
                </a:lnTo>
                <a:lnTo>
                  <a:pt x="0" y="8564528"/>
                </a:lnTo>
                <a:lnTo>
                  <a:pt x="342017" y="8564528"/>
                </a:lnTo>
                <a:lnTo>
                  <a:pt x="342017" y="8131763"/>
                </a:lnTo>
                <a:lnTo>
                  <a:pt x="40" y="8131763"/>
                </a:lnTo>
                <a:lnTo>
                  <a:pt x="43" y="8113763"/>
                </a:lnTo>
                <a:lnTo>
                  <a:pt x="342017" y="8113763"/>
                </a:lnTo>
                <a:lnTo>
                  <a:pt x="342017" y="7680999"/>
                </a:lnTo>
                <a:lnTo>
                  <a:pt x="91" y="7680999"/>
                </a:lnTo>
                <a:lnTo>
                  <a:pt x="91" y="7662999"/>
                </a:lnTo>
                <a:lnTo>
                  <a:pt x="342017" y="7662999"/>
                </a:lnTo>
                <a:lnTo>
                  <a:pt x="342017" y="7230234"/>
                </a:lnTo>
                <a:lnTo>
                  <a:pt x="91" y="7230234"/>
                </a:lnTo>
                <a:lnTo>
                  <a:pt x="91" y="7212234"/>
                </a:lnTo>
                <a:lnTo>
                  <a:pt x="342017" y="7212234"/>
                </a:lnTo>
                <a:lnTo>
                  <a:pt x="342017" y="6779469"/>
                </a:lnTo>
                <a:lnTo>
                  <a:pt x="91" y="6779469"/>
                </a:lnTo>
                <a:lnTo>
                  <a:pt x="91" y="6761469"/>
                </a:lnTo>
                <a:lnTo>
                  <a:pt x="342017" y="6761469"/>
                </a:lnTo>
                <a:lnTo>
                  <a:pt x="342017" y="6328704"/>
                </a:lnTo>
                <a:lnTo>
                  <a:pt x="91" y="6328704"/>
                </a:lnTo>
                <a:lnTo>
                  <a:pt x="91" y="6310704"/>
                </a:lnTo>
                <a:lnTo>
                  <a:pt x="342017" y="6310704"/>
                </a:lnTo>
                <a:lnTo>
                  <a:pt x="342017" y="5877939"/>
                </a:lnTo>
                <a:lnTo>
                  <a:pt x="91" y="5877939"/>
                </a:lnTo>
                <a:lnTo>
                  <a:pt x="91" y="5859939"/>
                </a:lnTo>
                <a:lnTo>
                  <a:pt x="342017" y="5859939"/>
                </a:lnTo>
                <a:lnTo>
                  <a:pt x="342017" y="5427176"/>
                </a:lnTo>
                <a:lnTo>
                  <a:pt x="91" y="5427176"/>
                </a:lnTo>
                <a:lnTo>
                  <a:pt x="91" y="5409175"/>
                </a:lnTo>
                <a:lnTo>
                  <a:pt x="342017" y="5409175"/>
                </a:lnTo>
                <a:lnTo>
                  <a:pt x="342017" y="4976410"/>
                </a:lnTo>
                <a:lnTo>
                  <a:pt x="91" y="4976410"/>
                </a:lnTo>
                <a:lnTo>
                  <a:pt x="91" y="4958411"/>
                </a:lnTo>
                <a:lnTo>
                  <a:pt x="342017" y="4958411"/>
                </a:lnTo>
                <a:lnTo>
                  <a:pt x="342017" y="4525646"/>
                </a:lnTo>
                <a:lnTo>
                  <a:pt x="91" y="4525646"/>
                </a:lnTo>
                <a:lnTo>
                  <a:pt x="91" y="4507646"/>
                </a:lnTo>
                <a:lnTo>
                  <a:pt x="342017" y="4507646"/>
                </a:lnTo>
                <a:lnTo>
                  <a:pt x="342017" y="4074880"/>
                </a:lnTo>
                <a:lnTo>
                  <a:pt x="91" y="4074880"/>
                </a:lnTo>
                <a:lnTo>
                  <a:pt x="91" y="4056879"/>
                </a:lnTo>
                <a:lnTo>
                  <a:pt x="342017" y="4056879"/>
                </a:lnTo>
                <a:lnTo>
                  <a:pt x="342017" y="3624118"/>
                </a:lnTo>
                <a:lnTo>
                  <a:pt x="91" y="3624118"/>
                </a:lnTo>
                <a:lnTo>
                  <a:pt x="91" y="3606118"/>
                </a:lnTo>
                <a:lnTo>
                  <a:pt x="342017" y="3606118"/>
                </a:lnTo>
                <a:lnTo>
                  <a:pt x="342017" y="3173355"/>
                </a:lnTo>
                <a:lnTo>
                  <a:pt x="91" y="3173355"/>
                </a:lnTo>
                <a:lnTo>
                  <a:pt x="91" y="3155355"/>
                </a:lnTo>
                <a:lnTo>
                  <a:pt x="342017" y="3155355"/>
                </a:lnTo>
                <a:lnTo>
                  <a:pt x="342017" y="2722589"/>
                </a:lnTo>
                <a:lnTo>
                  <a:pt x="91" y="2722589"/>
                </a:lnTo>
                <a:lnTo>
                  <a:pt x="91" y="2704588"/>
                </a:lnTo>
                <a:lnTo>
                  <a:pt x="342017" y="2704588"/>
                </a:lnTo>
                <a:lnTo>
                  <a:pt x="342017" y="2516134"/>
                </a:lnTo>
                <a:lnTo>
                  <a:pt x="360017" y="2520389"/>
                </a:lnTo>
                <a:lnTo>
                  <a:pt x="360017" y="2704588"/>
                </a:lnTo>
                <a:lnTo>
                  <a:pt x="530880" y="2704588"/>
                </a:lnTo>
                <a:lnTo>
                  <a:pt x="535603" y="2722589"/>
                </a:lnTo>
                <a:lnTo>
                  <a:pt x="360017" y="2722589"/>
                </a:lnTo>
                <a:lnTo>
                  <a:pt x="360017" y="3155355"/>
                </a:lnTo>
                <a:lnTo>
                  <a:pt x="757824" y="3155355"/>
                </a:lnTo>
                <a:lnTo>
                  <a:pt x="757824" y="2883578"/>
                </a:lnTo>
                <a:lnTo>
                  <a:pt x="762793" y="2886702"/>
                </a:lnTo>
                <a:lnTo>
                  <a:pt x="775824" y="2905961"/>
                </a:lnTo>
                <a:lnTo>
                  <a:pt x="775824" y="3155355"/>
                </a:lnTo>
                <a:lnTo>
                  <a:pt x="908096" y="3155355"/>
                </a:lnTo>
                <a:lnTo>
                  <a:pt x="929885" y="3173355"/>
                </a:lnTo>
                <a:lnTo>
                  <a:pt x="775824" y="3173355"/>
                </a:lnTo>
                <a:lnTo>
                  <a:pt x="775824" y="3606118"/>
                </a:lnTo>
                <a:lnTo>
                  <a:pt x="1087966" y="3606118"/>
                </a:lnTo>
                <a:lnTo>
                  <a:pt x="1094359" y="3621144"/>
                </a:lnTo>
                <a:lnTo>
                  <a:pt x="1096960" y="3624118"/>
                </a:lnTo>
                <a:lnTo>
                  <a:pt x="775824" y="3624118"/>
                </a:lnTo>
                <a:lnTo>
                  <a:pt x="775824" y="4056879"/>
                </a:lnTo>
                <a:lnTo>
                  <a:pt x="970886" y="4056879"/>
                </a:lnTo>
                <a:lnTo>
                  <a:pt x="957959" y="4068758"/>
                </a:lnTo>
                <a:lnTo>
                  <a:pt x="953424" y="4074880"/>
                </a:lnTo>
                <a:lnTo>
                  <a:pt x="775824" y="4074880"/>
                </a:lnTo>
                <a:lnTo>
                  <a:pt x="775824" y="4274500"/>
                </a:lnTo>
                <a:lnTo>
                  <a:pt x="761152" y="4283170"/>
                </a:lnTo>
                <a:lnTo>
                  <a:pt x="757824" y="4285215"/>
                </a:lnTo>
                <a:lnTo>
                  <a:pt x="757824" y="4074880"/>
                </a:lnTo>
                <a:lnTo>
                  <a:pt x="360017" y="4074880"/>
                </a:lnTo>
                <a:lnTo>
                  <a:pt x="360017" y="4507646"/>
                </a:lnTo>
                <a:lnTo>
                  <a:pt x="757824" y="4507646"/>
                </a:lnTo>
                <a:lnTo>
                  <a:pt x="757824" y="4415182"/>
                </a:lnTo>
                <a:lnTo>
                  <a:pt x="775824" y="4421074"/>
                </a:lnTo>
                <a:lnTo>
                  <a:pt x="775824" y="4507646"/>
                </a:lnTo>
                <a:lnTo>
                  <a:pt x="897188" y="4507646"/>
                </a:lnTo>
                <a:lnTo>
                  <a:pt x="898968" y="4510457"/>
                </a:lnTo>
                <a:lnTo>
                  <a:pt x="909752" y="4525646"/>
                </a:lnTo>
                <a:lnTo>
                  <a:pt x="775824" y="4525646"/>
                </a:lnTo>
                <a:lnTo>
                  <a:pt x="775824" y="4958411"/>
                </a:lnTo>
                <a:lnTo>
                  <a:pt x="1173631" y="4958411"/>
                </a:lnTo>
                <a:lnTo>
                  <a:pt x="1173631" y="4738608"/>
                </a:lnTo>
                <a:lnTo>
                  <a:pt x="1191631" y="4749701"/>
                </a:lnTo>
                <a:lnTo>
                  <a:pt x="1191631" y="4958411"/>
                </a:lnTo>
                <a:lnTo>
                  <a:pt x="1213407" y="4958411"/>
                </a:lnTo>
                <a:lnTo>
                  <a:pt x="1222273" y="4976410"/>
                </a:lnTo>
                <a:lnTo>
                  <a:pt x="1191631" y="4976410"/>
                </a:lnTo>
                <a:lnTo>
                  <a:pt x="1191631" y="5409175"/>
                </a:lnTo>
                <a:lnTo>
                  <a:pt x="1234122" y="5409175"/>
                </a:lnTo>
                <a:lnTo>
                  <a:pt x="1236391" y="5427176"/>
                </a:lnTo>
                <a:lnTo>
                  <a:pt x="1191631" y="5427176"/>
                </a:lnTo>
                <a:lnTo>
                  <a:pt x="1191631" y="5859939"/>
                </a:lnTo>
                <a:lnTo>
                  <a:pt x="1589438" y="5859939"/>
                </a:lnTo>
                <a:lnTo>
                  <a:pt x="1589438" y="5841839"/>
                </a:lnTo>
                <a:lnTo>
                  <a:pt x="1607438" y="5849890"/>
                </a:lnTo>
                <a:lnTo>
                  <a:pt x="1607438" y="5859939"/>
                </a:lnTo>
                <a:lnTo>
                  <a:pt x="1622192" y="5859939"/>
                </a:lnTo>
                <a:lnTo>
                  <a:pt x="1633713" y="5872283"/>
                </a:lnTo>
                <a:lnTo>
                  <a:pt x="1634740" y="5877939"/>
                </a:lnTo>
                <a:lnTo>
                  <a:pt x="1607438" y="5877939"/>
                </a:lnTo>
                <a:lnTo>
                  <a:pt x="1607438" y="5977807"/>
                </a:lnTo>
                <a:lnTo>
                  <a:pt x="1589438" y="6019125"/>
                </a:lnTo>
                <a:lnTo>
                  <a:pt x="1589438" y="5877939"/>
                </a:lnTo>
                <a:lnTo>
                  <a:pt x="1191631" y="5877939"/>
                </a:lnTo>
                <a:lnTo>
                  <a:pt x="1191631" y="6310704"/>
                </a:lnTo>
                <a:lnTo>
                  <a:pt x="1589438" y="6310704"/>
                </a:lnTo>
                <a:lnTo>
                  <a:pt x="1589438" y="6157511"/>
                </a:lnTo>
                <a:lnTo>
                  <a:pt x="1590091" y="6159323"/>
                </a:lnTo>
                <a:cubicBezTo>
                  <a:pt x="1595477" y="6171657"/>
                  <a:pt x="1601501" y="6183893"/>
                  <a:pt x="1607407" y="6196157"/>
                </a:cubicBezTo>
                <a:lnTo>
                  <a:pt x="1607438" y="6196231"/>
                </a:lnTo>
                <a:lnTo>
                  <a:pt x="1607438" y="6310704"/>
                </a:lnTo>
                <a:lnTo>
                  <a:pt x="1633192" y="6310704"/>
                </a:lnTo>
                <a:lnTo>
                  <a:pt x="1625206" y="6328704"/>
                </a:lnTo>
                <a:lnTo>
                  <a:pt x="1607438" y="6328704"/>
                </a:lnTo>
                <a:lnTo>
                  <a:pt x="1607438" y="6355269"/>
                </a:lnTo>
                <a:lnTo>
                  <a:pt x="1589438" y="6376686"/>
                </a:lnTo>
                <a:lnTo>
                  <a:pt x="1589438" y="6328704"/>
                </a:lnTo>
                <a:lnTo>
                  <a:pt x="1191631" y="6328704"/>
                </a:lnTo>
                <a:lnTo>
                  <a:pt x="1191631" y="6761469"/>
                </a:lnTo>
                <a:lnTo>
                  <a:pt x="1589438" y="6761469"/>
                </a:lnTo>
                <a:lnTo>
                  <a:pt x="1589438" y="6607793"/>
                </a:lnTo>
                <a:lnTo>
                  <a:pt x="1592430" y="6612169"/>
                </a:lnTo>
                <a:cubicBezTo>
                  <a:pt x="1607662" y="6647741"/>
                  <a:pt x="1598582" y="6682548"/>
                  <a:pt x="1598718" y="6719952"/>
                </a:cubicBezTo>
                <a:cubicBezTo>
                  <a:pt x="1598483" y="6747332"/>
                  <a:pt x="1600121" y="6774703"/>
                  <a:pt x="1603606" y="6801866"/>
                </a:cubicBezTo>
                <a:lnTo>
                  <a:pt x="1607438" y="6819943"/>
                </a:lnTo>
                <a:lnTo>
                  <a:pt x="1607438" y="7212234"/>
                </a:lnTo>
                <a:lnTo>
                  <a:pt x="1763489" y="7212234"/>
                </a:lnTo>
                <a:lnTo>
                  <a:pt x="1759287" y="7226549"/>
                </a:lnTo>
                <a:lnTo>
                  <a:pt x="1758406" y="7230234"/>
                </a:lnTo>
                <a:lnTo>
                  <a:pt x="1607438" y="7230234"/>
                </a:lnTo>
                <a:lnTo>
                  <a:pt x="1607438" y="7662999"/>
                </a:lnTo>
                <a:lnTo>
                  <a:pt x="1875914" y="7662999"/>
                </a:lnTo>
                <a:lnTo>
                  <a:pt x="1885355" y="7679287"/>
                </a:lnTo>
                <a:lnTo>
                  <a:pt x="1885975" y="7680999"/>
                </a:lnTo>
                <a:lnTo>
                  <a:pt x="1607438" y="7680999"/>
                </a:lnTo>
                <a:lnTo>
                  <a:pt x="1607438" y="8113764"/>
                </a:lnTo>
                <a:lnTo>
                  <a:pt x="1929442" y="8113764"/>
                </a:lnTo>
                <a:lnTo>
                  <a:pt x="1934833" y="8131764"/>
                </a:lnTo>
                <a:lnTo>
                  <a:pt x="1607438" y="8131764"/>
                </a:lnTo>
                <a:lnTo>
                  <a:pt x="1607438" y="8564529"/>
                </a:lnTo>
                <a:lnTo>
                  <a:pt x="1965200" y="8564529"/>
                </a:lnTo>
                <a:lnTo>
                  <a:pt x="1969525" y="8573787"/>
                </a:lnTo>
                <a:lnTo>
                  <a:pt x="1975365" y="8582529"/>
                </a:lnTo>
                <a:lnTo>
                  <a:pt x="1607438" y="8582529"/>
                </a:lnTo>
                <a:lnTo>
                  <a:pt x="1607438" y="9015294"/>
                </a:lnTo>
                <a:lnTo>
                  <a:pt x="2005245" y="9015294"/>
                </a:lnTo>
                <a:lnTo>
                  <a:pt x="2005245" y="8632121"/>
                </a:lnTo>
                <a:lnTo>
                  <a:pt x="2016296" y="8654358"/>
                </a:lnTo>
                <a:cubicBezTo>
                  <a:pt x="2028074" y="8697503"/>
                  <a:pt x="2017246" y="8745344"/>
                  <a:pt x="2015889" y="8789062"/>
                </a:cubicBezTo>
                <a:lnTo>
                  <a:pt x="2023245" y="8859998"/>
                </a:lnTo>
                <a:lnTo>
                  <a:pt x="2023245" y="9015294"/>
                </a:lnTo>
                <a:lnTo>
                  <a:pt x="2064350" y="9015294"/>
                </a:lnTo>
                <a:lnTo>
                  <a:pt x="2069169" y="9033294"/>
                </a:lnTo>
                <a:lnTo>
                  <a:pt x="2023245" y="9033294"/>
                </a:lnTo>
                <a:lnTo>
                  <a:pt x="2023245" y="9466059"/>
                </a:lnTo>
                <a:lnTo>
                  <a:pt x="2101815" y="9466059"/>
                </a:lnTo>
                <a:lnTo>
                  <a:pt x="2083646" y="9484059"/>
                </a:lnTo>
                <a:lnTo>
                  <a:pt x="2023245" y="9484059"/>
                </a:lnTo>
                <a:lnTo>
                  <a:pt x="2023245" y="9511026"/>
                </a:lnTo>
                <a:lnTo>
                  <a:pt x="2005245" y="9518935"/>
                </a:lnTo>
                <a:lnTo>
                  <a:pt x="2005245" y="9484059"/>
                </a:lnTo>
                <a:lnTo>
                  <a:pt x="1607438" y="9484059"/>
                </a:lnTo>
                <a:lnTo>
                  <a:pt x="1607438" y="9916824"/>
                </a:lnTo>
                <a:lnTo>
                  <a:pt x="2005245" y="9916824"/>
                </a:lnTo>
                <a:lnTo>
                  <a:pt x="2005245" y="9746088"/>
                </a:lnTo>
                <a:lnTo>
                  <a:pt x="2023245" y="9780519"/>
                </a:lnTo>
                <a:lnTo>
                  <a:pt x="2023245" y="9916824"/>
                </a:lnTo>
                <a:lnTo>
                  <a:pt x="2090706" y="9916824"/>
                </a:lnTo>
                <a:lnTo>
                  <a:pt x="2091467" y="9919559"/>
                </a:lnTo>
                <a:lnTo>
                  <a:pt x="2093894" y="9934824"/>
                </a:lnTo>
                <a:lnTo>
                  <a:pt x="2023245" y="9934824"/>
                </a:lnTo>
                <a:lnTo>
                  <a:pt x="2023245" y="10367589"/>
                </a:lnTo>
                <a:lnTo>
                  <a:pt x="2297519" y="10367589"/>
                </a:lnTo>
                <a:lnTo>
                  <a:pt x="2306043" y="10379786"/>
                </a:lnTo>
                <a:lnTo>
                  <a:pt x="2311172" y="10385589"/>
                </a:lnTo>
                <a:lnTo>
                  <a:pt x="2023245" y="10385589"/>
                </a:lnTo>
                <a:lnTo>
                  <a:pt x="2023245" y="10818354"/>
                </a:lnTo>
                <a:lnTo>
                  <a:pt x="2265064" y="10818354"/>
                </a:lnTo>
                <a:lnTo>
                  <a:pt x="2270039" y="10836354"/>
                </a:lnTo>
                <a:lnTo>
                  <a:pt x="2023245" y="10836354"/>
                </a:lnTo>
                <a:lnTo>
                  <a:pt x="2023245" y="11269127"/>
                </a:lnTo>
                <a:lnTo>
                  <a:pt x="2421053" y="11269127"/>
                </a:lnTo>
                <a:lnTo>
                  <a:pt x="2421053" y="11234983"/>
                </a:lnTo>
                <a:lnTo>
                  <a:pt x="2439053" y="11243058"/>
                </a:lnTo>
                <a:lnTo>
                  <a:pt x="2439053" y="11269127"/>
                </a:lnTo>
                <a:lnTo>
                  <a:pt x="2497161" y="11269127"/>
                </a:lnTo>
                <a:close/>
              </a:path>
            </a:pathLst>
          </a:custGeom>
          <a:solidFill>
            <a:srgbClr val="F3F3F3">
              <a:alpha val="659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2" name="صورة 1" descr="صورة تحتوي على شعار, التصميم, الخط, الطباعة&#10;&#10;تم إنشاء الوصف تلقائياً">
            <a:extLst>
              <a:ext uri="{FF2B5EF4-FFF2-40B4-BE49-F238E27FC236}">
                <a16:creationId xmlns:a16="http://schemas.microsoft.com/office/drawing/2014/main" id="{755DADE8-2606-B158-F97B-EAE9DD4E8BBD}"/>
              </a:ext>
            </a:extLst>
          </p:cNvPr>
          <p:cNvPicPr>
            <a:picLocks noChangeAspect="1"/>
          </p:cNvPicPr>
          <p:nvPr userDrawn="1"/>
        </p:nvPicPr>
        <p:blipFill rotWithShape="1">
          <a:blip r:embed="rId19">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l="34804" t="27008" r="34451" b="28221"/>
          <a:stretch/>
        </p:blipFill>
        <p:spPr>
          <a:xfrm>
            <a:off x="11194473" y="5723465"/>
            <a:ext cx="794328" cy="926717"/>
          </a:xfrm>
          <a:prstGeom prst="rect">
            <a:avLst/>
          </a:prstGeom>
        </p:spPr>
      </p:pic>
    </p:spTree>
    <p:extLst>
      <p:ext uri="{BB962C8B-B14F-4D97-AF65-F5344CB8AC3E}">
        <p14:creationId xmlns:p14="http://schemas.microsoft.com/office/powerpoint/2010/main" val="2684576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2" r:id="rId5"/>
    <p:sldLayoutId id="2147483653" r:id="rId6"/>
    <p:sldLayoutId id="2147483662" r:id="rId7"/>
    <p:sldLayoutId id="2147483654" r:id="rId8"/>
    <p:sldLayoutId id="2147483655" r:id="rId9"/>
    <p:sldLayoutId id="2147483656" r:id="rId10"/>
    <p:sldLayoutId id="2147483657" r:id="rId11"/>
    <p:sldLayoutId id="2147483658" r:id="rId12"/>
    <p:sldLayoutId id="2147483664" r:id="rId13"/>
    <p:sldLayoutId id="2147483659" r:id="rId14"/>
    <p:sldLayoutId id="2147483660" r:id="rId15"/>
    <p:sldLayoutId id="2147483661" r:id="rId16"/>
    <p:sldLayoutId id="2147483665" r:id="rId17"/>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14.jfif"/><Relationship Id="rId4" Type="http://schemas.openxmlformats.org/officeDocument/2006/relationships/image" Target="../media/image13.jf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fif"/><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tmp"/><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image" Target="../media/image6.jfif"/><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3;p7">
            <a:extLst>
              <a:ext uri="{FF2B5EF4-FFF2-40B4-BE49-F238E27FC236}">
                <a16:creationId xmlns:a16="http://schemas.microsoft.com/office/drawing/2014/main" id="{14D59FF4-18E2-C54C-D10B-FD895F7423AE}"/>
              </a:ext>
            </a:extLst>
          </p:cNvPr>
          <p:cNvSpPr/>
          <p:nvPr/>
        </p:nvSpPr>
        <p:spPr>
          <a:xfrm>
            <a:off x="3112303" y="1069131"/>
            <a:ext cx="5967394" cy="4719737"/>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5" name="Google Shape;93;p7">
            <a:extLst>
              <a:ext uri="{FF2B5EF4-FFF2-40B4-BE49-F238E27FC236}">
                <a16:creationId xmlns:a16="http://schemas.microsoft.com/office/drawing/2014/main" id="{81089200-F59E-D0F9-D2FB-2466325D999E}"/>
              </a:ext>
            </a:extLst>
          </p:cNvPr>
          <p:cNvSpPr/>
          <p:nvPr/>
        </p:nvSpPr>
        <p:spPr>
          <a:xfrm rot="20244453">
            <a:off x="1399592" y="2505269"/>
            <a:ext cx="643812" cy="494522"/>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6" name="Google Shape;93;p7">
            <a:extLst>
              <a:ext uri="{FF2B5EF4-FFF2-40B4-BE49-F238E27FC236}">
                <a16:creationId xmlns:a16="http://schemas.microsoft.com/office/drawing/2014/main" id="{A7E05242-12EC-9484-3C2D-D200A772C029}"/>
              </a:ext>
            </a:extLst>
          </p:cNvPr>
          <p:cNvSpPr/>
          <p:nvPr/>
        </p:nvSpPr>
        <p:spPr>
          <a:xfrm rot="20244453">
            <a:off x="1399591" y="3348134"/>
            <a:ext cx="643812" cy="494522"/>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7" name="Google Shape;93;p7">
            <a:extLst>
              <a:ext uri="{FF2B5EF4-FFF2-40B4-BE49-F238E27FC236}">
                <a16:creationId xmlns:a16="http://schemas.microsoft.com/office/drawing/2014/main" id="{467F0502-079E-35D1-D512-A5B11B549163}"/>
              </a:ext>
            </a:extLst>
          </p:cNvPr>
          <p:cNvSpPr/>
          <p:nvPr/>
        </p:nvSpPr>
        <p:spPr>
          <a:xfrm rot="20244453">
            <a:off x="400979" y="2996179"/>
            <a:ext cx="643812" cy="494522"/>
          </a:xfrm>
          <a:prstGeom prst="rect">
            <a:avLst/>
          </a:prstGeom>
          <a:solidFill>
            <a:srgbClr val="F3F3F3"/>
          </a:solidFill>
          <a:ln>
            <a:noFill/>
          </a:ln>
          <a:effectLst>
            <a:outerShdw dist="95250" dir="2700000" algn="bl" rotWithShape="0">
              <a:schemeClr val="accent4">
                <a:lumMod val="75000"/>
              </a:schemeClr>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2" name="مستطيل 1">
            <a:extLst>
              <a:ext uri="{FF2B5EF4-FFF2-40B4-BE49-F238E27FC236}">
                <a16:creationId xmlns:a16="http://schemas.microsoft.com/office/drawing/2014/main" id="{1B0D27AF-AE58-B699-CB21-35D76594ACD6}"/>
              </a:ext>
            </a:extLst>
          </p:cNvPr>
          <p:cNvSpPr/>
          <p:nvPr/>
        </p:nvSpPr>
        <p:spPr>
          <a:xfrm>
            <a:off x="3440390" y="1479828"/>
            <a:ext cx="5311220" cy="3527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ليس الإبداع مجرد إنتاج فني فحسب، بل يساعدك أيضا على التخلص من المشاعر والأفكار الضارة بطريقة إيجابية وصحية. الإبداع هو هواية تعبر عن المشاعر بدون  سلوكيات مدمرة للذات </a:t>
            </a:r>
          </a:p>
          <a:p>
            <a:pPr algn="ctr"/>
            <a:r>
              <a:rPr lang="ar-SA" sz="2800" b="1" dirty="0">
                <a:solidFill>
                  <a:schemeClr val="tx1"/>
                </a:solidFill>
              </a:rPr>
              <a:t>اعثر على هواية تسمح لك بإن تتنفس على مشاعرك القوية بطريقة صحية</a:t>
            </a:r>
          </a:p>
        </p:txBody>
      </p:sp>
    </p:spTree>
    <p:extLst>
      <p:ext uri="{BB962C8B-B14F-4D97-AF65-F5344CB8AC3E}">
        <p14:creationId xmlns:p14="http://schemas.microsoft.com/office/powerpoint/2010/main" val="4206978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FD4B0EAA-6F02-E56B-EFD9-4C1F6D3B80F7}"/>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5" name="Google Shape;113;p9">
            <a:extLst>
              <a:ext uri="{FF2B5EF4-FFF2-40B4-BE49-F238E27FC236}">
                <a16:creationId xmlns:a16="http://schemas.microsoft.com/office/drawing/2014/main" id="{8EB2011A-B82E-4E73-1DE8-B70F926EAB36}"/>
              </a:ext>
            </a:extLst>
          </p:cNvPr>
          <p:cNvSpPr/>
          <p:nvPr/>
        </p:nvSpPr>
        <p:spPr>
          <a:xfrm>
            <a:off x="1290730" y="1232361"/>
            <a:ext cx="9610530" cy="2613696"/>
          </a:xfrm>
          <a:prstGeom prst="rect">
            <a:avLst/>
          </a:prstGeom>
          <a:solidFill>
            <a:schemeClr val="lt2"/>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فكر كيف تكون حياتك مختلفة دون أكياس الفطائر البلاستيكية وأكواب البلاستيك وأقمشة النايلون والبوليستر </a:t>
            </a:r>
            <a:r>
              <a:rPr lang="ar-SA" sz="2800" b="1" dirty="0" err="1">
                <a:latin typeface="Arial" panose="020B0604020202020204" pitchFamily="34" charset="0"/>
                <a:ea typeface="Questrial"/>
                <a:cs typeface="Arial" panose="020B0604020202020204" pitchFamily="34" charset="0"/>
                <a:sym typeface="Questrial"/>
              </a:rPr>
              <a:t>والفينيل</a:t>
            </a:r>
            <a:r>
              <a:rPr lang="ar-SA" sz="2800" b="1" dirty="0">
                <a:latin typeface="Arial" panose="020B0604020202020204" pitchFamily="34" charset="0"/>
                <a:ea typeface="Questrial"/>
                <a:cs typeface="Arial" panose="020B0604020202020204" pitchFamily="34" charset="0"/>
                <a:sym typeface="Questrial"/>
              </a:rPr>
              <a:t> المستعمل في المباني ومجموعة أخري متنوعة من المواد الصناعية ؟ </a:t>
            </a:r>
            <a:br>
              <a:rPr lang="ar-SA" sz="2800" b="1" dirty="0">
                <a:latin typeface="Arial" panose="020B0604020202020204" pitchFamily="34" charset="0"/>
                <a:ea typeface="Questrial"/>
                <a:cs typeface="Arial" panose="020B0604020202020204" pitchFamily="34" charset="0"/>
                <a:sym typeface="Questrial"/>
              </a:rPr>
            </a:br>
            <a:r>
              <a:rPr lang="ar-SA" sz="2800" b="1" dirty="0">
                <a:latin typeface="Arial" panose="020B0604020202020204" pitchFamily="34" charset="0"/>
                <a:ea typeface="Questrial"/>
                <a:cs typeface="Arial" panose="020B0604020202020204" pitchFamily="34" charset="0"/>
                <a:sym typeface="Questrial"/>
              </a:rPr>
              <a:t>تشترك جميع هذه المواد في شيء واحد على الأقل هو أنها جميعا مصنوعة من بوليمرات .</a:t>
            </a:r>
          </a:p>
        </p:txBody>
      </p:sp>
      <p:sp>
        <p:nvSpPr>
          <p:cNvPr id="6" name="Google Shape;114;p9">
            <a:extLst>
              <a:ext uri="{FF2B5EF4-FFF2-40B4-BE49-F238E27FC236}">
                <a16:creationId xmlns:a16="http://schemas.microsoft.com/office/drawing/2014/main" id="{6D46438D-592F-7913-D592-7C52AEDA1ED0}"/>
              </a:ext>
            </a:extLst>
          </p:cNvPr>
          <p:cNvSpPr/>
          <p:nvPr/>
        </p:nvSpPr>
        <p:spPr>
          <a:xfrm>
            <a:off x="4540504" y="312666"/>
            <a:ext cx="3110983" cy="722876"/>
          </a:xfrm>
          <a:prstGeom prst="rect">
            <a:avLst/>
          </a:prstGeom>
          <a:solidFill>
            <a:schemeClr val="accent3"/>
          </a:solidFill>
          <a:ln w="19050" cap="flat" cmpd="sng">
            <a:solidFill>
              <a:schemeClr val="accent3"/>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t>الربط مع الحياة</a:t>
            </a:r>
          </a:p>
        </p:txBody>
      </p:sp>
      <p:pic>
        <p:nvPicPr>
          <p:cNvPr id="8" name="صورة 7" descr="صورة تحتوي على نص, طعام, طعام سريع التحضير, أدوات المائدة&#10;&#10;تم إنشاء الوصف تلقائياً">
            <a:extLst>
              <a:ext uri="{FF2B5EF4-FFF2-40B4-BE49-F238E27FC236}">
                <a16:creationId xmlns:a16="http://schemas.microsoft.com/office/drawing/2014/main" id="{FBE04FA9-C1BB-A21F-24E1-EA17CFF1F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662" y="4402208"/>
            <a:ext cx="2143126" cy="2143126"/>
          </a:xfrm>
          <a:prstGeom prst="rect">
            <a:avLst/>
          </a:prstGeom>
          <a:ln w="57150">
            <a:solidFill>
              <a:schemeClr val="accent3">
                <a:lumMod val="50000"/>
              </a:schemeClr>
            </a:solidFill>
          </a:ln>
          <a:effectLst>
            <a:outerShdw blurRad="50800" dist="38100" dir="16200000" rotWithShape="0">
              <a:prstClr val="black">
                <a:alpha val="40000"/>
              </a:prstClr>
            </a:outerShdw>
          </a:effectLst>
        </p:spPr>
      </p:pic>
      <p:pic>
        <p:nvPicPr>
          <p:cNvPr id="10" name="صورة 9" descr="صورة تحتوي على مشروب غازي, ليمون, عصير, الحمضيات&#10;&#10;تم إنشاء الوصف تلقائياً">
            <a:extLst>
              <a:ext uri="{FF2B5EF4-FFF2-40B4-BE49-F238E27FC236}">
                <a16:creationId xmlns:a16="http://schemas.microsoft.com/office/drawing/2014/main" id="{FF518107-3D61-49F8-104D-6745676E4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678" y="4414349"/>
            <a:ext cx="2130984" cy="2130984"/>
          </a:xfrm>
          <a:prstGeom prst="rect">
            <a:avLst/>
          </a:prstGeom>
          <a:ln w="57150">
            <a:solidFill>
              <a:schemeClr val="accent3">
                <a:lumMod val="50000"/>
              </a:schemeClr>
            </a:solidFill>
          </a:ln>
          <a:effectLst>
            <a:outerShdw blurRad="50800" dist="38100" dir="16200000" rotWithShape="0">
              <a:prstClr val="black">
                <a:alpha val="40000"/>
              </a:prstClr>
            </a:outerShdw>
          </a:effectLst>
        </p:spPr>
      </p:pic>
      <p:pic>
        <p:nvPicPr>
          <p:cNvPr id="12" name="صورة 11" descr="صورة تحتوي على تلبيس, قماش, النسيج, الألوان&#10;&#10;تم إنشاء الوصف تلقائياً">
            <a:extLst>
              <a:ext uri="{FF2B5EF4-FFF2-40B4-BE49-F238E27FC236}">
                <a16:creationId xmlns:a16="http://schemas.microsoft.com/office/drawing/2014/main" id="{98D52FB3-6BE9-28A3-DC7A-184FE3C1B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6401" y="4543775"/>
            <a:ext cx="2466975" cy="1847850"/>
          </a:xfrm>
          <a:prstGeom prst="rect">
            <a:avLst/>
          </a:prstGeom>
          <a:ln w="57150">
            <a:solidFill>
              <a:schemeClr val="accent3">
                <a:lumMod val="50000"/>
              </a:schemeClr>
            </a:solidFill>
          </a:ln>
          <a:effectLst>
            <a:outerShdw blurRad="50800" dist="38100" dir="16200000" rotWithShape="0">
              <a:prstClr val="black">
                <a:alpha val="40000"/>
              </a:prstClr>
            </a:outerShdw>
          </a:effectLst>
        </p:spPr>
      </p:pic>
      <p:pic>
        <p:nvPicPr>
          <p:cNvPr id="14" name="صورة 13" descr="صورة تحتوي على تلبيس, قماش, الألوان&#10;&#10;تم إنشاء الوصف تلقائياً">
            <a:extLst>
              <a:ext uri="{FF2B5EF4-FFF2-40B4-BE49-F238E27FC236}">
                <a16:creationId xmlns:a16="http://schemas.microsoft.com/office/drawing/2014/main" id="{6DA03C48-8468-06D2-4E99-59D0915D8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788" y="4402208"/>
            <a:ext cx="2143125" cy="2143125"/>
          </a:xfrm>
          <a:prstGeom prst="rect">
            <a:avLst/>
          </a:prstGeom>
          <a:ln w="57150">
            <a:solidFill>
              <a:schemeClr val="accent3">
                <a:lumMod val="50000"/>
              </a:schemeClr>
            </a:solidFill>
          </a:ln>
          <a:effectLst>
            <a:outerShdw blurRad="50800" dist="38100" dir="16200000" rotWithShape="0">
              <a:prstClr val="black">
                <a:alpha val="40000"/>
              </a:prstClr>
            </a:outerShdw>
          </a:effectLst>
        </p:spPr>
      </p:pic>
      <p:pic>
        <p:nvPicPr>
          <p:cNvPr id="16" name="صورة 15" descr="صورة تحتوي على أداة, الورنيش, الخشب الصلب, الخشب الرقائقي&#10;&#10;تم إنشاء الوصف تلقائياً">
            <a:extLst>
              <a:ext uri="{FF2B5EF4-FFF2-40B4-BE49-F238E27FC236}">
                <a16:creationId xmlns:a16="http://schemas.microsoft.com/office/drawing/2014/main" id="{68096A61-7D60-A2A3-E2DD-76C46A227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72" y="4771792"/>
            <a:ext cx="2226906" cy="1391816"/>
          </a:xfrm>
          <a:prstGeom prst="rect">
            <a:avLst/>
          </a:prstGeom>
          <a:ln w="57150">
            <a:solidFill>
              <a:schemeClr val="accent3">
                <a:lumMod val="50000"/>
              </a:schemeClr>
            </a:solid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3300271434"/>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5325353D-C3FB-B5F4-91AB-46670DFEA651}"/>
              </a:ext>
            </a:extLst>
          </p:cNvPr>
          <p:cNvSpPr/>
          <p:nvPr/>
        </p:nvSpPr>
        <p:spPr>
          <a:xfrm flipH="1">
            <a:off x="80866" y="111968"/>
            <a:ext cx="2715208"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4000" b="1" dirty="0">
                <a:effectLst>
                  <a:glow rad="101600">
                    <a:schemeClr val="accent5">
                      <a:satMod val="175000"/>
                      <a:alpha val="40000"/>
                    </a:schemeClr>
                  </a:glow>
                </a:effectLst>
              </a:rPr>
              <a:t>البوليمرات</a:t>
            </a:r>
            <a:endParaRPr sz="4000" b="1" dirty="0">
              <a:effectLst>
                <a:glow rad="101600">
                  <a:schemeClr val="accent5">
                    <a:satMod val="175000"/>
                    <a:alpha val="40000"/>
                  </a:schemeClr>
                </a:glow>
              </a:effectLst>
            </a:endParaRPr>
          </a:p>
        </p:txBody>
      </p:sp>
      <p:sp>
        <p:nvSpPr>
          <p:cNvPr id="3" name="مستطيل 2">
            <a:extLst>
              <a:ext uri="{FF2B5EF4-FFF2-40B4-BE49-F238E27FC236}">
                <a16:creationId xmlns:a16="http://schemas.microsoft.com/office/drawing/2014/main" id="{D94C01E5-DBFA-51B8-30FC-49AD9C1A2898}"/>
              </a:ext>
            </a:extLst>
          </p:cNvPr>
          <p:cNvSpPr/>
          <p:nvPr/>
        </p:nvSpPr>
        <p:spPr>
          <a:xfrm>
            <a:off x="3552630" y="1106720"/>
            <a:ext cx="5086740" cy="959484"/>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sz="2400" b="1" dirty="0"/>
              <a:t>هل كان لديك أسور ذو نمط متكرر؟</a:t>
            </a:r>
          </a:p>
        </p:txBody>
      </p:sp>
      <p:sp>
        <p:nvSpPr>
          <p:cNvPr id="8" name="مستطيل 7">
            <a:extLst>
              <a:ext uri="{FF2B5EF4-FFF2-40B4-BE49-F238E27FC236}">
                <a16:creationId xmlns:a16="http://schemas.microsoft.com/office/drawing/2014/main" id="{98952744-A8E1-A873-3E12-22095819B1D9}"/>
              </a:ext>
            </a:extLst>
          </p:cNvPr>
          <p:cNvSpPr/>
          <p:nvPr/>
        </p:nvSpPr>
        <p:spPr>
          <a:xfrm>
            <a:off x="3174352" y="2670122"/>
            <a:ext cx="5843296" cy="2023176"/>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A" sz="2400" b="1" dirty="0"/>
          </a:p>
        </p:txBody>
      </p:sp>
      <p:pic>
        <p:nvPicPr>
          <p:cNvPr id="5" name="صورة 4" descr="صورة تحتوي على لقطة شاشة, آلة حاسبة&#10;&#10;تم إنشاء الوصف تلقائياً">
            <a:extLst>
              <a:ext uri="{FF2B5EF4-FFF2-40B4-BE49-F238E27FC236}">
                <a16:creationId xmlns:a16="http://schemas.microsoft.com/office/drawing/2014/main" id="{CD4F900F-F0FB-4ED6-555C-9826C8EFD77B}"/>
              </a:ext>
            </a:extLst>
          </p:cNvPr>
          <p:cNvPicPr>
            <a:picLocks noChangeAspect="1"/>
          </p:cNvPicPr>
          <p:nvPr/>
        </p:nvPicPr>
        <p:blipFill rotWithShape="1">
          <a:blip r:embed="rId2">
            <a:extLst>
              <a:ext uri="{28A0092B-C50C-407E-A947-70E740481C1C}">
                <a14:useLocalDpi xmlns:a14="http://schemas.microsoft.com/office/drawing/2010/main" val="0"/>
              </a:ext>
            </a:extLst>
          </a:blip>
          <a:srcRect t="47275" r="6463" b="38023"/>
          <a:stretch/>
        </p:blipFill>
        <p:spPr>
          <a:xfrm>
            <a:off x="3063148" y="2755666"/>
            <a:ext cx="6065704" cy="959484"/>
          </a:xfrm>
          <a:prstGeom prst="rect">
            <a:avLst/>
          </a:prstGeom>
        </p:spPr>
      </p:pic>
      <p:pic>
        <p:nvPicPr>
          <p:cNvPr id="7" name="صورة 6" descr="صورة تحتوي على سن, فن&#10;&#10;تم إنشاء الوصف تلقائياً">
            <a:extLst>
              <a:ext uri="{FF2B5EF4-FFF2-40B4-BE49-F238E27FC236}">
                <a16:creationId xmlns:a16="http://schemas.microsoft.com/office/drawing/2014/main" id="{E3281CB3-7F2E-A689-D709-B97FDF384B52}"/>
              </a:ext>
            </a:extLst>
          </p:cNvPr>
          <p:cNvPicPr>
            <a:picLocks noChangeAspect="1"/>
          </p:cNvPicPr>
          <p:nvPr/>
        </p:nvPicPr>
        <p:blipFill rotWithShape="1">
          <a:blip r:embed="rId3">
            <a:extLst>
              <a:ext uri="{28A0092B-C50C-407E-A947-70E740481C1C}">
                <a14:useLocalDpi xmlns:a14="http://schemas.microsoft.com/office/drawing/2010/main" val="0"/>
              </a:ext>
            </a:extLst>
          </a:blip>
          <a:srcRect t="42744" b="34042"/>
          <a:stretch/>
        </p:blipFill>
        <p:spPr>
          <a:xfrm>
            <a:off x="3241601" y="3238504"/>
            <a:ext cx="5708798" cy="1325256"/>
          </a:xfrm>
          <a:prstGeom prst="rect">
            <a:avLst/>
          </a:prstGeom>
        </p:spPr>
      </p:pic>
      <p:sp>
        <p:nvSpPr>
          <p:cNvPr id="9" name="وجه ضاحك 8">
            <a:extLst>
              <a:ext uri="{FF2B5EF4-FFF2-40B4-BE49-F238E27FC236}">
                <a16:creationId xmlns:a16="http://schemas.microsoft.com/office/drawing/2014/main" id="{7BFEA119-6A61-2661-D0CC-69D2B9A0DDF1}"/>
              </a:ext>
            </a:extLst>
          </p:cNvPr>
          <p:cNvSpPr/>
          <p:nvPr/>
        </p:nvSpPr>
        <p:spPr>
          <a:xfrm>
            <a:off x="10086392" y="1903445"/>
            <a:ext cx="522514" cy="531845"/>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وجه ضاحك 9">
            <a:extLst>
              <a:ext uri="{FF2B5EF4-FFF2-40B4-BE49-F238E27FC236}">
                <a16:creationId xmlns:a16="http://schemas.microsoft.com/office/drawing/2014/main" id="{09CF2DD4-F9DF-6F06-A490-8CAC84C150BF}"/>
              </a:ext>
            </a:extLst>
          </p:cNvPr>
          <p:cNvSpPr/>
          <p:nvPr/>
        </p:nvSpPr>
        <p:spPr>
          <a:xfrm>
            <a:off x="10423849" y="2489743"/>
            <a:ext cx="522514" cy="531845"/>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وجه ضاحك 10">
            <a:extLst>
              <a:ext uri="{FF2B5EF4-FFF2-40B4-BE49-F238E27FC236}">
                <a16:creationId xmlns:a16="http://schemas.microsoft.com/office/drawing/2014/main" id="{E27294A9-143D-6C56-66EB-7966AA05A667}"/>
              </a:ext>
            </a:extLst>
          </p:cNvPr>
          <p:cNvSpPr/>
          <p:nvPr/>
        </p:nvSpPr>
        <p:spPr>
          <a:xfrm>
            <a:off x="10761306" y="3076041"/>
            <a:ext cx="522514" cy="531845"/>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وجه ضاحك 11">
            <a:extLst>
              <a:ext uri="{FF2B5EF4-FFF2-40B4-BE49-F238E27FC236}">
                <a16:creationId xmlns:a16="http://schemas.microsoft.com/office/drawing/2014/main" id="{72B16352-25C4-6E10-4748-CD28FE77B06C}"/>
              </a:ext>
            </a:extLst>
          </p:cNvPr>
          <p:cNvSpPr/>
          <p:nvPr/>
        </p:nvSpPr>
        <p:spPr>
          <a:xfrm>
            <a:off x="807098" y="1800281"/>
            <a:ext cx="522514" cy="531845"/>
          </a:xfrm>
          <a:prstGeom prst="smileyFac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وجه ضاحك 12">
            <a:extLst>
              <a:ext uri="{FF2B5EF4-FFF2-40B4-BE49-F238E27FC236}">
                <a16:creationId xmlns:a16="http://schemas.microsoft.com/office/drawing/2014/main" id="{EC02D5ED-4B7C-9A05-41E9-8C3B22C31EDD}"/>
              </a:ext>
            </a:extLst>
          </p:cNvPr>
          <p:cNvSpPr/>
          <p:nvPr/>
        </p:nvSpPr>
        <p:spPr>
          <a:xfrm>
            <a:off x="1134433" y="2404199"/>
            <a:ext cx="522514" cy="531845"/>
          </a:xfrm>
          <a:prstGeom prst="smileyFac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وجه ضاحك 13">
            <a:extLst>
              <a:ext uri="{FF2B5EF4-FFF2-40B4-BE49-F238E27FC236}">
                <a16:creationId xmlns:a16="http://schemas.microsoft.com/office/drawing/2014/main" id="{041F5F11-9FE7-7621-3EAC-A7582031EAF6}"/>
              </a:ext>
            </a:extLst>
          </p:cNvPr>
          <p:cNvSpPr/>
          <p:nvPr/>
        </p:nvSpPr>
        <p:spPr>
          <a:xfrm>
            <a:off x="1461768" y="3008117"/>
            <a:ext cx="522514" cy="531845"/>
          </a:xfrm>
          <a:prstGeom prst="smileyFac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12711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54167E-6 1.48148E-6 L 3.54167E-6 1.48148E-6 C -0.00313 0.00602 -0.00599 0.01273 -0.00873 0.01967 C -0.01172 0.02801 -0.01459 0.03588 -0.01784 0.04398 C -0.02852 0.07014 -0.05157 0.11713 -0.05677 0.1419 L -0.06302 0.1706 C -0.06433 0.20417 -0.05495 0.2456 -0.0668 0.27153 C -0.06836 0.27477 -0.0694 0.27917 -0.07136 0.28148 C -0.07409 0.28472 -0.07735 0.28657 -0.0806 0.28704 C -0.09297 0.28912 -0.1056 0.28819 -0.1181 0.28866 C -0.12657 0.29213 -0.14323 0.29792 -0.1517 0.3044 C -0.15378 0.30602 -0.15521 0.30949 -0.15716 0.31157 C -0.15716 0.31273 -0.15834 0.3287 -0.1586 0.33032 C -0.16042 0.34074 -0.16198 0.34444 -0.16459 0.35347 C -0.16823 0.36597 -0.16537 0.35787 -0.16927 0.36782 C -0.16953 0.3706 -0.16993 0.37338 -0.16993 0.37639 C -0.1698 0.38819 -0.16888 0.40023 -0.16849 0.4125 C -0.16836 0.41435 -0.16849 0.41643 -0.16849 0.41829 L -0.16849 0.41875 " pathEditMode="relative" rAng="0" ptsTypes="AAAAAAAAAAAAAAAAAAA">
                                      <p:cBhvr>
                                        <p:cTn id="6" dur="2000" fill="hold"/>
                                        <p:tgtEl>
                                          <p:spTgt spid="11"/>
                                        </p:tgtEl>
                                        <p:attrNameLst>
                                          <p:attrName>ppt_x</p:attrName>
                                          <p:attrName>ppt_y</p:attrName>
                                        </p:attrNameLst>
                                      </p:cBhvr>
                                      <p:rCtr x="-8503" y="20926"/>
                                    </p:animMotion>
                                  </p:childTnLst>
                                </p:cTn>
                              </p:par>
                              <p:par>
                                <p:cTn id="7" presetID="0" presetClass="path" presetSubtype="0" accel="50000" decel="50000" fill="hold" grpId="0" nodeType="withEffect">
                                  <p:stCondLst>
                                    <p:cond delay="0"/>
                                  </p:stCondLst>
                                  <p:childTnLst>
                                    <p:animMotion origin="layout" path="M 3.95833E-6 -4.81481E-6 L 3.95833E-6 0.00024 C 0.00104 0.02292 0.00143 0.04468 0.00638 0.06667 C 0.01093 0.08612 0.01705 0.10371 0.02304 0.12153 C 0.02942 0.14121 0.0358 0.16112 0.04375 0.17894 C 0.06145 0.21922 0.08502 0.25764 0.10924 0.28334 C 0.13398 0.30903 0.16302 0.31528 0.18984 0.3257 C 0.21966 0.32362 0.31328 0.3051 0.35013 0.3382 C 0.39283 0.37639 0.37044 0.38889 0.38971 0.42153 C 0.39687 0.4338 0.40677 0.44375 0.41653 0.44746 C 0.42135 0.44977 0.42643 0.44838 0.43138 0.44931 C 0.44791 0.44746 0.46419 0.44746 0.4806 0.44468 C 0.48333 0.44422 0.48567 0.44121 0.48802 0.43913 C 0.49088 0.43704 0.49336 0.4338 0.49622 0.43241 C 0.49765 0.43172 0.49921 0.43149 0.50078 0.43102 C 0.50273 0.43056 0.50468 0.42987 0.50677 0.42963 C 0.51588 0.42848 0.5345 0.42686 0.5345 0.42709 L 0.5345 0.42686 " pathEditMode="relative" rAng="0" ptsTypes="AAAAAAAAAAAAAAAAAA">
                                      <p:cBhvr>
                                        <p:cTn id="8" dur="2000" fill="hold"/>
                                        <p:tgtEl>
                                          <p:spTgt spid="14"/>
                                        </p:tgtEl>
                                        <p:attrNameLst>
                                          <p:attrName>ppt_x</p:attrName>
                                          <p:attrName>ppt_y</p:attrName>
                                        </p:attrNameLst>
                                      </p:cBhvr>
                                      <p:rCtr x="26719" y="22454"/>
                                    </p:animMotion>
                                  </p:childTnLst>
                                </p:cTn>
                              </p:par>
                              <p:par>
                                <p:cTn id="9" presetID="0" presetClass="path" presetSubtype="0" accel="50000" decel="50000" fill="hold" grpId="0" nodeType="withEffect">
                                  <p:stCondLst>
                                    <p:cond delay="0"/>
                                  </p:stCondLst>
                                  <p:childTnLst>
                                    <p:animMotion origin="layout" path="M -2.08333E-6 -3.7037E-7 L -2.08333E-6 -3.7037E-7 C -0.02018 0.08079 0.00599 -0.02106 -0.02669 0.08148 C -0.03151 0.09653 -0.0345 0.12477 -0.04427 0.13727 C -0.05286 0.14838 -0.06198 0.14861 -0.07122 0.15463 C -0.08099 0.16134 -0.09036 0.16898 -0.1 0.17639 C -0.10599 0.18519 -0.11393 0.19144 -0.11771 0.20347 C -0.12317 0.2206 -0.12135 0.24236 -0.12617 0.25949 C -0.12721 0.26319 -0.12786 0.26806 -0.12969 0.27107 C -0.13281 0.27662 -0.1362 0.28264 -0.14049 0.28542 C -0.15013 0.29236 -0.17344 0.29259 -0.1819 0.29421 C -0.18841 0.29514 -0.19492 0.29676 -0.20143 0.29838 C -0.2375 0.31852 -0.22226 0.30949 -0.247 0.32431 C -0.25065 0.32986 -0.25482 0.33403 -0.25794 0.34028 C -0.27044 0.36319 -0.26263 0.37616 -0.26041 0.41366 C -0.26028 0.43727 -0.25963 0.46157 -0.25963 0.48542 C -0.25963 0.49421 -0.26028 0.50255 -0.26041 0.51111 C -0.26041 0.5125 -0.26041 0.50857 -0.26041 0.50694 L -0.26041 0.50718 " pathEditMode="relative" rAng="0" ptsTypes="AAAAAAAAAAAAAAAAAAA">
                                      <p:cBhvr>
                                        <p:cTn id="10" dur="2000" fill="hold"/>
                                        <p:tgtEl>
                                          <p:spTgt spid="10"/>
                                        </p:tgtEl>
                                        <p:attrNameLst>
                                          <p:attrName>ppt_x</p:attrName>
                                          <p:attrName>ppt_y</p:attrName>
                                        </p:attrNameLst>
                                      </p:cBhvr>
                                      <p:rCtr x="-13242" y="25556"/>
                                    </p:animMotion>
                                  </p:childTnLst>
                                </p:cTn>
                              </p:par>
                              <p:par>
                                <p:cTn id="11" presetID="0" presetClass="path" presetSubtype="0" accel="50000" decel="50000" fill="hold" grpId="0" nodeType="withEffect">
                                  <p:stCondLst>
                                    <p:cond delay="0"/>
                                  </p:stCondLst>
                                  <p:childTnLst>
                                    <p:animMotion origin="layout" path="M -3.125E-6 -3.7037E-7 L -3.125E-6 0.00023 C 0.00078 0.02755 0.00104 0.05394 0.00521 0.08102 C 0.00886 0.10463 0.01394 0.12616 0.01888 0.14745 C 0.02396 0.17199 0.02943 0.19583 0.03581 0.21782 C 0.05026 0.2669 0.06966 0.31343 0.08959 0.34491 C 0.10964 0.37569 0.13334 0.38357 0.1556 0.39653 C 0.17982 0.39352 0.25677 0.37107 0.28672 0.41111 C 0.32188 0.4581 0.30365 0.47338 0.31927 0.51296 C 0.32526 0.52778 0.33347 0.54028 0.34141 0.54468 C 0.34532 0.54722 0.34948 0.54583 0.35352 0.54699 C 0.36719 0.54468 0.38047 0.54468 0.39388 0.54144 C 0.39623 0.54074 0.39805 0.53704 0.4 0.53449 C 0.40222 0.53194 0.4043 0.52778 0.40677 0.52639 C 0.40795 0.52546 0.40925 0.52523 0.41029 0.52477 C 0.41211 0.52407 0.41368 0.52338 0.41524 0.52315 C 0.42279 0.52153 0.43815 0.51968 0.43815 0.51991 L 0.43815 0.51968 " pathEditMode="relative" rAng="0" ptsTypes="AAAAAAAAAAAAAAAAAA">
                                      <p:cBhvr>
                                        <p:cTn id="12" dur="2000" fill="hold"/>
                                        <p:tgtEl>
                                          <p:spTgt spid="13"/>
                                        </p:tgtEl>
                                        <p:attrNameLst>
                                          <p:attrName>ppt_x</p:attrName>
                                          <p:attrName>ppt_y</p:attrName>
                                        </p:attrNameLst>
                                      </p:cBhvr>
                                      <p:rCtr x="21901" y="27338"/>
                                    </p:animMotion>
                                  </p:childTnLst>
                                </p:cTn>
                              </p:par>
                              <p:par>
                                <p:cTn id="13" presetID="0" presetClass="path" presetSubtype="0" accel="50000" decel="50000" fill="hold" grpId="0" nodeType="withEffect">
                                  <p:stCondLst>
                                    <p:cond delay="0"/>
                                  </p:stCondLst>
                                  <p:childTnLst>
                                    <p:animMotion origin="layout" path="M 2.08333E-6 -3.7037E-6 L 2.08333E-6 -3.7037E-6 C -0.02735 0.09399 0.0082 -0.0243 -0.0362 0.09491 C -0.04271 0.11181 -0.04662 0.14514 -0.0599 0.15949 C -0.07162 0.17199 -0.08412 0.17223 -0.09662 0.1794 C -0.1099 0.18727 -0.12279 0.19653 -0.13568 0.20463 C -0.14375 0.21505 -0.15482 0.22246 -0.1599 0.23635 C -0.16719 0.25602 -0.16459 0.28149 -0.17149 0.30139 C -0.17305 0.30579 -0.1737 0.31111 -0.17591 0.31482 C -0.18034 0.3213 -0.18516 0.32801 -0.19089 0.33172 C -0.20391 0.33982 -0.23555 0.34005 -0.24714 0.34167 C -0.25573 0.34306 -0.26459 0.34491 -0.27344 0.3463 C -0.32253 0.36968 -0.30196 0.35926 -0.33542 0.37686 C -0.34024 0.38287 -0.34597 0.3882 -0.35026 0.39537 C -0.36732 0.42223 -0.35664 0.43727 -0.35365 0.48033 C -0.35339 0.50811 -0.35261 0.53611 -0.35261 0.56389 C -0.35261 0.57361 -0.35339 0.5838 -0.35365 0.59375 C -0.35365 0.59491 -0.35365 0.59074 -0.35365 0.58889 L -0.35365 0.58936 " pathEditMode="relative" rAng="0" ptsTypes="AAAAAAAAAAAAAAAAAAA">
                                      <p:cBhvr>
                                        <p:cTn id="14" dur="2000" fill="hold"/>
                                        <p:tgtEl>
                                          <p:spTgt spid="9"/>
                                        </p:tgtEl>
                                        <p:attrNameLst>
                                          <p:attrName>ppt_x</p:attrName>
                                          <p:attrName>ppt_y</p:attrName>
                                        </p:attrNameLst>
                                      </p:cBhvr>
                                      <p:rCtr x="-17982" y="29699"/>
                                    </p:animMotion>
                                  </p:childTnLst>
                                </p:cTn>
                              </p:par>
                              <p:par>
                                <p:cTn id="15" presetID="0" presetClass="path" presetSubtype="0" accel="50000" decel="50000" fill="hold" grpId="0" nodeType="withEffect">
                                  <p:stCondLst>
                                    <p:cond delay="0"/>
                                  </p:stCondLst>
                                  <p:childTnLst>
                                    <p:animMotion origin="layout" path="M -2.08333E-7 2.59259E-6 L -2.08333E-7 0.00023 C 0.00026 0.03217 0.00065 0.06319 0.00404 0.09467 C 0.00677 0.12222 0.01068 0.14722 0.01458 0.17268 C 0.01875 0.20069 0.02292 0.2287 0.028 0.2544 C 0.03932 0.31157 0.05443 0.3662 0.07044 0.40278 C 0.08607 0.43912 0.10495 0.44791 0.12227 0.46296 C 0.14141 0.46018 0.20182 0.43356 0.22578 0.48078 C 0.25326 0.53495 0.23893 0.55301 0.25117 0.5993 C 0.25573 0.6169 0.26211 0.63125 0.26836 0.63657 C 0.27161 0.63912 0.27487 0.63796 0.27813 0.63889 C 0.28867 0.63657 0.29948 0.63657 0.3099 0.63264 C 0.31159 0.63194 0.31328 0.62754 0.31471 0.62453 C 0.31654 0.62153 0.3181 0.6169 0.32005 0.61504 C 0.32096 0.61389 0.32188 0.61365 0.32292 0.61319 C 0.32422 0.61227 0.32552 0.61157 0.32669 0.61134 C 0.33268 0.60926 0.34479 0.60717 0.34479 0.6074 L 0.34479 0.60717 " pathEditMode="relative" rAng="0" ptsTypes="AAAAAAAAAAAAAAAAAA">
                                      <p:cBhvr>
                                        <p:cTn id="16" dur="2000" fill="hold"/>
                                        <p:tgtEl>
                                          <p:spTgt spid="12"/>
                                        </p:tgtEl>
                                        <p:attrNameLst>
                                          <p:attrName>ppt_x</p:attrName>
                                          <p:attrName>ppt_y</p:attrName>
                                        </p:attrNameLst>
                                      </p:cBhvr>
                                      <p:rCtr x="17240" y="3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2F9022EE-6F3D-1BC3-9ED2-B0648172027F}"/>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pic>
        <p:nvPicPr>
          <p:cNvPr id="6" name="صورة 5" descr="صورة تحتوي على لقطة شاشة, التصميم, ثابت, فن&#10;&#10;تم إنشاء الوصف تلقائياً">
            <a:extLst>
              <a:ext uri="{FF2B5EF4-FFF2-40B4-BE49-F238E27FC236}">
                <a16:creationId xmlns:a16="http://schemas.microsoft.com/office/drawing/2014/main" id="{E6EA64C6-803A-8569-B7B1-E94A86DDAB4B}"/>
              </a:ext>
            </a:extLst>
          </p:cNvPr>
          <p:cNvPicPr>
            <a:picLocks noChangeAspect="1"/>
          </p:cNvPicPr>
          <p:nvPr/>
        </p:nvPicPr>
        <p:blipFill rotWithShape="1">
          <a:blip r:embed="rId2">
            <a:extLst>
              <a:ext uri="{28A0092B-C50C-407E-A947-70E740481C1C}">
                <a14:useLocalDpi xmlns:a14="http://schemas.microsoft.com/office/drawing/2010/main" val="0"/>
              </a:ext>
            </a:extLst>
          </a:blip>
          <a:srcRect l="4677" t="8282" r="2829" b="11141"/>
          <a:stretch/>
        </p:blipFill>
        <p:spPr>
          <a:xfrm>
            <a:off x="769980" y="1069397"/>
            <a:ext cx="10502750" cy="4417004"/>
          </a:xfrm>
          <a:prstGeom prst="rect">
            <a:avLst/>
          </a:prstGeom>
        </p:spPr>
      </p:pic>
      <p:sp>
        <p:nvSpPr>
          <p:cNvPr id="7" name="مستطيل 6">
            <a:extLst>
              <a:ext uri="{FF2B5EF4-FFF2-40B4-BE49-F238E27FC236}">
                <a16:creationId xmlns:a16="http://schemas.microsoft.com/office/drawing/2014/main" id="{03D2D414-9347-83BB-4B51-DC674A6F15C8}"/>
              </a:ext>
            </a:extLst>
          </p:cNvPr>
          <p:cNvSpPr/>
          <p:nvPr/>
        </p:nvSpPr>
        <p:spPr>
          <a:xfrm>
            <a:off x="7939002" y="1106719"/>
            <a:ext cx="3127105" cy="134086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b="1" dirty="0"/>
              <a:t>الشكل 2-16</a:t>
            </a:r>
          </a:p>
          <a:p>
            <a:pPr algn="ctr"/>
            <a:r>
              <a:rPr lang="ar-SA" b="1" dirty="0"/>
              <a:t>الأقراص المدمجة مصنوعة من البولي كربونات، وتحتوي على سلاسل طويلة من الوحدات البنائية</a:t>
            </a:r>
          </a:p>
        </p:txBody>
      </p:sp>
      <p:sp>
        <p:nvSpPr>
          <p:cNvPr id="2" name="مستطيل 1">
            <a:extLst>
              <a:ext uri="{FF2B5EF4-FFF2-40B4-BE49-F238E27FC236}">
                <a16:creationId xmlns:a16="http://schemas.microsoft.com/office/drawing/2014/main" id="{6C03AD54-5338-42F3-7AD5-DD2C9CF45338}"/>
              </a:ext>
            </a:extLst>
          </p:cNvPr>
          <p:cNvSpPr/>
          <p:nvPr/>
        </p:nvSpPr>
        <p:spPr>
          <a:xfrm>
            <a:off x="2750975" y="5725374"/>
            <a:ext cx="6690049" cy="959484"/>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t>تحتوي الأقراص المضغوطة، على بولي كربونات، وهي مصنوعة من سلسلة جزيئات طويلة جدًّا مع مجموعات من الذرات ذات نمط تكراري منتظم. وهذا الجزيء مثال على البوليمرات الصناعية.</a:t>
            </a:r>
          </a:p>
        </p:txBody>
      </p:sp>
      <p:sp>
        <p:nvSpPr>
          <p:cNvPr id="3" name="Google Shape;104;p8">
            <a:extLst>
              <a:ext uri="{FF2B5EF4-FFF2-40B4-BE49-F238E27FC236}">
                <a16:creationId xmlns:a16="http://schemas.microsoft.com/office/drawing/2014/main" id="{C3769876-5712-A73E-C257-DA1D2A743B4F}"/>
              </a:ext>
            </a:extLst>
          </p:cNvPr>
          <p:cNvSpPr/>
          <p:nvPr/>
        </p:nvSpPr>
        <p:spPr>
          <a:xfrm flipH="1">
            <a:off x="80866" y="111968"/>
            <a:ext cx="2715208"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4000" b="1" dirty="0">
                <a:effectLst>
                  <a:glow rad="101600">
                    <a:schemeClr val="accent5">
                      <a:satMod val="175000"/>
                      <a:alpha val="40000"/>
                    </a:schemeClr>
                  </a:glow>
                </a:effectLst>
              </a:rPr>
              <a:t>البوليمرات</a:t>
            </a:r>
            <a:endParaRPr sz="4000" b="1" dirty="0">
              <a:effectLst>
                <a:glow rad="101600">
                  <a:schemeClr val="accent5">
                    <a:satMod val="175000"/>
                    <a:alpha val="40000"/>
                  </a:schemeClr>
                </a:glow>
              </a:effectLst>
            </a:endParaRPr>
          </a:p>
        </p:txBody>
      </p:sp>
    </p:spTree>
    <p:extLst>
      <p:ext uri="{BB962C8B-B14F-4D97-AF65-F5344CB8AC3E}">
        <p14:creationId xmlns:p14="http://schemas.microsoft.com/office/powerpoint/2010/main" val="233241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8">
            <a:extLst>
              <a:ext uri="{FF2B5EF4-FFF2-40B4-BE49-F238E27FC236}">
                <a16:creationId xmlns:a16="http://schemas.microsoft.com/office/drawing/2014/main" id="{3CB05210-2CDB-9F8C-2CB1-7D4AE0CA782B}"/>
              </a:ext>
            </a:extLst>
          </p:cNvPr>
          <p:cNvSpPr/>
          <p:nvPr/>
        </p:nvSpPr>
        <p:spPr>
          <a:xfrm flipH="1">
            <a:off x="2694988" y="877496"/>
            <a:ext cx="6802017" cy="5358037"/>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3" name="Google Shape;104;p8">
            <a:extLst>
              <a:ext uri="{FF2B5EF4-FFF2-40B4-BE49-F238E27FC236}">
                <a16:creationId xmlns:a16="http://schemas.microsoft.com/office/drawing/2014/main" id="{19E3D147-11B6-3BD0-34E4-72ECCA0E191C}"/>
              </a:ext>
            </a:extLst>
          </p:cNvPr>
          <p:cNvSpPr/>
          <p:nvPr/>
        </p:nvSpPr>
        <p:spPr>
          <a:xfrm flipH="1">
            <a:off x="80866" y="111968"/>
            <a:ext cx="2715208"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4000" b="1" dirty="0">
                <a:effectLst>
                  <a:glow rad="101600">
                    <a:schemeClr val="accent5">
                      <a:satMod val="175000"/>
                      <a:alpha val="40000"/>
                    </a:schemeClr>
                  </a:glow>
                </a:effectLst>
              </a:rPr>
              <a:t>البوليمرات</a:t>
            </a:r>
            <a:endParaRPr sz="4000" b="1" dirty="0">
              <a:effectLst>
                <a:glow rad="101600">
                  <a:schemeClr val="accent5">
                    <a:satMod val="175000"/>
                    <a:alpha val="40000"/>
                  </a:schemeClr>
                </a:glow>
              </a:effectLst>
            </a:endParaRPr>
          </a:p>
        </p:txBody>
      </p:sp>
      <p:sp>
        <p:nvSpPr>
          <p:cNvPr id="4" name="مستطيل 3">
            <a:extLst>
              <a:ext uri="{FF2B5EF4-FFF2-40B4-BE49-F238E27FC236}">
                <a16:creationId xmlns:a16="http://schemas.microsoft.com/office/drawing/2014/main" id="{7F07A55D-C88F-3FDC-689C-8144A4C7B813}"/>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5" name="Google Shape;104;p8">
            <a:extLst>
              <a:ext uri="{FF2B5EF4-FFF2-40B4-BE49-F238E27FC236}">
                <a16:creationId xmlns:a16="http://schemas.microsoft.com/office/drawing/2014/main" id="{9560814C-8C59-64FA-ED65-3A3819505040}"/>
              </a:ext>
            </a:extLst>
          </p:cNvPr>
          <p:cNvSpPr/>
          <p:nvPr/>
        </p:nvSpPr>
        <p:spPr>
          <a:xfrm flipH="1">
            <a:off x="4873686" y="911060"/>
            <a:ext cx="2444620" cy="482081"/>
          </a:xfrm>
          <a:prstGeom prst="rect">
            <a:avLst/>
          </a:prstGeom>
          <a:noFill/>
          <a:ln>
            <a:noFill/>
          </a:ln>
          <a:effectLst/>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rgbClr val="FF0000"/>
                </a:solidFill>
                <a:effectLst/>
              </a:rPr>
              <a:t>ما هي البوليمرات؟</a:t>
            </a:r>
            <a:endParaRPr sz="2800" b="1" dirty="0">
              <a:solidFill>
                <a:srgbClr val="FF0000"/>
              </a:solidFill>
              <a:effectLst/>
            </a:endParaRPr>
          </a:p>
        </p:txBody>
      </p:sp>
      <p:sp>
        <p:nvSpPr>
          <p:cNvPr id="6" name="Google Shape;104;p8">
            <a:extLst>
              <a:ext uri="{FF2B5EF4-FFF2-40B4-BE49-F238E27FC236}">
                <a16:creationId xmlns:a16="http://schemas.microsoft.com/office/drawing/2014/main" id="{34FEF1CE-56FF-8FE6-F31A-EA1A918FDBFB}"/>
              </a:ext>
            </a:extLst>
          </p:cNvPr>
          <p:cNvSpPr/>
          <p:nvPr/>
        </p:nvSpPr>
        <p:spPr>
          <a:xfrm flipH="1">
            <a:off x="2895596" y="1278480"/>
            <a:ext cx="6400799" cy="1086597"/>
          </a:xfrm>
          <a:prstGeom prst="rect">
            <a:avLst/>
          </a:prstGeom>
          <a:noFill/>
          <a:ln>
            <a:noFill/>
          </a:ln>
          <a:effectLst/>
        </p:spPr>
        <p:txBody>
          <a:bodyPr spcFirstLastPara="1" wrap="square" lIns="91425" tIns="91425" rIns="91425" bIns="91425" anchor="ctr" anchorCtr="0">
            <a:noAutofit/>
          </a:bodyPr>
          <a:lstStyle/>
          <a:p>
            <a:pPr marL="0" lvl="0" indent="0" algn="ctr">
              <a:spcBef>
                <a:spcPts val="0"/>
              </a:spcBef>
              <a:spcAft>
                <a:spcPts val="0"/>
              </a:spcAft>
              <a:buNone/>
            </a:pPr>
            <a:r>
              <a:rPr lang="ar-SA" sz="2800" b="1" dirty="0">
                <a:solidFill>
                  <a:srgbClr val="0000CC"/>
                </a:solidFill>
                <a:effectLst/>
              </a:rPr>
              <a:t>جزيئات كبيرة تتكون من العديد من الوحدات البنائية المتكررة.</a:t>
            </a:r>
          </a:p>
        </p:txBody>
      </p:sp>
      <p:pic>
        <p:nvPicPr>
          <p:cNvPr id="7" name="صورة 6" descr="صورة تحتوي على نص, لقطة شاشة, التصميم&#10;&#10;تم إنشاء الوصف تلقائياً">
            <a:extLst>
              <a:ext uri="{FF2B5EF4-FFF2-40B4-BE49-F238E27FC236}">
                <a16:creationId xmlns:a16="http://schemas.microsoft.com/office/drawing/2014/main" id="{77A33D25-B0E8-1BF5-C934-5D8F0523EFB5}"/>
              </a:ext>
            </a:extLst>
          </p:cNvPr>
          <p:cNvPicPr>
            <a:picLocks noChangeAspect="1"/>
          </p:cNvPicPr>
          <p:nvPr/>
        </p:nvPicPr>
        <p:blipFill rotWithShape="1">
          <a:blip r:embed="rId2">
            <a:extLst>
              <a:ext uri="{28A0092B-C50C-407E-A947-70E740481C1C}">
                <a14:useLocalDpi xmlns:a14="http://schemas.microsoft.com/office/drawing/2010/main" val="0"/>
              </a:ext>
            </a:extLst>
          </a:blip>
          <a:srcRect l="59878" t="63318" r="5367" b="10643"/>
          <a:stretch/>
        </p:blipFill>
        <p:spPr>
          <a:xfrm>
            <a:off x="6813673" y="4955181"/>
            <a:ext cx="2648340" cy="1175657"/>
          </a:xfrm>
          <a:prstGeom prst="rect">
            <a:avLst/>
          </a:prstGeom>
        </p:spPr>
      </p:pic>
      <p:pic>
        <p:nvPicPr>
          <p:cNvPr id="8" name="صورة 7" descr="صورة تحتوي على لقطة شاشة, فن&#10;&#10;تم إنشاء الوصف تلقائياً">
            <a:extLst>
              <a:ext uri="{FF2B5EF4-FFF2-40B4-BE49-F238E27FC236}">
                <a16:creationId xmlns:a16="http://schemas.microsoft.com/office/drawing/2014/main" id="{B305C9FE-D5BB-CBA7-2698-84F990AC9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111" y="1989803"/>
            <a:ext cx="4946025" cy="1525143"/>
          </a:xfrm>
          <a:prstGeom prst="rect">
            <a:avLst/>
          </a:prstGeom>
        </p:spPr>
      </p:pic>
      <p:pic>
        <p:nvPicPr>
          <p:cNvPr id="9" name="صورة 8" descr="صورة تحتوي على لقطة شاشة, أسود, خط, تناظر&#10;&#10;تم إنشاء الوصف تلقائياً">
            <a:extLst>
              <a:ext uri="{FF2B5EF4-FFF2-40B4-BE49-F238E27FC236}">
                <a16:creationId xmlns:a16="http://schemas.microsoft.com/office/drawing/2014/main" id="{4F93100E-2D26-A8E6-5601-EE0653440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925" y="3590644"/>
            <a:ext cx="3176395" cy="1288839"/>
          </a:xfrm>
          <a:prstGeom prst="rect">
            <a:avLst/>
          </a:prstGeom>
        </p:spPr>
      </p:pic>
      <p:pic>
        <p:nvPicPr>
          <p:cNvPr id="10" name="صورة 9" descr="صورة تحتوي على رسم بياني, خط, دائرة, التصميم&#10;&#10;تم إنشاء الوصف تلقائياً">
            <a:extLst>
              <a:ext uri="{FF2B5EF4-FFF2-40B4-BE49-F238E27FC236}">
                <a16:creationId xmlns:a16="http://schemas.microsoft.com/office/drawing/2014/main" id="{670D7B74-81ED-5333-1A1E-A3EEE13BB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009" y="4926555"/>
            <a:ext cx="2077612" cy="1136412"/>
          </a:xfrm>
          <a:prstGeom prst="rect">
            <a:avLst/>
          </a:prstGeom>
        </p:spPr>
      </p:pic>
      <p:pic>
        <p:nvPicPr>
          <p:cNvPr id="11" name="صورة 10" descr="صورة تحتوي على نص, الخط, لقطة شاشة, قرمزي&#10;&#10;تم إنشاء الوصف تلقائياً">
            <a:extLst>
              <a:ext uri="{FF2B5EF4-FFF2-40B4-BE49-F238E27FC236}">
                <a16:creationId xmlns:a16="http://schemas.microsoft.com/office/drawing/2014/main" id="{B26F1A6D-5AF2-098E-AA76-644431FDA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5708" y="2529626"/>
            <a:ext cx="1797697" cy="2396929"/>
          </a:xfrm>
          <a:prstGeom prst="rect">
            <a:avLst/>
          </a:prstGeom>
        </p:spPr>
      </p:pic>
    </p:spTree>
    <p:extLst>
      <p:ext uri="{BB962C8B-B14F-4D97-AF65-F5344CB8AC3E}">
        <p14:creationId xmlns:p14="http://schemas.microsoft.com/office/powerpoint/2010/main" val="336537169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703C0740-E4E4-9F67-520E-86CA5616411D}"/>
              </a:ext>
            </a:extLst>
          </p:cNvPr>
          <p:cNvSpPr/>
          <p:nvPr/>
        </p:nvSpPr>
        <p:spPr>
          <a:xfrm flipH="1">
            <a:off x="80866" y="111968"/>
            <a:ext cx="2715208"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4000" b="1" dirty="0">
                <a:effectLst>
                  <a:glow rad="101600">
                    <a:schemeClr val="accent5">
                      <a:satMod val="175000"/>
                      <a:alpha val="40000"/>
                    </a:schemeClr>
                  </a:glow>
                </a:effectLst>
              </a:rPr>
              <a:t>البوليمرات</a:t>
            </a:r>
            <a:endParaRPr sz="4000" b="1" dirty="0">
              <a:effectLst>
                <a:glow rad="101600">
                  <a:schemeClr val="accent5">
                    <a:satMod val="175000"/>
                    <a:alpha val="40000"/>
                  </a:schemeClr>
                </a:glow>
              </a:effectLst>
            </a:endParaRPr>
          </a:p>
        </p:txBody>
      </p:sp>
      <p:sp>
        <p:nvSpPr>
          <p:cNvPr id="3" name="مستطيل 2">
            <a:extLst>
              <a:ext uri="{FF2B5EF4-FFF2-40B4-BE49-F238E27FC236}">
                <a16:creationId xmlns:a16="http://schemas.microsoft.com/office/drawing/2014/main" id="{81BED4E1-2526-D91C-6382-411BBFDADCD9}"/>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5" name="Google Shape;103;p8">
            <a:extLst>
              <a:ext uri="{FF2B5EF4-FFF2-40B4-BE49-F238E27FC236}">
                <a16:creationId xmlns:a16="http://schemas.microsoft.com/office/drawing/2014/main" id="{907D6C30-1340-F1E6-9590-3A31B866B0F7}"/>
              </a:ext>
            </a:extLst>
          </p:cNvPr>
          <p:cNvSpPr/>
          <p:nvPr/>
        </p:nvSpPr>
        <p:spPr>
          <a:xfrm flipH="1">
            <a:off x="2796074" y="830424"/>
            <a:ext cx="6802017" cy="5358037"/>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Google Shape;104;p8">
            <a:extLst>
              <a:ext uri="{FF2B5EF4-FFF2-40B4-BE49-F238E27FC236}">
                <a16:creationId xmlns:a16="http://schemas.microsoft.com/office/drawing/2014/main" id="{C90951F7-946E-A5BB-B0BA-F5CB9F201AC6}"/>
              </a:ext>
            </a:extLst>
          </p:cNvPr>
          <p:cNvSpPr/>
          <p:nvPr/>
        </p:nvSpPr>
        <p:spPr>
          <a:xfrm flipH="1">
            <a:off x="2923592" y="830424"/>
            <a:ext cx="6344816" cy="3874470"/>
          </a:xfrm>
          <a:prstGeom prst="rect">
            <a:avLst/>
          </a:prstGeom>
          <a:noFill/>
          <a:ln>
            <a:noFill/>
          </a:ln>
          <a:effectLst/>
        </p:spPr>
        <p:txBody>
          <a:bodyPr spcFirstLastPara="1" wrap="square" lIns="91425" tIns="91425" rIns="91425" bIns="91425" anchor="ctr" anchorCtr="0">
            <a:noAutofit/>
          </a:bodyPr>
          <a:lstStyle/>
          <a:p>
            <a:pPr marL="342900" lvl="0" indent="-342900">
              <a:spcBef>
                <a:spcPts val="0"/>
              </a:spcBef>
              <a:spcAft>
                <a:spcPts val="0"/>
              </a:spcAft>
              <a:buFont typeface="Wingdings" panose="05000000000000000000" pitchFamily="2" charset="2"/>
              <a:buChar char="v"/>
            </a:pPr>
            <a:r>
              <a:rPr lang="ar-SA" sz="2400" b="1" dirty="0">
                <a:effectLst/>
                <a:latin typeface="Arial" panose="020B0604020202020204" pitchFamily="34" charset="0"/>
                <a:cs typeface="Arial" panose="020B0604020202020204" pitchFamily="34" charset="0"/>
              </a:rPr>
              <a:t>يستعمل الرمز </a:t>
            </a:r>
            <a:r>
              <a:rPr lang="en-US" sz="2400" b="1" dirty="0">
                <a:effectLst/>
                <a:latin typeface="Arial" panose="020B0604020202020204" pitchFamily="34" charset="0"/>
                <a:cs typeface="Arial" panose="020B0604020202020204" pitchFamily="34" charset="0"/>
              </a:rPr>
              <a:t>n</a:t>
            </a:r>
            <a:r>
              <a:rPr lang="ar-SA" sz="2400" b="1" dirty="0">
                <a:effectLst/>
                <a:latin typeface="Arial" panose="020B0604020202020204" pitchFamily="34" charset="0"/>
                <a:cs typeface="Arial" panose="020B0604020202020204" pitchFamily="34" charset="0"/>
              </a:rPr>
              <a:t> بجانب الوحدة البنائية للبولي كربونات ليشير إلى عدد الوحدات البنائية في سلسلة البوليمر. </a:t>
            </a:r>
          </a:p>
          <a:p>
            <a:pPr marL="342900" lvl="0" indent="-342900">
              <a:spcBef>
                <a:spcPts val="0"/>
              </a:spcBef>
              <a:spcAft>
                <a:spcPts val="0"/>
              </a:spcAft>
              <a:buFont typeface="Wingdings" panose="05000000000000000000" pitchFamily="2" charset="2"/>
              <a:buChar char="v"/>
            </a:pPr>
            <a:r>
              <a:rPr lang="ar-SA" sz="2400" b="1" dirty="0">
                <a:effectLst/>
                <a:latin typeface="Arial" panose="020B0604020202020204" pitchFamily="34" charset="0"/>
                <a:cs typeface="Arial" panose="020B0604020202020204" pitchFamily="34" charset="0"/>
              </a:rPr>
              <a:t>ولأن قيم </a:t>
            </a:r>
            <a:r>
              <a:rPr lang="en-US" sz="2400" b="1" dirty="0">
                <a:effectLst/>
                <a:latin typeface="Arial" panose="020B0604020202020204" pitchFamily="34" charset="0"/>
                <a:cs typeface="Arial" panose="020B0604020202020204" pitchFamily="34" charset="0"/>
              </a:rPr>
              <a:t>n</a:t>
            </a:r>
            <a:r>
              <a:rPr lang="ar-SA" sz="2400" b="1" dirty="0">
                <a:effectLst/>
                <a:latin typeface="Arial" panose="020B0604020202020204" pitchFamily="34" charset="0"/>
                <a:cs typeface="Arial" panose="020B0604020202020204" pitchFamily="34" charset="0"/>
              </a:rPr>
              <a:t> تختلف اختلافا كبيرًا من بوليمر إلى آخر، نجد أن الكتلة المولية للبوليمرات </a:t>
            </a:r>
          </a:p>
          <a:p>
            <a:pPr marL="342900" lvl="0" indent="-342900">
              <a:spcBef>
                <a:spcPts val="0"/>
              </a:spcBef>
              <a:spcAft>
                <a:spcPts val="0"/>
              </a:spcAft>
              <a:buFont typeface="Wingdings" panose="05000000000000000000" pitchFamily="2" charset="2"/>
              <a:buChar char="v"/>
            </a:pPr>
            <a:r>
              <a:rPr lang="ar-SA" sz="2400" b="1" dirty="0">
                <a:effectLst/>
                <a:latin typeface="Arial" panose="020B0604020202020204" pitchFamily="34" charset="0"/>
                <a:cs typeface="Arial" panose="020B0604020202020204" pitchFamily="34" charset="0"/>
              </a:rPr>
              <a:t>قد تكون أقل من</a:t>
            </a:r>
            <a:r>
              <a:rPr lang="en-US" sz="2400" b="1" dirty="0">
                <a:effectLst/>
                <a:latin typeface="Arial" panose="020B0604020202020204" pitchFamily="34" charset="0"/>
                <a:cs typeface="Arial" panose="020B0604020202020204" pitchFamily="34" charset="0"/>
              </a:rPr>
              <a:t> amu 10,000  </a:t>
            </a:r>
            <a:r>
              <a:rPr lang="ar-SA" sz="2400" b="1" dirty="0">
                <a:effectLst/>
                <a:latin typeface="Arial" panose="020B0604020202020204" pitchFamily="34" charset="0"/>
                <a:cs typeface="Arial" panose="020B0604020202020204" pitchFamily="34" charset="0"/>
              </a:rPr>
              <a:t>وقد تصل القيم إلى أكثر من </a:t>
            </a:r>
            <a:r>
              <a:rPr lang="en-US" sz="2400" b="1" dirty="0">
                <a:effectLst/>
                <a:latin typeface="Arial" panose="020B0604020202020204" pitchFamily="34" charset="0"/>
                <a:cs typeface="Arial" panose="020B0604020202020204" pitchFamily="34" charset="0"/>
              </a:rPr>
              <a:t>amu 1,000,000</a:t>
            </a:r>
          </a:p>
          <a:p>
            <a:pPr marL="342900" lvl="0" indent="-342900">
              <a:spcBef>
                <a:spcPts val="0"/>
              </a:spcBef>
              <a:spcAft>
                <a:spcPts val="0"/>
              </a:spcAft>
              <a:buFont typeface="Wingdings" panose="05000000000000000000" pitchFamily="2" charset="2"/>
              <a:buChar char="v"/>
            </a:pPr>
            <a:r>
              <a:rPr lang="ar-SA" sz="2400" b="1" dirty="0">
                <a:effectLst/>
                <a:latin typeface="Arial" panose="020B0604020202020204" pitchFamily="34" charset="0"/>
                <a:cs typeface="Arial" panose="020B0604020202020204" pitchFamily="34" charset="0"/>
              </a:rPr>
              <a:t>فعلى سبيل المثال تحتوي سلسلة من الطلاء غير اللاصق على نحو 400 وحدة بنائية  كتلتها المولية تساوي </a:t>
            </a:r>
            <a:r>
              <a:rPr lang="en-US" sz="2400" b="1" dirty="0">
                <a:effectLst/>
                <a:latin typeface="Arial" panose="020B0604020202020204" pitchFamily="34" charset="0"/>
                <a:cs typeface="Arial" panose="020B0604020202020204" pitchFamily="34" charset="0"/>
              </a:rPr>
              <a:t>40.000 amu</a:t>
            </a:r>
          </a:p>
        </p:txBody>
      </p:sp>
      <p:pic>
        <p:nvPicPr>
          <p:cNvPr id="6" name="صورة 5" descr="صورة تحتوي على لقطة شاشة, أسود, خط, تناظر&#10;&#10;تم إنشاء الوصف تلقائياً">
            <a:extLst>
              <a:ext uri="{FF2B5EF4-FFF2-40B4-BE49-F238E27FC236}">
                <a16:creationId xmlns:a16="http://schemas.microsoft.com/office/drawing/2014/main" id="{AB54C5E5-23E3-4B53-1876-89E40A137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326" y="4627983"/>
            <a:ext cx="2690494" cy="1091682"/>
          </a:xfrm>
          <a:prstGeom prst="rect">
            <a:avLst/>
          </a:prstGeom>
        </p:spPr>
      </p:pic>
      <p:pic>
        <p:nvPicPr>
          <p:cNvPr id="7" name="صورة 6" descr="صورة تحتوي على لقطة شاشة, أسود, خط, تناظر&#10;&#10;تم إنشاء الوصف تلقائياً">
            <a:extLst>
              <a:ext uri="{FF2B5EF4-FFF2-40B4-BE49-F238E27FC236}">
                <a16:creationId xmlns:a16="http://schemas.microsoft.com/office/drawing/2014/main" id="{6D2BCD6A-E311-E04B-8066-6F3CDF1563C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31963" y="4627983"/>
            <a:ext cx="2690494" cy="1091682"/>
          </a:xfrm>
          <a:prstGeom prst="rect">
            <a:avLst/>
          </a:prstGeom>
        </p:spPr>
      </p:pic>
    </p:spTree>
    <p:extLst>
      <p:ext uri="{BB962C8B-B14F-4D97-AF65-F5344CB8AC3E}">
        <p14:creationId xmlns:p14="http://schemas.microsoft.com/office/powerpoint/2010/main" val="305798208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703C0740-E4E4-9F67-520E-86CA5616411D}"/>
              </a:ext>
            </a:extLst>
          </p:cNvPr>
          <p:cNvSpPr/>
          <p:nvPr/>
        </p:nvSpPr>
        <p:spPr>
          <a:xfrm flipH="1">
            <a:off x="80866" y="111968"/>
            <a:ext cx="2715208"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4000" b="1" dirty="0">
                <a:effectLst>
                  <a:glow rad="101600">
                    <a:schemeClr val="accent5">
                      <a:satMod val="175000"/>
                      <a:alpha val="40000"/>
                    </a:schemeClr>
                  </a:glow>
                </a:effectLst>
              </a:rPr>
              <a:t>البوليمرات</a:t>
            </a:r>
            <a:endParaRPr sz="4000" b="1" dirty="0">
              <a:effectLst>
                <a:glow rad="101600">
                  <a:schemeClr val="accent5">
                    <a:satMod val="175000"/>
                    <a:alpha val="40000"/>
                  </a:schemeClr>
                </a:glow>
              </a:effectLst>
            </a:endParaRPr>
          </a:p>
        </p:txBody>
      </p:sp>
      <p:sp>
        <p:nvSpPr>
          <p:cNvPr id="3" name="مستطيل 2">
            <a:extLst>
              <a:ext uri="{FF2B5EF4-FFF2-40B4-BE49-F238E27FC236}">
                <a16:creationId xmlns:a16="http://schemas.microsoft.com/office/drawing/2014/main" id="{81BED4E1-2526-D91C-6382-411BBFDADCD9}"/>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5" name="Google Shape;103;p8">
            <a:extLst>
              <a:ext uri="{FF2B5EF4-FFF2-40B4-BE49-F238E27FC236}">
                <a16:creationId xmlns:a16="http://schemas.microsoft.com/office/drawing/2014/main" id="{907D6C30-1340-F1E6-9590-3A31B866B0F7}"/>
              </a:ext>
            </a:extLst>
          </p:cNvPr>
          <p:cNvSpPr/>
          <p:nvPr/>
        </p:nvSpPr>
        <p:spPr>
          <a:xfrm flipH="1">
            <a:off x="2796073" y="830424"/>
            <a:ext cx="6802017" cy="4488507"/>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Google Shape;104;p8">
            <a:extLst>
              <a:ext uri="{FF2B5EF4-FFF2-40B4-BE49-F238E27FC236}">
                <a16:creationId xmlns:a16="http://schemas.microsoft.com/office/drawing/2014/main" id="{C90951F7-946E-A5BB-B0BA-F5CB9F201AC6}"/>
              </a:ext>
            </a:extLst>
          </p:cNvPr>
          <p:cNvSpPr/>
          <p:nvPr/>
        </p:nvSpPr>
        <p:spPr>
          <a:xfrm flipH="1">
            <a:off x="3024673" y="1707502"/>
            <a:ext cx="6344816" cy="3442996"/>
          </a:xfrm>
          <a:prstGeom prst="rect">
            <a:avLst/>
          </a:prstGeom>
          <a:noFill/>
          <a:ln>
            <a:noFill/>
          </a:ln>
          <a:effectLst/>
        </p:spPr>
        <p:txBody>
          <a:bodyPr spcFirstLastPara="1" wrap="square" lIns="91425" tIns="91425" rIns="91425" bIns="91425" anchor="ctr" anchorCtr="0">
            <a:noAutofit/>
          </a:bodyPr>
          <a:lstStyle/>
          <a:p>
            <a:pPr marL="342900" lvl="0" indent="-342900">
              <a:spcBef>
                <a:spcPts val="0"/>
              </a:spcBef>
              <a:spcAft>
                <a:spcPts val="0"/>
              </a:spcAft>
              <a:buFont typeface="Wingdings" panose="05000000000000000000" pitchFamily="2" charset="2"/>
              <a:buChar char="v"/>
            </a:pPr>
            <a:r>
              <a:rPr lang="ar-SA" sz="2400" b="1" dirty="0">
                <a:solidFill>
                  <a:srgbClr val="008000"/>
                </a:solidFill>
                <a:effectLst/>
                <a:latin typeface="Arial" panose="020B0604020202020204" pitchFamily="34" charset="0"/>
                <a:cs typeface="Arial" panose="020B0604020202020204" pitchFamily="34" charset="0"/>
              </a:rPr>
              <a:t>قديمً كان استعمال الناس يقتصر على المواد الطبيعية قبل تطوير البوليمرات الصناعية، مثل الحجر والخشب والمعادن والصوف والقطن. </a:t>
            </a:r>
          </a:p>
          <a:p>
            <a:pPr marL="342900" lvl="0" indent="-342900">
              <a:spcBef>
                <a:spcPts val="0"/>
              </a:spcBef>
              <a:spcAft>
                <a:spcPts val="0"/>
              </a:spcAft>
              <a:buFont typeface="Wingdings" panose="05000000000000000000" pitchFamily="2" charset="2"/>
              <a:buChar char="v"/>
            </a:pPr>
            <a:r>
              <a:rPr lang="ar-SA" sz="2400" b="1" dirty="0">
                <a:effectLst/>
                <a:latin typeface="Arial" panose="020B0604020202020204" pitchFamily="34" charset="0"/>
                <a:cs typeface="Arial" panose="020B0604020202020204" pitchFamily="34" charset="0"/>
              </a:rPr>
              <a:t>بحلول مطلع القرن العشرين أصبحت بعض البوليمرات الطبيعية المعالجة كيميائيًّا -مثل المطاط والبلاستيك </a:t>
            </a:r>
            <a:r>
              <a:rPr lang="ar-SA" sz="2400" b="1" dirty="0" err="1">
                <a:effectLst/>
                <a:latin typeface="Arial" panose="020B0604020202020204" pitchFamily="34" charset="0"/>
                <a:cs typeface="Arial" panose="020B0604020202020204" pitchFamily="34" charset="0"/>
              </a:rPr>
              <a:t>والسيليلويد</a:t>
            </a:r>
            <a:r>
              <a:rPr lang="ar-SA" sz="2400" b="1" dirty="0">
                <a:effectLst/>
                <a:latin typeface="Arial" panose="020B0604020202020204" pitchFamily="34" charset="0"/>
                <a:cs typeface="Arial" panose="020B0604020202020204" pitchFamily="34" charset="0"/>
              </a:rPr>
              <a:t>- متاحة للاستعمال، إلى جانب المواد الطبيعية. ويحضر </a:t>
            </a:r>
            <a:r>
              <a:rPr lang="ar-SA" sz="2400" b="1" dirty="0" err="1">
                <a:effectLst/>
                <a:latin typeface="Arial" panose="020B0604020202020204" pitchFamily="34" charset="0"/>
                <a:cs typeface="Arial" panose="020B0604020202020204" pitchFamily="34" charset="0"/>
              </a:rPr>
              <a:t>السيليلويد</a:t>
            </a:r>
            <a:r>
              <a:rPr lang="ar-SA" sz="2400" b="1" dirty="0">
                <a:effectLst/>
                <a:latin typeface="Arial" panose="020B0604020202020204" pitchFamily="34" charset="0"/>
                <a:cs typeface="Arial" panose="020B0604020202020204" pitchFamily="34" charset="0"/>
              </a:rPr>
              <a:t> بمعالجة سليلوز القطن أو الألياف الخشبية مع حمض النيتريك.</a:t>
            </a:r>
            <a:endParaRPr lang="en-US" sz="2400" b="1" dirty="0">
              <a:effectLst/>
              <a:latin typeface="Arial" panose="020B0604020202020204" pitchFamily="34" charset="0"/>
              <a:cs typeface="Arial" panose="020B0604020202020204" pitchFamily="34" charset="0"/>
            </a:endParaRPr>
          </a:p>
        </p:txBody>
      </p:sp>
      <p:sp>
        <p:nvSpPr>
          <p:cNvPr id="8" name="Google Shape;104;p8">
            <a:extLst>
              <a:ext uri="{FF2B5EF4-FFF2-40B4-BE49-F238E27FC236}">
                <a16:creationId xmlns:a16="http://schemas.microsoft.com/office/drawing/2014/main" id="{CFC3EED4-6FCB-956A-F96B-E1512F3B76C3}"/>
              </a:ext>
            </a:extLst>
          </p:cNvPr>
          <p:cNvSpPr/>
          <p:nvPr/>
        </p:nvSpPr>
        <p:spPr>
          <a:xfrm flipH="1">
            <a:off x="4701073" y="1098747"/>
            <a:ext cx="2789854" cy="487457"/>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660066"/>
                </a:solidFill>
                <a:effectLst/>
                <a:latin typeface="Arial" panose="020B0604020202020204" pitchFamily="34" charset="0"/>
                <a:cs typeface="Arial" panose="020B0604020202020204" pitchFamily="34" charset="0"/>
              </a:rPr>
              <a:t>أنواع البوليمرات</a:t>
            </a:r>
          </a:p>
        </p:txBody>
      </p:sp>
      <p:pic>
        <p:nvPicPr>
          <p:cNvPr id="10" name="صورة 9" descr="صورة تحتوي على زهرة, شجرة, في الخارج, نبات&#10;&#10;تم إنشاء الوصف تلقائياً">
            <a:extLst>
              <a:ext uri="{FF2B5EF4-FFF2-40B4-BE49-F238E27FC236}">
                <a16:creationId xmlns:a16="http://schemas.microsoft.com/office/drawing/2014/main" id="{83F3F6AB-85B6-A60F-A83D-907DAA11D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95258">
            <a:off x="9127305" y="4942260"/>
            <a:ext cx="2205373" cy="1654030"/>
          </a:xfrm>
          <a:prstGeom prst="rect">
            <a:avLst/>
          </a:prstGeom>
          <a:ln w="38100">
            <a:solidFill>
              <a:schemeClr val="accent1">
                <a:lumMod val="50000"/>
              </a:schemeClr>
            </a:solidFill>
          </a:ln>
        </p:spPr>
      </p:pic>
      <p:pic>
        <p:nvPicPr>
          <p:cNvPr id="12" name="صورة 11" descr="صورة تحتوي على تلبيس, قماش, ألياف, خيط/ سن&#10;&#10;تم إنشاء الوصف تلقائياً">
            <a:extLst>
              <a:ext uri="{FF2B5EF4-FFF2-40B4-BE49-F238E27FC236}">
                <a16:creationId xmlns:a16="http://schemas.microsoft.com/office/drawing/2014/main" id="{ECAF68BA-0DF0-0E10-63E7-6E6CA7BF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0638">
            <a:off x="9656687" y="3208217"/>
            <a:ext cx="1724705" cy="1774904"/>
          </a:xfrm>
          <a:prstGeom prst="rect">
            <a:avLst/>
          </a:prstGeom>
          <a:ln w="38100">
            <a:solidFill>
              <a:schemeClr val="accent1">
                <a:lumMod val="50000"/>
              </a:schemeClr>
            </a:solidFill>
          </a:ln>
        </p:spPr>
      </p:pic>
      <p:pic>
        <p:nvPicPr>
          <p:cNvPr id="14" name="صورة 13">
            <a:extLst>
              <a:ext uri="{FF2B5EF4-FFF2-40B4-BE49-F238E27FC236}">
                <a16:creationId xmlns:a16="http://schemas.microsoft.com/office/drawing/2014/main" id="{F3028130-5078-A7C2-801A-CD2DFD7F2AF7}"/>
              </a:ext>
            </a:extLst>
          </p:cNvPr>
          <p:cNvPicPr>
            <a:picLocks noChangeAspect="1"/>
          </p:cNvPicPr>
          <p:nvPr/>
        </p:nvPicPr>
        <p:blipFill rotWithShape="1">
          <a:blip r:embed="rId4">
            <a:extLst>
              <a:ext uri="{28A0092B-C50C-407E-A947-70E740481C1C}">
                <a14:useLocalDpi xmlns:a14="http://schemas.microsoft.com/office/drawing/2010/main" val="0"/>
              </a:ext>
            </a:extLst>
          </a:blip>
          <a:srcRect t="7390" b="3451"/>
          <a:stretch/>
        </p:blipFill>
        <p:spPr>
          <a:xfrm rot="885042">
            <a:off x="9795938" y="1822756"/>
            <a:ext cx="2048952" cy="1474236"/>
          </a:xfrm>
          <a:prstGeom prst="rect">
            <a:avLst/>
          </a:prstGeom>
          <a:ln w="38100">
            <a:solidFill>
              <a:schemeClr val="accent1">
                <a:lumMod val="50000"/>
              </a:schemeClr>
            </a:solidFill>
          </a:ln>
        </p:spPr>
      </p:pic>
      <p:pic>
        <p:nvPicPr>
          <p:cNvPr id="16" name="صورة 15" descr="صورة تحتوي على إطار العجلة, مطاط صناعي, إطارات السيارات, قطع غيار السيارات&#10;&#10;تم إنشاء الوصف تلقائياً">
            <a:extLst>
              <a:ext uri="{FF2B5EF4-FFF2-40B4-BE49-F238E27FC236}">
                <a16:creationId xmlns:a16="http://schemas.microsoft.com/office/drawing/2014/main" id="{35771767-41EF-0924-AC46-07188A3AF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26812">
            <a:off x="703674" y="1264131"/>
            <a:ext cx="1955389" cy="2219886"/>
          </a:xfrm>
          <a:prstGeom prst="rect">
            <a:avLst/>
          </a:prstGeom>
          <a:ln w="38100">
            <a:solidFill>
              <a:schemeClr val="accent1">
                <a:lumMod val="50000"/>
              </a:schemeClr>
            </a:solidFill>
          </a:ln>
        </p:spPr>
      </p:pic>
      <p:pic>
        <p:nvPicPr>
          <p:cNvPr id="18" name="صورة 17" descr="صورة تحتوي على فن, التلون, دائرة, جسم كروى&#10;&#10;تم إنشاء الوصف تلقائياً">
            <a:extLst>
              <a:ext uri="{FF2B5EF4-FFF2-40B4-BE49-F238E27FC236}">
                <a16:creationId xmlns:a16="http://schemas.microsoft.com/office/drawing/2014/main" id="{060C2DB1-877B-D53E-DB3E-30BB7E6EF1F2}"/>
              </a:ext>
            </a:extLst>
          </p:cNvPr>
          <p:cNvPicPr>
            <a:picLocks noChangeAspect="1"/>
          </p:cNvPicPr>
          <p:nvPr/>
        </p:nvPicPr>
        <p:blipFill rotWithShape="1">
          <a:blip r:embed="rId6">
            <a:extLst>
              <a:ext uri="{28A0092B-C50C-407E-A947-70E740481C1C}">
                <a14:useLocalDpi xmlns:a14="http://schemas.microsoft.com/office/drawing/2010/main" val="0"/>
              </a:ext>
            </a:extLst>
          </a:blip>
          <a:srcRect r="52299" b="53546"/>
          <a:stretch/>
        </p:blipFill>
        <p:spPr>
          <a:xfrm rot="1568825">
            <a:off x="631712" y="3275984"/>
            <a:ext cx="1895141" cy="1847461"/>
          </a:xfrm>
          <a:prstGeom prst="rect">
            <a:avLst/>
          </a:prstGeom>
          <a:ln w="38100">
            <a:solidFill>
              <a:schemeClr val="accent1">
                <a:lumMod val="50000"/>
              </a:schemeClr>
            </a:solidFill>
          </a:ln>
        </p:spPr>
      </p:pic>
      <p:pic>
        <p:nvPicPr>
          <p:cNvPr id="20" name="صورة 19" descr="صورة تحتوي على أسطوانة, الألوان, داخلي&#10;&#10;تم إنشاء الوصف تلقائياً">
            <a:extLst>
              <a:ext uri="{FF2B5EF4-FFF2-40B4-BE49-F238E27FC236}">
                <a16:creationId xmlns:a16="http://schemas.microsoft.com/office/drawing/2014/main" id="{05C733A2-16EA-2DD0-4238-6CC64799D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43243">
            <a:off x="1531806" y="4657757"/>
            <a:ext cx="1830787" cy="1830787"/>
          </a:xfrm>
          <a:prstGeom prst="rect">
            <a:avLst/>
          </a:prstGeom>
          <a:ln w="38100">
            <a:solidFill>
              <a:schemeClr val="accent1">
                <a:lumMod val="50000"/>
              </a:schemeClr>
            </a:solidFill>
          </a:ln>
        </p:spPr>
      </p:pic>
    </p:spTree>
    <p:extLst>
      <p:ext uri="{BB962C8B-B14F-4D97-AF65-F5344CB8AC3E}">
        <p14:creationId xmlns:p14="http://schemas.microsoft.com/office/powerpoint/2010/main" val="157807042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703C0740-E4E4-9F67-520E-86CA5616411D}"/>
              </a:ext>
            </a:extLst>
          </p:cNvPr>
          <p:cNvSpPr/>
          <p:nvPr/>
        </p:nvSpPr>
        <p:spPr>
          <a:xfrm flipH="1">
            <a:off x="80866" y="111968"/>
            <a:ext cx="2715208"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4000" b="1" dirty="0">
                <a:effectLst>
                  <a:glow rad="101600">
                    <a:schemeClr val="accent5">
                      <a:satMod val="175000"/>
                      <a:alpha val="40000"/>
                    </a:schemeClr>
                  </a:glow>
                </a:effectLst>
              </a:rPr>
              <a:t>البوليمرات</a:t>
            </a:r>
            <a:endParaRPr sz="4000" b="1" dirty="0">
              <a:effectLst>
                <a:glow rad="101600">
                  <a:schemeClr val="accent5">
                    <a:satMod val="175000"/>
                    <a:alpha val="40000"/>
                  </a:schemeClr>
                </a:glow>
              </a:effectLst>
            </a:endParaRPr>
          </a:p>
        </p:txBody>
      </p:sp>
      <p:sp>
        <p:nvSpPr>
          <p:cNvPr id="3" name="مستطيل 2">
            <a:extLst>
              <a:ext uri="{FF2B5EF4-FFF2-40B4-BE49-F238E27FC236}">
                <a16:creationId xmlns:a16="http://schemas.microsoft.com/office/drawing/2014/main" id="{81BED4E1-2526-D91C-6382-411BBFDADCD9}"/>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5" name="Google Shape;103;p8">
            <a:extLst>
              <a:ext uri="{FF2B5EF4-FFF2-40B4-BE49-F238E27FC236}">
                <a16:creationId xmlns:a16="http://schemas.microsoft.com/office/drawing/2014/main" id="{907D6C30-1340-F1E6-9590-3A31B866B0F7}"/>
              </a:ext>
            </a:extLst>
          </p:cNvPr>
          <p:cNvSpPr/>
          <p:nvPr/>
        </p:nvSpPr>
        <p:spPr>
          <a:xfrm flipH="1">
            <a:off x="2796074" y="830424"/>
            <a:ext cx="6802017" cy="5358037"/>
          </a:xfrm>
          <a:prstGeom prst="rect">
            <a:avLst/>
          </a:prstGeom>
          <a:solidFill>
            <a:schemeClr val="bg1"/>
          </a:solidFill>
          <a:ln>
            <a:noFill/>
          </a:ln>
          <a:effectLst>
            <a:outerShdw dist="95250" dir="2700000" algn="bl" rotWithShape="0">
              <a:schemeClr val="accent1">
                <a:lumMod val="5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Google Shape;104;p8">
            <a:extLst>
              <a:ext uri="{FF2B5EF4-FFF2-40B4-BE49-F238E27FC236}">
                <a16:creationId xmlns:a16="http://schemas.microsoft.com/office/drawing/2014/main" id="{C90951F7-946E-A5BB-B0BA-F5CB9F201AC6}"/>
              </a:ext>
            </a:extLst>
          </p:cNvPr>
          <p:cNvSpPr/>
          <p:nvPr/>
        </p:nvSpPr>
        <p:spPr>
          <a:xfrm flipH="1">
            <a:off x="2923592" y="2020076"/>
            <a:ext cx="6344816" cy="3279711"/>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effectLst/>
                <a:latin typeface="Arial" panose="020B0604020202020204" pitchFamily="34" charset="0"/>
                <a:cs typeface="Arial" panose="020B0604020202020204" pitchFamily="34" charset="0"/>
              </a:rPr>
              <a:t>وكان أول بوليمر صناعي تم تحضيره عام 1909 م قد تميز بالصلادة واللمعان. </a:t>
            </a:r>
          </a:p>
          <a:p>
            <a:pPr lvl="0" algn="ctr">
              <a:spcBef>
                <a:spcPts val="0"/>
              </a:spcBef>
              <a:spcAft>
                <a:spcPts val="0"/>
              </a:spcAft>
            </a:pPr>
            <a:r>
              <a:rPr lang="ar-SA" sz="2400" b="1" dirty="0">
                <a:effectLst/>
                <a:latin typeface="Arial" panose="020B0604020202020204" pitchFamily="34" charset="0"/>
                <a:cs typeface="Arial" panose="020B0604020202020204" pitchFamily="34" charset="0"/>
              </a:rPr>
              <a:t>وهو نوع من البلاستيك يسمى </a:t>
            </a:r>
            <a:r>
              <a:rPr lang="ar-SA" sz="2400" b="1" dirty="0" err="1">
                <a:effectLst/>
                <a:latin typeface="Arial" panose="020B0604020202020204" pitchFamily="34" charset="0"/>
                <a:cs typeface="Arial" panose="020B0604020202020204" pitchFamily="34" charset="0"/>
              </a:rPr>
              <a:t>الباكالايت</a:t>
            </a:r>
            <a:r>
              <a:rPr lang="ar-SA" sz="2400" b="1" dirty="0">
                <a:effectLst/>
                <a:latin typeface="Arial" panose="020B0604020202020204" pitchFamily="34" charset="0"/>
                <a:cs typeface="Arial" panose="020B0604020202020204" pitchFamily="34" charset="0"/>
              </a:rPr>
              <a:t>. وبسبب مقاومته للحرارة، لايزال يستعمل إلى اليوم في أجهزة الوقود الكبيرة. ومنذ عام 1909 م، طورت مئات البوليمرات الصناعية الأخرى.</a:t>
            </a:r>
          </a:p>
          <a:p>
            <a:pPr lvl="0" algn="ctr">
              <a:spcBef>
                <a:spcPts val="0"/>
              </a:spcBef>
              <a:spcAft>
                <a:spcPts val="0"/>
              </a:spcAft>
            </a:pPr>
            <a:r>
              <a:rPr lang="ar-SA" sz="2400" b="1" dirty="0">
                <a:effectLst/>
                <a:latin typeface="Arial" panose="020B0604020202020204" pitchFamily="34" charset="0"/>
                <a:cs typeface="Arial" panose="020B0604020202020204" pitchFamily="34" charset="0"/>
              </a:rPr>
              <a:t>وبسبب الاستعمال الواسع للبوليمرات، ربط الناس هذا العصر بالبوليمرات</a:t>
            </a:r>
            <a:endParaRPr lang="en-US" sz="2400" b="1" dirty="0">
              <a:effectLst/>
              <a:latin typeface="Arial" panose="020B0604020202020204" pitchFamily="34" charset="0"/>
              <a:cs typeface="Arial" panose="020B0604020202020204" pitchFamily="34" charset="0"/>
            </a:endParaRPr>
          </a:p>
        </p:txBody>
      </p:sp>
      <p:sp>
        <p:nvSpPr>
          <p:cNvPr id="8" name="Google Shape;104;p8">
            <a:extLst>
              <a:ext uri="{FF2B5EF4-FFF2-40B4-BE49-F238E27FC236}">
                <a16:creationId xmlns:a16="http://schemas.microsoft.com/office/drawing/2014/main" id="{6444E2D8-81FF-505C-FE48-EE481DE1CE61}"/>
              </a:ext>
            </a:extLst>
          </p:cNvPr>
          <p:cNvSpPr/>
          <p:nvPr/>
        </p:nvSpPr>
        <p:spPr>
          <a:xfrm flipH="1">
            <a:off x="4701073" y="1098747"/>
            <a:ext cx="2789854" cy="487457"/>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660066"/>
                </a:solidFill>
                <a:effectLst/>
                <a:latin typeface="Arial" panose="020B0604020202020204" pitchFamily="34" charset="0"/>
                <a:cs typeface="Arial" panose="020B0604020202020204" pitchFamily="34" charset="0"/>
              </a:rPr>
              <a:t>عصر البوليمرات</a:t>
            </a:r>
          </a:p>
        </p:txBody>
      </p:sp>
    </p:spTree>
    <p:extLst>
      <p:ext uri="{BB962C8B-B14F-4D97-AF65-F5344CB8AC3E}">
        <p14:creationId xmlns:p14="http://schemas.microsoft.com/office/powerpoint/2010/main" val="19248750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15DC57D2-4801-CFC7-0279-5594B9A434AA}"/>
              </a:ext>
            </a:extLst>
          </p:cNvPr>
          <p:cNvSpPr/>
          <p:nvPr/>
        </p:nvSpPr>
        <p:spPr>
          <a:xfrm flipH="1">
            <a:off x="80866" y="25033"/>
            <a:ext cx="2715208" cy="718456"/>
          </a:xfrm>
          <a:prstGeom prst="rect">
            <a:avLst/>
          </a:prstGeom>
          <a:solidFill>
            <a:schemeClr val="accent2">
              <a:lumMod val="50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01600">
                    <a:schemeClr val="accent1">
                      <a:satMod val="175000"/>
                      <a:alpha val="40000"/>
                    </a:schemeClr>
                  </a:glow>
                </a:effectLst>
              </a:rPr>
              <a:t>صناعة البوليمرات</a:t>
            </a:r>
            <a:endParaRPr sz="3200" b="1" dirty="0">
              <a:solidFill>
                <a:schemeClr val="bg1"/>
              </a:solidFill>
              <a:effectLst>
                <a:glow rad="101600">
                  <a:schemeClr val="accent1">
                    <a:satMod val="175000"/>
                    <a:alpha val="40000"/>
                  </a:schemeClr>
                </a:glow>
              </a:effectLst>
            </a:endParaRPr>
          </a:p>
        </p:txBody>
      </p:sp>
      <p:sp>
        <p:nvSpPr>
          <p:cNvPr id="3" name="مستطيل 2">
            <a:extLst>
              <a:ext uri="{FF2B5EF4-FFF2-40B4-BE49-F238E27FC236}">
                <a16:creationId xmlns:a16="http://schemas.microsoft.com/office/drawing/2014/main" id="{4E8E1C19-8732-5F5B-F6DC-360D87EB6C9E}"/>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84</a:t>
            </a:r>
          </a:p>
        </p:txBody>
      </p:sp>
      <p:sp>
        <p:nvSpPr>
          <p:cNvPr id="4" name="Google Shape;103;p8">
            <a:extLst>
              <a:ext uri="{FF2B5EF4-FFF2-40B4-BE49-F238E27FC236}">
                <a16:creationId xmlns:a16="http://schemas.microsoft.com/office/drawing/2014/main" id="{5B375567-EFB7-3E49-7C14-BFBF0816F5ED}"/>
              </a:ext>
            </a:extLst>
          </p:cNvPr>
          <p:cNvSpPr/>
          <p:nvPr/>
        </p:nvSpPr>
        <p:spPr>
          <a:xfrm flipH="1">
            <a:off x="2796070" y="741364"/>
            <a:ext cx="6802017" cy="5631444"/>
          </a:xfrm>
          <a:prstGeom prst="rect">
            <a:avLst/>
          </a:prstGeom>
          <a:solidFill>
            <a:schemeClr val="bg1"/>
          </a:solidFill>
          <a:ln>
            <a:noFill/>
          </a:ln>
          <a:effectLst>
            <a:outerShdw dist="95250" dir="2700000" algn="bl" rotWithShape="0">
              <a:schemeClr val="accent2">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5" name="Google Shape;104;p8">
            <a:extLst>
              <a:ext uri="{FF2B5EF4-FFF2-40B4-BE49-F238E27FC236}">
                <a16:creationId xmlns:a16="http://schemas.microsoft.com/office/drawing/2014/main" id="{3F284881-2BBC-CFFB-4AC0-FF378D85EE91}"/>
              </a:ext>
            </a:extLst>
          </p:cNvPr>
          <p:cNvSpPr/>
          <p:nvPr/>
        </p:nvSpPr>
        <p:spPr>
          <a:xfrm flipH="1">
            <a:off x="2889378" y="1778147"/>
            <a:ext cx="6344816" cy="1478485"/>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effectLst/>
                <a:latin typeface="Arial" panose="020B0604020202020204" pitchFamily="34" charset="0"/>
                <a:cs typeface="Arial" panose="020B0604020202020204" pitchFamily="34" charset="0"/>
              </a:rPr>
              <a:t>تعد صناعة البوليمرات سهلة لأنه يمكن تحضيرها في خطوة واحدة </a:t>
            </a:r>
          </a:p>
          <a:p>
            <a:pPr lvl="0" algn="ctr">
              <a:spcBef>
                <a:spcPts val="0"/>
              </a:spcBef>
              <a:spcAft>
                <a:spcPts val="0"/>
              </a:spcAft>
            </a:pPr>
            <a:r>
              <a:rPr lang="ar-SA" sz="2400" b="1" dirty="0">
                <a:latin typeface="Arial" panose="020B0604020202020204" pitchFamily="34" charset="0"/>
              </a:rPr>
              <a:t>حيث تكون المادة المتفاعلة الرئيسية جزيئات صغيرة </a:t>
            </a:r>
          </a:p>
          <a:p>
            <a:pPr lvl="0" algn="ctr">
              <a:spcBef>
                <a:spcPts val="0"/>
              </a:spcBef>
              <a:spcAft>
                <a:spcPts val="0"/>
              </a:spcAft>
            </a:pPr>
            <a:r>
              <a:rPr lang="ar-SA" sz="2400" b="1" dirty="0">
                <a:solidFill>
                  <a:srgbClr val="008000"/>
                </a:solidFill>
                <a:latin typeface="Arial" panose="020B0604020202020204" pitchFamily="34" charset="0"/>
              </a:rPr>
              <a:t>تسمى </a:t>
            </a:r>
            <a:r>
              <a:rPr lang="ar-SA" sz="2400" b="1" dirty="0" err="1">
                <a:solidFill>
                  <a:srgbClr val="008000"/>
                </a:solidFill>
                <a:latin typeface="Arial" panose="020B0604020202020204" pitchFamily="34" charset="0"/>
              </a:rPr>
              <a:t>مونومرات</a:t>
            </a:r>
            <a:r>
              <a:rPr lang="ar-SA" sz="2400" b="1" dirty="0">
                <a:solidFill>
                  <a:srgbClr val="008000"/>
                </a:solidFill>
                <a:latin typeface="Arial" panose="020B0604020202020204" pitchFamily="34" charset="0"/>
              </a:rPr>
              <a:t> </a:t>
            </a:r>
            <a:endParaRPr lang="en-US" sz="2400" b="1" dirty="0">
              <a:solidFill>
                <a:srgbClr val="008000"/>
              </a:solidFill>
              <a:effectLst/>
              <a:latin typeface="Arial" panose="020B0604020202020204" pitchFamily="34" charset="0"/>
              <a:cs typeface="Arial" panose="020B0604020202020204" pitchFamily="34" charset="0"/>
            </a:endParaRPr>
          </a:p>
        </p:txBody>
      </p:sp>
      <p:sp>
        <p:nvSpPr>
          <p:cNvPr id="6" name="Google Shape;104;p8">
            <a:extLst>
              <a:ext uri="{FF2B5EF4-FFF2-40B4-BE49-F238E27FC236}">
                <a16:creationId xmlns:a16="http://schemas.microsoft.com/office/drawing/2014/main" id="{9C025A61-10EA-5BD7-3BE0-538DB6D0636F}"/>
              </a:ext>
            </a:extLst>
          </p:cNvPr>
          <p:cNvSpPr/>
          <p:nvPr/>
        </p:nvSpPr>
        <p:spPr>
          <a:xfrm flipH="1">
            <a:off x="3658376" y="922818"/>
            <a:ext cx="5077409" cy="487457"/>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660066"/>
                </a:solidFill>
                <a:effectLst/>
                <a:latin typeface="Arial" panose="020B0604020202020204" pitchFamily="34" charset="0"/>
                <a:cs typeface="Arial" panose="020B0604020202020204" pitchFamily="34" charset="0"/>
              </a:rPr>
              <a:t>التفاعلات المستعملة لصناعة البوليمرات </a:t>
            </a:r>
          </a:p>
        </p:txBody>
      </p:sp>
      <p:sp>
        <p:nvSpPr>
          <p:cNvPr id="7" name="Google Shape;104;p8">
            <a:extLst>
              <a:ext uri="{FF2B5EF4-FFF2-40B4-BE49-F238E27FC236}">
                <a16:creationId xmlns:a16="http://schemas.microsoft.com/office/drawing/2014/main" id="{1DB1911A-BD01-E592-F8EE-2CA711712F0C}"/>
              </a:ext>
            </a:extLst>
          </p:cNvPr>
          <p:cNvSpPr/>
          <p:nvPr/>
        </p:nvSpPr>
        <p:spPr>
          <a:xfrm flipH="1">
            <a:off x="4523792" y="3420383"/>
            <a:ext cx="3346579"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solidFill>
                  <a:srgbClr val="FF0000"/>
                </a:solidFill>
                <a:effectLst/>
                <a:latin typeface="Arial" panose="020B0604020202020204" pitchFamily="34" charset="0"/>
                <a:cs typeface="Arial" panose="020B0604020202020204" pitchFamily="34" charset="0"/>
              </a:rPr>
              <a:t>ما هي </a:t>
            </a:r>
            <a:r>
              <a:rPr lang="ar-SA" sz="2400" b="1" dirty="0" err="1">
                <a:solidFill>
                  <a:srgbClr val="FF0000"/>
                </a:solidFill>
                <a:effectLst/>
                <a:latin typeface="Arial" panose="020B0604020202020204" pitchFamily="34" charset="0"/>
                <a:cs typeface="Arial" panose="020B0604020202020204" pitchFamily="34" charset="0"/>
              </a:rPr>
              <a:t>المنومرات</a:t>
            </a:r>
            <a:r>
              <a:rPr lang="ar-SA" sz="2400" b="1" dirty="0">
                <a:solidFill>
                  <a:srgbClr val="FF0000"/>
                </a:solidFill>
                <a:effectLst/>
                <a:latin typeface="Arial" panose="020B0604020202020204" pitchFamily="34" charset="0"/>
                <a:cs typeface="Arial" panose="020B0604020202020204" pitchFamily="34" charset="0"/>
              </a:rPr>
              <a:t>؟</a:t>
            </a:r>
            <a:endParaRPr lang="en-US" sz="2400" b="1" dirty="0">
              <a:solidFill>
                <a:srgbClr val="FF0000"/>
              </a:solidFill>
              <a:effectLst/>
              <a:latin typeface="Arial" panose="020B0604020202020204" pitchFamily="34" charset="0"/>
              <a:cs typeface="Arial" panose="020B0604020202020204" pitchFamily="34" charset="0"/>
            </a:endParaRPr>
          </a:p>
        </p:txBody>
      </p:sp>
      <p:sp>
        <p:nvSpPr>
          <p:cNvPr id="9" name="Google Shape;104;p8">
            <a:extLst>
              <a:ext uri="{FF2B5EF4-FFF2-40B4-BE49-F238E27FC236}">
                <a16:creationId xmlns:a16="http://schemas.microsoft.com/office/drawing/2014/main" id="{673979BF-8D4E-688C-0FD6-A2049AA9EF5B}"/>
              </a:ext>
            </a:extLst>
          </p:cNvPr>
          <p:cNvSpPr/>
          <p:nvPr/>
        </p:nvSpPr>
        <p:spPr>
          <a:xfrm flipH="1">
            <a:off x="2957803" y="3956666"/>
            <a:ext cx="6276391"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solidFill>
                  <a:srgbClr val="0000CC"/>
                </a:solidFill>
                <a:latin typeface="Arial" panose="020B0604020202020204" pitchFamily="34" charset="0"/>
              </a:rPr>
              <a:t>هي الجزيئات التي تُصنع منها البوليمر</a:t>
            </a:r>
            <a:endParaRPr lang="en-US" sz="2400" b="1" dirty="0">
              <a:solidFill>
                <a:srgbClr val="0000CC"/>
              </a:solidFill>
              <a:effectLst/>
              <a:latin typeface="Arial" panose="020B0604020202020204" pitchFamily="34" charset="0"/>
              <a:cs typeface="Arial" panose="020B0604020202020204" pitchFamily="34" charset="0"/>
            </a:endParaRPr>
          </a:p>
        </p:txBody>
      </p:sp>
      <p:sp>
        <p:nvSpPr>
          <p:cNvPr id="10" name="Google Shape;104;p8">
            <a:extLst>
              <a:ext uri="{FF2B5EF4-FFF2-40B4-BE49-F238E27FC236}">
                <a16:creationId xmlns:a16="http://schemas.microsoft.com/office/drawing/2014/main" id="{0C1B0620-93DC-25B8-BEC1-E7801C7FA6AF}"/>
              </a:ext>
            </a:extLst>
          </p:cNvPr>
          <p:cNvSpPr/>
          <p:nvPr/>
        </p:nvSpPr>
        <p:spPr>
          <a:xfrm flipH="1">
            <a:off x="4312298" y="4507924"/>
            <a:ext cx="3346579"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solidFill>
                  <a:srgbClr val="FF0000"/>
                </a:solidFill>
                <a:latin typeface="Arial" panose="020B0604020202020204" pitchFamily="34" charset="0"/>
              </a:rPr>
              <a:t>ماهي وحدة بناء البوليمر؟</a:t>
            </a:r>
          </a:p>
        </p:txBody>
      </p:sp>
      <p:sp>
        <p:nvSpPr>
          <p:cNvPr id="11" name="Google Shape;104;p8">
            <a:extLst>
              <a:ext uri="{FF2B5EF4-FFF2-40B4-BE49-F238E27FC236}">
                <a16:creationId xmlns:a16="http://schemas.microsoft.com/office/drawing/2014/main" id="{AADD728E-3B4E-2421-89E6-F34C0F52C68D}"/>
              </a:ext>
            </a:extLst>
          </p:cNvPr>
          <p:cNvSpPr/>
          <p:nvPr/>
        </p:nvSpPr>
        <p:spPr>
          <a:xfrm flipH="1">
            <a:off x="2957804" y="5005448"/>
            <a:ext cx="6276391" cy="57141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solidFill>
                  <a:srgbClr val="0000CC"/>
                </a:solidFill>
                <a:latin typeface="Arial" panose="020B0604020202020204" pitchFamily="34" charset="0"/>
              </a:rPr>
              <a:t>مجموعة الذرات  المتكررة الناتجة  عن ترابط </a:t>
            </a:r>
            <a:r>
              <a:rPr lang="ar-SA" sz="2400" b="1" dirty="0" err="1">
                <a:solidFill>
                  <a:srgbClr val="0000CC"/>
                </a:solidFill>
                <a:latin typeface="Arial" panose="020B0604020202020204" pitchFamily="34" charset="0"/>
              </a:rPr>
              <a:t>المونومرات</a:t>
            </a:r>
            <a:endParaRPr lang="ar-SA" sz="2400" b="1" dirty="0">
              <a:solidFill>
                <a:srgbClr val="0000CC"/>
              </a:solidFill>
              <a:latin typeface="Arial" panose="020B0604020202020204" pitchFamily="34" charset="0"/>
            </a:endParaRPr>
          </a:p>
        </p:txBody>
      </p:sp>
      <p:sp>
        <p:nvSpPr>
          <p:cNvPr id="13" name="Google Shape;104;p8">
            <a:extLst>
              <a:ext uri="{FF2B5EF4-FFF2-40B4-BE49-F238E27FC236}">
                <a16:creationId xmlns:a16="http://schemas.microsoft.com/office/drawing/2014/main" id="{E93CC593-F732-6100-E944-01CDC358F827}"/>
              </a:ext>
            </a:extLst>
          </p:cNvPr>
          <p:cNvSpPr/>
          <p:nvPr/>
        </p:nvSpPr>
        <p:spPr>
          <a:xfrm flipH="1">
            <a:off x="2923590" y="5657166"/>
            <a:ext cx="6276391" cy="57141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400" b="1" dirty="0">
                <a:solidFill>
                  <a:srgbClr val="0000CC"/>
                </a:solidFill>
                <a:latin typeface="Arial" panose="020B0604020202020204" pitchFamily="34" charset="0"/>
              </a:rPr>
              <a:t>وحدة بناء البوليمر يتكون من (2) </a:t>
            </a:r>
            <a:r>
              <a:rPr lang="ar-SA" sz="2400" b="1" dirty="0" err="1">
                <a:solidFill>
                  <a:srgbClr val="0000CC"/>
                </a:solidFill>
                <a:latin typeface="Arial" panose="020B0604020202020204" pitchFamily="34" charset="0"/>
              </a:rPr>
              <a:t>مونومرين</a:t>
            </a:r>
            <a:r>
              <a:rPr lang="ar-SA" sz="2400" b="1" dirty="0">
                <a:solidFill>
                  <a:srgbClr val="0000CC"/>
                </a:solidFill>
                <a:latin typeface="Arial" panose="020B0604020202020204" pitchFamily="34" charset="0"/>
              </a:rPr>
              <a:t> مختلفين التي لها المكونات نفسها.</a:t>
            </a:r>
          </a:p>
        </p:txBody>
      </p:sp>
    </p:spTree>
    <p:extLst>
      <p:ext uri="{BB962C8B-B14F-4D97-AF65-F5344CB8AC3E}">
        <p14:creationId xmlns:p14="http://schemas.microsoft.com/office/powerpoint/2010/main" val="242280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AB6C61E-6B35-9299-E689-04898DA74027}"/>
              </a:ext>
            </a:extLst>
          </p:cNvPr>
          <p:cNvSpPr/>
          <p:nvPr/>
        </p:nvSpPr>
        <p:spPr>
          <a:xfrm>
            <a:off x="667138" y="1525555"/>
            <a:ext cx="10857723" cy="3806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descr="صورة تحتوي على لقطة شاشة, أسود, خط, تناظر&#10;&#10;تم إنشاء الوصف تلقائياً">
            <a:extLst>
              <a:ext uri="{FF2B5EF4-FFF2-40B4-BE49-F238E27FC236}">
                <a16:creationId xmlns:a16="http://schemas.microsoft.com/office/drawing/2014/main" id="{C5338FC4-CEFC-90DA-21F7-47B3A0278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138" y="2755933"/>
            <a:ext cx="3682482" cy="1494187"/>
          </a:xfrm>
          <a:prstGeom prst="rect">
            <a:avLst/>
          </a:prstGeom>
        </p:spPr>
      </p:pic>
      <p:pic>
        <p:nvPicPr>
          <p:cNvPr id="4" name="صورة 3" descr="صورة تحتوي على لقطة شاشة, أسود, خط, تناظر&#10;&#10;تم إنشاء الوصف تلقائياً">
            <a:extLst>
              <a:ext uri="{FF2B5EF4-FFF2-40B4-BE49-F238E27FC236}">
                <a16:creationId xmlns:a16="http://schemas.microsoft.com/office/drawing/2014/main" id="{90659C98-20CD-A49B-89BC-AEFC48F39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889" y="2746601"/>
            <a:ext cx="3682482" cy="1494187"/>
          </a:xfrm>
          <a:prstGeom prst="rect">
            <a:avLst/>
          </a:prstGeom>
        </p:spPr>
      </p:pic>
      <p:pic>
        <p:nvPicPr>
          <p:cNvPr id="5" name="صورة 4" descr="صورة تحتوي على لقطة شاشة, أسود, خط, تناظر&#10;&#10;تم إنشاء الوصف تلقائياً">
            <a:extLst>
              <a:ext uri="{FF2B5EF4-FFF2-40B4-BE49-F238E27FC236}">
                <a16:creationId xmlns:a16="http://schemas.microsoft.com/office/drawing/2014/main" id="{98749B5D-A1B5-55F2-645F-40C55ACE7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14" y="2737269"/>
            <a:ext cx="3682482" cy="1494187"/>
          </a:xfrm>
          <a:prstGeom prst="rect">
            <a:avLst/>
          </a:prstGeom>
        </p:spPr>
      </p:pic>
      <p:pic>
        <p:nvPicPr>
          <p:cNvPr id="7" name="صورة 6" descr="صورة تحتوي على لعبة, بلاستيك, المكعبات, مكعب&#10;&#10;تم إنشاء الوصف تلقائياً">
            <a:extLst>
              <a:ext uri="{FF2B5EF4-FFF2-40B4-BE49-F238E27FC236}">
                <a16:creationId xmlns:a16="http://schemas.microsoft.com/office/drawing/2014/main" id="{666D3D76-C39C-B940-E524-9B4D468067A7}"/>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4754" t="6944" r="7054" b="6797"/>
          <a:stretch/>
        </p:blipFill>
        <p:spPr>
          <a:xfrm>
            <a:off x="1374709" y="4348387"/>
            <a:ext cx="2267339" cy="2214435"/>
          </a:xfrm>
          <a:prstGeom prst="rect">
            <a:avLst/>
          </a:prstGeom>
        </p:spPr>
      </p:pic>
    </p:spTree>
    <p:extLst>
      <p:ext uri="{BB962C8B-B14F-4D97-AF65-F5344CB8AC3E}">
        <p14:creationId xmlns:p14="http://schemas.microsoft.com/office/powerpoint/2010/main" val="1756839530"/>
      </p:ext>
    </p:extLst>
  </p:cSld>
  <p:clrMapOvr>
    <a:masterClrMapping/>
  </p:clrMapOvr>
  <p:transition spd="slow">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E2D4F58-A6CA-95C5-F9C6-CD589695CCA3}"/>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84</a:t>
            </a:r>
          </a:p>
        </p:txBody>
      </p:sp>
      <p:pic>
        <p:nvPicPr>
          <p:cNvPr id="4" name="صورة 3" descr="صورة تحتوي على نص, لقطة شاشة&#10;&#10;تم إنشاء الوصف تلقائياً">
            <a:extLst>
              <a:ext uri="{FF2B5EF4-FFF2-40B4-BE49-F238E27FC236}">
                <a16:creationId xmlns:a16="http://schemas.microsoft.com/office/drawing/2014/main" id="{3127A737-CC8F-DA54-E517-7E66E6089B54}"/>
              </a:ext>
            </a:extLst>
          </p:cNvPr>
          <p:cNvPicPr>
            <a:picLocks noChangeAspect="1"/>
          </p:cNvPicPr>
          <p:nvPr/>
        </p:nvPicPr>
        <p:blipFill rotWithShape="1">
          <a:blip r:embed="rId2">
            <a:extLst>
              <a:ext uri="{28A0092B-C50C-407E-A947-70E740481C1C}">
                <a14:useLocalDpi xmlns:a14="http://schemas.microsoft.com/office/drawing/2010/main" val="0"/>
              </a:ext>
            </a:extLst>
          </a:blip>
          <a:srcRect l="4052" t="4768" r="2875" b="19163"/>
          <a:stretch/>
        </p:blipFill>
        <p:spPr>
          <a:xfrm>
            <a:off x="3536301" y="835615"/>
            <a:ext cx="5411755" cy="4683969"/>
          </a:xfrm>
          <a:prstGeom prst="rect">
            <a:avLst/>
          </a:prstGeom>
          <a:ln>
            <a:solidFill>
              <a:schemeClr val="accent2">
                <a:lumMod val="50000"/>
              </a:schemeClr>
            </a:solidFill>
          </a:ln>
        </p:spPr>
      </p:pic>
      <p:sp>
        <p:nvSpPr>
          <p:cNvPr id="5" name="مستطيل 4">
            <a:extLst>
              <a:ext uri="{FF2B5EF4-FFF2-40B4-BE49-F238E27FC236}">
                <a16:creationId xmlns:a16="http://schemas.microsoft.com/office/drawing/2014/main" id="{48C206B5-D2A9-98B1-6D25-AA3230A758E8}"/>
              </a:ext>
            </a:extLst>
          </p:cNvPr>
          <p:cNvSpPr/>
          <p:nvPr/>
        </p:nvSpPr>
        <p:spPr>
          <a:xfrm>
            <a:off x="3536301" y="5841482"/>
            <a:ext cx="5411755" cy="684756"/>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t>الشكل 2-17 </a:t>
            </a:r>
          </a:p>
          <a:p>
            <a:pPr algn="ctr"/>
            <a:r>
              <a:rPr lang="ar-SA" b="1" dirty="0"/>
              <a:t>العلاقة بين </a:t>
            </a:r>
            <a:r>
              <a:rPr lang="ar-SA" b="1" dirty="0" err="1"/>
              <a:t>البولبمر</a:t>
            </a:r>
            <a:r>
              <a:rPr lang="ar-SA" b="1" dirty="0"/>
              <a:t> </a:t>
            </a:r>
            <a:r>
              <a:rPr lang="ar-SA" b="1" dirty="0" err="1"/>
              <a:t>والمونومرات</a:t>
            </a:r>
            <a:r>
              <a:rPr lang="ar-SA" b="1" dirty="0"/>
              <a:t> المكونة له</a:t>
            </a:r>
          </a:p>
        </p:txBody>
      </p:sp>
    </p:spTree>
    <p:extLst>
      <p:ext uri="{BB962C8B-B14F-4D97-AF65-F5344CB8AC3E}">
        <p14:creationId xmlns:p14="http://schemas.microsoft.com/office/powerpoint/2010/main" val="343549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3;p7">
            <a:extLst>
              <a:ext uri="{FF2B5EF4-FFF2-40B4-BE49-F238E27FC236}">
                <a16:creationId xmlns:a16="http://schemas.microsoft.com/office/drawing/2014/main" id="{D3D6CCE7-A214-C3FF-BC2E-4E3A7E345BD1}"/>
              </a:ext>
            </a:extLst>
          </p:cNvPr>
          <p:cNvSpPr/>
          <p:nvPr/>
        </p:nvSpPr>
        <p:spPr>
          <a:xfrm>
            <a:off x="8705462" y="1602259"/>
            <a:ext cx="2220686" cy="1626133"/>
          </a:xfrm>
          <a:prstGeom prst="rect">
            <a:avLst/>
          </a:prstGeom>
          <a:solidFill>
            <a:srgbClr val="F3F3F3"/>
          </a:solidFill>
          <a:ln>
            <a:noFill/>
          </a:ln>
          <a:effectLst>
            <a:outerShdw dist="95250" dir="2700000" algn="bl" rotWithShape="0">
              <a:srgbClr val="BB7B79"/>
            </a:outerShdw>
          </a:effectLst>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Questrial"/>
              <a:ea typeface="Questrial"/>
              <a:cs typeface="Questrial"/>
              <a:sym typeface="Questrial"/>
            </a:endParaRPr>
          </a:p>
        </p:txBody>
      </p:sp>
      <p:sp>
        <p:nvSpPr>
          <p:cNvPr id="3" name="Google Shape;94;p7">
            <a:extLst>
              <a:ext uri="{FF2B5EF4-FFF2-40B4-BE49-F238E27FC236}">
                <a16:creationId xmlns:a16="http://schemas.microsoft.com/office/drawing/2014/main" id="{14ADB003-5436-D361-FA73-973FD030F6C9}"/>
              </a:ext>
            </a:extLst>
          </p:cNvPr>
          <p:cNvSpPr/>
          <p:nvPr/>
        </p:nvSpPr>
        <p:spPr>
          <a:xfrm>
            <a:off x="4948082" y="131305"/>
            <a:ext cx="2295836" cy="484516"/>
          </a:xfrm>
          <a:prstGeom prst="rect">
            <a:avLst/>
          </a:prstGeom>
          <a:solidFill>
            <a:srgbClr val="BB7B79"/>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chemeClr val="bg1"/>
                </a:solidFill>
                <a:effectLst/>
                <a:uLnTx/>
                <a:uFillTx/>
                <a:latin typeface="Arial"/>
                <a:cs typeface="Arial"/>
                <a:sym typeface="Arial"/>
              </a:rPr>
              <a:t>تقويم الدرس السابق</a:t>
            </a:r>
            <a:endParaRPr kumimoji="0" sz="2000" b="1" i="0" u="none" strike="noStrike" kern="0" cap="none" spc="0" normalizeH="0" baseline="0" noProof="0" dirty="0">
              <a:ln>
                <a:noFill/>
              </a:ln>
              <a:solidFill>
                <a:schemeClr val="bg1"/>
              </a:solidFill>
              <a:effectLst/>
              <a:uLnTx/>
              <a:uFillTx/>
              <a:latin typeface="Arial"/>
              <a:cs typeface="Arial"/>
              <a:sym typeface="Arial"/>
            </a:endParaRPr>
          </a:p>
        </p:txBody>
      </p:sp>
      <p:sp>
        <p:nvSpPr>
          <p:cNvPr id="4" name="Google Shape;121;p10">
            <a:extLst>
              <a:ext uri="{FF2B5EF4-FFF2-40B4-BE49-F238E27FC236}">
                <a16:creationId xmlns:a16="http://schemas.microsoft.com/office/drawing/2014/main" id="{A704DC52-C77B-66D6-43A1-F172BFE0E89C}"/>
              </a:ext>
            </a:extLst>
          </p:cNvPr>
          <p:cNvSpPr/>
          <p:nvPr/>
        </p:nvSpPr>
        <p:spPr>
          <a:xfrm>
            <a:off x="6120396" y="1602259"/>
            <a:ext cx="2295837" cy="1626133"/>
          </a:xfrm>
          <a:prstGeom prst="rect">
            <a:avLst/>
          </a:prstGeom>
          <a:solidFill>
            <a:schemeClr val="lt2"/>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5" name="Google Shape;113;p9">
            <a:extLst>
              <a:ext uri="{FF2B5EF4-FFF2-40B4-BE49-F238E27FC236}">
                <a16:creationId xmlns:a16="http://schemas.microsoft.com/office/drawing/2014/main" id="{2E88CBE4-23B3-292A-B376-5EDE58678F6D}"/>
              </a:ext>
            </a:extLst>
          </p:cNvPr>
          <p:cNvSpPr/>
          <p:nvPr/>
        </p:nvSpPr>
        <p:spPr>
          <a:xfrm>
            <a:off x="3610481" y="1602259"/>
            <a:ext cx="2220686" cy="1626133"/>
          </a:xfrm>
          <a:prstGeom prst="rect">
            <a:avLst/>
          </a:prstGeom>
          <a:solidFill>
            <a:schemeClr val="lt2"/>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6" name="Google Shape;103;p8">
            <a:extLst>
              <a:ext uri="{FF2B5EF4-FFF2-40B4-BE49-F238E27FC236}">
                <a16:creationId xmlns:a16="http://schemas.microsoft.com/office/drawing/2014/main" id="{2A1DE63D-59ED-8B1F-79A9-3B599FCA582E}"/>
              </a:ext>
            </a:extLst>
          </p:cNvPr>
          <p:cNvSpPr/>
          <p:nvPr/>
        </p:nvSpPr>
        <p:spPr>
          <a:xfrm flipH="1">
            <a:off x="1100567" y="1602259"/>
            <a:ext cx="2220685" cy="1626133"/>
          </a:xfrm>
          <a:prstGeom prst="rect">
            <a:avLst/>
          </a:prstGeom>
          <a:solidFill>
            <a:schemeClr val="lt2"/>
          </a:solidFill>
          <a:ln>
            <a:noFill/>
          </a:ln>
          <a:effectLst>
            <a:outerShdw dist="95250" dir="2700000" algn="bl" rotWithShape="0">
              <a:schemeClr val="accent1">
                <a:lumMod val="75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21" name="مستطيل 20">
            <a:extLst>
              <a:ext uri="{FF2B5EF4-FFF2-40B4-BE49-F238E27FC236}">
                <a16:creationId xmlns:a16="http://schemas.microsoft.com/office/drawing/2014/main" id="{12DCBFB2-D44F-18FA-721D-0757AB3979A9}"/>
              </a:ext>
            </a:extLst>
          </p:cNvPr>
          <p:cNvSpPr/>
          <p:nvPr/>
        </p:nvSpPr>
        <p:spPr>
          <a:xfrm>
            <a:off x="10323742"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1</a:t>
            </a:r>
          </a:p>
        </p:txBody>
      </p:sp>
      <p:sp>
        <p:nvSpPr>
          <p:cNvPr id="22" name="مستطيل 21">
            <a:extLst>
              <a:ext uri="{FF2B5EF4-FFF2-40B4-BE49-F238E27FC236}">
                <a16:creationId xmlns:a16="http://schemas.microsoft.com/office/drawing/2014/main" id="{7840E3B6-5D90-61DB-A467-99B47934A4B9}"/>
              </a:ext>
            </a:extLst>
          </p:cNvPr>
          <p:cNvSpPr/>
          <p:nvPr/>
        </p:nvSpPr>
        <p:spPr>
          <a:xfrm>
            <a:off x="7798354"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2</a:t>
            </a:r>
          </a:p>
        </p:txBody>
      </p:sp>
      <p:sp>
        <p:nvSpPr>
          <p:cNvPr id="23" name="مستطيل 22">
            <a:extLst>
              <a:ext uri="{FF2B5EF4-FFF2-40B4-BE49-F238E27FC236}">
                <a16:creationId xmlns:a16="http://schemas.microsoft.com/office/drawing/2014/main" id="{DA77B14E-1DC4-EBAC-4500-6CFC6513C760}"/>
              </a:ext>
            </a:extLst>
          </p:cNvPr>
          <p:cNvSpPr/>
          <p:nvPr/>
        </p:nvSpPr>
        <p:spPr>
          <a:xfrm>
            <a:off x="5272966"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3</a:t>
            </a:r>
          </a:p>
        </p:txBody>
      </p:sp>
      <p:sp>
        <p:nvSpPr>
          <p:cNvPr id="24" name="مستطيل 23">
            <a:extLst>
              <a:ext uri="{FF2B5EF4-FFF2-40B4-BE49-F238E27FC236}">
                <a16:creationId xmlns:a16="http://schemas.microsoft.com/office/drawing/2014/main" id="{C1F913E6-02F4-DC7D-1883-1DC6454EA44D}"/>
              </a:ext>
            </a:extLst>
          </p:cNvPr>
          <p:cNvSpPr/>
          <p:nvPr/>
        </p:nvSpPr>
        <p:spPr>
          <a:xfrm>
            <a:off x="2747578" y="2415325"/>
            <a:ext cx="5485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4</a:t>
            </a:r>
          </a:p>
        </p:txBody>
      </p:sp>
      <p:sp>
        <p:nvSpPr>
          <p:cNvPr id="25" name="فقاعة الكلام: مستطيلة مستديرة الزوايا 24">
            <a:extLst>
              <a:ext uri="{FF2B5EF4-FFF2-40B4-BE49-F238E27FC236}">
                <a16:creationId xmlns:a16="http://schemas.microsoft.com/office/drawing/2014/main" id="{A2BDD8F4-DAC8-4D79-7B21-D1DEC715758B}"/>
              </a:ext>
            </a:extLst>
          </p:cNvPr>
          <p:cNvSpPr/>
          <p:nvPr/>
        </p:nvSpPr>
        <p:spPr>
          <a:xfrm>
            <a:off x="8797208" y="3740272"/>
            <a:ext cx="2136710" cy="2138014"/>
          </a:xfrm>
          <a:prstGeom prst="wedgeRoundRectCallout">
            <a:avLst>
              <a:gd name="adj1" fmla="val -11663"/>
              <a:gd name="adj2" fmla="val -71573"/>
              <a:gd name="adj3" fmla="val 16667"/>
            </a:avLst>
          </a:prstGeom>
          <a:solidFill>
            <a:srgbClr val="BB7B79"/>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26" name="فقاعة الكلام: مستطيلة مستديرة الزوايا 25">
            <a:extLst>
              <a:ext uri="{FF2B5EF4-FFF2-40B4-BE49-F238E27FC236}">
                <a16:creationId xmlns:a16="http://schemas.microsoft.com/office/drawing/2014/main" id="{662A57C4-BCBF-6DC1-6269-86E39969A2A7}"/>
              </a:ext>
            </a:extLst>
          </p:cNvPr>
          <p:cNvSpPr/>
          <p:nvPr/>
        </p:nvSpPr>
        <p:spPr>
          <a:xfrm>
            <a:off x="6210191" y="3740272"/>
            <a:ext cx="2136710" cy="2138014"/>
          </a:xfrm>
          <a:prstGeom prst="wedgeRoundRectCallout">
            <a:avLst>
              <a:gd name="adj1" fmla="val -11663"/>
              <a:gd name="adj2" fmla="val -71573"/>
              <a:gd name="adj3" fmla="val 16667"/>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27" name="فقاعة الكلام: مستطيلة مستديرة الزوايا 26">
            <a:extLst>
              <a:ext uri="{FF2B5EF4-FFF2-40B4-BE49-F238E27FC236}">
                <a16:creationId xmlns:a16="http://schemas.microsoft.com/office/drawing/2014/main" id="{8C9EF674-905E-D1E3-C8AA-7D7D9074662E}"/>
              </a:ext>
            </a:extLst>
          </p:cNvPr>
          <p:cNvSpPr/>
          <p:nvPr/>
        </p:nvSpPr>
        <p:spPr>
          <a:xfrm>
            <a:off x="3610481" y="3740272"/>
            <a:ext cx="2136710" cy="2138014"/>
          </a:xfrm>
          <a:prstGeom prst="wedgeRoundRectCallout">
            <a:avLst>
              <a:gd name="adj1" fmla="val -11663"/>
              <a:gd name="adj2" fmla="val -71573"/>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28" name="فقاعة الكلام: مستطيلة مستديرة الزوايا 27">
            <a:extLst>
              <a:ext uri="{FF2B5EF4-FFF2-40B4-BE49-F238E27FC236}">
                <a16:creationId xmlns:a16="http://schemas.microsoft.com/office/drawing/2014/main" id="{54A613E6-70A1-AF93-8402-38FFD4BD1340}"/>
              </a:ext>
            </a:extLst>
          </p:cNvPr>
          <p:cNvSpPr/>
          <p:nvPr/>
        </p:nvSpPr>
        <p:spPr>
          <a:xfrm>
            <a:off x="1023464" y="3740272"/>
            <a:ext cx="2136710" cy="2138014"/>
          </a:xfrm>
          <a:prstGeom prst="wedgeRoundRectCallout">
            <a:avLst>
              <a:gd name="adj1" fmla="val -11663"/>
              <a:gd name="adj2" fmla="val -71573"/>
              <a:gd name="adj3" fmla="val 16667"/>
            </a:avLst>
          </a:prstGeom>
          <a:solidFill>
            <a:schemeClr val="accent1">
              <a:lumMod val="75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هنا</a:t>
            </a:r>
          </a:p>
        </p:txBody>
      </p:sp>
      <p:sp>
        <p:nvSpPr>
          <p:cNvPr id="29" name="1">
            <a:extLst>
              <a:ext uri="{FF2B5EF4-FFF2-40B4-BE49-F238E27FC236}">
                <a16:creationId xmlns:a16="http://schemas.microsoft.com/office/drawing/2014/main" id="{82FFB1CE-5D57-A88B-4BFE-A26005B8A908}"/>
              </a:ext>
            </a:extLst>
          </p:cNvPr>
          <p:cNvSpPr/>
          <p:nvPr/>
        </p:nvSpPr>
        <p:spPr>
          <a:xfrm>
            <a:off x="8929396" y="2761861"/>
            <a:ext cx="230976" cy="254408"/>
          </a:xfrm>
          <a:prstGeom prst="ellipse">
            <a:avLst/>
          </a:prstGeom>
          <a:solidFill>
            <a:srgbClr val="BB7B7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2">
            <a:extLst>
              <a:ext uri="{FF2B5EF4-FFF2-40B4-BE49-F238E27FC236}">
                <a16:creationId xmlns:a16="http://schemas.microsoft.com/office/drawing/2014/main" id="{FA083ED7-2EB9-DCDB-399E-5CC4B7B9E6FC}"/>
              </a:ext>
            </a:extLst>
          </p:cNvPr>
          <p:cNvSpPr/>
          <p:nvPr/>
        </p:nvSpPr>
        <p:spPr>
          <a:xfrm>
            <a:off x="6235563" y="2787057"/>
            <a:ext cx="230976" cy="25440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3">
            <a:extLst>
              <a:ext uri="{FF2B5EF4-FFF2-40B4-BE49-F238E27FC236}">
                <a16:creationId xmlns:a16="http://schemas.microsoft.com/office/drawing/2014/main" id="{B50A34A0-5D62-AD50-F4DA-64083E31FC77}"/>
              </a:ext>
            </a:extLst>
          </p:cNvPr>
          <p:cNvSpPr/>
          <p:nvPr/>
        </p:nvSpPr>
        <p:spPr>
          <a:xfrm>
            <a:off x="3731056" y="2816604"/>
            <a:ext cx="230976" cy="25440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4">
            <a:extLst>
              <a:ext uri="{FF2B5EF4-FFF2-40B4-BE49-F238E27FC236}">
                <a16:creationId xmlns:a16="http://schemas.microsoft.com/office/drawing/2014/main" id="{C8169290-B36E-5228-0324-7385A0E97324}"/>
              </a:ext>
            </a:extLst>
          </p:cNvPr>
          <p:cNvSpPr/>
          <p:nvPr/>
        </p:nvSpPr>
        <p:spPr>
          <a:xfrm>
            <a:off x="1163727" y="2867922"/>
            <a:ext cx="230976" cy="254408"/>
          </a:xfrm>
          <a:prstGeom prst="ellipse">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9" name="صورة 8" descr="صورة تحتوي على طعام, الحلوى, الحلويات, كريم&#10;&#10;تم إنشاء الوصف تلقائياً">
            <a:extLst>
              <a:ext uri="{FF2B5EF4-FFF2-40B4-BE49-F238E27FC236}">
                <a16:creationId xmlns:a16="http://schemas.microsoft.com/office/drawing/2014/main" id="{2CF71958-1AC7-E111-8E0D-4AD6E91C3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321" y="1645486"/>
            <a:ext cx="878697" cy="1539678"/>
          </a:xfrm>
          <a:prstGeom prst="rect">
            <a:avLst/>
          </a:prstGeom>
        </p:spPr>
      </p:pic>
      <p:pic>
        <p:nvPicPr>
          <p:cNvPr id="11" name="صورة 10" descr="صورة تحتوي على الحلوى, الحلويات, طعام, تجميد&#10;&#10;تم إنشاء الوصف تلقائياً">
            <a:extLst>
              <a:ext uri="{FF2B5EF4-FFF2-40B4-BE49-F238E27FC236}">
                <a16:creationId xmlns:a16="http://schemas.microsoft.com/office/drawing/2014/main" id="{7495FBD1-41C0-E9D6-EEA9-F9FAA742A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674" y="1783450"/>
            <a:ext cx="1047367" cy="1334278"/>
          </a:xfrm>
          <a:prstGeom prst="rect">
            <a:avLst/>
          </a:prstGeom>
        </p:spPr>
      </p:pic>
      <p:pic>
        <p:nvPicPr>
          <p:cNvPr id="19" name="صورة 18" descr="صورة تحتوي على الحلوى, الحلويات, طعام, حلويات&#10;&#10;تم إنشاء الوصف تلقائياً">
            <a:extLst>
              <a:ext uri="{FF2B5EF4-FFF2-40B4-BE49-F238E27FC236}">
                <a16:creationId xmlns:a16="http://schemas.microsoft.com/office/drawing/2014/main" id="{F3AC553A-DE9D-7ECD-8838-96D5769A5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885" y="1570320"/>
            <a:ext cx="1091531" cy="1481883"/>
          </a:xfrm>
          <a:prstGeom prst="rect">
            <a:avLst/>
          </a:prstGeom>
        </p:spPr>
      </p:pic>
      <p:pic>
        <p:nvPicPr>
          <p:cNvPr id="34" name="صورة 33" descr="صورة تحتوي على الحلويات, الحلوى, طعام, كريم&#10;&#10;تم إنشاء الوصف تلقائياً">
            <a:extLst>
              <a:ext uri="{FF2B5EF4-FFF2-40B4-BE49-F238E27FC236}">
                <a16:creationId xmlns:a16="http://schemas.microsoft.com/office/drawing/2014/main" id="{1B82E6F8-C965-9EDB-69A4-A5A4D442A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81" y="1623124"/>
            <a:ext cx="1092436" cy="1548399"/>
          </a:xfrm>
          <a:prstGeom prst="rect">
            <a:avLst/>
          </a:prstGeom>
        </p:spPr>
      </p:pic>
    </p:spTree>
    <p:extLst>
      <p:ext uri="{BB962C8B-B14F-4D97-AF65-F5344CB8AC3E}">
        <p14:creationId xmlns:p14="http://schemas.microsoft.com/office/powerpoint/2010/main" val="401960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childTnLst>
        </p:cTn>
      </p:par>
    </p:tnLst>
    <p:bldLst>
      <p:bldP spid="25" grpId="0" animBg="1"/>
      <p:bldP spid="26" grpId="0" animBg="1"/>
      <p:bldP spid="27"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E2D4F58-A6CA-95C5-F9C6-CD589695CCA3}"/>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84</a:t>
            </a:r>
          </a:p>
        </p:txBody>
      </p:sp>
      <p:sp>
        <p:nvSpPr>
          <p:cNvPr id="5" name="مستطيل 4">
            <a:extLst>
              <a:ext uri="{FF2B5EF4-FFF2-40B4-BE49-F238E27FC236}">
                <a16:creationId xmlns:a16="http://schemas.microsoft.com/office/drawing/2014/main" id="{48C206B5-D2A9-98B1-6D25-AA3230A758E8}"/>
              </a:ext>
            </a:extLst>
          </p:cNvPr>
          <p:cNvSpPr/>
          <p:nvPr/>
        </p:nvSpPr>
        <p:spPr>
          <a:xfrm>
            <a:off x="578499" y="4114800"/>
            <a:ext cx="3676261" cy="1380931"/>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t>الشكل 2-18 </a:t>
            </a:r>
          </a:p>
          <a:p>
            <a:pPr algn="ctr"/>
            <a:r>
              <a:rPr lang="ar-SA" b="1" dirty="0"/>
              <a:t>البولي إيثيلين مادة غير سامة وغير قابلة للكسر، لذا يدخل هذا البوليمر في صناعة ألعاب الأطفال</a:t>
            </a:r>
          </a:p>
        </p:txBody>
      </p:sp>
      <p:pic>
        <p:nvPicPr>
          <p:cNvPr id="6" name="صورة 5" descr="صورة تحتوي على عجلة, مركبة, سيارة طرق وعرة, إطار العجلة&#10;&#10;تم إنشاء الوصف تلقائياً">
            <a:extLst>
              <a:ext uri="{FF2B5EF4-FFF2-40B4-BE49-F238E27FC236}">
                <a16:creationId xmlns:a16="http://schemas.microsoft.com/office/drawing/2014/main" id="{98BCFFAB-407C-E6E1-9896-A1120C330178}"/>
              </a:ext>
            </a:extLst>
          </p:cNvPr>
          <p:cNvPicPr>
            <a:picLocks noChangeAspect="1"/>
          </p:cNvPicPr>
          <p:nvPr/>
        </p:nvPicPr>
        <p:blipFill rotWithShape="1">
          <a:blip r:embed="rId2">
            <a:extLst>
              <a:ext uri="{28A0092B-C50C-407E-A947-70E740481C1C}">
                <a14:useLocalDpi xmlns:a14="http://schemas.microsoft.com/office/drawing/2010/main" val="0"/>
              </a:ext>
            </a:extLst>
          </a:blip>
          <a:srcRect l="7007" t="8682" r="12457" b="36518"/>
          <a:stretch/>
        </p:blipFill>
        <p:spPr>
          <a:xfrm>
            <a:off x="578498" y="1194319"/>
            <a:ext cx="3676261" cy="2747865"/>
          </a:xfrm>
          <a:prstGeom prst="rect">
            <a:avLst/>
          </a:prstGeom>
          <a:ln>
            <a:solidFill>
              <a:schemeClr val="accent2">
                <a:lumMod val="50000"/>
              </a:schemeClr>
            </a:solidFill>
          </a:ln>
        </p:spPr>
      </p:pic>
      <p:sp>
        <p:nvSpPr>
          <p:cNvPr id="7" name="مستطيل 6">
            <a:extLst>
              <a:ext uri="{FF2B5EF4-FFF2-40B4-BE49-F238E27FC236}">
                <a16:creationId xmlns:a16="http://schemas.microsoft.com/office/drawing/2014/main" id="{7143D883-87C2-6982-912B-B829817E3E36}"/>
              </a:ext>
            </a:extLst>
          </p:cNvPr>
          <p:cNvSpPr/>
          <p:nvPr/>
        </p:nvSpPr>
        <p:spPr>
          <a:xfrm>
            <a:off x="4733730" y="1726165"/>
            <a:ext cx="7237445" cy="2668554"/>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sz="2400" b="1" dirty="0"/>
              <a:t>ألعاب الأطفال غير القابلة للكسر التي تصنع من البولي إيثيلين المنخفض الكثافة ( </a:t>
            </a:r>
            <a:r>
              <a:rPr lang="en-US" sz="2400" b="1" dirty="0">
                <a:latin typeface="Arial" panose="020B0604020202020204" pitchFamily="34" charset="0"/>
                <a:cs typeface="Arial" panose="020B0604020202020204" pitchFamily="34" charset="0"/>
              </a:rPr>
              <a:t>LDPE</a:t>
            </a:r>
            <a:r>
              <a:rPr lang="ar-SA" sz="2400" b="1" dirty="0"/>
              <a:t> ) والذي يحضر ببلمرة </a:t>
            </a:r>
            <a:r>
              <a:rPr lang="ar-SA" sz="2400" b="1" dirty="0" err="1"/>
              <a:t>الإيثين</a:t>
            </a:r>
            <a:r>
              <a:rPr lang="ar-SA" sz="2400" b="1" dirty="0"/>
              <a:t> تحت ضغط عال. </a:t>
            </a:r>
          </a:p>
          <a:p>
            <a:pPr algn="ctr"/>
            <a:r>
              <a:rPr lang="ar-SA" sz="2400" b="1" dirty="0">
                <a:solidFill>
                  <a:srgbClr val="0000CC"/>
                </a:solidFill>
              </a:rPr>
              <a:t>كما يعد </a:t>
            </a:r>
            <a:r>
              <a:rPr lang="ar-SA" sz="2400" b="1" dirty="0" err="1">
                <a:solidFill>
                  <a:srgbClr val="0000CC"/>
                </a:solidFill>
              </a:rPr>
              <a:t>الإيثين</a:t>
            </a:r>
            <a:r>
              <a:rPr lang="ar-SA" sz="2400" b="1" dirty="0">
                <a:solidFill>
                  <a:srgbClr val="0000CC"/>
                </a:solidFill>
              </a:rPr>
              <a:t> أيضا مادة أولية لتحضير وإنتاج البولي إيثيلين رباعي </a:t>
            </a:r>
            <a:r>
              <a:rPr lang="ar-SA" sz="2400" b="1" dirty="0" err="1">
                <a:solidFill>
                  <a:srgbClr val="0000CC"/>
                </a:solidFill>
              </a:rPr>
              <a:t>فثالات</a:t>
            </a:r>
            <a:r>
              <a:rPr lang="ar-SA" sz="2400" b="1" dirty="0">
                <a:solidFill>
                  <a:srgbClr val="0000CC"/>
                </a:solidFill>
              </a:rPr>
              <a:t> ( </a:t>
            </a:r>
            <a:r>
              <a:rPr lang="en-US" sz="2400" b="1" dirty="0">
                <a:solidFill>
                  <a:srgbClr val="0000CC"/>
                </a:solidFill>
              </a:rPr>
              <a:t>PETE</a:t>
            </a:r>
            <a:r>
              <a:rPr lang="ar-SA" sz="2400" b="1" dirty="0">
                <a:solidFill>
                  <a:srgbClr val="0000CC"/>
                </a:solidFill>
              </a:rPr>
              <a:t> ) وهو المادة المستعملة في صناعة العبوات البلاستيكية. </a:t>
            </a:r>
          </a:p>
          <a:p>
            <a:pPr algn="ctr"/>
            <a:r>
              <a:rPr lang="ar-SA" sz="2400" b="1" dirty="0">
                <a:solidFill>
                  <a:srgbClr val="C00000"/>
                </a:solidFill>
              </a:rPr>
              <a:t>ويمكن تصنيعه في صورة ألياف تسمى ألياف البوليستر.</a:t>
            </a:r>
          </a:p>
        </p:txBody>
      </p:sp>
    </p:spTree>
    <p:extLst>
      <p:ext uri="{BB962C8B-B14F-4D97-AF65-F5344CB8AC3E}">
        <p14:creationId xmlns:p14="http://schemas.microsoft.com/office/powerpoint/2010/main" val="242274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E2D4F58-A6CA-95C5-F9C6-CD589695CCA3}"/>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84</a:t>
            </a:r>
          </a:p>
        </p:txBody>
      </p:sp>
      <p:sp>
        <p:nvSpPr>
          <p:cNvPr id="5" name="مستطيل 4">
            <a:extLst>
              <a:ext uri="{FF2B5EF4-FFF2-40B4-BE49-F238E27FC236}">
                <a16:creationId xmlns:a16="http://schemas.microsoft.com/office/drawing/2014/main" id="{48C206B5-D2A9-98B1-6D25-AA3230A758E8}"/>
              </a:ext>
            </a:extLst>
          </p:cNvPr>
          <p:cNvSpPr/>
          <p:nvPr/>
        </p:nvSpPr>
        <p:spPr>
          <a:xfrm>
            <a:off x="1598645" y="379596"/>
            <a:ext cx="8994710" cy="883222"/>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t>الخط الزمني لأحداث بارزة أدت إلى عصر البوليمرات وتسليط الضوء على تطور صناعة البوليمرات. وعلى الرغم من أن أول بوليمر تمت صناعته في العام 1909م، إلا أن صناعة البوليمرات لم تزدهر إلا بعد الحرب العالمية الثانية.</a:t>
            </a:r>
          </a:p>
        </p:txBody>
      </p:sp>
      <p:pic>
        <p:nvPicPr>
          <p:cNvPr id="4" name="صورة 3" descr="صورة تحتوي على نص, لقطة شاشة, رسوم متحركة&#10;&#10;تم إنشاء الوصف تلقائياً">
            <a:extLst>
              <a:ext uri="{FF2B5EF4-FFF2-40B4-BE49-F238E27FC236}">
                <a16:creationId xmlns:a16="http://schemas.microsoft.com/office/drawing/2014/main" id="{F54F9FCD-C322-B0F4-B37E-D47B9733B6A6}"/>
              </a:ext>
            </a:extLst>
          </p:cNvPr>
          <p:cNvPicPr>
            <a:picLocks noChangeAspect="1"/>
          </p:cNvPicPr>
          <p:nvPr/>
        </p:nvPicPr>
        <p:blipFill rotWithShape="1">
          <a:blip r:embed="rId2">
            <a:extLst>
              <a:ext uri="{28A0092B-C50C-407E-A947-70E740481C1C}">
                <a14:useLocalDpi xmlns:a14="http://schemas.microsoft.com/office/drawing/2010/main" val="0"/>
              </a:ext>
            </a:extLst>
          </a:blip>
          <a:srcRect l="9736" t="2198" r="2432" b="11114"/>
          <a:stretch/>
        </p:blipFill>
        <p:spPr>
          <a:xfrm>
            <a:off x="1276739" y="1443649"/>
            <a:ext cx="9638522" cy="4366727"/>
          </a:xfrm>
          <a:prstGeom prst="rect">
            <a:avLst/>
          </a:prstGeom>
        </p:spPr>
      </p:pic>
    </p:spTree>
    <p:extLst>
      <p:ext uri="{BB962C8B-B14F-4D97-AF65-F5344CB8AC3E}">
        <p14:creationId xmlns:p14="http://schemas.microsoft.com/office/powerpoint/2010/main" val="27280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15DC57D2-4801-CFC7-0279-5594B9A434AA}"/>
              </a:ext>
            </a:extLst>
          </p:cNvPr>
          <p:cNvSpPr/>
          <p:nvPr/>
        </p:nvSpPr>
        <p:spPr>
          <a:xfrm flipH="1">
            <a:off x="80866" y="25033"/>
            <a:ext cx="2715208" cy="718456"/>
          </a:xfrm>
          <a:prstGeom prst="rect">
            <a:avLst/>
          </a:prstGeom>
          <a:solidFill>
            <a:schemeClr val="accent2">
              <a:lumMod val="50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01600">
                    <a:schemeClr val="accent1">
                      <a:satMod val="175000"/>
                      <a:alpha val="40000"/>
                    </a:schemeClr>
                  </a:glow>
                </a:effectLst>
              </a:rPr>
              <a:t>صناعة البوليمرات</a:t>
            </a:r>
            <a:endParaRPr sz="3200" b="1" dirty="0">
              <a:solidFill>
                <a:schemeClr val="bg1"/>
              </a:solidFill>
              <a:effectLst>
                <a:glow rad="101600">
                  <a:schemeClr val="accent1">
                    <a:satMod val="175000"/>
                    <a:alpha val="40000"/>
                  </a:schemeClr>
                </a:glow>
              </a:effectLst>
            </a:endParaRPr>
          </a:p>
        </p:txBody>
      </p:sp>
      <p:sp>
        <p:nvSpPr>
          <p:cNvPr id="3" name="مستطيل 2">
            <a:extLst>
              <a:ext uri="{FF2B5EF4-FFF2-40B4-BE49-F238E27FC236}">
                <a16:creationId xmlns:a16="http://schemas.microsoft.com/office/drawing/2014/main" id="{4E8E1C19-8732-5F5B-F6DC-360D87EB6C9E}"/>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84</a:t>
            </a:r>
          </a:p>
        </p:txBody>
      </p:sp>
      <p:sp>
        <p:nvSpPr>
          <p:cNvPr id="4" name="Google Shape;103;p8">
            <a:extLst>
              <a:ext uri="{FF2B5EF4-FFF2-40B4-BE49-F238E27FC236}">
                <a16:creationId xmlns:a16="http://schemas.microsoft.com/office/drawing/2014/main" id="{5B375567-EFB7-3E49-7C14-BFBF0816F5ED}"/>
              </a:ext>
            </a:extLst>
          </p:cNvPr>
          <p:cNvSpPr/>
          <p:nvPr/>
        </p:nvSpPr>
        <p:spPr>
          <a:xfrm flipH="1">
            <a:off x="2427509" y="1709625"/>
            <a:ext cx="6802017" cy="3438750"/>
          </a:xfrm>
          <a:prstGeom prst="rect">
            <a:avLst/>
          </a:prstGeom>
          <a:solidFill>
            <a:schemeClr val="bg1"/>
          </a:solidFill>
          <a:ln>
            <a:noFill/>
          </a:ln>
          <a:effectLst>
            <a:outerShdw dist="95250" dir="2700000" algn="bl" rotWithShape="0">
              <a:schemeClr val="accent2">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6" name="Google Shape;104;p8">
            <a:extLst>
              <a:ext uri="{FF2B5EF4-FFF2-40B4-BE49-F238E27FC236}">
                <a16:creationId xmlns:a16="http://schemas.microsoft.com/office/drawing/2014/main" id="{9C025A61-10EA-5BD7-3BE0-538DB6D0636F}"/>
              </a:ext>
            </a:extLst>
          </p:cNvPr>
          <p:cNvSpPr/>
          <p:nvPr/>
        </p:nvSpPr>
        <p:spPr>
          <a:xfrm flipH="1">
            <a:off x="3324029" y="1765894"/>
            <a:ext cx="5077409" cy="487457"/>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660066"/>
                </a:solidFill>
                <a:effectLst/>
                <a:latin typeface="Arial" panose="020B0604020202020204" pitchFamily="34" charset="0"/>
                <a:cs typeface="Arial" panose="020B0604020202020204" pitchFamily="34" charset="0"/>
              </a:rPr>
              <a:t>التفاعلات المستعملة لصناعة البوليمرات </a:t>
            </a:r>
          </a:p>
        </p:txBody>
      </p:sp>
      <p:sp>
        <p:nvSpPr>
          <p:cNvPr id="7" name="Google Shape;104;p8">
            <a:extLst>
              <a:ext uri="{FF2B5EF4-FFF2-40B4-BE49-F238E27FC236}">
                <a16:creationId xmlns:a16="http://schemas.microsoft.com/office/drawing/2014/main" id="{1DB1911A-BD01-E592-F8EE-2CA711712F0C}"/>
              </a:ext>
            </a:extLst>
          </p:cNvPr>
          <p:cNvSpPr/>
          <p:nvPr/>
        </p:nvSpPr>
        <p:spPr>
          <a:xfrm flipH="1">
            <a:off x="2589242" y="2434805"/>
            <a:ext cx="6276391" cy="571414"/>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ماذا تُسمى التفاعلات التي ترتبط فيها </a:t>
            </a:r>
            <a:r>
              <a:rPr lang="ar-SA" sz="2800" b="1" dirty="0" err="1">
                <a:solidFill>
                  <a:srgbClr val="FF0000"/>
                </a:solidFill>
                <a:latin typeface="Arial" panose="020B0604020202020204" pitchFamily="34" charset="0"/>
              </a:rPr>
              <a:t>المونومرات</a:t>
            </a:r>
            <a:r>
              <a:rPr lang="ar-SA" sz="2800" b="1" dirty="0">
                <a:solidFill>
                  <a:srgbClr val="FF0000"/>
                </a:solidFill>
                <a:latin typeface="Arial" panose="020B0604020202020204" pitchFamily="34" charset="0"/>
              </a:rPr>
              <a:t>؟ </a:t>
            </a:r>
            <a:endParaRPr lang="en-US" sz="2800" b="1" dirty="0">
              <a:solidFill>
                <a:srgbClr val="FF0000"/>
              </a:solidFill>
              <a:effectLst/>
              <a:latin typeface="Arial" panose="020B0604020202020204" pitchFamily="34" charset="0"/>
              <a:cs typeface="Arial" panose="020B0604020202020204" pitchFamily="34" charset="0"/>
            </a:endParaRPr>
          </a:p>
        </p:txBody>
      </p:sp>
      <p:sp>
        <p:nvSpPr>
          <p:cNvPr id="9" name="Google Shape;104;p8">
            <a:extLst>
              <a:ext uri="{FF2B5EF4-FFF2-40B4-BE49-F238E27FC236}">
                <a16:creationId xmlns:a16="http://schemas.microsoft.com/office/drawing/2014/main" id="{673979BF-8D4E-688C-0FD6-A2049AA9EF5B}"/>
              </a:ext>
            </a:extLst>
          </p:cNvPr>
          <p:cNvSpPr/>
          <p:nvPr/>
        </p:nvSpPr>
        <p:spPr>
          <a:xfrm flipH="1">
            <a:off x="2589242" y="3278147"/>
            <a:ext cx="6276391"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تفاعلات البلمرة</a:t>
            </a:r>
          </a:p>
        </p:txBody>
      </p:sp>
      <p:sp>
        <p:nvSpPr>
          <p:cNvPr id="11" name="Google Shape;104;p8">
            <a:extLst>
              <a:ext uri="{FF2B5EF4-FFF2-40B4-BE49-F238E27FC236}">
                <a16:creationId xmlns:a16="http://schemas.microsoft.com/office/drawing/2014/main" id="{AADD728E-3B4E-2421-89E6-F34C0F52C68D}"/>
              </a:ext>
            </a:extLst>
          </p:cNvPr>
          <p:cNvSpPr/>
          <p:nvPr/>
        </p:nvSpPr>
        <p:spPr>
          <a:xfrm flipH="1">
            <a:off x="5887611" y="3840043"/>
            <a:ext cx="2304665" cy="57141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بلمرة بالإضافة </a:t>
            </a:r>
          </a:p>
        </p:txBody>
      </p:sp>
      <p:sp>
        <p:nvSpPr>
          <p:cNvPr id="13" name="Google Shape;104;p8">
            <a:extLst>
              <a:ext uri="{FF2B5EF4-FFF2-40B4-BE49-F238E27FC236}">
                <a16:creationId xmlns:a16="http://schemas.microsoft.com/office/drawing/2014/main" id="{E93CC593-F732-6100-E944-01CDC358F827}"/>
              </a:ext>
            </a:extLst>
          </p:cNvPr>
          <p:cNvSpPr/>
          <p:nvPr/>
        </p:nvSpPr>
        <p:spPr>
          <a:xfrm flipH="1">
            <a:off x="3481871" y="3822233"/>
            <a:ext cx="2023189" cy="57141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بلمرة بالتكثف</a:t>
            </a:r>
          </a:p>
        </p:txBody>
      </p:sp>
    </p:spTree>
    <p:extLst>
      <p:ext uri="{BB962C8B-B14F-4D97-AF65-F5344CB8AC3E}">
        <p14:creationId xmlns:p14="http://schemas.microsoft.com/office/powerpoint/2010/main" val="616393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2A5B9AE2-C610-1932-3438-97F2F31405AE}"/>
              </a:ext>
            </a:extLst>
          </p:cNvPr>
          <p:cNvSpPr/>
          <p:nvPr/>
        </p:nvSpPr>
        <p:spPr>
          <a:xfrm flipH="1">
            <a:off x="80866" y="25033"/>
            <a:ext cx="2279779" cy="71845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البلمرة بالإضافة</a:t>
            </a:r>
          </a:p>
        </p:txBody>
      </p:sp>
      <p:sp>
        <p:nvSpPr>
          <p:cNvPr id="3" name="مستطيل 2">
            <a:extLst>
              <a:ext uri="{FF2B5EF4-FFF2-40B4-BE49-F238E27FC236}">
                <a16:creationId xmlns:a16="http://schemas.microsoft.com/office/drawing/2014/main" id="{4B701821-E647-6C2B-AB10-87523A8F8B96}"/>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85</a:t>
            </a:r>
          </a:p>
        </p:txBody>
      </p:sp>
      <p:sp>
        <p:nvSpPr>
          <p:cNvPr id="4" name="Google Shape;113;p9">
            <a:extLst>
              <a:ext uri="{FF2B5EF4-FFF2-40B4-BE49-F238E27FC236}">
                <a16:creationId xmlns:a16="http://schemas.microsoft.com/office/drawing/2014/main" id="{0BA3F696-3701-D010-079C-4FC9CB09462B}"/>
              </a:ext>
            </a:extLst>
          </p:cNvPr>
          <p:cNvSpPr>
            <a:spLocks/>
          </p:cNvSpPr>
          <p:nvPr/>
        </p:nvSpPr>
        <p:spPr>
          <a:xfrm>
            <a:off x="2475603" y="186558"/>
            <a:ext cx="7434944" cy="2383972"/>
          </a:xfrm>
          <a:prstGeom prst="rect">
            <a:avLst/>
          </a:prstGeom>
          <a:solidFill>
            <a:schemeClr val="bg1"/>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endParaRPr sz="2800" b="1" dirty="0">
              <a:latin typeface="Arial" panose="020B0604020202020204" pitchFamily="34" charset="0"/>
              <a:ea typeface="Questrial"/>
              <a:cs typeface="Arial" panose="020B0604020202020204" pitchFamily="34" charset="0"/>
              <a:sym typeface="Questrial"/>
            </a:endParaRPr>
          </a:p>
        </p:txBody>
      </p:sp>
      <p:sp>
        <p:nvSpPr>
          <p:cNvPr id="5" name="Google Shape;104;p8">
            <a:extLst>
              <a:ext uri="{FF2B5EF4-FFF2-40B4-BE49-F238E27FC236}">
                <a16:creationId xmlns:a16="http://schemas.microsoft.com/office/drawing/2014/main" id="{0DA10835-C5E2-6B35-641E-AF84B1F1E479}"/>
              </a:ext>
            </a:extLst>
          </p:cNvPr>
          <p:cNvSpPr/>
          <p:nvPr/>
        </p:nvSpPr>
        <p:spPr>
          <a:xfrm flipH="1">
            <a:off x="4437095" y="379596"/>
            <a:ext cx="3317810" cy="571414"/>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ماهي البلمرة بالإضافة؟</a:t>
            </a:r>
          </a:p>
        </p:txBody>
      </p:sp>
      <p:sp>
        <p:nvSpPr>
          <p:cNvPr id="6" name="Google Shape;104;p8">
            <a:extLst>
              <a:ext uri="{FF2B5EF4-FFF2-40B4-BE49-F238E27FC236}">
                <a16:creationId xmlns:a16="http://schemas.microsoft.com/office/drawing/2014/main" id="{11687740-94CD-BB20-D910-A17CA1A3B962}"/>
              </a:ext>
            </a:extLst>
          </p:cNvPr>
          <p:cNvSpPr/>
          <p:nvPr/>
        </p:nvSpPr>
        <p:spPr>
          <a:xfrm flipH="1">
            <a:off x="2396411" y="926282"/>
            <a:ext cx="7193903" cy="1382322"/>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تفاعل يحدث عندما تحتوي </a:t>
            </a:r>
            <a:r>
              <a:rPr lang="ar-SA" sz="2800" b="1" dirty="0" err="1">
                <a:solidFill>
                  <a:srgbClr val="0000CC"/>
                </a:solidFill>
                <a:latin typeface="Arial" panose="020B0604020202020204" pitchFamily="34" charset="0"/>
              </a:rPr>
              <a:t>المونومرات</a:t>
            </a:r>
            <a:r>
              <a:rPr lang="ar-SA" sz="2800" b="1" dirty="0">
                <a:solidFill>
                  <a:srgbClr val="0000CC"/>
                </a:solidFill>
                <a:latin typeface="Arial" panose="020B0604020202020204" pitchFamily="34" charset="0"/>
              </a:rPr>
              <a:t> على اثنين من</a:t>
            </a:r>
          </a:p>
          <a:p>
            <a:pPr lvl="0" algn="ctr">
              <a:spcBef>
                <a:spcPts val="0"/>
              </a:spcBef>
              <a:spcAft>
                <a:spcPts val="0"/>
              </a:spcAft>
            </a:pPr>
            <a:r>
              <a:rPr lang="ar-SA" sz="2800" b="1" dirty="0">
                <a:solidFill>
                  <a:srgbClr val="0000CC"/>
                </a:solidFill>
                <a:latin typeface="Arial" panose="020B0604020202020204" pitchFamily="34" charset="0"/>
              </a:rPr>
              <a:t>المجموعات الوظيفية على الأقل، تتحد معا ويصاحب</a:t>
            </a:r>
          </a:p>
          <a:p>
            <a:pPr lvl="0" algn="ctr">
              <a:spcBef>
                <a:spcPts val="0"/>
              </a:spcBef>
              <a:spcAft>
                <a:spcPts val="0"/>
              </a:spcAft>
            </a:pPr>
            <a:r>
              <a:rPr lang="ar-SA" sz="2800" b="1" dirty="0">
                <a:solidFill>
                  <a:srgbClr val="0000CC"/>
                </a:solidFill>
                <a:latin typeface="Arial" panose="020B0604020202020204" pitchFamily="34" charset="0"/>
              </a:rPr>
              <a:t>ذلك فقد جزيء صغير غالب امًا يكون ماء.</a:t>
            </a:r>
          </a:p>
        </p:txBody>
      </p:sp>
      <p:pic>
        <p:nvPicPr>
          <p:cNvPr id="9" name="صورة 8" descr="صورة تحتوي على الخط, خط, رسم بياني, نص&#10;&#10;تم إنشاء الوصف تلقائياً">
            <a:extLst>
              <a:ext uri="{FF2B5EF4-FFF2-40B4-BE49-F238E27FC236}">
                <a16:creationId xmlns:a16="http://schemas.microsoft.com/office/drawing/2014/main" id="{F0CE85CD-8D88-DCE0-B663-DABE3424DDA2}"/>
              </a:ext>
            </a:extLst>
          </p:cNvPr>
          <p:cNvPicPr>
            <a:picLocks noChangeAspect="1"/>
          </p:cNvPicPr>
          <p:nvPr/>
        </p:nvPicPr>
        <p:blipFill rotWithShape="1">
          <a:blip r:embed="rId2">
            <a:extLst>
              <a:ext uri="{28A0092B-C50C-407E-A947-70E740481C1C}">
                <a14:useLocalDpi xmlns:a14="http://schemas.microsoft.com/office/drawing/2010/main" val="0"/>
              </a:ext>
            </a:extLst>
          </a:blip>
          <a:srcRect t="12232" b="8154"/>
          <a:stretch/>
        </p:blipFill>
        <p:spPr>
          <a:xfrm>
            <a:off x="2178816" y="2855290"/>
            <a:ext cx="7834368" cy="1730829"/>
          </a:xfrm>
          <a:prstGeom prst="rect">
            <a:avLst/>
          </a:prstGeom>
        </p:spPr>
      </p:pic>
      <p:pic>
        <p:nvPicPr>
          <p:cNvPr id="11" name="صورة 10" descr="صورة تحتوي على رسم بياني, الخط, خط, التصميم&#10;&#10;تم إنشاء الوصف تلقائياً">
            <a:extLst>
              <a:ext uri="{FF2B5EF4-FFF2-40B4-BE49-F238E27FC236}">
                <a16:creationId xmlns:a16="http://schemas.microsoft.com/office/drawing/2014/main" id="{6E8DE80E-E176-2A1E-27A6-114EF815A866}"/>
              </a:ext>
            </a:extLst>
          </p:cNvPr>
          <p:cNvPicPr>
            <a:picLocks noChangeAspect="1"/>
          </p:cNvPicPr>
          <p:nvPr/>
        </p:nvPicPr>
        <p:blipFill rotWithShape="1">
          <a:blip r:embed="rId3">
            <a:extLst>
              <a:ext uri="{28A0092B-C50C-407E-A947-70E740481C1C}">
                <a14:useLocalDpi xmlns:a14="http://schemas.microsoft.com/office/drawing/2010/main" val="0"/>
              </a:ext>
            </a:extLst>
          </a:blip>
          <a:srcRect l="11900" t="21854" r="16354" b="8747"/>
          <a:stretch/>
        </p:blipFill>
        <p:spPr>
          <a:xfrm>
            <a:off x="4224628" y="4783439"/>
            <a:ext cx="3537468" cy="1914481"/>
          </a:xfrm>
          <a:prstGeom prst="rect">
            <a:avLst/>
          </a:prstGeom>
        </p:spPr>
      </p:pic>
    </p:spTree>
    <p:extLst>
      <p:ext uri="{BB962C8B-B14F-4D97-AF65-F5344CB8AC3E}">
        <p14:creationId xmlns:p14="http://schemas.microsoft.com/office/powerpoint/2010/main" val="12612943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2A5B9AE2-C610-1932-3438-97F2F31405AE}"/>
              </a:ext>
            </a:extLst>
          </p:cNvPr>
          <p:cNvSpPr/>
          <p:nvPr/>
        </p:nvSpPr>
        <p:spPr>
          <a:xfrm flipH="1">
            <a:off x="80866" y="25033"/>
            <a:ext cx="2279779" cy="71845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البلمرة بالإضافة</a:t>
            </a:r>
          </a:p>
        </p:txBody>
      </p:sp>
      <p:sp>
        <p:nvSpPr>
          <p:cNvPr id="3" name="مستطيل 2">
            <a:extLst>
              <a:ext uri="{FF2B5EF4-FFF2-40B4-BE49-F238E27FC236}">
                <a16:creationId xmlns:a16="http://schemas.microsoft.com/office/drawing/2014/main" id="{4B701821-E647-6C2B-AB10-87523A8F8B96}"/>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85</a:t>
            </a:r>
          </a:p>
        </p:txBody>
      </p:sp>
      <p:sp>
        <p:nvSpPr>
          <p:cNvPr id="4" name="Google Shape;113;p9">
            <a:extLst>
              <a:ext uri="{FF2B5EF4-FFF2-40B4-BE49-F238E27FC236}">
                <a16:creationId xmlns:a16="http://schemas.microsoft.com/office/drawing/2014/main" id="{0BA3F696-3701-D010-079C-4FC9CB09462B}"/>
              </a:ext>
            </a:extLst>
          </p:cNvPr>
          <p:cNvSpPr>
            <a:spLocks/>
          </p:cNvSpPr>
          <p:nvPr/>
        </p:nvSpPr>
        <p:spPr>
          <a:xfrm>
            <a:off x="2475603" y="186558"/>
            <a:ext cx="7434944" cy="2383972"/>
          </a:xfrm>
          <a:prstGeom prst="rect">
            <a:avLst/>
          </a:prstGeom>
          <a:solidFill>
            <a:schemeClr val="bg1"/>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endParaRPr sz="2800" b="1" dirty="0">
              <a:latin typeface="Arial" panose="020B0604020202020204" pitchFamily="34" charset="0"/>
              <a:ea typeface="Questrial"/>
              <a:cs typeface="Arial" panose="020B0604020202020204" pitchFamily="34" charset="0"/>
              <a:sym typeface="Questrial"/>
            </a:endParaRPr>
          </a:p>
        </p:txBody>
      </p:sp>
      <p:sp>
        <p:nvSpPr>
          <p:cNvPr id="5" name="Google Shape;104;p8">
            <a:extLst>
              <a:ext uri="{FF2B5EF4-FFF2-40B4-BE49-F238E27FC236}">
                <a16:creationId xmlns:a16="http://schemas.microsoft.com/office/drawing/2014/main" id="{0DA10835-C5E2-6B35-641E-AF84B1F1E479}"/>
              </a:ext>
            </a:extLst>
          </p:cNvPr>
          <p:cNvSpPr/>
          <p:nvPr/>
        </p:nvSpPr>
        <p:spPr>
          <a:xfrm flipH="1">
            <a:off x="4437095" y="379596"/>
            <a:ext cx="3317810" cy="571414"/>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ماهي البلمرة بالتكثيف؟</a:t>
            </a:r>
          </a:p>
        </p:txBody>
      </p:sp>
      <p:sp>
        <p:nvSpPr>
          <p:cNvPr id="6" name="Google Shape;104;p8">
            <a:extLst>
              <a:ext uri="{FF2B5EF4-FFF2-40B4-BE49-F238E27FC236}">
                <a16:creationId xmlns:a16="http://schemas.microsoft.com/office/drawing/2014/main" id="{11687740-94CD-BB20-D910-A17CA1A3B962}"/>
              </a:ext>
            </a:extLst>
          </p:cNvPr>
          <p:cNvSpPr/>
          <p:nvPr/>
        </p:nvSpPr>
        <p:spPr>
          <a:xfrm flipH="1">
            <a:off x="2396411" y="926282"/>
            <a:ext cx="7193903" cy="1382322"/>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تفاعل تتكسر فيه الروابط غير المشبعة كما في تفاعلات الإضافة، والاختلاف الوحيد بينهما هو  أن الجزيء الثاني المضاف هو جزيء المادة نفسها .</a:t>
            </a:r>
          </a:p>
        </p:txBody>
      </p:sp>
      <p:pic>
        <p:nvPicPr>
          <p:cNvPr id="8" name="صورة 7" descr="صورة تحتوي على نص, الخط, لقطة شاشة, خط&#10;&#10;تم إنشاء الوصف تلقائياً">
            <a:extLst>
              <a:ext uri="{FF2B5EF4-FFF2-40B4-BE49-F238E27FC236}">
                <a16:creationId xmlns:a16="http://schemas.microsoft.com/office/drawing/2014/main" id="{3F7A8074-9332-2988-E535-5FE5DD2F68A8}"/>
              </a:ext>
            </a:extLst>
          </p:cNvPr>
          <p:cNvPicPr>
            <a:picLocks noChangeAspect="1"/>
          </p:cNvPicPr>
          <p:nvPr/>
        </p:nvPicPr>
        <p:blipFill rotWithShape="1">
          <a:blip r:embed="rId2">
            <a:extLst>
              <a:ext uri="{28A0092B-C50C-407E-A947-70E740481C1C}">
                <a14:useLocalDpi xmlns:a14="http://schemas.microsoft.com/office/drawing/2010/main" val="0"/>
              </a:ext>
            </a:extLst>
          </a:blip>
          <a:srcRect l="3292" t="24908" r="4929" b="34017"/>
          <a:stretch/>
        </p:blipFill>
        <p:spPr>
          <a:xfrm>
            <a:off x="572063" y="2995795"/>
            <a:ext cx="11047874" cy="1380931"/>
          </a:xfrm>
          <a:prstGeom prst="rect">
            <a:avLst/>
          </a:prstGeom>
        </p:spPr>
      </p:pic>
      <p:sp>
        <p:nvSpPr>
          <p:cNvPr id="10" name="مستطيل 9">
            <a:extLst>
              <a:ext uri="{FF2B5EF4-FFF2-40B4-BE49-F238E27FC236}">
                <a16:creationId xmlns:a16="http://schemas.microsoft.com/office/drawing/2014/main" id="{B5A76CEB-B9F6-77BB-02B4-B7F03824BC74}"/>
              </a:ext>
            </a:extLst>
          </p:cNvPr>
          <p:cNvSpPr/>
          <p:nvPr/>
        </p:nvSpPr>
        <p:spPr>
          <a:xfrm>
            <a:off x="3704255" y="4528587"/>
            <a:ext cx="5281125" cy="588497"/>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t>الشكل 2-19 </a:t>
            </a:r>
          </a:p>
          <a:p>
            <a:pPr algn="ctr"/>
            <a:r>
              <a:rPr lang="ar-SA" b="1" dirty="0"/>
              <a:t>النايلون بوليمر يتكون من خيوط رفيعة تشبه الحرير</a:t>
            </a:r>
          </a:p>
        </p:txBody>
      </p:sp>
      <p:pic>
        <p:nvPicPr>
          <p:cNvPr id="13" name="صورة 12" descr="صورة تحتوي على شخص, قماش, داخلي&#10;&#10;تم إنشاء الوصف تلقائياً">
            <a:extLst>
              <a:ext uri="{FF2B5EF4-FFF2-40B4-BE49-F238E27FC236}">
                <a16:creationId xmlns:a16="http://schemas.microsoft.com/office/drawing/2014/main" id="{DD941483-91AA-B5BC-8C8F-A5A2AF2F6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06" y="4560910"/>
            <a:ext cx="3243748" cy="1980786"/>
          </a:xfrm>
          <a:prstGeom prst="rect">
            <a:avLst/>
          </a:prstGeom>
        </p:spPr>
      </p:pic>
    </p:spTree>
    <p:extLst>
      <p:ext uri="{BB962C8B-B14F-4D97-AF65-F5344CB8AC3E}">
        <p14:creationId xmlns:p14="http://schemas.microsoft.com/office/powerpoint/2010/main" val="257194448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553DD51F-7F48-6ABB-A42D-FF64CED81D17}"/>
              </a:ext>
            </a:extLst>
          </p:cNvPr>
          <p:cNvSpPr/>
          <p:nvPr/>
        </p:nvSpPr>
        <p:spPr>
          <a:xfrm flipH="1">
            <a:off x="4761722" y="183654"/>
            <a:ext cx="2668555" cy="718456"/>
          </a:xfrm>
          <a:prstGeom prst="rect">
            <a:avLst/>
          </a:prstGeom>
          <a:solidFill>
            <a:schemeClr val="accent3">
              <a:lumMod val="50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accent1">
                      <a:satMod val="175000"/>
                      <a:alpha val="40000"/>
                    </a:schemeClr>
                  </a:glow>
                </a:effectLst>
              </a:rPr>
              <a:t>تفاعلات البلمرة</a:t>
            </a:r>
          </a:p>
        </p:txBody>
      </p:sp>
      <p:sp>
        <p:nvSpPr>
          <p:cNvPr id="3" name="مستطيل: زاوية مطوية 2">
            <a:extLst>
              <a:ext uri="{FF2B5EF4-FFF2-40B4-BE49-F238E27FC236}">
                <a16:creationId xmlns:a16="http://schemas.microsoft.com/office/drawing/2014/main" id="{1D54EEB9-FBA2-AFD9-F0EF-377D51571EF7}"/>
              </a:ext>
            </a:extLst>
          </p:cNvPr>
          <p:cNvSpPr/>
          <p:nvPr/>
        </p:nvSpPr>
        <p:spPr>
          <a:xfrm>
            <a:off x="6438123" y="1794437"/>
            <a:ext cx="4002833" cy="4422712"/>
          </a:xfrm>
          <a:prstGeom prst="foldedCorner">
            <a:avLst>
              <a:gd name="adj" fmla="val 18532"/>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sz="2800" b="1" dirty="0">
                <a:solidFill>
                  <a:srgbClr val="7030A0"/>
                </a:solidFill>
              </a:rPr>
              <a:t>البلمرة بالإضافة</a:t>
            </a:r>
          </a:p>
          <a:p>
            <a:pPr algn="ctr"/>
            <a:r>
              <a:rPr lang="ar-SA" sz="2800" b="1" dirty="0"/>
              <a:t>تبقى جميع الذرات الموجودة</a:t>
            </a:r>
          </a:p>
          <a:p>
            <a:pPr algn="ctr"/>
            <a:r>
              <a:rPr lang="ar-SA" sz="2800" b="1" dirty="0"/>
              <a:t>في </a:t>
            </a:r>
            <a:r>
              <a:rPr lang="ar-SA" sz="2800" b="1" dirty="0" err="1"/>
              <a:t>المونومر</a:t>
            </a:r>
            <a:r>
              <a:rPr lang="ar-SA" sz="2800" b="1" dirty="0"/>
              <a:t> في تركيب</a:t>
            </a:r>
          </a:p>
          <a:p>
            <a:pPr algn="ctr"/>
            <a:r>
              <a:rPr lang="ar-SA" sz="2800" b="1" dirty="0"/>
              <a:t>البوليمر.</a:t>
            </a:r>
          </a:p>
          <a:p>
            <a:pPr algn="ctr"/>
            <a:r>
              <a:rPr lang="ar-SA" sz="2800" b="1" dirty="0"/>
              <a:t>تتكسر الروابط غير المشبعة</a:t>
            </a:r>
          </a:p>
          <a:p>
            <a:pPr algn="ctr"/>
            <a:r>
              <a:rPr lang="ar-SA" sz="2800" b="1" dirty="0"/>
              <a:t>كما في تفاعلات الإضافة.</a:t>
            </a:r>
          </a:p>
          <a:p>
            <a:pPr algn="ctr"/>
            <a:r>
              <a:rPr lang="ar-SA" sz="2800" b="1" dirty="0"/>
              <a:t>الجزيء المضاف هو جزيء</a:t>
            </a:r>
          </a:p>
          <a:p>
            <a:pPr algn="ctr"/>
            <a:r>
              <a:rPr lang="ar-SA" sz="2800" b="1" dirty="0"/>
              <a:t>المادة نفسها.</a:t>
            </a:r>
          </a:p>
        </p:txBody>
      </p:sp>
      <p:cxnSp>
        <p:nvCxnSpPr>
          <p:cNvPr id="7" name="رابط كسهم مستقيم 6">
            <a:extLst>
              <a:ext uri="{FF2B5EF4-FFF2-40B4-BE49-F238E27FC236}">
                <a16:creationId xmlns:a16="http://schemas.microsoft.com/office/drawing/2014/main" id="{EE52C177-3186-C8FA-69B5-FFD7E34A5994}"/>
              </a:ext>
            </a:extLst>
          </p:cNvPr>
          <p:cNvCxnSpPr>
            <a:cxnSpLocks/>
            <a:endCxn id="3" idx="0"/>
          </p:cNvCxnSpPr>
          <p:nvPr/>
        </p:nvCxnSpPr>
        <p:spPr>
          <a:xfrm>
            <a:off x="6298163" y="902110"/>
            <a:ext cx="2141377" cy="892327"/>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8" name="مستطيل: زاوية مطوية 7">
            <a:extLst>
              <a:ext uri="{FF2B5EF4-FFF2-40B4-BE49-F238E27FC236}">
                <a16:creationId xmlns:a16="http://schemas.microsoft.com/office/drawing/2014/main" id="{95650185-CFD8-C0F4-ABCB-611CC9932DC7}"/>
              </a:ext>
            </a:extLst>
          </p:cNvPr>
          <p:cNvSpPr/>
          <p:nvPr/>
        </p:nvSpPr>
        <p:spPr>
          <a:xfrm>
            <a:off x="1751044" y="1794437"/>
            <a:ext cx="4002833" cy="4422712"/>
          </a:xfrm>
          <a:prstGeom prst="foldedCorner">
            <a:avLst>
              <a:gd name="adj" fmla="val 18532"/>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sz="2800" b="1" dirty="0">
                <a:solidFill>
                  <a:srgbClr val="7030A0"/>
                </a:solidFill>
              </a:rPr>
              <a:t>البلمرة بالتكثف</a:t>
            </a:r>
          </a:p>
          <a:p>
            <a:pPr algn="ctr"/>
            <a:r>
              <a:rPr lang="ar-SA" sz="2800" b="1" dirty="0"/>
              <a:t>تحتوي </a:t>
            </a:r>
            <a:r>
              <a:rPr lang="ar-SA" sz="2800" b="1" dirty="0" err="1"/>
              <a:t>المونومرات</a:t>
            </a:r>
            <a:r>
              <a:rPr lang="ar-SA" sz="2800" b="1" dirty="0"/>
              <a:t> على</a:t>
            </a:r>
          </a:p>
          <a:p>
            <a:pPr algn="ctr"/>
            <a:r>
              <a:rPr lang="ar-SA" sz="2800" b="1" dirty="0"/>
              <a:t>اثنين من المجموعات</a:t>
            </a:r>
          </a:p>
          <a:p>
            <a:pPr algn="ctr"/>
            <a:r>
              <a:rPr lang="ar-SA" sz="2800" b="1" dirty="0"/>
              <a:t>الوظيفية على الأقل تتحد معا</a:t>
            </a:r>
          </a:p>
          <a:p>
            <a:pPr algn="ctr"/>
            <a:r>
              <a:rPr lang="ar-SA" sz="2800" b="1" dirty="0"/>
              <a:t>يصاحب ذلك خسارة جزيء</a:t>
            </a:r>
          </a:p>
          <a:p>
            <a:pPr algn="ctr"/>
            <a:r>
              <a:rPr lang="ar-SA" sz="2800" b="1" dirty="0"/>
              <a:t>صغير (ماء </a:t>
            </a:r>
            <a:r>
              <a:rPr lang="en-US" sz="2800" b="1" dirty="0"/>
              <a:t>H₂O </a:t>
            </a:r>
            <a:r>
              <a:rPr lang="ar-SA" sz="2800" b="1" dirty="0"/>
              <a:t> )</a:t>
            </a:r>
            <a:endParaRPr lang="en-US" sz="2800" b="1" dirty="0"/>
          </a:p>
        </p:txBody>
      </p:sp>
      <p:cxnSp>
        <p:nvCxnSpPr>
          <p:cNvPr id="10" name="رابط كسهم مستقيم 9">
            <a:extLst>
              <a:ext uri="{FF2B5EF4-FFF2-40B4-BE49-F238E27FC236}">
                <a16:creationId xmlns:a16="http://schemas.microsoft.com/office/drawing/2014/main" id="{E4768DED-AA61-F53A-0004-13C60E75C8CC}"/>
              </a:ext>
            </a:extLst>
          </p:cNvPr>
          <p:cNvCxnSpPr>
            <a:cxnSpLocks/>
          </p:cNvCxnSpPr>
          <p:nvPr/>
        </p:nvCxnSpPr>
        <p:spPr>
          <a:xfrm flipH="1">
            <a:off x="3752459" y="902110"/>
            <a:ext cx="1799252" cy="892327"/>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22580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D5DABAD-852E-FD39-EA7B-3056ECE6CB04}"/>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85</a:t>
            </a:r>
          </a:p>
        </p:txBody>
      </p:sp>
      <p:pic>
        <p:nvPicPr>
          <p:cNvPr id="4" name="صورة 3" descr="صورة تحتوي على نص, لقطة شاشة&#10;&#10;تم إنشاء الوصف تلقائياً">
            <a:extLst>
              <a:ext uri="{FF2B5EF4-FFF2-40B4-BE49-F238E27FC236}">
                <a16:creationId xmlns:a16="http://schemas.microsoft.com/office/drawing/2014/main" id="{EF342C2D-9DF9-9F1F-41B6-416D4A2384B7}"/>
              </a:ext>
            </a:extLst>
          </p:cNvPr>
          <p:cNvPicPr>
            <a:picLocks noChangeAspect="1"/>
          </p:cNvPicPr>
          <p:nvPr/>
        </p:nvPicPr>
        <p:blipFill rotWithShape="1">
          <a:blip r:embed="rId2">
            <a:extLst>
              <a:ext uri="{28A0092B-C50C-407E-A947-70E740481C1C}">
                <a14:useLocalDpi xmlns:a14="http://schemas.microsoft.com/office/drawing/2010/main" val="0"/>
              </a:ext>
            </a:extLst>
          </a:blip>
          <a:srcRect l="4279" r="11487" b="8364"/>
          <a:stretch/>
        </p:blipFill>
        <p:spPr>
          <a:xfrm>
            <a:off x="590938" y="625152"/>
            <a:ext cx="11010123" cy="5918818"/>
          </a:xfrm>
          <a:prstGeom prst="rect">
            <a:avLst/>
          </a:prstGeom>
        </p:spPr>
      </p:pic>
    </p:spTree>
    <p:extLst>
      <p:ext uri="{BB962C8B-B14F-4D97-AF65-F5344CB8AC3E}">
        <p14:creationId xmlns:p14="http://schemas.microsoft.com/office/powerpoint/2010/main" val="3035329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D5DABAD-852E-FD39-EA7B-3056ECE6CB04}"/>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85</a:t>
            </a:r>
          </a:p>
        </p:txBody>
      </p:sp>
      <p:pic>
        <p:nvPicPr>
          <p:cNvPr id="4" name="صورة 3" descr="صورة تحتوي على نص, لقطة شاشة&#10;&#10;تم إنشاء الوصف تلقائياً">
            <a:extLst>
              <a:ext uri="{FF2B5EF4-FFF2-40B4-BE49-F238E27FC236}">
                <a16:creationId xmlns:a16="http://schemas.microsoft.com/office/drawing/2014/main" id="{EF342C2D-9DF9-9F1F-41B6-416D4A2384B7}"/>
              </a:ext>
            </a:extLst>
          </p:cNvPr>
          <p:cNvPicPr>
            <a:picLocks noChangeAspect="1"/>
          </p:cNvPicPr>
          <p:nvPr/>
        </p:nvPicPr>
        <p:blipFill rotWithShape="1">
          <a:blip r:embed="rId2">
            <a:extLst>
              <a:ext uri="{28A0092B-C50C-407E-A947-70E740481C1C}">
                <a14:useLocalDpi xmlns:a14="http://schemas.microsoft.com/office/drawing/2010/main" val="0"/>
              </a:ext>
            </a:extLst>
          </a:blip>
          <a:srcRect l="17033" t="55905" r="37781" b="8364"/>
          <a:stretch/>
        </p:blipFill>
        <p:spPr>
          <a:xfrm>
            <a:off x="1707119" y="611156"/>
            <a:ext cx="8572487" cy="3349690"/>
          </a:xfrm>
          <a:prstGeom prst="rect">
            <a:avLst/>
          </a:prstGeom>
        </p:spPr>
      </p:pic>
      <p:sp>
        <p:nvSpPr>
          <p:cNvPr id="3" name="مستطيل 2">
            <a:extLst>
              <a:ext uri="{FF2B5EF4-FFF2-40B4-BE49-F238E27FC236}">
                <a16:creationId xmlns:a16="http://schemas.microsoft.com/office/drawing/2014/main" id="{AE9021F4-1E7A-3742-7E44-51FE04EC9C19}"/>
              </a:ext>
            </a:extLst>
          </p:cNvPr>
          <p:cNvSpPr/>
          <p:nvPr/>
        </p:nvSpPr>
        <p:spPr>
          <a:xfrm>
            <a:off x="3124200" y="4250094"/>
            <a:ext cx="6148872" cy="2304661"/>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solidFill>
                  <a:srgbClr val="0000CC"/>
                </a:solidFill>
              </a:rPr>
              <a:t>النقود المصنوعة من البوليمرات </a:t>
            </a:r>
          </a:p>
          <a:p>
            <a:pPr algn="ctr"/>
            <a:r>
              <a:rPr lang="ar-SA" b="1" dirty="0"/>
              <a:t>تصنع النقود في أستراليا من البوليمرات غير المسامية. وتطلى بطبقة واقية لمنع امتصاص الرطوبة والحفاظ عليها نظيفة. وتعمر أوراق النقود الجديدة في المتوسط أكثر من الأوراق النقدية المتداولة بأربع أو خمس مرات. وبعد تداول الأوراق النقدية المصنوعة من البوليمرات مدة 40 شهرا، يتم تدويرها لإنتاج منتجات بلاستيكية أخرى. وتستعمل تقنيات الطباعة التقليدية في طباعة الحبر، ونظرا لطبيعتها الشفافة يصبح من الصعب استخدام الماسح الضوئي أو الناسخة في إنتاج النقود الورقية المزيفة.</a:t>
            </a:r>
          </a:p>
        </p:txBody>
      </p:sp>
    </p:spTree>
    <p:extLst>
      <p:ext uri="{BB962C8B-B14F-4D97-AF65-F5344CB8AC3E}">
        <p14:creationId xmlns:p14="http://schemas.microsoft.com/office/powerpoint/2010/main" val="3142867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64386E1-8131-06F0-CAEA-E151F044B112}"/>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86</a:t>
            </a:r>
          </a:p>
        </p:txBody>
      </p:sp>
      <p:sp>
        <p:nvSpPr>
          <p:cNvPr id="3" name="Google Shape;104;p8">
            <a:extLst>
              <a:ext uri="{FF2B5EF4-FFF2-40B4-BE49-F238E27FC236}">
                <a16:creationId xmlns:a16="http://schemas.microsoft.com/office/drawing/2014/main" id="{56CFF3B2-8349-4928-2D95-A113ECA8FCD5}"/>
              </a:ext>
            </a:extLst>
          </p:cNvPr>
          <p:cNvSpPr/>
          <p:nvPr/>
        </p:nvSpPr>
        <p:spPr>
          <a:xfrm flipH="1">
            <a:off x="80865" y="25033"/>
            <a:ext cx="2932922"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البوليمرات الشائعة</a:t>
            </a:r>
          </a:p>
        </p:txBody>
      </p:sp>
      <p:sp>
        <p:nvSpPr>
          <p:cNvPr id="4" name="مستطيل 3">
            <a:extLst>
              <a:ext uri="{FF2B5EF4-FFF2-40B4-BE49-F238E27FC236}">
                <a16:creationId xmlns:a16="http://schemas.microsoft.com/office/drawing/2014/main" id="{C44FEA52-99D0-4801-6E76-3DCAEC4D5F28}"/>
              </a:ext>
            </a:extLst>
          </p:cNvPr>
          <p:cNvSpPr/>
          <p:nvPr/>
        </p:nvSpPr>
        <p:spPr>
          <a:xfrm>
            <a:off x="4970883" y="111968"/>
            <a:ext cx="2250233" cy="555171"/>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solidFill>
                  <a:schemeClr val="tx1"/>
                </a:solidFill>
              </a:rPr>
              <a:t>جدول 2-14</a:t>
            </a:r>
          </a:p>
        </p:txBody>
      </p:sp>
      <p:pic>
        <p:nvPicPr>
          <p:cNvPr id="6" name="صورة 5" descr="صورة تحتوي على نص, لقطة شاشة, رسم بياني, الخط&#10;&#10;تم إنشاء الوصف تلقائياً">
            <a:extLst>
              <a:ext uri="{FF2B5EF4-FFF2-40B4-BE49-F238E27FC236}">
                <a16:creationId xmlns:a16="http://schemas.microsoft.com/office/drawing/2014/main" id="{F80ADF5C-3495-B967-CBE8-E669730543A9}"/>
              </a:ext>
            </a:extLst>
          </p:cNvPr>
          <p:cNvPicPr>
            <a:picLocks noChangeAspect="1"/>
          </p:cNvPicPr>
          <p:nvPr/>
        </p:nvPicPr>
        <p:blipFill rotWithShape="1">
          <a:blip r:embed="rId2">
            <a:extLst>
              <a:ext uri="{28A0092B-C50C-407E-A947-70E740481C1C}">
                <a14:useLocalDpi xmlns:a14="http://schemas.microsoft.com/office/drawing/2010/main" val="0"/>
              </a:ext>
            </a:extLst>
          </a:blip>
          <a:srcRect l="2451" t="2761" r="2122" b="2814"/>
          <a:stretch/>
        </p:blipFill>
        <p:spPr>
          <a:xfrm>
            <a:off x="1579983" y="1060730"/>
            <a:ext cx="9032032" cy="5368062"/>
          </a:xfrm>
          <a:prstGeom prst="rect">
            <a:avLst/>
          </a:prstGeom>
        </p:spPr>
      </p:pic>
    </p:spTree>
    <p:extLst>
      <p:ext uri="{BB962C8B-B14F-4D97-AF65-F5344CB8AC3E}">
        <p14:creationId xmlns:p14="http://schemas.microsoft.com/office/powerpoint/2010/main" val="250441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64386E1-8131-06F0-CAEA-E151F044B112}"/>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86</a:t>
            </a:r>
          </a:p>
        </p:txBody>
      </p:sp>
      <p:sp>
        <p:nvSpPr>
          <p:cNvPr id="3" name="Google Shape;104;p8">
            <a:extLst>
              <a:ext uri="{FF2B5EF4-FFF2-40B4-BE49-F238E27FC236}">
                <a16:creationId xmlns:a16="http://schemas.microsoft.com/office/drawing/2014/main" id="{56CFF3B2-8349-4928-2D95-A113ECA8FCD5}"/>
              </a:ext>
            </a:extLst>
          </p:cNvPr>
          <p:cNvSpPr/>
          <p:nvPr/>
        </p:nvSpPr>
        <p:spPr>
          <a:xfrm flipH="1">
            <a:off x="80865" y="25033"/>
            <a:ext cx="2932922" cy="718456"/>
          </a:xfrm>
          <a:prstGeom prst="rect">
            <a:avLst/>
          </a:prstGeom>
          <a:solidFill>
            <a:schemeClr val="accent1">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البوليمرات الشائعة</a:t>
            </a:r>
          </a:p>
        </p:txBody>
      </p:sp>
      <p:sp>
        <p:nvSpPr>
          <p:cNvPr id="4" name="مستطيل 3">
            <a:extLst>
              <a:ext uri="{FF2B5EF4-FFF2-40B4-BE49-F238E27FC236}">
                <a16:creationId xmlns:a16="http://schemas.microsoft.com/office/drawing/2014/main" id="{C44FEA52-99D0-4801-6E76-3DCAEC4D5F28}"/>
              </a:ext>
            </a:extLst>
          </p:cNvPr>
          <p:cNvSpPr/>
          <p:nvPr/>
        </p:nvSpPr>
        <p:spPr>
          <a:xfrm>
            <a:off x="4970883" y="111968"/>
            <a:ext cx="2250233" cy="555171"/>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solidFill>
                  <a:schemeClr val="tx1"/>
                </a:solidFill>
              </a:rPr>
              <a:t>جدول 2-14</a:t>
            </a:r>
          </a:p>
        </p:txBody>
      </p:sp>
      <p:pic>
        <p:nvPicPr>
          <p:cNvPr id="6" name="صورة 5" descr="صورة تحتوي على نص, رسم بياني, لقطة شاشة, خط يد&#10;&#10;تم إنشاء الوصف تلقائياً">
            <a:extLst>
              <a:ext uri="{FF2B5EF4-FFF2-40B4-BE49-F238E27FC236}">
                <a16:creationId xmlns:a16="http://schemas.microsoft.com/office/drawing/2014/main" id="{B37945CA-5A65-B4F1-FFCA-607BB36216C0}"/>
              </a:ext>
            </a:extLst>
          </p:cNvPr>
          <p:cNvPicPr>
            <a:picLocks noChangeAspect="1"/>
          </p:cNvPicPr>
          <p:nvPr/>
        </p:nvPicPr>
        <p:blipFill rotWithShape="1">
          <a:blip r:embed="rId2">
            <a:extLst>
              <a:ext uri="{28A0092B-C50C-407E-A947-70E740481C1C}">
                <a14:useLocalDpi xmlns:a14="http://schemas.microsoft.com/office/drawing/2010/main" val="0"/>
              </a:ext>
            </a:extLst>
          </a:blip>
          <a:srcRect l="4347" t="5033" r="6253" b="5761"/>
          <a:stretch/>
        </p:blipFill>
        <p:spPr>
          <a:xfrm>
            <a:off x="2447729" y="895739"/>
            <a:ext cx="7296539" cy="5710335"/>
          </a:xfrm>
          <a:prstGeom prst="rect">
            <a:avLst/>
          </a:prstGeom>
        </p:spPr>
      </p:pic>
    </p:spTree>
    <p:extLst>
      <p:ext uri="{BB962C8B-B14F-4D97-AF65-F5344CB8AC3E}">
        <p14:creationId xmlns:p14="http://schemas.microsoft.com/office/powerpoint/2010/main" val="4077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مستديرة الزوايا 1">
            <a:extLst>
              <a:ext uri="{FF2B5EF4-FFF2-40B4-BE49-F238E27FC236}">
                <a16:creationId xmlns:a16="http://schemas.microsoft.com/office/drawing/2014/main" id="{E042FCED-08FB-FDCE-E928-5B34F0B22EE7}"/>
              </a:ext>
            </a:extLst>
          </p:cNvPr>
          <p:cNvSpPr/>
          <p:nvPr/>
        </p:nvSpPr>
        <p:spPr>
          <a:xfrm>
            <a:off x="7581791" y="2004778"/>
            <a:ext cx="3157744" cy="2138014"/>
          </a:xfrm>
          <a:prstGeom prst="wedgeRoundRectCallout">
            <a:avLst>
              <a:gd name="adj1" fmla="val -11663"/>
              <a:gd name="adj2" fmla="val -71573"/>
              <a:gd name="adj3" fmla="val 16667"/>
            </a:avLst>
          </a:prstGeom>
          <a:solidFill>
            <a:schemeClr val="accent2">
              <a:lumMod val="75000"/>
            </a:schemeClr>
          </a:solidFill>
          <a:ln>
            <a:solidFill>
              <a:schemeClr val="accent2">
                <a:lumMod val="50000"/>
              </a:schemeClr>
            </a:solidFill>
          </a:ln>
          <a:effectLst>
            <a:outerShdw blurRad="63500" sx="102000" sy="102000" algn="ctr" rotWithShape="0">
              <a:schemeClr val="accent5"/>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ما هو موضوع درسنا اليوم</a:t>
            </a:r>
          </a:p>
        </p:txBody>
      </p:sp>
      <p:sp>
        <p:nvSpPr>
          <p:cNvPr id="3" name="فقاعة الكلام: مستطيلة مستديرة الزوايا 2">
            <a:extLst>
              <a:ext uri="{FF2B5EF4-FFF2-40B4-BE49-F238E27FC236}">
                <a16:creationId xmlns:a16="http://schemas.microsoft.com/office/drawing/2014/main" id="{BB323607-7A59-E0F4-A767-BBFC98E8958C}"/>
              </a:ext>
            </a:extLst>
          </p:cNvPr>
          <p:cNvSpPr/>
          <p:nvPr/>
        </p:nvSpPr>
        <p:spPr>
          <a:xfrm>
            <a:off x="2938256" y="2004778"/>
            <a:ext cx="3157744" cy="2138014"/>
          </a:xfrm>
          <a:prstGeom prst="wedgeRoundRectCallout">
            <a:avLst>
              <a:gd name="adj1" fmla="val -11663"/>
              <a:gd name="adj2" fmla="val -71573"/>
              <a:gd name="adj3" fmla="val 16667"/>
            </a:avLst>
          </a:prstGeom>
          <a:solidFill>
            <a:schemeClr val="accent2">
              <a:lumMod val="75000"/>
            </a:schemeClr>
          </a:solidFill>
          <a:ln>
            <a:solidFill>
              <a:schemeClr val="accent2">
                <a:lumMod val="50000"/>
              </a:schemeClr>
            </a:solidFill>
          </a:ln>
          <a:effectLst>
            <a:outerShdw blurRad="63500" sx="102000" sy="102000" algn="ctr" rotWithShape="0">
              <a:schemeClr val="accent5"/>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t>البوليمرات</a:t>
            </a:r>
          </a:p>
        </p:txBody>
      </p:sp>
    </p:spTree>
    <p:extLst>
      <p:ext uri="{BB962C8B-B14F-4D97-AF65-F5344CB8AC3E}">
        <p14:creationId xmlns:p14="http://schemas.microsoft.com/office/powerpoint/2010/main" val="36737934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جربة البوليمر 2">
            <a:hlinkClick r:id="" action="ppaction://media"/>
            <a:extLst>
              <a:ext uri="{FF2B5EF4-FFF2-40B4-BE49-F238E27FC236}">
                <a16:creationId xmlns:a16="http://schemas.microsoft.com/office/drawing/2014/main" id="{DEE6B049-9546-6FED-1FC2-308D56EE6C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2654" y="163990"/>
            <a:ext cx="8706692" cy="6530019"/>
          </a:xfrm>
          <a:prstGeom prst="rect">
            <a:avLst/>
          </a:prstGeom>
        </p:spPr>
      </p:pic>
    </p:spTree>
    <p:extLst>
      <p:ext uri="{BB962C8B-B14F-4D97-AF65-F5344CB8AC3E}">
        <p14:creationId xmlns:p14="http://schemas.microsoft.com/office/powerpoint/2010/main" val="1855550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262B56-C4C6-6976-305E-F57EC6E55D5E}"/>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87</a:t>
            </a:r>
          </a:p>
        </p:txBody>
      </p:sp>
      <p:sp>
        <p:nvSpPr>
          <p:cNvPr id="3" name="Google Shape;103;p8">
            <a:extLst>
              <a:ext uri="{FF2B5EF4-FFF2-40B4-BE49-F238E27FC236}">
                <a16:creationId xmlns:a16="http://schemas.microsoft.com/office/drawing/2014/main" id="{D43D61A8-0573-DD1E-CE22-E397F1ADB89B}"/>
              </a:ext>
            </a:extLst>
          </p:cNvPr>
          <p:cNvSpPr/>
          <p:nvPr/>
        </p:nvSpPr>
        <p:spPr>
          <a:xfrm flipH="1">
            <a:off x="2796070" y="741364"/>
            <a:ext cx="6802017" cy="5631444"/>
          </a:xfrm>
          <a:prstGeom prst="rect">
            <a:avLst/>
          </a:prstGeom>
          <a:solidFill>
            <a:schemeClr val="bg1"/>
          </a:solidFill>
          <a:ln>
            <a:noFill/>
          </a:ln>
          <a:effectLst>
            <a:outerShdw dist="95250" dir="2700000" algn="bl" rotWithShape="0">
              <a:schemeClr val="accent2">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6" name="Google Shape;104;p8">
            <a:extLst>
              <a:ext uri="{FF2B5EF4-FFF2-40B4-BE49-F238E27FC236}">
                <a16:creationId xmlns:a16="http://schemas.microsoft.com/office/drawing/2014/main" id="{E631E751-B19A-DCE6-9EBD-BA30F7C71CD3}"/>
              </a:ext>
            </a:extLst>
          </p:cNvPr>
          <p:cNvSpPr/>
          <p:nvPr/>
        </p:nvSpPr>
        <p:spPr>
          <a:xfrm flipH="1">
            <a:off x="3770927" y="1134383"/>
            <a:ext cx="4973613"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لماذا يسمى هذا العصر عصر البوليمرات؟</a:t>
            </a:r>
          </a:p>
        </p:txBody>
      </p:sp>
      <p:sp>
        <p:nvSpPr>
          <p:cNvPr id="7" name="Google Shape;104;p8">
            <a:extLst>
              <a:ext uri="{FF2B5EF4-FFF2-40B4-BE49-F238E27FC236}">
                <a16:creationId xmlns:a16="http://schemas.microsoft.com/office/drawing/2014/main" id="{48F9E015-3780-0FC3-1EC5-C1197ECA32F1}"/>
              </a:ext>
            </a:extLst>
          </p:cNvPr>
          <p:cNvSpPr/>
          <p:nvPr/>
        </p:nvSpPr>
        <p:spPr>
          <a:xfrm flipH="1">
            <a:off x="3119538" y="1584586"/>
            <a:ext cx="6276391" cy="1771018"/>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قديماً كان استعمال الناس يقتصر على المواد الطبيعية، ولكن بعد تطوير البوليمرات استعملت بشكل واسع ، لذلك ربط الناس هذا العصر بالبوليمرات.</a:t>
            </a:r>
          </a:p>
        </p:txBody>
      </p:sp>
      <p:sp>
        <p:nvSpPr>
          <p:cNvPr id="8" name="Google Shape;104;p8">
            <a:extLst>
              <a:ext uri="{FF2B5EF4-FFF2-40B4-BE49-F238E27FC236}">
                <a16:creationId xmlns:a16="http://schemas.microsoft.com/office/drawing/2014/main" id="{E52C9D5D-DC70-35C0-877D-D35CBD74857A}"/>
              </a:ext>
            </a:extLst>
          </p:cNvPr>
          <p:cNvSpPr/>
          <p:nvPr/>
        </p:nvSpPr>
        <p:spPr>
          <a:xfrm flipH="1">
            <a:off x="3965112" y="3611175"/>
            <a:ext cx="4463927"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 لماذا انتشر استعمال البوليمرات؟ </a:t>
            </a:r>
          </a:p>
        </p:txBody>
      </p:sp>
      <p:sp>
        <p:nvSpPr>
          <p:cNvPr id="10" name="Google Shape;104;p8">
            <a:extLst>
              <a:ext uri="{FF2B5EF4-FFF2-40B4-BE49-F238E27FC236}">
                <a16:creationId xmlns:a16="http://schemas.microsoft.com/office/drawing/2014/main" id="{9CD9D82E-EB80-624D-EA82-4DD2F114ACA7}"/>
              </a:ext>
            </a:extLst>
          </p:cNvPr>
          <p:cNvSpPr/>
          <p:nvPr/>
        </p:nvSpPr>
        <p:spPr>
          <a:xfrm flipH="1">
            <a:off x="3058881" y="4091848"/>
            <a:ext cx="6276391" cy="2025389"/>
          </a:xfrm>
          <a:prstGeom prst="rect">
            <a:avLst/>
          </a:prstGeom>
          <a:noFill/>
          <a:ln>
            <a:noFill/>
          </a:ln>
          <a:effectLst/>
        </p:spPr>
        <p:txBody>
          <a:bodyPr spcFirstLastPara="1" wrap="square" lIns="91425" tIns="91425" rIns="91425" bIns="91425" anchor="ctr" anchorCtr="0">
            <a:noAutofit/>
          </a:bodyPr>
          <a:lstStyle/>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بسبب سهولة تحضيرها. </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المواد المستعملة الأولية في تحضيرها غير مكلفة. </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هناك أسباب أخرى أكثر أهمية تتعلق بخواص البوليمرات نفسها</a:t>
            </a:r>
          </a:p>
        </p:txBody>
      </p:sp>
      <p:sp>
        <p:nvSpPr>
          <p:cNvPr id="4" name="Google Shape;104;p8">
            <a:extLst>
              <a:ext uri="{FF2B5EF4-FFF2-40B4-BE49-F238E27FC236}">
                <a16:creationId xmlns:a16="http://schemas.microsoft.com/office/drawing/2014/main" id="{11FF4D41-E66D-8211-CF61-C3C6C7869CAB}"/>
              </a:ext>
            </a:extLst>
          </p:cNvPr>
          <p:cNvSpPr/>
          <p:nvPr/>
        </p:nvSpPr>
        <p:spPr>
          <a:xfrm flipH="1">
            <a:off x="80865" y="25033"/>
            <a:ext cx="2513048" cy="718456"/>
          </a:xfrm>
          <a:prstGeom prst="rect">
            <a:avLst/>
          </a:prstGeom>
          <a:solidFill>
            <a:schemeClr val="accent2">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عصر البوليمرات</a:t>
            </a:r>
          </a:p>
        </p:txBody>
      </p:sp>
    </p:spTree>
    <p:extLst>
      <p:ext uri="{BB962C8B-B14F-4D97-AF65-F5344CB8AC3E}">
        <p14:creationId xmlns:p14="http://schemas.microsoft.com/office/powerpoint/2010/main" val="2991909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 calcmode="lin" valueType="num">
                                      <p:cBhvr>
                                        <p:cTn id="31"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 calcmode="lin" valueType="num">
                                      <p:cBhvr>
                                        <p:cTn id="39"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903329F-47DB-61FB-62F7-21439F896A68}"/>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87</a:t>
            </a:r>
          </a:p>
        </p:txBody>
      </p:sp>
      <p:pic>
        <p:nvPicPr>
          <p:cNvPr id="4" name="صورة 3" descr="صورة تحتوي على إناء للزهور, نبات بيتي, لقطة شاشة, نبات&#10;&#10;تم إنشاء الوصف تلقائياً">
            <a:extLst>
              <a:ext uri="{FF2B5EF4-FFF2-40B4-BE49-F238E27FC236}">
                <a16:creationId xmlns:a16="http://schemas.microsoft.com/office/drawing/2014/main" id="{3886DFEA-D332-D44F-3B09-29BB193DFC4F}"/>
              </a:ext>
            </a:extLst>
          </p:cNvPr>
          <p:cNvPicPr>
            <a:picLocks noChangeAspect="1"/>
          </p:cNvPicPr>
          <p:nvPr/>
        </p:nvPicPr>
        <p:blipFill rotWithShape="1">
          <a:blip r:embed="rId2">
            <a:extLst>
              <a:ext uri="{28A0092B-C50C-407E-A947-70E740481C1C}">
                <a14:useLocalDpi xmlns:a14="http://schemas.microsoft.com/office/drawing/2010/main" val="0"/>
              </a:ext>
            </a:extLst>
          </a:blip>
          <a:srcRect l="4705" t="9365" r="37267" b="9365"/>
          <a:stretch/>
        </p:blipFill>
        <p:spPr>
          <a:xfrm>
            <a:off x="2886269" y="527180"/>
            <a:ext cx="6419461" cy="4076358"/>
          </a:xfrm>
          <a:prstGeom prst="rect">
            <a:avLst/>
          </a:prstGeom>
          <a:ln>
            <a:solidFill>
              <a:schemeClr val="accent1">
                <a:lumMod val="50000"/>
              </a:schemeClr>
            </a:solidFill>
          </a:ln>
        </p:spPr>
      </p:pic>
      <p:sp>
        <p:nvSpPr>
          <p:cNvPr id="5" name="مستطيل 4">
            <a:extLst>
              <a:ext uri="{FF2B5EF4-FFF2-40B4-BE49-F238E27FC236}">
                <a16:creationId xmlns:a16="http://schemas.microsoft.com/office/drawing/2014/main" id="{ECDDDF40-AFE2-8915-D4A3-044A3AB286D1}"/>
              </a:ext>
            </a:extLst>
          </p:cNvPr>
          <p:cNvSpPr/>
          <p:nvPr/>
        </p:nvSpPr>
        <p:spPr>
          <a:xfrm>
            <a:off x="3021564" y="4791270"/>
            <a:ext cx="6148872" cy="900404"/>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solidFill>
                  <a:sysClr val="windowText" lastClr="000000"/>
                </a:solidFill>
              </a:rPr>
              <a:t>الشكل 2-21</a:t>
            </a:r>
          </a:p>
          <a:p>
            <a:pPr algn="ctr"/>
            <a:r>
              <a:rPr lang="ar-SA" b="1" dirty="0">
                <a:solidFill>
                  <a:sysClr val="windowText" lastClr="000000"/>
                </a:solidFill>
              </a:rPr>
              <a:t>يصنع الخشب البلاستيكي من البلاستيك المعاد تدويره، مثل زجاجات العصير، والحليب، وغيرها من نفايات البولي إيثيلين</a:t>
            </a:r>
          </a:p>
        </p:txBody>
      </p:sp>
    </p:spTree>
    <p:extLst>
      <p:ext uri="{BB962C8B-B14F-4D97-AF65-F5344CB8AC3E}">
        <p14:creationId xmlns:p14="http://schemas.microsoft.com/office/powerpoint/2010/main" val="9380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رسوم متحركة, فن الطفل, فن&#10;&#10;تم إنشاء الوصف تلقائياً">
            <a:extLst>
              <a:ext uri="{FF2B5EF4-FFF2-40B4-BE49-F238E27FC236}">
                <a16:creationId xmlns:a16="http://schemas.microsoft.com/office/drawing/2014/main" id="{737DABF3-102B-F40B-B970-1338E2C8D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3324" y="1504950"/>
            <a:ext cx="2667000" cy="4762500"/>
          </a:xfrm>
          <a:prstGeom prst="rect">
            <a:avLst/>
          </a:prstGeom>
        </p:spPr>
      </p:pic>
      <p:sp>
        <p:nvSpPr>
          <p:cNvPr id="4" name="فقاعة الكلام: مستطيلة مستديرة الزوايا 3">
            <a:extLst>
              <a:ext uri="{FF2B5EF4-FFF2-40B4-BE49-F238E27FC236}">
                <a16:creationId xmlns:a16="http://schemas.microsoft.com/office/drawing/2014/main" id="{569EFDF2-7F6C-952C-30E1-A3D3FD8FB8E9}"/>
              </a:ext>
            </a:extLst>
          </p:cNvPr>
          <p:cNvSpPr/>
          <p:nvPr/>
        </p:nvSpPr>
        <p:spPr>
          <a:xfrm>
            <a:off x="1791477" y="1504950"/>
            <a:ext cx="5327779" cy="3125755"/>
          </a:xfrm>
          <a:prstGeom prst="wedgeRoundRectCallout">
            <a:avLst>
              <a:gd name="adj1" fmla="val 69535"/>
              <a:gd name="adj2" fmla="val 15634"/>
              <a:gd name="adj3" fmla="val 16667"/>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2800" b="1" dirty="0"/>
              <a:t>هيا لمعرفة صفحة 87 </a:t>
            </a:r>
          </a:p>
          <a:p>
            <a:pPr algn="ctr"/>
            <a:r>
              <a:rPr lang="ar-SA" sz="2800" b="1" dirty="0"/>
              <a:t>لمعرفة ما هي خواص البوليمرات </a:t>
            </a:r>
          </a:p>
        </p:txBody>
      </p:sp>
      <p:sp>
        <p:nvSpPr>
          <p:cNvPr id="5" name="مستطيل 4">
            <a:extLst>
              <a:ext uri="{FF2B5EF4-FFF2-40B4-BE49-F238E27FC236}">
                <a16:creationId xmlns:a16="http://schemas.microsoft.com/office/drawing/2014/main" id="{E36CECA0-83FA-761C-A1F6-23E40C9BDBD2}"/>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87</a:t>
            </a:r>
          </a:p>
        </p:txBody>
      </p:sp>
    </p:spTree>
    <p:extLst>
      <p:ext uri="{BB962C8B-B14F-4D97-AF65-F5344CB8AC3E}">
        <p14:creationId xmlns:p14="http://schemas.microsoft.com/office/powerpoint/2010/main" val="10537166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262B56-C4C6-6976-305E-F57EC6E55D5E}"/>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87</a:t>
            </a:r>
          </a:p>
        </p:txBody>
      </p:sp>
      <p:sp>
        <p:nvSpPr>
          <p:cNvPr id="3" name="Google Shape;103;p8">
            <a:extLst>
              <a:ext uri="{FF2B5EF4-FFF2-40B4-BE49-F238E27FC236}">
                <a16:creationId xmlns:a16="http://schemas.microsoft.com/office/drawing/2014/main" id="{D43D61A8-0573-DD1E-CE22-E397F1ADB89B}"/>
              </a:ext>
            </a:extLst>
          </p:cNvPr>
          <p:cNvSpPr/>
          <p:nvPr/>
        </p:nvSpPr>
        <p:spPr>
          <a:xfrm flipH="1">
            <a:off x="2796070" y="741364"/>
            <a:ext cx="6802017" cy="5631444"/>
          </a:xfrm>
          <a:prstGeom prst="rect">
            <a:avLst/>
          </a:prstGeom>
          <a:solidFill>
            <a:schemeClr val="bg1"/>
          </a:solidFill>
          <a:ln>
            <a:noFill/>
          </a:ln>
          <a:effectLst>
            <a:outerShdw dist="95250" dir="2700000" algn="bl" rotWithShape="0">
              <a:schemeClr val="accent2">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6" name="Google Shape;104;p8">
            <a:extLst>
              <a:ext uri="{FF2B5EF4-FFF2-40B4-BE49-F238E27FC236}">
                <a16:creationId xmlns:a16="http://schemas.microsoft.com/office/drawing/2014/main" id="{E631E751-B19A-DCE6-9EBD-BA30F7C71CD3}"/>
              </a:ext>
            </a:extLst>
          </p:cNvPr>
          <p:cNvSpPr/>
          <p:nvPr/>
        </p:nvSpPr>
        <p:spPr>
          <a:xfrm flipH="1">
            <a:off x="3965111" y="1750203"/>
            <a:ext cx="4463927"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 هي خواص البوليمرات؟</a:t>
            </a:r>
          </a:p>
        </p:txBody>
      </p:sp>
      <p:sp>
        <p:nvSpPr>
          <p:cNvPr id="10" name="Google Shape;104;p8">
            <a:extLst>
              <a:ext uri="{FF2B5EF4-FFF2-40B4-BE49-F238E27FC236}">
                <a16:creationId xmlns:a16="http://schemas.microsoft.com/office/drawing/2014/main" id="{9CD9D82E-EB80-624D-EA82-4DD2F114ACA7}"/>
              </a:ext>
            </a:extLst>
          </p:cNvPr>
          <p:cNvSpPr/>
          <p:nvPr/>
        </p:nvSpPr>
        <p:spPr>
          <a:xfrm flipH="1">
            <a:off x="3058878" y="2479724"/>
            <a:ext cx="6276391" cy="3220404"/>
          </a:xfrm>
          <a:prstGeom prst="rect">
            <a:avLst/>
          </a:prstGeom>
          <a:noFill/>
          <a:ln>
            <a:noFill/>
          </a:ln>
          <a:effectLst/>
        </p:spPr>
        <p:txBody>
          <a:bodyPr spcFirstLastPara="1" wrap="square" lIns="91425" tIns="91425" rIns="91425" bIns="91425" anchor="ctr" anchorCtr="0">
            <a:noAutofit/>
          </a:bodyPr>
          <a:lstStyle/>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 يمكن سحب بعضها في صورة ألياف أنعم من الحرير</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 البعض الأخر قوي كالفولاذ</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البوليمرات غير قابلة للصدأ</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سهولة تشكيلها بأشكال مختلفة</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للبوليمرات خواص تعود الى تركيبها </a:t>
            </a:r>
            <a:r>
              <a:rPr lang="ar-SA" sz="2800" b="1" dirty="0" err="1">
                <a:solidFill>
                  <a:srgbClr val="0000CC"/>
                </a:solidFill>
                <a:latin typeface="Arial" panose="020B0604020202020204" pitchFamily="34" charset="0"/>
              </a:rPr>
              <a:t>الجزيئ</a:t>
            </a:r>
            <a:r>
              <a:rPr lang="ar-SA" sz="2800" b="1" dirty="0">
                <a:solidFill>
                  <a:srgbClr val="0000CC"/>
                </a:solidFill>
                <a:latin typeface="Arial" panose="020B0604020202020204" pitchFamily="34" charset="0"/>
              </a:rPr>
              <a:t> مثل بولي إيثيلين</a:t>
            </a:r>
          </a:p>
        </p:txBody>
      </p:sp>
      <p:sp>
        <p:nvSpPr>
          <p:cNvPr id="4" name="Google Shape;104;p8">
            <a:extLst>
              <a:ext uri="{FF2B5EF4-FFF2-40B4-BE49-F238E27FC236}">
                <a16:creationId xmlns:a16="http://schemas.microsoft.com/office/drawing/2014/main" id="{11FF4D41-E66D-8211-CF61-C3C6C7869CAB}"/>
              </a:ext>
            </a:extLst>
          </p:cNvPr>
          <p:cNvSpPr/>
          <p:nvPr/>
        </p:nvSpPr>
        <p:spPr>
          <a:xfrm flipH="1">
            <a:off x="80865" y="25033"/>
            <a:ext cx="2513048" cy="718456"/>
          </a:xfrm>
          <a:prstGeom prst="rect">
            <a:avLst/>
          </a:prstGeom>
          <a:solidFill>
            <a:schemeClr val="accent2">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عصر البوليمرات</a:t>
            </a:r>
          </a:p>
        </p:txBody>
      </p:sp>
      <p:sp>
        <p:nvSpPr>
          <p:cNvPr id="5" name="Google Shape;104;p8">
            <a:extLst>
              <a:ext uri="{FF2B5EF4-FFF2-40B4-BE49-F238E27FC236}">
                <a16:creationId xmlns:a16="http://schemas.microsoft.com/office/drawing/2014/main" id="{EB252708-1C4B-6BE3-F04A-D791C043A784}"/>
              </a:ext>
            </a:extLst>
          </p:cNvPr>
          <p:cNvSpPr/>
          <p:nvPr/>
        </p:nvSpPr>
        <p:spPr>
          <a:xfrm flipH="1">
            <a:off x="4520483" y="1020682"/>
            <a:ext cx="3151034"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CD1583"/>
                </a:solidFill>
                <a:latin typeface="Arial" panose="020B0604020202020204" pitchFamily="34" charset="0"/>
              </a:rPr>
              <a:t>خواص البوليمرات</a:t>
            </a:r>
          </a:p>
        </p:txBody>
      </p:sp>
    </p:spTree>
    <p:extLst>
      <p:ext uri="{BB962C8B-B14F-4D97-AF65-F5344CB8AC3E}">
        <p14:creationId xmlns:p14="http://schemas.microsoft.com/office/powerpoint/2010/main" val="77550846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p:cTn id="15"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p:cTn id="23"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p:cTn id="31" dur="10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p:cTn id="39" dur="10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0">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262B56-C4C6-6976-305E-F57EC6E55D5E}"/>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87</a:t>
            </a:r>
          </a:p>
        </p:txBody>
      </p:sp>
      <p:sp>
        <p:nvSpPr>
          <p:cNvPr id="3" name="Google Shape;103;p8">
            <a:extLst>
              <a:ext uri="{FF2B5EF4-FFF2-40B4-BE49-F238E27FC236}">
                <a16:creationId xmlns:a16="http://schemas.microsoft.com/office/drawing/2014/main" id="{D43D61A8-0573-DD1E-CE22-E397F1ADB89B}"/>
              </a:ext>
            </a:extLst>
          </p:cNvPr>
          <p:cNvSpPr/>
          <p:nvPr/>
        </p:nvSpPr>
        <p:spPr>
          <a:xfrm flipH="1">
            <a:off x="3753616" y="741364"/>
            <a:ext cx="4839877" cy="5631444"/>
          </a:xfrm>
          <a:prstGeom prst="rect">
            <a:avLst/>
          </a:prstGeom>
          <a:solidFill>
            <a:schemeClr val="bg1"/>
          </a:solidFill>
          <a:ln>
            <a:noFill/>
          </a:ln>
          <a:effectLst>
            <a:outerShdw dist="95250" dir="2700000" algn="bl" rotWithShape="0">
              <a:schemeClr val="accent2">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6" name="Google Shape;104;p8">
            <a:extLst>
              <a:ext uri="{FF2B5EF4-FFF2-40B4-BE49-F238E27FC236}">
                <a16:creationId xmlns:a16="http://schemas.microsoft.com/office/drawing/2014/main" id="{E631E751-B19A-DCE6-9EBD-BA30F7C71CD3}"/>
              </a:ext>
            </a:extLst>
          </p:cNvPr>
          <p:cNvSpPr/>
          <p:nvPr/>
        </p:nvSpPr>
        <p:spPr>
          <a:xfrm flipH="1">
            <a:off x="3965111" y="1750203"/>
            <a:ext cx="4463927"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 هي خواص البولي إيثيلين؟</a:t>
            </a:r>
          </a:p>
        </p:txBody>
      </p:sp>
      <p:sp>
        <p:nvSpPr>
          <p:cNvPr id="10" name="Google Shape;104;p8">
            <a:extLst>
              <a:ext uri="{FF2B5EF4-FFF2-40B4-BE49-F238E27FC236}">
                <a16:creationId xmlns:a16="http://schemas.microsoft.com/office/drawing/2014/main" id="{9CD9D82E-EB80-624D-EA82-4DD2F114ACA7}"/>
              </a:ext>
            </a:extLst>
          </p:cNvPr>
          <p:cNvSpPr/>
          <p:nvPr/>
        </p:nvSpPr>
        <p:spPr>
          <a:xfrm flipH="1">
            <a:off x="3753617" y="2200406"/>
            <a:ext cx="4035480" cy="1896333"/>
          </a:xfrm>
          <a:prstGeom prst="rect">
            <a:avLst/>
          </a:prstGeom>
          <a:noFill/>
          <a:ln>
            <a:noFill/>
          </a:ln>
          <a:effectLst/>
        </p:spPr>
        <p:txBody>
          <a:bodyPr spcFirstLastPara="1" wrap="square" lIns="91425" tIns="91425" rIns="91425" bIns="91425" anchor="ctr" anchorCtr="0">
            <a:noAutofit/>
          </a:bodyPr>
          <a:lstStyle/>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 ملمس شمعي</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لا يذوب في الماء </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غير نشط كيميائيًا </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رديء التوصيل للكهرباء </a:t>
            </a:r>
          </a:p>
        </p:txBody>
      </p:sp>
      <p:sp>
        <p:nvSpPr>
          <p:cNvPr id="4" name="Google Shape;104;p8">
            <a:extLst>
              <a:ext uri="{FF2B5EF4-FFF2-40B4-BE49-F238E27FC236}">
                <a16:creationId xmlns:a16="http://schemas.microsoft.com/office/drawing/2014/main" id="{11FF4D41-E66D-8211-CF61-C3C6C7869CAB}"/>
              </a:ext>
            </a:extLst>
          </p:cNvPr>
          <p:cNvSpPr/>
          <p:nvPr/>
        </p:nvSpPr>
        <p:spPr>
          <a:xfrm flipH="1">
            <a:off x="80865" y="25033"/>
            <a:ext cx="2513048" cy="718456"/>
          </a:xfrm>
          <a:prstGeom prst="rect">
            <a:avLst/>
          </a:prstGeom>
          <a:solidFill>
            <a:schemeClr val="accent2">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عصر البوليمرات</a:t>
            </a:r>
          </a:p>
        </p:txBody>
      </p:sp>
      <p:sp>
        <p:nvSpPr>
          <p:cNvPr id="5" name="Google Shape;104;p8">
            <a:extLst>
              <a:ext uri="{FF2B5EF4-FFF2-40B4-BE49-F238E27FC236}">
                <a16:creationId xmlns:a16="http://schemas.microsoft.com/office/drawing/2014/main" id="{EB252708-1C4B-6BE3-F04A-D791C043A784}"/>
              </a:ext>
            </a:extLst>
          </p:cNvPr>
          <p:cNvSpPr/>
          <p:nvPr/>
        </p:nvSpPr>
        <p:spPr>
          <a:xfrm flipH="1">
            <a:off x="4520483" y="1020682"/>
            <a:ext cx="3151034"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CD1583"/>
                </a:solidFill>
                <a:latin typeface="Arial" panose="020B0604020202020204" pitchFamily="34" charset="0"/>
              </a:rPr>
              <a:t>خواص البوليمرات</a:t>
            </a:r>
          </a:p>
        </p:txBody>
      </p:sp>
      <p:sp>
        <p:nvSpPr>
          <p:cNvPr id="7" name="Google Shape;104;p8">
            <a:extLst>
              <a:ext uri="{FF2B5EF4-FFF2-40B4-BE49-F238E27FC236}">
                <a16:creationId xmlns:a16="http://schemas.microsoft.com/office/drawing/2014/main" id="{A47144BC-AB84-0F37-6C32-2C6A70BD44DB}"/>
              </a:ext>
            </a:extLst>
          </p:cNvPr>
          <p:cNvSpPr/>
          <p:nvPr/>
        </p:nvSpPr>
        <p:spPr>
          <a:xfrm flipH="1">
            <a:off x="3753617" y="4207392"/>
            <a:ext cx="4463927"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 هي استعمالات البولي إيثيلين ؟</a:t>
            </a:r>
          </a:p>
        </p:txBody>
      </p:sp>
      <p:sp>
        <p:nvSpPr>
          <p:cNvPr id="8" name="Google Shape;104;p8">
            <a:extLst>
              <a:ext uri="{FF2B5EF4-FFF2-40B4-BE49-F238E27FC236}">
                <a16:creationId xmlns:a16="http://schemas.microsoft.com/office/drawing/2014/main" id="{4C240608-78E0-ECCB-AE75-D4355583A35A}"/>
              </a:ext>
            </a:extLst>
          </p:cNvPr>
          <p:cNvSpPr/>
          <p:nvPr/>
        </p:nvSpPr>
        <p:spPr>
          <a:xfrm flipH="1">
            <a:off x="3636037" y="4657595"/>
            <a:ext cx="4035480" cy="1079306"/>
          </a:xfrm>
          <a:prstGeom prst="rect">
            <a:avLst/>
          </a:prstGeom>
          <a:noFill/>
          <a:ln>
            <a:noFill/>
          </a:ln>
          <a:effectLst/>
        </p:spPr>
        <p:txBody>
          <a:bodyPr spcFirstLastPara="1" wrap="square" lIns="91425" tIns="91425" rIns="91425" bIns="91425" anchor="ctr" anchorCtr="0">
            <a:noAutofit/>
          </a:bodyPr>
          <a:lstStyle/>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أوعية حفظ الأطعمة </a:t>
            </a:r>
          </a:p>
          <a:p>
            <a:pPr marL="342900" lvl="0" indent="-342900">
              <a:spcBef>
                <a:spcPts val="0"/>
              </a:spcBef>
              <a:spcAft>
                <a:spcPts val="0"/>
              </a:spcAft>
              <a:buFont typeface="Wingdings" panose="05000000000000000000" pitchFamily="2" charset="2"/>
              <a:buChar char="ü"/>
            </a:pPr>
            <a:r>
              <a:rPr lang="ar-SA" sz="2800" b="1" dirty="0">
                <a:solidFill>
                  <a:srgbClr val="0000CC"/>
                </a:solidFill>
                <a:latin typeface="Arial" panose="020B0604020202020204" pitchFamily="34" charset="0"/>
              </a:rPr>
              <a:t>تغليف أسلاك الكهرباء </a:t>
            </a:r>
          </a:p>
        </p:txBody>
      </p:sp>
      <p:pic>
        <p:nvPicPr>
          <p:cNvPr id="11" name="صورة 10" descr="صورة تحتوي على حاويات تخزين المواد الغذائية, أجهزة المطبخ, ثلاجة, طعام&#10;&#10;تم إنشاء الوصف تلقائياً">
            <a:extLst>
              <a:ext uri="{FF2B5EF4-FFF2-40B4-BE49-F238E27FC236}">
                <a16:creationId xmlns:a16="http://schemas.microsoft.com/office/drawing/2014/main" id="{DBF507E6-DE32-A5A4-D6BF-028BE862B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01" y="4162358"/>
            <a:ext cx="2690037" cy="1793358"/>
          </a:xfrm>
          <a:prstGeom prst="rect">
            <a:avLst/>
          </a:prstGeom>
          <a:ln>
            <a:solidFill>
              <a:schemeClr val="accent1">
                <a:lumMod val="50000"/>
              </a:schemeClr>
            </a:solidFill>
          </a:ln>
        </p:spPr>
      </p:pic>
      <p:pic>
        <p:nvPicPr>
          <p:cNvPr id="13" name="صورة 12">
            <a:extLst>
              <a:ext uri="{FF2B5EF4-FFF2-40B4-BE49-F238E27FC236}">
                <a16:creationId xmlns:a16="http://schemas.microsoft.com/office/drawing/2014/main" id="{F1B10438-A4AF-CF1F-CCFD-621C52DE3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860" y="4220373"/>
            <a:ext cx="2453765" cy="1735343"/>
          </a:xfrm>
          <a:prstGeom prst="rect">
            <a:avLst/>
          </a:prstGeom>
          <a:ln>
            <a:solidFill>
              <a:schemeClr val="accent1">
                <a:lumMod val="50000"/>
              </a:schemeClr>
            </a:solidFill>
          </a:ln>
        </p:spPr>
      </p:pic>
    </p:spTree>
    <p:extLst>
      <p:ext uri="{BB962C8B-B14F-4D97-AF65-F5344CB8AC3E}">
        <p14:creationId xmlns:p14="http://schemas.microsoft.com/office/powerpoint/2010/main" val="390024381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p:cTn id="15"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p:cTn id="23"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p:cTn id="31" dur="10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p:cTn id="4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 calcmode="lin" valueType="num">
                                      <p:cBhvr>
                                        <p:cTn id="5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8">
                                            <p:txEl>
                                              <p:pRg st="1" end="1"/>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1000" fill="hold"/>
                                        <p:tgtEl>
                                          <p:spTgt spid="13"/>
                                        </p:tgtEl>
                                        <p:attrNameLst>
                                          <p:attrName>ppt_w</p:attrName>
                                        </p:attrNameLst>
                                      </p:cBhvr>
                                      <p:tavLst>
                                        <p:tav tm="0">
                                          <p:val>
                                            <p:fltVal val="0"/>
                                          </p:val>
                                        </p:tav>
                                        <p:tav tm="100000">
                                          <p:val>
                                            <p:strVal val="#ppt_w"/>
                                          </p:val>
                                        </p:tav>
                                      </p:tavLst>
                                    </p:anim>
                                    <p:anim calcmode="lin" valueType="num">
                                      <p:cBhvr>
                                        <p:cTn id="62" dur="1000" fill="hold"/>
                                        <p:tgtEl>
                                          <p:spTgt spid="13"/>
                                        </p:tgtEl>
                                        <p:attrNameLst>
                                          <p:attrName>ppt_h</p:attrName>
                                        </p:attrNameLst>
                                      </p:cBhvr>
                                      <p:tavLst>
                                        <p:tav tm="0">
                                          <p:val>
                                            <p:fltVal val="0"/>
                                          </p:val>
                                        </p:tav>
                                        <p:tav tm="100000">
                                          <p:val>
                                            <p:strVal val="#ppt_h"/>
                                          </p:val>
                                        </p:tav>
                                      </p:tavLst>
                                    </p:anim>
                                    <p:anim calcmode="lin" valueType="num">
                                      <p:cBhvr>
                                        <p:cTn id="63" dur="1000" fill="hold"/>
                                        <p:tgtEl>
                                          <p:spTgt spid="13"/>
                                        </p:tgtEl>
                                        <p:attrNameLst>
                                          <p:attrName>style.rotation</p:attrName>
                                        </p:attrNameLst>
                                      </p:cBhvr>
                                      <p:tavLst>
                                        <p:tav tm="0">
                                          <p:val>
                                            <p:fltVal val="90"/>
                                          </p:val>
                                        </p:tav>
                                        <p:tav tm="100000">
                                          <p:val>
                                            <p:fltVal val="0"/>
                                          </p:val>
                                        </p:tav>
                                      </p:tavLst>
                                    </p:anim>
                                    <p:animEffect transition="in" filter="fade">
                                      <p:cBhvr>
                                        <p:cTn id="64" dur="1000"/>
                                        <p:tgtEl>
                                          <p:spTgt spid="13"/>
                                        </p:tgtEl>
                                      </p:cBhvr>
                                    </p:animEffect>
                                  </p:childTnLst>
                                </p:cTn>
                              </p:par>
                              <p:par>
                                <p:cTn id="65" presetID="3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style.rotation</p:attrName>
                                        </p:attrNameLst>
                                      </p:cBhvr>
                                      <p:tavLst>
                                        <p:tav tm="0">
                                          <p:val>
                                            <p:fltVal val="90"/>
                                          </p:val>
                                        </p:tav>
                                        <p:tav tm="100000">
                                          <p:val>
                                            <p:fltVal val="0"/>
                                          </p:val>
                                        </p:tav>
                                      </p:tavLst>
                                    </p:anim>
                                    <p:animEffect transition="in" filter="fade">
                                      <p:cBhvr>
                                        <p:cTn id="7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E53128D-0AEA-0EF6-FF55-9FB93E1FEA3A}"/>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88</a:t>
            </a:r>
          </a:p>
        </p:txBody>
      </p:sp>
      <p:sp>
        <p:nvSpPr>
          <p:cNvPr id="3" name="Google Shape;103;p8">
            <a:extLst>
              <a:ext uri="{FF2B5EF4-FFF2-40B4-BE49-F238E27FC236}">
                <a16:creationId xmlns:a16="http://schemas.microsoft.com/office/drawing/2014/main" id="{0D76307C-F2E4-3550-CADC-12DDD715B332}"/>
              </a:ext>
            </a:extLst>
          </p:cNvPr>
          <p:cNvSpPr/>
          <p:nvPr/>
        </p:nvSpPr>
        <p:spPr>
          <a:xfrm flipH="1">
            <a:off x="2858278" y="1399592"/>
            <a:ext cx="6475444" cy="4086808"/>
          </a:xfrm>
          <a:prstGeom prst="rect">
            <a:avLst/>
          </a:prstGeom>
          <a:solidFill>
            <a:schemeClr val="bg1"/>
          </a:solidFill>
          <a:ln>
            <a:noFill/>
          </a:ln>
          <a:effectLst>
            <a:outerShdw dist="95250" dir="2700000" algn="bl" rotWithShape="0">
              <a:schemeClr val="accent3">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5" name="Google Shape;104;p8">
            <a:extLst>
              <a:ext uri="{FF2B5EF4-FFF2-40B4-BE49-F238E27FC236}">
                <a16:creationId xmlns:a16="http://schemas.microsoft.com/office/drawing/2014/main" id="{1F4742B5-3321-6785-BF4D-035290EC0408}"/>
              </a:ext>
            </a:extLst>
          </p:cNvPr>
          <p:cNvSpPr/>
          <p:nvPr/>
        </p:nvSpPr>
        <p:spPr>
          <a:xfrm flipH="1">
            <a:off x="3315478" y="1739350"/>
            <a:ext cx="5561044" cy="3379300"/>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تشتق المواد الأولية المستعملة في تصنيع معظم البوليمرات من الوقود الأحفوري.</a:t>
            </a:r>
          </a:p>
          <a:p>
            <a:pPr lvl="0" algn="ctr">
              <a:spcBef>
                <a:spcPts val="0"/>
              </a:spcBef>
              <a:spcAft>
                <a:spcPts val="0"/>
              </a:spcAft>
            </a:pPr>
            <a:r>
              <a:rPr lang="ar-SA" sz="2800" b="1" dirty="0">
                <a:latin typeface="Arial" panose="020B0604020202020204" pitchFamily="34" charset="0"/>
              </a:rPr>
              <a:t> ولأن الوقود الأحفوري مهدد بالنفاد فقد أصبحت عملية تدوير البلاستيك أكثر أهمية. فإعادة التدوير وشراء السلع المصنوعة من البلاستيك المعاد تدويره تقلل من حجم</a:t>
            </a:r>
          </a:p>
          <a:p>
            <a:pPr lvl="0" algn="ctr">
              <a:spcBef>
                <a:spcPts val="0"/>
              </a:spcBef>
              <a:spcAft>
                <a:spcPts val="0"/>
              </a:spcAft>
            </a:pPr>
            <a:r>
              <a:rPr lang="ar-SA" sz="2800" b="1" dirty="0">
                <a:latin typeface="Arial" panose="020B0604020202020204" pitchFamily="34" charset="0"/>
              </a:rPr>
              <a:t> استعمال الوقود الأحفوري، وبذلك نحافظ على هذا النوع من الوقود .</a:t>
            </a:r>
          </a:p>
        </p:txBody>
      </p:sp>
      <p:sp>
        <p:nvSpPr>
          <p:cNvPr id="6" name="Google Shape;104;p8">
            <a:extLst>
              <a:ext uri="{FF2B5EF4-FFF2-40B4-BE49-F238E27FC236}">
                <a16:creationId xmlns:a16="http://schemas.microsoft.com/office/drawing/2014/main" id="{4C44DF7B-5764-B008-2A20-BE2A21C4458D}"/>
              </a:ext>
            </a:extLst>
          </p:cNvPr>
          <p:cNvSpPr/>
          <p:nvPr/>
        </p:nvSpPr>
        <p:spPr>
          <a:xfrm flipH="1">
            <a:off x="80865" y="25033"/>
            <a:ext cx="2513048" cy="71845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تدوير البوليمرات</a:t>
            </a:r>
          </a:p>
        </p:txBody>
      </p:sp>
    </p:spTree>
    <p:extLst>
      <p:ext uri="{BB962C8B-B14F-4D97-AF65-F5344CB8AC3E}">
        <p14:creationId xmlns:p14="http://schemas.microsoft.com/office/powerpoint/2010/main" val="33834467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E53128D-0AEA-0EF6-FF55-9FB93E1FEA3A}"/>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88</a:t>
            </a:r>
          </a:p>
        </p:txBody>
      </p:sp>
      <p:sp>
        <p:nvSpPr>
          <p:cNvPr id="3" name="Google Shape;103;p8">
            <a:extLst>
              <a:ext uri="{FF2B5EF4-FFF2-40B4-BE49-F238E27FC236}">
                <a16:creationId xmlns:a16="http://schemas.microsoft.com/office/drawing/2014/main" id="{0D76307C-F2E4-3550-CADC-12DDD715B332}"/>
              </a:ext>
            </a:extLst>
          </p:cNvPr>
          <p:cNvSpPr/>
          <p:nvPr/>
        </p:nvSpPr>
        <p:spPr>
          <a:xfrm flipH="1">
            <a:off x="3032449" y="743489"/>
            <a:ext cx="6475444" cy="3884495"/>
          </a:xfrm>
          <a:prstGeom prst="rect">
            <a:avLst/>
          </a:prstGeom>
          <a:solidFill>
            <a:schemeClr val="bg1"/>
          </a:solidFill>
          <a:ln>
            <a:noFill/>
          </a:ln>
          <a:effectLst>
            <a:outerShdw dist="95250" dir="2700000" algn="bl" rotWithShape="0">
              <a:schemeClr val="accent3">
                <a:lumMod val="60000"/>
                <a:lumOff val="40000"/>
              </a:schemeClr>
            </a:outerShdw>
          </a:effectLst>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None/>
            </a:pPr>
            <a:endParaRPr sz="2700">
              <a:latin typeface="Questrial"/>
              <a:ea typeface="Questrial"/>
              <a:cs typeface="Questrial"/>
              <a:sym typeface="Questrial"/>
            </a:endParaRPr>
          </a:p>
        </p:txBody>
      </p:sp>
      <p:sp>
        <p:nvSpPr>
          <p:cNvPr id="4" name="Google Shape;104;p8">
            <a:extLst>
              <a:ext uri="{FF2B5EF4-FFF2-40B4-BE49-F238E27FC236}">
                <a16:creationId xmlns:a16="http://schemas.microsoft.com/office/drawing/2014/main" id="{73A14DCC-56C0-5D6D-D872-B063A08D31E2}"/>
              </a:ext>
            </a:extLst>
          </p:cNvPr>
          <p:cNvSpPr/>
          <p:nvPr/>
        </p:nvSpPr>
        <p:spPr>
          <a:xfrm flipH="1">
            <a:off x="3498780" y="895997"/>
            <a:ext cx="5194440" cy="450203"/>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FF0000"/>
                </a:solidFill>
                <a:latin typeface="Arial" panose="020B0604020202020204" pitchFamily="34" charset="0"/>
              </a:rPr>
              <a:t>ما هو المقصود بعملية تدوير البوليمرات</a:t>
            </a:r>
          </a:p>
        </p:txBody>
      </p:sp>
      <p:sp>
        <p:nvSpPr>
          <p:cNvPr id="5" name="Google Shape;104;p8">
            <a:extLst>
              <a:ext uri="{FF2B5EF4-FFF2-40B4-BE49-F238E27FC236}">
                <a16:creationId xmlns:a16="http://schemas.microsoft.com/office/drawing/2014/main" id="{1F4742B5-3321-6785-BF4D-035290EC0408}"/>
              </a:ext>
            </a:extLst>
          </p:cNvPr>
          <p:cNvSpPr/>
          <p:nvPr/>
        </p:nvSpPr>
        <p:spPr>
          <a:xfrm flipH="1">
            <a:off x="3331028" y="1674640"/>
            <a:ext cx="5878285" cy="1431104"/>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هي عملية إعادة التصنيع للبوليمرات وتعتمد عملية التدوير على فرز المنتجات قبل إعادة استعمالها .</a:t>
            </a:r>
          </a:p>
        </p:txBody>
      </p:sp>
      <p:sp>
        <p:nvSpPr>
          <p:cNvPr id="6" name="Google Shape;104;p8">
            <a:extLst>
              <a:ext uri="{FF2B5EF4-FFF2-40B4-BE49-F238E27FC236}">
                <a16:creationId xmlns:a16="http://schemas.microsoft.com/office/drawing/2014/main" id="{4C44DF7B-5764-B008-2A20-BE2A21C4458D}"/>
              </a:ext>
            </a:extLst>
          </p:cNvPr>
          <p:cNvSpPr/>
          <p:nvPr/>
        </p:nvSpPr>
        <p:spPr>
          <a:xfrm flipH="1">
            <a:off x="80865" y="25033"/>
            <a:ext cx="2513048" cy="71845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تدوير البوليمرات</a:t>
            </a:r>
          </a:p>
        </p:txBody>
      </p:sp>
      <p:sp>
        <p:nvSpPr>
          <p:cNvPr id="9" name="Google Shape;104;p8">
            <a:extLst>
              <a:ext uri="{FF2B5EF4-FFF2-40B4-BE49-F238E27FC236}">
                <a16:creationId xmlns:a16="http://schemas.microsoft.com/office/drawing/2014/main" id="{4DC8D740-B06B-28E3-399F-4B960AFBA7E9}"/>
              </a:ext>
            </a:extLst>
          </p:cNvPr>
          <p:cNvSpPr/>
          <p:nvPr/>
        </p:nvSpPr>
        <p:spPr>
          <a:xfrm flipH="1">
            <a:off x="3614161" y="3304656"/>
            <a:ext cx="5312020" cy="1079306"/>
          </a:xfrm>
          <a:prstGeom prst="rect">
            <a:avLst/>
          </a:prstGeom>
          <a:no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solidFill>
                  <a:srgbClr val="0000CC"/>
                </a:solidFill>
                <a:latin typeface="Arial" panose="020B0604020202020204" pitchFamily="34" charset="0"/>
              </a:rPr>
              <a:t>تم وضع رموز تدل على نوع البوليمرات في المواد البلاستيكية </a:t>
            </a:r>
          </a:p>
        </p:txBody>
      </p:sp>
      <p:pic>
        <p:nvPicPr>
          <p:cNvPr id="13" name="صورة 12" descr="صورة تحتوي على رسوم متحركة, تلبيس, قصاصة فنية&#10;&#10;تم إنشاء الوصف تلقائياً">
            <a:extLst>
              <a:ext uri="{FF2B5EF4-FFF2-40B4-BE49-F238E27FC236}">
                <a16:creationId xmlns:a16="http://schemas.microsoft.com/office/drawing/2014/main" id="{080C4FA3-B11D-69BE-5BE1-96967E3B93B6}"/>
              </a:ext>
            </a:extLst>
          </p:cNvPr>
          <p:cNvPicPr>
            <a:picLocks noChangeAspect="1"/>
          </p:cNvPicPr>
          <p:nvPr/>
        </p:nvPicPr>
        <p:blipFill rotWithShape="1">
          <a:blip r:embed="rId2">
            <a:extLst>
              <a:ext uri="{28A0092B-C50C-407E-A947-70E740481C1C}">
                <a14:useLocalDpi xmlns:a14="http://schemas.microsoft.com/office/drawing/2010/main" val="0"/>
              </a:ext>
            </a:extLst>
          </a:blip>
          <a:srcRect l="3833" t="9376" r="3339" b="6226"/>
          <a:stretch/>
        </p:blipFill>
        <p:spPr>
          <a:xfrm>
            <a:off x="457694" y="2777562"/>
            <a:ext cx="4272437" cy="3884495"/>
          </a:xfrm>
          <a:prstGeom prst="rect">
            <a:avLst/>
          </a:prstGeom>
        </p:spPr>
      </p:pic>
    </p:spTree>
    <p:extLst>
      <p:ext uri="{BB962C8B-B14F-4D97-AF65-F5344CB8AC3E}">
        <p14:creationId xmlns:p14="http://schemas.microsoft.com/office/powerpoint/2010/main" val="1807013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8946B09-88D9-C5CC-7BB9-D3C14428C83E}"/>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88</a:t>
            </a:r>
          </a:p>
        </p:txBody>
      </p:sp>
      <p:pic>
        <p:nvPicPr>
          <p:cNvPr id="4" name="صورة 3" descr="صورة تحتوي على نص, الخط, لقطة شاشة, خط&#10;&#10;تم إنشاء الوصف تلقائياً">
            <a:extLst>
              <a:ext uri="{FF2B5EF4-FFF2-40B4-BE49-F238E27FC236}">
                <a16:creationId xmlns:a16="http://schemas.microsoft.com/office/drawing/2014/main" id="{DCB8CB7D-61EA-4CEC-DC28-D5C7048A0F5A}"/>
              </a:ext>
            </a:extLst>
          </p:cNvPr>
          <p:cNvPicPr>
            <a:picLocks noChangeAspect="1"/>
          </p:cNvPicPr>
          <p:nvPr/>
        </p:nvPicPr>
        <p:blipFill rotWithShape="1">
          <a:blip r:embed="rId2">
            <a:extLst>
              <a:ext uri="{28A0092B-C50C-407E-A947-70E740481C1C}">
                <a14:useLocalDpi xmlns:a14="http://schemas.microsoft.com/office/drawing/2010/main" val="0"/>
              </a:ext>
            </a:extLst>
          </a:blip>
          <a:srcRect l="3182" t="27139" r="24585" b="23456"/>
          <a:stretch/>
        </p:blipFill>
        <p:spPr>
          <a:xfrm>
            <a:off x="960194" y="1129004"/>
            <a:ext cx="10271609" cy="1954763"/>
          </a:xfrm>
          <a:prstGeom prst="rect">
            <a:avLst/>
          </a:prstGeom>
          <a:ln>
            <a:solidFill>
              <a:schemeClr val="accent3">
                <a:lumMod val="50000"/>
              </a:schemeClr>
            </a:solidFill>
          </a:ln>
        </p:spPr>
      </p:pic>
      <p:sp>
        <p:nvSpPr>
          <p:cNvPr id="5" name="مستطيل 4">
            <a:extLst>
              <a:ext uri="{FF2B5EF4-FFF2-40B4-BE49-F238E27FC236}">
                <a16:creationId xmlns:a16="http://schemas.microsoft.com/office/drawing/2014/main" id="{3762428A-6B16-F92B-331A-855564E35C93}"/>
              </a:ext>
            </a:extLst>
          </p:cNvPr>
          <p:cNvSpPr/>
          <p:nvPr/>
        </p:nvSpPr>
        <p:spPr>
          <a:xfrm>
            <a:off x="3021562" y="3230724"/>
            <a:ext cx="6148872" cy="900404"/>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ar-SA" b="1" dirty="0">
                <a:solidFill>
                  <a:sysClr val="windowText" lastClr="000000"/>
                </a:solidFill>
              </a:rPr>
              <a:t>الشكل 2-22</a:t>
            </a:r>
          </a:p>
          <a:p>
            <a:pPr algn="ctr"/>
            <a:r>
              <a:rPr lang="ar-SA" b="1" dirty="0">
                <a:solidFill>
                  <a:sysClr val="windowText" lastClr="000000"/>
                </a:solidFill>
              </a:rPr>
              <a:t>تساعد الرموز الموجودة على المواد البلاستيكية على إعادة تدويرها لأنها تحدد مكوناتها</a:t>
            </a:r>
          </a:p>
        </p:txBody>
      </p:sp>
      <p:pic>
        <p:nvPicPr>
          <p:cNvPr id="7" name="صورة 6" descr="صورة تحتوي على بلاستيك, زجاجة, الأزياء&#10;&#10;تم إنشاء الوصف تلقائياً">
            <a:extLst>
              <a:ext uri="{FF2B5EF4-FFF2-40B4-BE49-F238E27FC236}">
                <a16:creationId xmlns:a16="http://schemas.microsoft.com/office/drawing/2014/main" id="{B8E4DF13-5D08-8EF1-D1CD-85F01C6CD2A5}"/>
              </a:ext>
            </a:extLst>
          </p:cNvPr>
          <p:cNvPicPr>
            <a:picLocks noChangeAspect="1"/>
          </p:cNvPicPr>
          <p:nvPr/>
        </p:nvPicPr>
        <p:blipFill rotWithShape="1">
          <a:blip r:embed="rId3">
            <a:extLst>
              <a:ext uri="{28A0092B-C50C-407E-A947-70E740481C1C}">
                <a14:useLocalDpi xmlns:a14="http://schemas.microsoft.com/office/drawing/2010/main" val="0"/>
              </a:ext>
            </a:extLst>
          </a:blip>
          <a:srcRect r="1768" b="7150"/>
          <a:stretch/>
        </p:blipFill>
        <p:spPr>
          <a:xfrm>
            <a:off x="2517078" y="4278086"/>
            <a:ext cx="7157843" cy="2458615"/>
          </a:xfrm>
          <a:prstGeom prst="rect">
            <a:avLst/>
          </a:prstGeom>
          <a:ln>
            <a:solidFill>
              <a:schemeClr val="accent3">
                <a:lumMod val="50000"/>
              </a:schemeClr>
            </a:solidFill>
          </a:ln>
        </p:spPr>
      </p:pic>
    </p:spTree>
    <p:extLst>
      <p:ext uri="{BB962C8B-B14F-4D97-AF65-F5344CB8AC3E}">
        <p14:creationId xmlns:p14="http://schemas.microsoft.com/office/powerpoint/2010/main" val="22910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 تحتوي على نص, لقطة شاشة, الخط&#10;&#10;تم إنشاء الوصف تلقائياً">
            <a:extLst>
              <a:ext uri="{FF2B5EF4-FFF2-40B4-BE49-F238E27FC236}">
                <a16:creationId xmlns:a16="http://schemas.microsoft.com/office/drawing/2014/main" id="{7F0B6E1B-21FE-47C7-BD51-012B34B3D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244" y="141983"/>
            <a:ext cx="5337511" cy="6574034"/>
          </a:xfrm>
          <a:prstGeom prst="rect">
            <a:avLst/>
          </a:prstGeom>
        </p:spPr>
      </p:pic>
    </p:spTree>
    <p:extLst>
      <p:ext uri="{BB962C8B-B14F-4D97-AF65-F5344CB8AC3E}">
        <p14:creationId xmlns:p14="http://schemas.microsoft.com/office/powerpoint/2010/main" val="197057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10">
            <a:extLst>
              <a:ext uri="{FF2B5EF4-FFF2-40B4-BE49-F238E27FC236}">
                <a16:creationId xmlns:a16="http://schemas.microsoft.com/office/drawing/2014/main" id="{CDA2395A-1969-9399-DFAE-5C564A6C7BD0}"/>
              </a:ext>
            </a:extLst>
          </p:cNvPr>
          <p:cNvSpPr/>
          <p:nvPr/>
        </p:nvSpPr>
        <p:spPr>
          <a:xfrm>
            <a:off x="7669764" y="2111185"/>
            <a:ext cx="3666951" cy="1966292"/>
          </a:xfrm>
          <a:prstGeom prst="rect">
            <a:avLst/>
          </a:prstGeom>
          <a:solidFill>
            <a:schemeClr val="lt2"/>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ماذا أعرف؟</a:t>
            </a:r>
            <a:endParaRPr sz="2800" b="1" dirty="0">
              <a:latin typeface="Arial" panose="020B0604020202020204" pitchFamily="34" charset="0"/>
              <a:ea typeface="Questrial"/>
              <a:cs typeface="Arial" panose="020B0604020202020204" pitchFamily="34" charset="0"/>
              <a:sym typeface="Questrial"/>
            </a:endParaRPr>
          </a:p>
        </p:txBody>
      </p:sp>
      <p:sp>
        <p:nvSpPr>
          <p:cNvPr id="3" name="Google Shape;128;p10">
            <a:extLst>
              <a:ext uri="{FF2B5EF4-FFF2-40B4-BE49-F238E27FC236}">
                <a16:creationId xmlns:a16="http://schemas.microsoft.com/office/drawing/2014/main" id="{0EFCFC02-37B6-DE1D-173B-6D2AB73F66E1}"/>
              </a:ext>
            </a:extLst>
          </p:cNvPr>
          <p:cNvSpPr/>
          <p:nvPr/>
        </p:nvSpPr>
        <p:spPr>
          <a:xfrm>
            <a:off x="8978742" y="1907934"/>
            <a:ext cx="1048994" cy="406501"/>
          </a:xfrm>
          <a:custGeom>
            <a:avLst/>
            <a:gdLst>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1991 w 1430430"/>
              <a:gd name="connsiteY0" fmla="*/ 0 h 627969"/>
              <a:gd name="connsiteX1" fmla="*/ 1407139 w 1430430"/>
              <a:gd name="connsiteY1" fmla="*/ 0 h 627969"/>
              <a:gd name="connsiteX2" fmla="*/ 1407139 w 1430430"/>
              <a:gd name="connsiteY2" fmla="*/ 627969 h 627969"/>
              <a:gd name="connsiteX3" fmla="*/ 1991 w 1430430"/>
              <a:gd name="connsiteY3" fmla="*/ 627969 h 627969"/>
              <a:gd name="connsiteX4" fmla="*/ 1991 w 1430430"/>
              <a:gd name="connsiteY4" fmla="*/ 0 h 62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30" h="627969">
                <a:moveTo>
                  <a:pt x="1991" y="0"/>
                </a:moveTo>
                <a:lnTo>
                  <a:pt x="1407139" y="0"/>
                </a:lnTo>
                <a:cubicBezTo>
                  <a:pt x="1313833" y="302629"/>
                  <a:pt x="1491114" y="446638"/>
                  <a:pt x="1407139" y="627969"/>
                </a:cubicBezTo>
                <a:lnTo>
                  <a:pt x="1991" y="627969"/>
                </a:lnTo>
                <a:cubicBezTo>
                  <a:pt x="104628" y="269356"/>
                  <a:pt x="-16671" y="153340"/>
                  <a:pt x="1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10">
            <a:extLst>
              <a:ext uri="{FF2B5EF4-FFF2-40B4-BE49-F238E27FC236}">
                <a16:creationId xmlns:a16="http://schemas.microsoft.com/office/drawing/2014/main" id="{6EDA06A1-944C-C490-DCE3-08CAEC767B24}"/>
              </a:ext>
            </a:extLst>
          </p:cNvPr>
          <p:cNvSpPr/>
          <p:nvPr/>
        </p:nvSpPr>
        <p:spPr>
          <a:xfrm>
            <a:off x="2823827" y="2111185"/>
            <a:ext cx="3666951" cy="1966292"/>
          </a:xfrm>
          <a:prstGeom prst="rect">
            <a:avLst/>
          </a:prstGeom>
          <a:solidFill>
            <a:schemeClr val="lt2"/>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ماذا أريد ان أعرف؟</a:t>
            </a:r>
          </a:p>
          <a:p>
            <a:pPr marL="0" marR="0" lvl="0" indent="0" algn="ctr" rtl="0">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تصفح الدرس </a:t>
            </a:r>
            <a:endParaRPr sz="2800" b="1" dirty="0">
              <a:latin typeface="Arial" panose="020B0604020202020204" pitchFamily="34" charset="0"/>
              <a:ea typeface="Questrial"/>
              <a:cs typeface="Arial" panose="020B0604020202020204" pitchFamily="34" charset="0"/>
              <a:sym typeface="Questrial"/>
            </a:endParaRPr>
          </a:p>
        </p:txBody>
      </p:sp>
      <p:sp>
        <p:nvSpPr>
          <p:cNvPr id="5" name="Google Shape;128;p10">
            <a:extLst>
              <a:ext uri="{FF2B5EF4-FFF2-40B4-BE49-F238E27FC236}">
                <a16:creationId xmlns:a16="http://schemas.microsoft.com/office/drawing/2014/main" id="{CF7828AD-8FAE-8EFC-E849-4F0DFF42858A}"/>
              </a:ext>
            </a:extLst>
          </p:cNvPr>
          <p:cNvSpPr/>
          <p:nvPr/>
        </p:nvSpPr>
        <p:spPr>
          <a:xfrm>
            <a:off x="4132805" y="1907934"/>
            <a:ext cx="1048994" cy="406501"/>
          </a:xfrm>
          <a:custGeom>
            <a:avLst/>
            <a:gdLst>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05148"/>
              <a:gd name="connsiteY0" fmla="*/ 0 h 627969"/>
              <a:gd name="connsiteX1" fmla="*/ 1405148 w 1405148"/>
              <a:gd name="connsiteY1" fmla="*/ 0 h 627969"/>
              <a:gd name="connsiteX2" fmla="*/ 1405148 w 1405148"/>
              <a:gd name="connsiteY2" fmla="*/ 627969 h 627969"/>
              <a:gd name="connsiteX3" fmla="*/ 0 w 1405148"/>
              <a:gd name="connsiteY3" fmla="*/ 627969 h 627969"/>
              <a:gd name="connsiteX4" fmla="*/ 0 w 1405148"/>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0 w 1428439"/>
              <a:gd name="connsiteY0" fmla="*/ 0 h 627969"/>
              <a:gd name="connsiteX1" fmla="*/ 1405148 w 1428439"/>
              <a:gd name="connsiteY1" fmla="*/ 0 h 627969"/>
              <a:gd name="connsiteX2" fmla="*/ 1405148 w 1428439"/>
              <a:gd name="connsiteY2" fmla="*/ 627969 h 627969"/>
              <a:gd name="connsiteX3" fmla="*/ 0 w 1428439"/>
              <a:gd name="connsiteY3" fmla="*/ 627969 h 627969"/>
              <a:gd name="connsiteX4" fmla="*/ 0 w 1428439"/>
              <a:gd name="connsiteY4" fmla="*/ 0 h 627969"/>
              <a:gd name="connsiteX0" fmla="*/ 1991 w 1430430"/>
              <a:gd name="connsiteY0" fmla="*/ 0 h 627969"/>
              <a:gd name="connsiteX1" fmla="*/ 1407139 w 1430430"/>
              <a:gd name="connsiteY1" fmla="*/ 0 h 627969"/>
              <a:gd name="connsiteX2" fmla="*/ 1407139 w 1430430"/>
              <a:gd name="connsiteY2" fmla="*/ 627969 h 627969"/>
              <a:gd name="connsiteX3" fmla="*/ 1991 w 1430430"/>
              <a:gd name="connsiteY3" fmla="*/ 627969 h 627969"/>
              <a:gd name="connsiteX4" fmla="*/ 1991 w 1430430"/>
              <a:gd name="connsiteY4" fmla="*/ 0 h 62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30" h="627969">
                <a:moveTo>
                  <a:pt x="1991" y="0"/>
                </a:moveTo>
                <a:lnTo>
                  <a:pt x="1407139" y="0"/>
                </a:lnTo>
                <a:cubicBezTo>
                  <a:pt x="1313833" y="302629"/>
                  <a:pt x="1491114" y="446638"/>
                  <a:pt x="1407139" y="627969"/>
                </a:cubicBezTo>
                <a:lnTo>
                  <a:pt x="1991" y="627969"/>
                </a:lnTo>
                <a:cubicBezTo>
                  <a:pt x="104628" y="269356"/>
                  <a:pt x="-16671" y="153340"/>
                  <a:pt x="1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55009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1470DB69-752D-4755-D9F6-620927D4A351}"/>
              </a:ext>
            </a:extLst>
          </p:cNvPr>
          <p:cNvSpPr/>
          <p:nvPr/>
        </p:nvSpPr>
        <p:spPr>
          <a:xfrm flipH="1">
            <a:off x="4839476" y="1338944"/>
            <a:ext cx="2513048" cy="718456"/>
          </a:xfrm>
          <a:prstGeom prst="rect">
            <a:avLst/>
          </a:prstGeom>
          <a:solidFill>
            <a:schemeClr val="accent2">
              <a:lumMod val="75000"/>
            </a:schemeClr>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effectLst>
                  <a:glow rad="139700">
                    <a:schemeClr val="tx2">
                      <a:lumMod val="75000"/>
                      <a:alpha val="40000"/>
                    </a:schemeClr>
                  </a:glow>
                </a:effectLst>
              </a:rPr>
              <a:t>الخلاصة</a:t>
            </a:r>
          </a:p>
        </p:txBody>
      </p:sp>
      <p:sp>
        <p:nvSpPr>
          <p:cNvPr id="3" name="فقاعة الكلام: بيضاوية 2">
            <a:extLst>
              <a:ext uri="{FF2B5EF4-FFF2-40B4-BE49-F238E27FC236}">
                <a16:creationId xmlns:a16="http://schemas.microsoft.com/office/drawing/2014/main" id="{6DA33747-C908-661C-11F8-128437A4ADE7}"/>
              </a:ext>
            </a:extLst>
          </p:cNvPr>
          <p:cNvSpPr/>
          <p:nvPr/>
        </p:nvSpPr>
        <p:spPr>
          <a:xfrm>
            <a:off x="10590245" y="205272"/>
            <a:ext cx="1446245" cy="1250301"/>
          </a:xfrm>
          <a:prstGeom prst="wedgeEllipseCallou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2000" b="1" dirty="0"/>
              <a:t>ماذا تعلمنا</a:t>
            </a:r>
          </a:p>
        </p:txBody>
      </p:sp>
      <p:sp>
        <p:nvSpPr>
          <p:cNvPr id="4" name="Google Shape;104;p8">
            <a:extLst>
              <a:ext uri="{FF2B5EF4-FFF2-40B4-BE49-F238E27FC236}">
                <a16:creationId xmlns:a16="http://schemas.microsoft.com/office/drawing/2014/main" id="{39B8F9E7-279B-5285-57AB-88ED81B73371}"/>
              </a:ext>
            </a:extLst>
          </p:cNvPr>
          <p:cNvSpPr/>
          <p:nvPr/>
        </p:nvSpPr>
        <p:spPr>
          <a:xfrm flipH="1">
            <a:off x="1138336" y="2659227"/>
            <a:ext cx="9451909" cy="2234888"/>
          </a:xfrm>
          <a:prstGeom prst="rect">
            <a:avLst/>
          </a:prstGeom>
          <a:noFill/>
          <a:ln>
            <a:noFill/>
          </a:ln>
          <a:effectLst/>
        </p:spPr>
        <p:txBody>
          <a:bodyPr spcFirstLastPara="1" wrap="square" lIns="91425" tIns="91425" rIns="91425" bIns="91425" anchor="ctr" anchorCtr="0">
            <a:noAutofit/>
          </a:bodyPr>
          <a:lstStyle/>
          <a:p>
            <a:pPr marL="457200" lvl="0" indent="-457200">
              <a:spcBef>
                <a:spcPts val="0"/>
              </a:spcBef>
              <a:spcAft>
                <a:spcPts val="0"/>
              </a:spcAft>
              <a:buFont typeface="Wingdings" panose="05000000000000000000" pitchFamily="2" charset="2"/>
              <a:buChar char="Ø"/>
            </a:pPr>
            <a:r>
              <a:rPr lang="ar-SA" sz="2800" b="1" dirty="0">
                <a:solidFill>
                  <a:schemeClr val="bg1"/>
                </a:solidFill>
                <a:latin typeface="Arial" panose="020B0604020202020204" pitchFamily="34" charset="0"/>
              </a:rPr>
              <a:t>البوليمرات جزيئات ضخمة تتكون من ارتباط جزيئات صغيرة تدعى </a:t>
            </a:r>
            <a:r>
              <a:rPr lang="ar-SA" sz="2800" b="1" dirty="0" err="1">
                <a:solidFill>
                  <a:schemeClr val="bg1"/>
                </a:solidFill>
                <a:latin typeface="Arial" panose="020B0604020202020204" pitchFamily="34" charset="0"/>
              </a:rPr>
              <a:t>المونومرات</a:t>
            </a:r>
            <a:endParaRPr lang="ar-SA" sz="2800" b="1" dirty="0">
              <a:solidFill>
                <a:schemeClr val="bg1"/>
              </a:solidFill>
              <a:latin typeface="Arial" panose="020B0604020202020204" pitchFamily="34" charset="0"/>
            </a:endParaRPr>
          </a:p>
          <a:p>
            <a:pPr marL="457200" lvl="0" indent="-457200">
              <a:spcBef>
                <a:spcPts val="0"/>
              </a:spcBef>
              <a:spcAft>
                <a:spcPts val="0"/>
              </a:spcAft>
              <a:buFont typeface="Wingdings" panose="05000000000000000000" pitchFamily="2" charset="2"/>
              <a:buChar char="Ø"/>
            </a:pPr>
            <a:r>
              <a:rPr lang="ar-SA" sz="2800" b="1" dirty="0">
                <a:solidFill>
                  <a:schemeClr val="bg1"/>
                </a:solidFill>
                <a:latin typeface="Arial" panose="020B0604020202020204" pitchFamily="34" charset="0"/>
              </a:rPr>
              <a:t>تحضر البوليمرات من خلال تفاعلات الإضافة أو التكثف</a:t>
            </a:r>
          </a:p>
          <a:p>
            <a:pPr marL="457200" lvl="0" indent="-457200">
              <a:spcBef>
                <a:spcPts val="0"/>
              </a:spcBef>
              <a:spcAft>
                <a:spcPts val="0"/>
              </a:spcAft>
              <a:buFont typeface="Wingdings" panose="05000000000000000000" pitchFamily="2" charset="2"/>
              <a:buChar char="Ø"/>
            </a:pPr>
            <a:r>
              <a:rPr lang="ar-SA" sz="2800" b="1" dirty="0">
                <a:solidFill>
                  <a:schemeClr val="bg1"/>
                </a:solidFill>
                <a:latin typeface="Arial" panose="020B0604020202020204" pitchFamily="34" charset="0"/>
              </a:rPr>
              <a:t>يمكن استعمال المجموعات الوظيفية في البوليمرات لتوقع خواص البوليمر.</a:t>
            </a:r>
          </a:p>
        </p:txBody>
      </p:sp>
    </p:spTree>
    <p:extLst>
      <p:ext uri="{BB962C8B-B14F-4D97-AF65-F5344CB8AC3E}">
        <p14:creationId xmlns:p14="http://schemas.microsoft.com/office/powerpoint/2010/main" val="1890219483"/>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681F0F9A-C5F4-6756-F43B-A6182E5F52FA}"/>
              </a:ext>
            </a:extLst>
          </p:cNvPr>
          <p:cNvSpPr/>
          <p:nvPr/>
        </p:nvSpPr>
        <p:spPr>
          <a:xfrm>
            <a:off x="5001208" y="1964092"/>
            <a:ext cx="2743200" cy="2216022"/>
          </a:xfrm>
          <a:prstGeom prst="wedgeEllipseCallou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200" b="1" dirty="0"/>
              <a:t>هيا نفكر</a:t>
            </a:r>
          </a:p>
        </p:txBody>
      </p:sp>
    </p:spTree>
    <p:extLst>
      <p:ext uri="{BB962C8B-B14F-4D97-AF65-F5344CB8AC3E}">
        <p14:creationId xmlns:p14="http://schemas.microsoft.com/office/powerpoint/2010/main" val="3373590134"/>
      </p:ext>
    </p:extLst>
  </p:cSld>
  <p:clrMapOvr>
    <a:masterClrMapping/>
  </p:clrMapOvr>
  <p:transition spd="slow">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C3D51460-1540-9FAA-8577-B3927D44A57B}"/>
              </a:ext>
            </a:extLst>
          </p:cNvPr>
          <p:cNvSpPr/>
          <p:nvPr/>
        </p:nvSpPr>
        <p:spPr>
          <a:xfrm flipH="1">
            <a:off x="2862843" y="154494"/>
            <a:ext cx="6466314"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التفاعلات التي ترتبط  فيها </a:t>
            </a:r>
            <a:r>
              <a:rPr lang="ar-SA" sz="2800" b="1" dirty="0" err="1">
                <a:latin typeface="Arial" panose="020B0604020202020204" pitchFamily="34" charset="0"/>
              </a:rPr>
              <a:t>المونومرات</a:t>
            </a:r>
            <a:r>
              <a:rPr lang="ar-SA" sz="2800" b="1" dirty="0">
                <a:latin typeface="Arial" panose="020B0604020202020204" pitchFamily="34" charset="0"/>
              </a:rPr>
              <a:t> معا تسمي </a:t>
            </a:r>
          </a:p>
        </p:txBody>
      </p:sp>
      <p:sp>
        <p:nvSpPr>
          <p:cNvPr id="3" name="مستطيل 2">
            <a:extLst>
              <a:ext uri="{FF2B5EF4-FFF2-40B4-BE49-F238E27FC236}">
                <a16:creationId xmlns:a16="http://schemas.microsoft.com/office/drawing/2014/main" id="{F5142B6B-7B23-AB40-A452-A296AFA6AB69}"/>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تحصيلي</a:t>
            </a:r>
          </a:p>
        </p:txBody>
      </p:sp>
      <p:graphicFrame>
        <p:nvGraphicFramePr>
          <p:cNvPr id="4" name="جدول 4">
            <a:extLst>
              <a:ext uri="{FF2B5EF4-FFF2-40B4-BE49-F238E27FC236}">
                <a16:creationId xmlns:a16="http://schemas.microsoft.com/office/drawing/2014/main" id="{8023570D-2CB8-E8B8-7E5B-40B75F860F65}"/>
              </a:ext>
            </a:extLst>
          </p:cNvPr>
          <p:cNvGraphicFramePr>
            <a:graphicFrameLocks noGrp="1"/>
          </p:cNvGraphicFramePr>
          <p:nvPr>
            <p:extLst>
              <p:ext uri="{D42A27DB-BD31-4B8C-83A1-F6EECF244321}">
                <p14:modId xmlns:p14="http://schemas.microsoft.com/office/powerpoint/2010/main" val="2617137021"/>
              </p:ext>
            </p:extLst>
          </p:nvPr>
        </p:nvGraphicFramePr>
        <p:xfrm>
          <a:off x="1938694" y="784979"/>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البلمرة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الاضافة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التكاثف</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الحذف</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5" name="Google Shape;104;p8">
            <a:extLst>
              <a:ext uri="{FF2B5EF4-FFF2-40B4-BE49-F238E27FC236}">
                <a16:creationId xmlns:a16="http://schemas.microsoft.com/office/drawing/2014/main" id="{F0626C91-FA19-8932-29DC-D4E11E329F6A}"/>
              </a:ext>
            </a:extLst>
          </p:cNvPr>
          <p:cNvSpPr/>
          <p:nvPr/>
        </p:nvSpPr>
        <p:spPr>
          <a:xfrm flipH="1">
            <a:off x="7007290" y="1402677"/>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6" name="Google Shape;104;p8">
            <a:extLst>
              <a:ext uri="{FF2B5EF4-FFF2-40B4-BE49-F238E27FC236}">
                <a16:creationId xmlns:a16="http://schemas.microsoft.com/office/drawing/2014/main" id="{86B584AE-994B-5502-4F8F-C4F6374DEB37}"/>
              </a:ext>
            </a:extLst>
          </p:cNvPr>
          <p:cNvSpPr/>
          <p:nvPr/>
        </p:nvSpPr>
        <p:spPr>
          <a:xfrm flipH="1">
            <a:off x="2937491" y="873452"/>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7" name="Google Shape;104;p8">
            <a:extLst>
              <a:ext uri="{FF2B5EF4-FFF2-40B4-BE49-F238E27FC236}">
                <a16:creationId xmlns:a16="http://schemas.microsoft.com/office/drawing/2014/main" id="{1B87CF62-9453-0245-5861-7ADF1038E390}"/>
              </a:ext>
            </a:extLst>
          </p:cNvPr>
          <p:cNvSpPr/>
          <p:nvPr/>
        </p:nvSpPr>
        <p:spPr>
          <a:xfrm flipH="1">
            <a:off x="2938833" y="1412007"/>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8" name="Google Shape;104;p8">
            <a:extLst>
              <a:ext uri="{FF2B5EF4-FFF2-40B4-BE49-F238E27FC236}">
                <a16:creationId xmlns:a16="http://schemas.microsoft.com/office/drawing/2014/main" id="{C01A0E51-76D8-D357-E63D-EE38D7A8982E}"/>
              </a:ext>
            </a:extLst>
          </p:cNvPr>
          <p:cNvSpPr/>
          <p:nvPr/>
        </p:nvSpPr>
        <p:spPr>
          <a:xfrm flipH="1">
            <a:off x="2772229" y="2039035"/>
            <a:ext cx="6466314"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أي من البوليمرات التالية تحدث بالتكاثف </a:t>
            </a:r>
          </a:p>
        </p:txBody>
      </p:sp>
      <p:graphicFrame>
        <p:nvGraphicFramePr>
          <p:cNvPr id="9" name="جدول 4">
            <a:extLst>
              <a:ext uri="{FF2B5EF4-FFF2-40B4-BE49-F238E27FC236}">
                <a16:creationId xmlns:a16="http://schemas.microsoft.com/office/drawing/2014/main" id="{CE820D27-B718-5EDE-79E5-0B6DEAB39016}"/>
              </a:ext>
            </a:extLst>
          </p:cNvPr>
          <p:cNvGraphicFramePr>
            <a:graphicFrameLocks noGrp="1"/>
          </p:cNvGraphicFramePr>
          <p:nvPr>
            <p:extLst>
              <p:ext uri="{D42A27DB-BD31-4B8C-83A1-F6EECF244321}">
                <p14:modId xmlns:p14="http://schemas.microsoft.com/office/powerpoint/2010/main" val="4217528567"/>
              </p:ext>
            </p:extLst>
          </p:nvPr>
        </p:nvGraphicFramePr>
        <p:xfrm>
          <a:off x="1848080" y="2669520"/>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بولي إيثيلين</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بولي فينيل كلوريد</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بولي بروبلين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النايلون</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10" name="Google Shape;104;p8">
            <a:extLst>
              <a:ext uri="{FF2B5EF4-FFF2-40B4-BE49-F238E27FC236}">
                <a16:creationId xmlns:a16="http://schemas.microsoft.com/office/drawing/2014/main" id="{F757A860-6E21-B99A-3CB0-61D4E21979DE}"/>
              </a:ext>
            </a:extLst>
          </p:cNvPr>
          <p:cNvSpPr/>
          <p:nvPr/>
        </p:nvSpPr>
        <p:spPr>
          <a:xfrm flipH="1">
            <a:off x="6898432" y="2771348"/>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1" name="Google Shape;104;p8">
            <a:extLst>
              <a:ext uri="{FF2B5EF4-FFF2-40B4-BE49-F238E27FC236}">
                <a16:creationId xmlns:a16="http://schemas.microsoft.com/office/drawing/2014/main" id="{417C2FD4-A47F-B682-83F0-2BF29E3C71C0}"/>
              </a:ext>
            </a:extLst>
          </p:cNvPr>
          <p:cNvSpPr/>
          <p:nvPr/>
        </p:nvSpPr>
        <p:spPr>
          <a:xfrm flipH="1">
            <a:off x="6943630" y="3296434"/>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2" name="Google Shape;104;p8">
            <a:extLst>
              <a:ext uri="{FF2B5EF4-FFF2-40B4-BE49-F238E27FC236}">
                <a16:creationId xmlns:a16="http://schemas.microsoft.com/office/drawing/2014/main" id="{BD5BE572-CB4F-172E-AF40-FF33E0DAC4EA}"/>
              </a:ext>
            </a:extLst>
          </p:cNvPr>
          <p:cNvSpPr/>
          <p:nvPr/>
        </p:nvSpPr>
        <p:spPr>
          <a:xfrm flipH="1">
            <a:off x="2862843" y="2705812"/>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3" name="Google Shape;104;p8">
            <a:extLst>
              <a:ext uri="{FF2B5EF4-FFF2-40B4-BE49-F238E27FC236}">
                <a16:creationId xmlns:a16="http://schemas.microsoft.com/office/drawing/2014/main" id="{BEEADCAF-31C0-9D51-B49C-6A3B4C385B32}"/>
              </a:ext>
            </a:extLst>
          </p:cNvPr>
          <p:cNvSpPr/>
          <p:nvPr/>
        </p:nvSpPr>
        <p:spPr>
          <a:xfrm flipH="1">
            <a:off x="2772229" y="3998231"/>
            <a:ext cx="6466314"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أي البوليمرات التالية يستخدم في خراطيم </a:t>
            </a:r>
            <a:r>
              <a:rPr lang="ar-SA" sz="2800" b="1" dirty="0" err="1">
                <a:latin typeface="Arial" panose="020B0604020202020204" pitchFamily="34" charset="0"/>
              </a:rPr>
              <a:t>المياة</a:t>
            </a:r>
            <a:r>
              <a:rPr lang="ar-SA" sz="2800" b="1" dirty="0">
                <a:latin typeface="Arial" panose="020B0604020202020204" pitchFamily="34" charset="0"/>
              </a:rPr>
              <a:t> </a:t>
            </a:r>
          </a:p>
        </p:txBody>
      </p:sp>
      <p:graphicFrame>
        <p:nvGraphicFramePr>
          <p:cNvPr id="14" name="جدول 4">
            <a:extLst>
              <a:ext uri="{FF2B5EF4-FFF2-40B4-BE49-F238E27FC236}">
                <a16:creationId xmlns:a16="http://schemas.microsoft.com/office/drawing/2014/main" id="{3DEA4A90-176D-145C-056E-9D821D6F912A}"/>
              </a:ext>
            </a:extLst>
          </p:cNvPr>
          <p:cNvGraphicFramePr>
            <a:graphicFrameLocks noGrp="1"/>
          </p:cNvGraphicFramePr>
          <p:nvPr>
            <p:extLst>
              <p:ext uri="{D42A27DB-BD31-4B8C-83A1-F6EECF244321}">
                <p14:modId xmlns:p14="http://schemas.microsoft.com/office/powerpoint/2010/main" val="1119376820"/>
              </p:ext>
            </p:extLst>
          </p:nvPr>
        </p:nvGraphicFramePr>
        <p:xfrm>
          <a:off x="1848080" y="4628716"/>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بولي إيثيلين رباعي </a:t>
                      </a:r>
                      <a:r>
                        <a:rPr lang="ar-SA" sz="2800" b="1" dirty="0" err="1">
                          <a:solidFill>
                            <a:schemeClr val="tx1"/>
                          </a:solidFill>
                        </a:rPr>
                        <a:t>فثالات</a:t>
                      </a:r>
                      <a:endParaRPr lang="ar-SA" sz="28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بولي فينيل كلوريد</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بولي </a:t>
                      </a:r>
                      <a:r>
                        <a:rPr lang="ar-SA" sz="2800" b="1" dirty="0" err="1">
                          <a:solidFill>
                            <a:schemeClr val="tx1"/>
                          </a:solidFill>
                        </a:rPr>
                        <a:t>بروبيلين</a:t>
                      </a:r>
                      <a:endParaRPr lang="ar-SA" sz="28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بولي </a:t>
                      </a:r>
                      <a:r>
                        <a:rPr lang="ar-SA" sz="2800" b="1" dirty="0" err="1">
                          <a:solidFill>
                            <a:schemeClr val="tx1"/>
                          </a:solidFill>
                        </a:rPr>
                        <a:t>ستايرين</a:t>
                      </a:r>
                      <a:endParaRPr lang="ar-SA" sz="28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15" name="Google Shape;104;p8">
            <a:extLst>
              <a:ext uri="{FF2B5EF4-FFF2-40B4-BE49-F238E27FC236}">
                <a16:creationId xmlns:a16="http://schemas.microsoft.com/office/drawing/2014/main" id="{0026EE8A-03EB-6AC8-941C-9C98EFDA1782}"/>
              </a:ext>
            </a:extLst>
          </p:cNvPr>
          <p:cNvSpPr/>
          <p:nvPr/>
        </p:nvSpPr>
        <p:spPr>
          <a:xfrm flipH="1">
            <a:off x="6522098" y="4699793"/>
            <a:ext cx="336233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6" name="Google Shape;104;p8">
            <a:extLst>
              <a:ext uri="{FF2B5EF4-FFF2-40B4-BE49-F238E27FC236}">
                <a16:creationId xmlns:a16="http://schemas.microsoft.com/office/drawing/2014/main" id="{D0303553-D9E7-3E4A-8B50-2D2D518C7B62}"/>
              </a:ext>
            </a:extLst>
          </p:cNvPr>
          <p:cNvSpPr/>
          <p:nvPr/>
        </p:nvSpPr>
        <p:spPr>
          <a:xfrm flipH="1">
            <a:off x="6915638" y="5240254"/>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7" name="Google Shape;104;p8">
            <a:extLst>
              <a:ext uri="{FF2B5EF4-FFF2-40B4-BE49-F238E27FC236}">
                <a16:creationId xmlns:a16="http://schemas.microsoft.com/office/drawing/2014/main" id="{CB417FD9-D8EF-09BB-AB4A-686687DB3DBB}"/>
              </a:ext>
            </a:extLst>
          </p:cNvPr>
          <p:cNvSpPr/>
          <p:nvPr/>
        </p:nvSpPr>
        <p:spPr>
          <a:xfrm flipH="1">
            <a:off x="2862843" y="5240253"/>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Tree>
    <p:extLst>
      <p:ext uri="{BB962C8B-B14F-4D97-AF65-F5344CB8AC3E}">
        <p14:creationId xmlns:p14="http://schemas.microsoft.com/office/powerpoint/2010/main" val="327402299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C3D51460-1540-9FAA-8577-B3927D44A57B}"/>
              </a:ext>
            </a:extLst>
          </p:cNvPr>
          <p:cNvSpPr/>
          <p:nvPr/>
        </p:nvSpPr>
        <p:spPr>
          <a:xfrm flipH="1">
            <a:off x="2233125" y="161295"/>
            <a:ext cx="7634097"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جزيئات كبيرة تتكون من العديد من الوحدات البنائية المتكررة</a:t>
            </a:r>
          </a:p>
        </p:txBody>
      </p:sp>
      <p:sp>
        <p:nvSpPr>
          <p:cNvPr id="3" name="مستطيل 2">
            <a:extLst>
              <a:ext uri="{FF2B5EF4-FFF2-40B4-BE49-F238E27FC236}">
                <a16:creationId xmlns:a16="http://schemas.microsoft.com/office/drawing/2014/main" id="{F5142B6B-7B23-AB40-A452-A296AFA6AB69}"/>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تحصيلي</a:t>
            </a:r>
          </a:p>
        </p:txBody>
      </p:sp>
      <p:graphicFrame>
        <p:nvGraphicFramePr>
          <p:cNvPr id="4" name="جدول 4">
            <a:extLst>
              <a:ext uri="{FF2B5EF4-FFF2-40B4-BE49-F238E27FC236}">
                <a16:creationId xmlns:a16="http://schemas.microsoft.com/office/drawing/2014/main" id="{8023570D-2CB8-E8B8-7E5B-40B75F860F65}"/>
              </a:ext>
            </a:extLst>
          </p:cNvPr>
          <p:cNvGraphicFramePr>
            <a:graphicFrameLocks noGrp="1"/>
          </p:cNvGraphicFramePr>
          <p:nvPr>
            <p:extLst>
              <p:ext uri="{D42A27DB-BD31-4B8C-83A1-F6EECF244321}">
                <p14:modId xmlns:p14="http://schemas.microsoft.com/office/powerpoint/2010/main" val="2588512669"/>
              </p:ext>
            </p:extLst>
          </p:nvPr>
        </p:nvGraphicFramePr>
        <p:xfrm>
          <a:off x="1938694" y="784979"/>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البوليمرات</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النترات</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a:t>
                      </a:r>
                      <a:r>
                        <a:rPr lang="ar-SA" sz="2800" b="1" dirty="0" err="1">
                          <a:solidFill>
                            <a:schemeClr val="tx1"/>
                          </a:solidFill>
                        </a:rPr>
                        <a:t>المنومرات</a:t>
                      </a:r>
                      <a:endParaRPr lang="ar-SA" sz="28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a:t>
                      </a:r>
                      <a:r>
                        <a:rPr lang="ar-SA" sz="2800" b="1" dirty="0" err="1">
                          <a:solidFill>
                            <a:schemeClr val="tx1"/>
                          </a:solidFill>
                        </a:rPr>
                        <a:t>التبلومبرات</a:t>
                      </a:r>
                      <a:endParaRPr lang="ar-SA" sz="28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5" name="Google Shape;104;p8">
            <a:extLst>
              <a:ext uri="{FF2B5EF4-FFF2-40B4-BE49-F238E27FC236}">
                <a16:creationId xmlns:a16="http://schemas.microsoft.com/office/drawing/2014/main" id="{F0626C91-FA19-8932-29DC-D4E11E329F6A}"/>
              </a:ext>
            </a:extLst>
          </p:cNvPr>
          <p:cNvSpPr/>
          <p:nvPr/>
        </p:nvSpPr>
        <p:spPr>
          <a:xfrm flipH="1">
            <a:off x="7055589" y="1436431"/>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6" name="Google Shape;104;p8">
            <a:extLst>
              <a:ext uri="{FF2B5EF4-FFF2-40B4-BE49-F238E27FC236}">
                <a16:creationId xmlns:a16="http://schemas.microsoft.com/office/drawing/2014/main" id="{86B584AE-994B-5502-4F8F-C4F6374DEB37}"/>
              </a:ext>
            </a:extLst>
          </p:cNvPr>
          <p:cNvSpPr/>
          <p:nvPr/>
        </p:nvSpPr>
        <p:spPr>
          <a:xfrm flipH="1">
            <a:off x="3033904" y="892408"/>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7" name="Google Shape;104;p8">
            <a:extLst>
              <a:ext uri="{FF2B5EF4-FFF2-40B4-BE49-F238E27FC236}">
                <a16:creationId xmlns:a16="http://schemas.microsoft.com/office/drawing/2014/main" id="{1B87CF62-9453-0245-5861-7ADF1038E390}"/>
              </a:ext>
            </a:extLst>
          </p:cNvPr>
          <p:cNvSpPr/>
          <p:nvPr/>
        </p:nvSpPr>
        <p:spPr>
          <a:xfrm flipH="1">
            <a:off x="2928164" y="1409799"/>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8" name="Google Shape;104;p8">
            <a:extLst>
              <a:ext uri="{FF2B5EF4-FFF2-40B4-BE49-F238E27FC236}">
                <a16:creationId xmlns:a16="http://schemas.microsoft.com/office/drawing/2014/main" id="{C01A0E51-76D8-D357-E63D-EE38D7A8982E}"/>
              </a:ext>
            </a:extLst>
          </p:cNvPr>
          <p:cNvSpPr/>
          <p:nvPr/>
        </p:nvSpPr>
        <p:spPr>
          <a:xfrm flipH="1">
            <a:off x="2772229" y="2039035"/>
            <a:ext cx="6466314"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أي المركبات التالية تعد مادة صناعية</a:t>
            </a:r>
          </a:p>
        </p:txBody>
      </p:sp>
      <p:graphicFrame>
        <p:nvGraphicFramePr>
          <p:cNvPr id="9" name="جدول 4">
            <a:extLst>
              <a:ext uri="{FF2B5EF4-FFF2-40B4-BE49-F238E27FC236}">
                <a16:creationId xmlns:a16="http://schemas.microsoft.com/office/drawing/2014/main" id="{CE820D27-B718-5EDE-79E5-0B6DEAB39016}"/>
              </a:ext>
            </a:extLst>
          </p:cNvPr>
          <p:cNvGraphicFramePr>
            <a:graphicFrameLocks noGrp="1"/>
          </p:cNvGraphicFramePr>
          <p:nvPr>
            <p:extLst>
              <p:ext uri="{D42A27DB-BD31-4B8C-83A1-F6EECF244321}">
                <p14:modId xmlns:p14="http://schemas.microsoft.com/office/powerpoint/2010/main" val="1406452070"/>
              </p:ext>
            </p:extLst>
          </p:nvPr>
        </p:nvGraphicFramePr>
        <p:xfrm>
          <a:off x="1848080" y="2669520"/>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النشا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البلاستيك</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الحمض النووي</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البروتينات</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10" name="Google Shape;104;p8">
            <a:extLst>
              <a:ext uri="{FF2B5EF4-FFF2-40B4-BE49-F238E27FC236}">
                <a16:creationId xmlns:a16="http://schemas.microsoft.com/office/drawing/2014/main" id="{F757A860-6E21-B99A-3CB0-61D4E21979DE}"/>
              </a:ext>
            </a:extLst>
          </p:cNvPr>
          <p:cNvSpPr/>
          <p:nvPr/>
        </p:nvSpPr>
        <p:spPr>
          <a:xfrm flipH="1">
            <a:off x="6898432" y="2771348"/>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1" name="Google Shape;104;p8">
            <a:extLst>
              <a:ext uri="{FF2B5EF4-FFF2-40B4-BE49-F238E27FC236}">
                <a16:creationId xmlns:a16="http://schemas.microsoft.com/office/drawing/2014/main" id="{417C2FD4-A47F-B682-83F0-2BF29E3C71C0}"/>
              </a:ext>
            </a:extLst>
          </p:cNvPr>
          <p:cNvSpPr/>
          <p:nvPr/>
        </p:nvSpPr>
        <p:spPr>
          <a:xfrm flipH="1">
            <a:off x="6915638" y="3286307"/>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2" name="Google Shape;104;p8">
            <a:extLst>
              <a:ext uri="{FF2B5EF4-FFF2-40B4-BE49-F238E27FC236}">
                <a16:creationId xmlns:a16="http://schemas.microsoft.com/office/drawing/2014/main" id="{BD5BE572-CB4F-172E-AF40-FF33E0DAC4EA}"/>
              </a:ext>
            </a:extLst>
          </p:cNvPr>
          <p:cNvSpPr/>
          <p:nvPr/>
        </p:nvSpPr>
        <p:spPr>
          <a:xfrm flipH="1">
            <a:off x="2862843" y="3300863"/>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3" name="Google Shape;104;p8">
            <a:extLst>
              <a:ext uri="{FF2B5EF4-FFF2-40B4-BE49-F238E27FC236}">
                <a16:creationId xmlns:a16="http://schemas.microsoft.com/office/drawing/2014/main" id="{BEEADCAF-31C0-9D51-B49C-6A3B4C385B32}"/>
              </a:ext>
            </a:extLst>
          </p:cNvPr>
          <p:cNvSpPr/>
          <p:nvPr/>
        </p:nvSpPr>
        <p:spPr>
          <a:xfrm flipH="1">
            <a:off x="2772228" y="3998231"/>
            <a:ext cx="6987591"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أي الخصائص التالية ليست من خصائص البولي إيثيلين؟</a:t>
            </a:r>
          </a:p>
        </p:txBody>
      </p:sp>
      <p:graphicFrame>
        <p:nvGraphicFramePr>
          <p:cNvPr id="14" name="جدول 4">
            <a:extLst>
              <a:ext uri="{FF2B5EF4-FFF2-40B4-BE49-F238E27FC236}">
                <a16:creationId xmlns:a16="http://schemas.microsoft.com/office/drawing/2014/main" id="{3DEA4A90-176D-145C-056E-9D821D6F912A}"/>
              </a:ext>
            </a:extLst>
          </p:cNvPr>
          <p:cNvGraphicFramePr>
            <a:graphicFrameLocks noGrp="1"/>
          </p:cNvGraphicFramePr>
          <p:nvPr>
            <p:extLst>
              <p:ext uri="{D42A27DB-BD31-4B8C-83A1-F6EECF244321}">
                <p14:modId xmlns:p14="http://schemas.microsoft.com/office/powerpoint/2010/main" val="1829393550"/>
              </p:ext>
            </p:extLst>
          </p:nvPr>
        </p:nvGraphicFramePr>
        <p:xfrm>
          <a:off x="1848080" y="4628716"/>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شمعي</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نشط كيميائياً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لا يذوب في الماء</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رديء التوصيل للكهرباء</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15" name="Google Shape;104;p8">
            <a:extLst>
              <a:ext uri="{FF2B5EF4-FFF2-40B4-BE49-F238E27FC236}">
                <a16:creationId xmlns:a16="http://schemas.microsoft.com/office/drawing/2014/main" id="{0026EE8A-03EB-6AC8-941C-9C98EFDA1782}"/>
              </a:ext>
            </a:extLst>
          </p:cNvPr>
          <p:cNvSpPr/>
          <p:nvPr/>
        </p:nvSpPr>
        <p:spPr>
          <a:xfrm flipH="1">
            <a:off x="8080310" y="4727346"/>
            <a:ext cx="1804118"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6" name="Google Shape;104;p8">
            <a:extLst>
              <a:ext uri="{FF2B5EF4-FFF2-40B4-BE49-F238E27FC236}">
                <a16:creationId xmlns:a16="http://schemas.microsoft.com/office/drawing/2014/main" id="{D0303553-D9E7-3E4A-8B50-2D2D518C7B62}"/>
              </a:ext>
            </a:extLst>
          </p:cNvPr>
          <p:cNvSpPr/>
          <p:nvPr/>
        </p:nvSpPr>
        <p:spPr>
          <a:xfrm flipH="1">
            <a:off x="6915638" y="5254031"/>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17" name="Google Shape;104;p8">
            <a:extLst>
              <a:ext uri="{FF2B5EF4-FFF2-40B4-BE49-F238E27FC236}">
                <a16:creationId xmlns:a16="http://schemas.microsoft.com/office/drawing/2014/main" id="{CB417FD9-D8EF-09BB-AB4A-686687DB3DBB}"/>
              </a:ext>
            </a:extLst>
          </p:cNvPr>
          <p:cNvSpPr/>
          <p:nvPr/>
        </p:nvSpPr>
        <p:spPr>
          <a:xfrm flipH="1">
            <a:off x="2307572" y="5260297"/>
            <a:ext cx="3524061"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Tree>
    <p:extLst>
      <p:ext uri="{BB962C8B-B14F-4D97-AF65-F5344CB8AC3E}">
        <p14:creationId xmlns:p14="http://schemas.microsoft.com/office/powerpoint/2010/main" val="27384351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5"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C3D51460-1540-9FAA-8577-B3927D44A57B}"/>
              </a:ext>
            </a:extLst>
          </p:cNvPr>
          <p:cNvSpPr/>
          <p:nvPr/>
        </p:nvSpPr>
        <p:spPr>
          <a:xfrm flipH="1">
            <a:off x="2195802" y="2083401"/>
            <a:ext cx="7634097" cy="45020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الاسم النظامي لمادة </a:t>
            </a:r>
            <a:r>
              <a:rPr lang="en-US" sz="2800" b="1" dirty="0">
                <a:latin typeface="Arial" panose="020B0604020202020204" pitchFamily="34" charset="0"/>
              </a:rPr>
              <a:t>PVC</a:t>
            </a:r>
            <a:r>
              <a:rPr lang="ar-SA" sz="2800" b="1" dirty="0">
                <a:latin typeface="Arial" panose="020B0604020202020204" pitchFamily="34" charset="0"/>
              </a:rPr>
              <a:t> هو </a:t>
            </a:r>
          </a:p>
        </p:txBody>
      </p:sp>
      <p:sp>
        <p:nvSpPr>
          <p:cNvPr id="3" name="مستطيل 2">
            <a:extLst>
              <a:ext uri="{FF2B5EF4-FFF2-40B4-BE49-F238E27FC236}">
                <a16:creationId xmlns:a16="http://schemas.microsoft.com/office/drawing/2014/main" id="{F5142B6B-7B23-AB40-A452-A296AFA6AB69}"/>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تحصيلي</a:t>
            </a:r>
          </a:p>
        </p:txBody>
      </p:sp>
      <p:graphicFrame>
        <p:nvGraphicFramePr>
          <p:cNvPr id="4" name="جدول 4">
            <a:extLst>
              <a:ext uri="{FF2B5EF4-FFF2-40B4-BE49-F238E27FC236}">
                <a16:creationId xmlns:a16="http://schemas.microsoft.com/office/drawing/2014/main" id="{8023570D-2CB8-E8B8-7E5B-40B75F860F65}"/>
              </a:ext>
            </a:extLst>
          </p:cNvPr>
          <p:cNvGraphicFramePr>
            <a:graphicFrameLocks noGrp="1"/>
          </p:cNvGraphicFramePr>
          <p:nvPr>
            <p:extLst>
              <p:ext uri="{D42A27DB-BD31-4B8C-83A1-F6EECF244321}">
                <p14:modId xmlns:p14="http://schemas.microsoft.com/office/powerpoint/2010/main" val="212810819"/>
              </p:ext>
            </p:extLst>
          </p:nvPr>
        </p:nvGraphicFramePr>
        <p:xfrm>
          <a:off x="1901371" y="2707085"/>
          <a:ext cx="8128000" cy="11520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006188064"/>
                    </a:ext>
                  </a:extLst>
                </a:gridCol>
                <a:gridCol w="4064000">
                  <a:extLst>
                    <a:ext uri="{9D8B030D-6E8A-4147-A177-3AD203B41FA5}">
                      <a16:colId xmlns:a16="http://schemas.microsoft.com/office/drawing/2014/main" val="430342627"/>
                    </a:ext>
                  </a:extLst>
                </a:gridCol>
              </a:tblGrid>
              <a:tr h="576000">
                <a:tc>
                  <a:txBody>
                    <a:bodyPr/>
                    <a:lstStyle/>
                    <a:p>
                      <a:pPr rtl="1"/>
                      <a:r>
                        <a:rPr lang="ar-SA" sz="2800" b="1" dirty="0">
                          <a:solidFill>
                            <a:schemeClr val="tx1"/>
                          </a:solidFill>
                        </a:rPr>
                        <a:t>أ) بولي كلوريد </a:t>
                      </a:r>
                      <a:r>
                        <a:rPr lang="ar-SA" sz="2800" b="1" dirty="0" err="1">
                          <a:solidFill>
                            <a:schemeClr val="tx1"/>
                          </a:solidFill>
                        </a:rPr>
                        <a:t>الفينيل</a:t>
                      </a:r>
                      <a:endParaRPr lang="ar-SA" sz="28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rtl="1"/>
                      <a:r>
                        <a:rPr lang="ar-SA" sz="2800" b="1" dirty="0">
                          <a:solidFill>
                            <a:schemeClr val="tx1"/>
                          </a:solidFill>
                        </a:rPr>
                        <a:t>ج) الفينول</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98723052"/>
                  </a:ext>
                </a:extLst>
              </a:tr>
              <a:tr h="576000">
                <a:tc>
                  <a:txBody>
                    <a:bodyPr/>
                    <a:lstStyle/>
                    <a:p>
                      <a:pPr rtl="1"/>
                      <a:r>
                        <a:rPr lang="ar-SA" sz="2800" b="1" dirty="0">
                          <a:solidFill>
                            <a:schemeClr val="tx1"/>
                          </a:solidFill>
                        </a:rPr>
                        <a:t>ب) التولوين</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rtl="1"/>
                      <a:r>
                        <a:rPr lang="ar-SA" sz="2800" b="1" dirty="0">
                          <a:solidFill>
                            <a:schemeClr val="tx1"/>
                          </a:solidFill>
                        </a:rPr>
                        <a:t>د) الفالين</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512480"/>
                  </a:ext>
                </a:extLst>
              </a:tr>
            </a:tbl>
          </a:graphicData>
        </a:graphic>
      </p:graphicFrame>
      <p:sp>
        <p:nvSpPr>
          <p:cNvPr id="5" name="Google Shape;104;p8">
            <a:extLst>
              <a:ext uri="{FF2B5EF4-FFF2-40B4-BE49-F238E27FC236}">
                <a16:creationId xmlns:a16="http://schemas.microsoft.com/office/drawing/2014/main" id="{F0626C91-FA19-8932-29DC-D4E11E329F6A}"/>
              </a:ext>
            </a:extLst>
          </p:cNvPr>
          <p:cNvSpPr/>
          <p:nvPr/>
        </p:nvSpPr>
        <p:spPr>
          <a:xfrm flipH="1">
            <a:off x="6949752" y="3355434"/>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6" name="Google Shape;104;p8">
            <a:extLst>
              <a:ext uri="{FF2B5EF4-FFF2-40B4-BE49-F238E27FC236}">
                <a16:creationId xmlns:a16="http://schemas.microsoft.com/office/drawing/2014/main" id="{86B584AE-994B-5502-4F8F-C4F6374DEB37}"/>
              </a:ext>
            </a:extLst>
          </p:cNvPr>
          <p:cNvSpPr/>
          <p:nvPr/>
        </p:nvSpPr>
        <p:spPr>
          <a:xfrm flipH="1">
            <a:off x="2905967" y="2784881"/>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
        <p:nvSpPr>
          <p:cNvPr id="7" name="Google Shape;104;p8">
            <a:extLst>
              <a:ext uri="{FF2B5EF4-FFF2-40B4-BE49-F238E27FC236}">
                <a16:creationId xmlns:a16="http://schemas.microsoft.com/office/drawing/2014/main" id="{1B87CF62-9453-0245-5861-7ADF1038E390}"/>
              </a:ext>
            </a:extLst>
          </p:cNvPr>
          <p:cNvSpPr/>
          <p:nvPr/>
        </p:nvSpPr>
        <p:spPr>
          <a:xfrm flipH="1">
            <a:off x="2907579" y="3369769"/>
            <a:ext cx="2968790" cy="450203"/>
          </a:xfrm>
          <a:prstGeom prst="rect">
            <a:avLst/>
          </a:prstGeom>
          <a:solidFill>
            <a:schemeClr val="accent1">
              <a:lumMod val="20000"/>
              <a:lumOff val="80000"/>
            </a:schemeClr>
          </a:solidFill>
          <a:ln>
            <a:noFill/>
          </a:ln>
          <a:effectLst/>
        </p:spPr>
        <p:txBody>
          <a:bodyPr spcFirstLastPara="1" wrap="square" lIns="91425" tIns="91425" rIns="91425" bIns="91425" anchor="ctr" anchorCtr="0">
            <a:noAutofit/>
          </a:bodyPr>
          <a:lstStyle/>
          <a:p>
            <a:pPr lvl="0" algn="ctr">
              <a:spcBef>
                <a:spcPts val="0"/>
              </a:spcBef>
              <a:spcAft>
                <a:spcPts val="0"/>
              </a:spcAft>
            </a:pPr>
            <a:endParaRPr lang="ar-SA" sz="2800" b="1" dirty="0">
              <a:latin typeface="Arial" panose="020B0604020202020204" pitchFamily="34" charset="0"/>
            </a:endParaRPr>
          </a:p>
        </p:txBody>
      </p:sp>
    </p:spTree>
    <p:extLst>
      <p:ext uri="{BB962C8B-B14F-4D97-AF65-F5344CB8AC3E}">
        <p14:creationId xmlns:p14="http://schemas.microsoft.com/office/powerpoint/2010/main" val="328624251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8">
            <a:extLst>
              <a:ext uri="{FF2B5EF4-FFF2-40B4-BE49-F238E27FC236}">
                <a16:creationId xmlns:a16="http://schemas.microsoft.com/office/drawing/2014/main" id="{C3D51460-1540-9FAA-8577-B3927D44A57B}"/>
              </a:ext>
            </a:extLst>
          </p:cNvPr>
          <p:cNvSpPr/>
          <p:nvPr/>
        </p:nvSpPr>
        <p:spPr>
          <a:xfrm flipH="1">
            <a:off x="3875311" y="2353988"/>
            <a:ext cx="4774166" cy="1490223"/>
          </a:xfrm>
          <a:prstGeom prst="rect">
            <a:avLst/>
          </a:prstGeom>
          <a:solidFill>
            <a:schemeClr val="bg1"/>
          </a:solidFill>
          <a:ln>
            <a:noFill/>
          </a:ln>
          <a:effectLst/>
        </p:spPr>
        <p:txBody>
          <a:bodyPr spcFirstLastPara="1" wrap="square" lIns="91425" tIns="91425" rIns="91425" bIns="91425" anchor="ctr" anchorCtr="0">
            <a:noAutofit/>
          </a:bodyPr>
          <a:lstStyle/>
          <a:p>
            <a:pPr lvl="0" algn="ctr">
              <a:spcBef>
                <a:spcPts val="0"/>
              </a:spcBef>
              <a:spcAft>
                <a:spcPts val="0"/>
              </a:spcAft>
            </a:pPr>
            <a:r>
              <a:rPr lang="ar-SA" sz="2800" b="1" dirty="0">
                <a:latin typeface="Arial" panose="020B0604020202020204" pitchFamily="34" charset="0"/>
              </a:rPr>
              <a:t>الواجب </a:t>
            </a:r>
          </a:p>
          <a:p>
            <a:pPr lvl="0" algn="ctr">
              <a:spcBef>
                <a:spcPts val="0"/>
              </a:spcBef>
              <a:spcAft>
                <a:spcPts val="0"/>
              </a:spcAft>
            </a:pPr>
            <a:r>
              <a:rPr lang="ar-SA" sz="2800" b="1" dirty="0">
                <a:latin typeface="Arial" panose="020B0604020202020204" pitchFamily="34" charset="0"/>
              </a:rPr>
              <a:t>في منصة مدرستي</a:t>
            </a:r>
          </a:p>
        </p:txBody>
      </p:sp>
    </p:spTree>
    <p:extLst>
      <p:ext uri="{BB962C8B-B14F-4D97-AF65-F5344CB8AC3E}">
        <p14:creationId xmlns:p14="http://schemas.microsoft.com/office/powerpoint/2010/main" val="1991925481"/>
      </p:ext>
    </p:extLst>
  </p:cSld>
  <p:clrMapOvr>
    <a:masterClrMapping/>
  </p:clrMapOvr>
  <p:transition spd="slow">
    <p:cover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7517E3DB-5B79-3A2B-4DDA-F95D7CAF5B96}"/>
              </a:ext>
            </a:extLst>
          </p:cNvPr>
          <p:cNvSpPr/>
          <p:nvPr/>
        </p:nvSpPr>
        <p:spPr>
          <a:xfrm>
            <a:off x="4220547" y="1679511"/>
            <a:ext cx="3750906" cy="3060440"/>
          </a:xfrm>
          <a:prstGeom prst="wedgeEllipseCallou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200" b="1" dirty="0">
                <a:solidFill>
                  <a:schemeClr val="tx1"/>
                </a:solidFill>
              </a:rPr>
              <a:t>إلى اللقاء في الحصة القادمة</a:t>
            </a:r>
          </a:p>
        </p:txBody>
      </p:sp>
    </p:spTree>
    <p:extLst>
      <p:ext uri="{BB962C8B-B14F-4D97-AF65-F5344CB8AC3E}">
        <p14:creationId xmlns:p14="http://schemas.microsoft.com/office/powerpoint/2010/main" val="109830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9">
            <a:extLst>
              <a:ext uri="{FF2B5EF4-FFF2-40B4-BE49-F238E27FC236}">
                <a16:creationId xmlns:a16="http://schemas.microsoft.com/office/drawing/2014/main" id="{C2014D32-792F-1924-C3B1-C6499B4FD716}"/>
              </a:ext>
            </a:extLst>
          </p:cNvPr>
          <p:cNvSpPr>
            <a:spLocks noGrp="1" noRot="1" noMove="1" noResize="1" noEditPoints="1" noAdjustHandles="1" noChangeArrowheads="1" noChangeShapeType="1"/>
          </p:cNvSpPr>
          <p:nvPr/>
        </p:nvSpPr>
        <p:spPr>
          <a:xfrm>
            <a:off x="4841954" y="1847458"/>
            <a:ext cx="7145017" cy="3928191"/>
          </a:xfrm>
          <a:prstGeom prst="rect">
            <a:avLst/>
          </a:prstGeom>
          <a:solidFill>
            <a:schemeClr val="lt2"/>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endParaRPr sz="2800" b="1" dirty="0">
              <a:latin typeface="Arial" panose="020B0604020202020204" pitchFamily="34" charset="0"/>
              <a:ea typeface="Questrial"/>
              <a:cs typeface="Arial" panose="020B0604020202020204" pitchFamily="34" charset="0"/>
              <a:sym typeface="Questrial"/>
            </a:endParaRPr>
          </a:p>
        </p:txBody>
      </p:sp>
      <p:sp>
        <p:nvSpPr>
          <p:cNvPr id="3" name="Google Shape;114;p9">
            <a:extLst>
              <a:ext uri="{FF2B5EF4-FFF2-40B4-BE49-F238E27FC236}">
                <a16:creationId xmlns:a16="http://schemas.microsoft.com/office/drawing/2014/main" id="{677D9ABF-1153-111E-01E1-C160164E10BE}"/>
              </a:ext>
            </a:extLst>
          </p:cNvPr>
          <p:cNvSpPr/>
          <p:nvPr/>
        </p:nvSpPr>
        <p:spPr>
          <a:xfrm>
            <a:off x="10842171" y="91082"/>
            <a:ext cx="1208242" cy="366118"/>
          </a:xfrm>
          <a:prstGeom prst="rect">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ar-SA" sz="2000" b="1" dirty="0"/>
              <a:t>التركيز</a:t>
            </a:r>
            <a:endParaRPr sz="2000" b="1" dirty="0"/>
          </a:p>
        </p:txBody>
      </p:sp>
      <p:pic>
        <p:nvPicPr>
          <p:cNvPr id="7" name="صورة 6" descr="صورة تحتوي على طبق, أطباق المائدة, أدوات المائدة&#10;&#10;تم إنشاء الوصف تلقائياً">
            <a:extLst>
              <a:ext uri="{FF2B5EF4-FFF2-40B4-BE49-F238E27FC236}">
                <a16:creationId xmlns:a16="http://schemas.microsoft.com/office/drawing/2014/main" id="{F693D35B-CAD4-0758-2305-5F9124EF5A7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706" t="20237" r="10176" b="7716"/>
          <a:stretch/>
        </p:blipFill>
        <p:spPr>
          <a:xfrm>
            <a:off x="2207611" y="2710036"/>
            <a:ext cx="2634343" cy="2429599"/>
          </a:xfrm>
          <a:prstGeom prst="rect">
            <a:avLst/>
          </a:prstGeom>
        </p:spPr>
      </p:pic>
      <p:pic>
        <p:nvPicPr>
          <p:cNvPr id="11" name="صورة 10" descr="صورة تحتوي على طعام, يشرب الماء, مشروب, زجاجة بلاستيكية&#10;&#10;تم إنشاء الوصف تلقائياً">
            <a:extLst>
              <a:ext uri="{FF2B5EF4-FFF2-40B4-BE49-F238E27FC236}">
                <a16:creationId xmlns:a16="http://schemas.microsoft.com/office/drawing/2014/main" id="{DB1E6918-D3C9-62BA-5454-B5D579A34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81" y="369584"/>
            <a:ext cx="3331029" cy="2220686"/>
          </a:xfrm>
          <a:prstGeom prst="rect">
            <a:avLst/>
          </a:prstGeom>
        </p:spPr>
      </p:pic>
      <p:pic>
        <p:nvPicPr>
          <p:cNvPr id="13" name="صورة 12" descr="صورة تحتوي على لقطة شاشة, طعام, حلوى&#10;&#10;تم إنشاء الوصف تلقائياً">
            <a:extLst>
              <a:ext uri="{FF2B5EF4-FFF2-40B4-BE49-F238E27FC236}">
                <a16:creationId xmlns:a16="http://schemas.microsoft.com/office/drawing/2014/main" id="{BF3AB1B2-446E-9760-FD42-73B8117E1ACA}"/>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95429" y="3085544"/>
            <a:ext cx="2907598" cy="2907598"/>
          </a:xfrm>
          <a:prstGeom prst="rect">
            <a:avLst/>
          </a:prstGeom>
        </p:spPr>
      </p:pic>
      <p:pic>
        <p:nvPicPr>
          <p:cNvPr id="9" name="صورة 8" descr="صورة تحتوي على ملعقة, أدوات المائدة, أواني المطبخ, الفضيات&#10;&#10;تم إنشاء الوصف تلقائياً">
            <a:extLst>
              <a:ext uri="{FF2B5EF4-FFF2-40B4-BE49-F238E27FC236}">
                <a16:creationId xmlns:a16="http://schemas.microsoft.com/office/drawing/2014/main" id="{D18728D9-9B3F-15A2-232C-D4FAEAFB17B6}"/>
              </a:ext>
            </a:extLst>
          </p:cNvPr>
          <p:cNvPicPr>
            <a:picLocks noChangeAspect="1"/>
          </p:cNvPicPr>
          <p:nvPr/>
        </p:nvPicPr>
        <p:blipFill rotWithShape="1">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11140" t="20283" r="11790" b="11027"/>
          <a:stretch/>
        </p:blipFill>
        <p:spPr>
          <a:xfrm>
            <a:off x="2744633" y="3923839"/>
            <a:ext cx="1474941" cy="1095033"/>
          </a:xfrm>
          <a:prstGeom prst="rect">
            <a:avLst/>
          </a:prstGeom>
        </p:spPr>
      </p:pic>
      <p:pic>
        <p:nvPicPr>
          <p:cNvPr id="5" name="صورة 4" descr="صورة تحتوي على فرشاة الأسنان, فرشاة, أداة&#10;&#10;تم إنشاء الوصف تلقائياً">
            <a:extLst>
              <a:ext uri="{FF2B5EF4-FFF2-40B4-BE49-F238E27FC236}">
                <a16:creationId xmlns:a16="http://schemas.microsoft.com/office/drawing/2014/main" id="{66E59B12-1E5B-FBE8-5268-8FD4C6AA0898}"/>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21429" b="80143" l="54000" r="79429">
                        <a14:foregroundMark x1="75143" y1="23286" x2="75143" y2="27571"/>
                        <a14:foregroundMark x1="75143" y1="21714" x2="72714" y2="26714"/>
                        <a14:foregroundMark x1="77429" y1="21429" x2="76143" y2="27000"/>
                        <a14:foregroundMark x1="78286" y1="22286" x2="75429" y2="28286"/>
                        <a14:foregroundMark x1="58429" y1="80143" x2="58429" y2="80143"/>
                      </a14:backgroundRemoval>
                    </a14:imgEffect>
                  </a14:imgLayer>
                </a14:imgProps>
              </a:ext>
              <a:ext uri="{28A0092B-C50C-407E-A947-70E740481C1C}">
                <a14:useLocalDpi xmlns:a14="http://schemas.microsoft.com/office/drawing/2010/main" val="0"/>
              </a:ext>
            </a:extLst>
          </a:blip>
          <a:srcRect l="50962" t="16740" r="17361" b="13850"/>
          <a:stretch/>
        </p:blipFill>
        <p:spPr>
          <a:xfrm>
            <a:off x="-26327" y="2634431"/>
            <a:ext cx="951722" cy="2085392"/>
          </a:xfrm>
          <a:prstGeom prst="rect">
            <a:avLst/>
          </a:prstGeom>
        </p:spPr>
      </p:pic>
      <p:sp>
        <p:nvSpPr>
          <p:cNvPr id="14" name="مستطيل 13">
            <a:extLst>
              <a:ext uri="{FF2B5EF4-FFF2-40B4-BE49-F238E27FC236}">
                <a16:creationId xmlns:a16="http://schemas.microsoft.com/office/drawing/2014/main" id="{D9DDDE8F-8045-B338-EAB7-B9311828851C}"/>
              </a:ext>
            </a:extLst>
          </p:cNvPr>
          <p:cNvSpPr/>
          <p:nvPr/>
        </p:nvSpPr>
        <p:spPr>
          <a:xfrm>
            <a:off x="5784979" y="2077238"/>
            <a:ext cx="5057192" cy="58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ممَّ صنعت هذه المواد جميعها؟</a:t>
            </a:r>
          </a:p>
        </p:txBody>
      </p:sp>
      <p:sp>
        <p:nvSpPr>
          <p:cNvPr id="15" name="مستطيل 14">
            <a:extLst>
              <a:ext uri="{FF2B5EF4-FFF2-40B4-BE49-F238E27FC236}">
                <a16:creationId xmlns:a16="http://schemas.microsoft.com/office/drawing/2014/main" id="{945C9D7A-AF87-73A2-4D84-B7BF769FE6C9}"/>
              </a:ext>
            </a:extLst>
          </p:cNvPr>
          <p:cNvSpPr/>
          <p:nvPr/>
        </p:nvSpPr>
        <p:spPr>
          <a:xfrm>
            <a:off x="4938931" y="2769505"/>
            <a:ext cx="6830008" cy="99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صُنعت المواد جميعها من المواد الاصطناعية ، وتتضمن البلاستيك والنايلون </a:t>
            </a:r>
          </a:p>
        </p:txBody>
      </p:sp>
      <p:sp>
        <p:nvSpPr>
          <p:cNvPr id="16" name="مستطيل 15">
            <a:extLst>
              <a:ext uri="{FF2B5EF4-FFF2-40B4-BE49-F238E27FC236}">
                <a16:creationId xmlns:a16="http://schemas.microsoft.com/office/drawing/2014/main" id="{11F5451F-2388-42E4-08F8-FDA975E9F846}"/>
              </a:ext>
            </a:extLst>
          </p:cNvPr>
          <p:cNvSpPr/>
          <p:nvPr/>
        </p:nvSpPr>
        <p:spPr>
          <a:xfrm>
            <a:off x="5532415" y="3850082"/>
            <a:ext cx="5764095" cy="58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كيف تختلف خصائص المواد في هذه الأدوات؟</a:t>
            </a:r>
          </a:p>
        </p:txBody>
      </p:sp>
      <p:sp>
        <p:nvSpPr>
          <p:cNvPr id="17" name="مستطيل 16">
            <a:extLst>
              <a:ext uri="{FF2B5EF4-FFF2-40B4-BE49-F238E27FC236}">
                <a16:creationId xmlns:a16="http://schemas.microsoft.com/office/drawing/2014/main" id="{B67DC718-832E-8B28-C02F-B9DA04318B7D}"/>
              </a:ext>
            </a:extLst>
          </p:cNvPr>
          <p:cNvSpPr/>
          <p:nvPr/>
        </p:nvSpPr>
        <p:spPr>
          <a:xfrm>
            <a:off x="4956779" y="4584346"/>
            <a:ext cx="6830008" cy="99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تختلف هذه المواد في الصلابة والمرونة والسمك والشفافية والقدرة على عزل الحرارة </a:t>
            </a:r>
          </a:p>
        </p:txBody>
      </p:sp>
      <p:sp>
        <p:nvSpPr>
          <p:cNvPr id="18" name="مستطيل 17">
            <a:extLst>
              <a:ext uri="{FF2B5EF4-FFF2-40B4-BE49-F238E27FC236}">
                <a16:creationId xmlns:a16="http://schemas.microsoft.com/office/drawing/2014/main" id="{8A49533A-1A0C-58FE-FC7E-099D1FC04B3C}"/>
              </a:ext>
            </a:extLst>
          </p:cNvPr>
          <p:cNvSpPr/>
          <p:nvPr/>
        </p:nvSpPr>
        <p:spPr>
          <a:xfrm>
            <a:off x="5784979" y="486058"/>
            <a:ext cx="5057192" cy="1365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bg1"/>
                </a:solidFill>
              </a:rPr>
              <a:t>أن المواد التي يرونها في الصورة تُصنع من مركبات كبيرة جدًّا من الكربون تسمى البوليمرات.</a:t>
            </a:r>
          </a:p>
          <a:p>
            <a:pPr algn="ctr"/>
            <a:r>
              <a:rPr lang="ar-SA" sz="2000" b="1" dirty="0">
                <a:solidFill>
                  <a:schemeClr val="bg1"/>
                </a:solidFill>
              </a:rPr>
              <a:t>سنتعلم تركيب البوليمرات الاصطناعية، والتفاعلات التي يتم</a:t>
            </a:r>
          </a:p>
          <a:p>
            <a:pPr algn="ctr"/>
            <a:r>
              <a:rPr lang="ar-SA" sz="2000" b="1" dirty="0">
                <a:solidFill>
                  <a:schemeClr val="bg1"/>
                </a:solidFill>
              </a:rPr>
              <a:t>من خلالها تكوين هذه البوليمرات</a:t>
            </a:r>
          </a:p>
        </p:txBody>
      </p:sp>
    </p:spTree>
    <p:extLst>
      <p:ext uri="{BB962C8B-B14F-4D97-AF65-F5344CB8AC3E}">
        <p14:creationId xmlns:p14="http://schemas.microsoft.com/office/powerpoint/2010/main" val="1959536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8">
            <a:extLst>
              <a:ext uri="{FF2B5EF4-FFF2-40B4-BE49-F238E27FC236}">
                <a16:creationId xmlns:a16="http://schemas.microsoft.com/office/drawing/2014/main" id="{33F18331-38B0-2729-3E4F-4B0762FC7946}"/>
              </a:ext>
            </a:extLst>
          </p:cNvPr>
          <p:cNvSpPr/>
          <p:nvPr/>
        </p:nvSpPr>
        <p:spPr>
          <a:xfrm flipH="1">
            <a:off x="2611108" y="2636031"/>
            <a:ext cx="6969783" cy="1963960"/>
          </a:xfrm>
          <a:prstGeom prst="rect">
            <a:avLst/>
          </a:prstGeom>
          <a:solidFill>
            <a:schemeClr val="lt2"/>
          </a:solidFill>
          <a:ln>
            <a:noFill/>
          </a:ln>
          <a:effectLst>
            <a:outerShdw dist="95250" dir="2700000" algn="bl" rotWithShape="0">
              <a:schemeClr val="accent1"/>
            </a:outerShdw>
          </a:effectLst>
        </p:spPr>
        <p:txBody>
          <a:bodyPr spcFirstLastPara="1" wrap="square" lIns="137150" tIns="137150" rIns="137150" bIns="137150"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البوليمرات الصناعية مركبات عضوية كبيرة تتكون من تكرار وحدات مرتبطة معا عن طريق تفاعلات الإضافة أو التكثف </a:t>
            </a:r>
          </a:p>
        </p:txBody>
      </p:sp>
      <p:sp>
        <p:nvSpPr>
          <p:cNvPr id="3" name="Google Shape;104;p8">
            <a:extLst>
              <a:ext uri="{FF2B5EF4-FFF2-40B4-BE49-F238E27FC236}">
                <a16:creationId xmlns:a16="http://schemas.microsoft.com/office/drawing/2014/main" id="{1B11033F-AE43-B387-B2D2-C14E24C23200}"/>
              </a:ext>
            </a:extLst>
          </p:cNvPr>
          <p:cNvSpPr/>
          <p:nvPr/>
        </p:nvSpPr>
        <p:spPr>
          <a:xfrm flipH="1">
            <a:off x="4637313" y="1704543"/>
            <a:ext cx="2917372" cy="718456"/>
          </a:xfrm>
          <a:prstGeom prst="rect">
            <a:avLst/>
          </a:prstGeom>
          <a:solidFill>
            <a:schemeClr val="accent1"/>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t>الفكرة الرئيسية</a:t>
            </a:r>
          </a:p>
        </p:txBody>
      </p:sp>
      <p:sp>
        <p:nvSpPr>
          <p:cNvPr id="4" name="مستطيل 3">
            <a:extLst>
              <a:ext uri="{FF2B5EF4-FFF2-40B4-BE49-F238E27FC236}">
                <a16:creationId xmlns:a16="http://schemas.microsoft.com/office/drawing/2014/main" id="{7E57B3C9-C8B0-D383-60A7-C1B21535D1F0}"/>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Tree>
    <p:extLst>
      <p:ext uri="{BB962C8B-B14F-4D97-AF65-F5344CB8AC3E}">
        <p14:creationId xmlns:p14="http://schemas.microsoft.com/office/powerpoint/2010/main" val="3839078609"/>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5DBE9D84-6877-53EA-0482-6A751AC4898A}"/>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5" name="Google Shape;121;p10">
            <a:extLst>
              <a:ext uri="{FF2B5EF4-FFF2-40B4-BE49-F238E27FC236}">
                <a16:creationId xmlns:a16="http://schemas.microsoft.com/office/drawing/2014/main" id="{22E97760-A983-D46D-56E5-3659EC264DE7}"/>
              </a:ext>
            </a:extLst>
          </p:cNvPr>
          <p:cNvSpPr/>
          <p:nvPr/>
        </p:nvSpPr>
        <p:spPr>
          <a:xfrm>
            <a:off x="1959428" y="2411669"/>
            <a:ext cx="8080255" cy="2628765"/>
          </a:xfrm>
          <a:prstGeom prst="rect">
            <a:avLst/>
          </a:prstGeom>
          <a:solidFill>
            <a:schemeClr val="lt2"/>
          </a:solidFill>
          <a:ln>
            <a:noFill/>
          </a:ln>
          <a:effectLst>
            <a:outerShdw dist="95250" dir="2700000" algn="bl" rotWithShape="0">
              <a:schemeClr val="accent2"/>
            </a:outerShdw>
          </a:effectLst>
        </p:spPr>
        <p:txBody>
          <a:bodyPr spcFirstLastPara="1" wrap="square" lIns="91425" tIns="91425" rIns="91425" bIns="91425" anchor="ctr" anchorCtr="0">
            <a:noAutofit/>
          </a:bodyPr>
          <a:lstStyle/>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 ترسم العلاقة بين البوليمر </a:t>
            </a:r>
            <a:r>
              <a:rPr lang="ar-SA" sz="2800" b="1" dirty="0" err="1">
                <a:latin typeface="Arial" panose="020B0604020202020204" pitchFamily="34" charset="0"/>
                <a:ea typeface="Questrial"/>
                <a:cs typeface="Arial" panose="020B0604020202020204" pitchFamily="34" charset="0"/>
                <a:sym typeface="Questrial"/>
              </a:rPr>
              <a:t>والمونمرات</a:t>
            </a:r>
            <a:r>
              <a:rPr lang="ar-SA" sz="2800" b="1" dirty="0">
                <a:latin typeface="Arial" panose="020B0604020202020204" pitchFamily="34" charset="0"/>
                <a:ea typeface="Questrial"/>
                <a:cs typeface="Arial" panose="020B0604020202020204" pitchFamily="34" charset="0"/>
                <a:sym typeface="Questrial"/>
              </a:rPr>
              <a:t> المكونة له </a:t>
            </a:r>
          </a:p>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   تصنف تفاعلات البلمرة إلى إضافة أو تكثف</a:t>
            </a:r>
          </a:p>
          <a:p>
            <a:pPr marL="457200" marR="0" lvl="0" indent="-457200">
              <a:lnSpc>
                <a:spcPct val="100000"/>
              </a:lnSpc>
              <a:spcBef>
                <a:spcPts val="0"/>
              </a:spcBef>
              <a:spcAft>
                <a:spcPts val="0"/>
              </a:spcAft>
              <a:buFont typeface="Wingdings" panose="05000000000000000000" pitchFamily="2" charset="2"/>
              <a:buChar char=""/>
            </a:pPr>
            <a:r>
              <a:rPr lang="ar-SA" sz="2800" b="1" dirty="0">
                <a:latin typeface="Arial" panose="020B0604020202020204" pitchFamily="34" charset="0"/>
                <a:ea typeface="Questrial"/>
                <a:cs typeface="Arial" panose="020B0604020202020204" pitchFamily="34" charset="0"/>
                <a:sym typeface="Questrial"/>
              </a:rPr>
              <a:t>  تتوقع خواص البوليمر اعتماداً على التراكيب الجزئية ووجود  المجموعات الوظيفية </a:t>
            </a:r>
          </a:p>
        </p:txBody>
      </p:sp>
      <p:sp>
        <p:nvSpPr>
          <p:cNvPr id="6" name="Google Shape;128;p10">
            <a:extLst>
              <a:ext uri="{FF2B5EF4-FFF2-40B4-BE49-F238E27FC236}">
                <a16:creationId xmlns:a16="http://schemas.microsoft.com/office/drawing/2014/main" id="{F69E825B-1980-2281-1045-8A32DE9A2E67}"/>
              </a:ext>
            </a:extLst>
          </p:cNvPr>
          <p:cNvSpPr/>
          <p:nvPr/>
        </p:nvSpPr>
        <p:spPr>
          <a:xfrm>
            <a:off x="4562973" y="1500819"/>
            <a:ext cx="2873164" cy="805251"/>
          </a:xfrm>
          <a:prstGeom prst="rect">
            <a:avLst/>
          </a:prstGeom>
          <a:solidFill>
            <a:schemeClr val="accent2"/>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latin typeface="Arial" panose="020B0604020202020204" pitchFamily="34" charset="0"/>
                <a:cs typeface="Arial" panose="020B0604020202020204" pitchFamily="34" charset="0"/>
              </a:rPr>
              <a:t>الأهداف</a:t>
            </a:r>
          </a:p>
        </p:txBody>
      </p:sp>
    </p:spTree>
    <p:extLst>
      <p:ext uri="{BB962C8B-B14F-4D97-AF65-F5344CB8AC3E}">
        <p14:creationId xmlns:p14="http://schemas.microsoft.com/office/powerpoint/2010/main" val="136312046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C34A83-C271-7FF9-D1D0-02D214A1371F}"/>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4" name="Google Shape;113;p9">
            <a:extLst>
              <a:ext uri="{FF2B5EF4-FFF2-40B4-BE49-F238E27FC236}">
                <a16:creationId xmlns:a16="http://schemas.microsoft.com/office/drawing/2014/main" id="{92DBB74A-946B-141C-1AF8-1D241E960CC8}"/>
              </a:ext>
            </a:extLst>
          </p:cNvPr>
          <p:cNvSpPr/>
          <p:nvPr/>
        </p:nvSpPr>
        <p:spPr>
          <a:xfrm>
            <a:off x="3181174" y="2816720"/>
            <a:ext cx="5829651" cy="1558798"/>
          </a:xfrm>
          <a:prstGeom prst="rect">
            <a:avLst/>
          </a:prstGeom>
          <a:solidFill>
            <a:schemeClr val="lt2"/>
          </a:solidFill>
          <a:ln>
            <a:noFill/>
          </a:ln>
          <a:effectLst>
            <a:outerShdw dist="95250" dir="2700000" algn="bl" rotWithShape="0">
              <a:schemeClr val="accent3"/>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الكتلة المولية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كتلة مول واحد من المادة</a:t>
            </a:r>
            <a:endParaRPr sz="2800" b="1" dirty="0">
              <a:latin typeface="Arial" panose="020B0604020202020204" pitchFamily="34" charset="0"/>
              <a:ea typeface="Questrial"/>
              <a:cs typeface="Arial" panose="020B0604020202020204" pitchFamily="34" charset="0"/>
              <a:sym typeface="Questrial"/>
            </a:endParaRPr>
          </a:p>
        </p:txBody>
      </p:sp>
      <p:sp>
        <p:nvSpPr>
          <p:cNvPr id="5" name="Google Shape;114;p9">
            <a:extLst>
              <a:ext uri="{FF2B5EF4-FFF2-40B4-BE49-F238E27FC236}">
                <a16:creationId xmlns:a16="http://schemas.microsoft.com/office/drawing/2014/main" id="{1ED91631-C7E5-E785-78AE-7D91F301AC5A}"/>
              </a:ext>
            </a:extLst>
          </p:cNvPr>
          <p:cNvSpPr/>
          <p:nvPr/>
        </p:nvSpPr>
        <p:spPr>
          <a:xfrm>
            <a:off x="4540507" y="1863898"/>
            <a:ext cx="3110983" cy="722876"/>
          </a:xfrm>
          <a:prstGeom prst="rect">
            <a:avLst/>
          </a:prstGeom>
          <a:solidFill>
            <a:schemeClr val="accent3"/>
          </a:solidFill>
          <a:ln w="19050" cap="flat" cmpd="sng">
            <a:solidFill>
              <a:schemeClr val="accent3"/>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t>مراجعة المفردات</a:t>
            </a:r>
            <a:endParaRPr sz="3200" b="1" dirty="0"/>
          </a:p>
        </p:txBody>
      </p:sp>
    </p:spTree>
    <p:extLst>
      <p:ext uri="{BB962C8B-B14F-4D97-AF65-F5344CB8AC3E}">
        <p14:creationId xmlns:p14="http://schemas.microsoft.com/office/powerpoint/2010/main" val="104010620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EDA37EF-C57F-5B52-0F78-3944DC4595FB}"/>
              </a:ext>
            </a:extLst>
          </p:cNvPr>
          <p:cNvSpPr/>
          <p:nvPr/>
        </p:nvSpPr>
        <p:spPr>
          <a:xfrm>
            <a:off x="11066107" y="111968"/>
            <a:ext cx="1017036" cy="26762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dirty="0"/>
              <a:t>صفحة 83</a:t>
            </a:r>
          </a:p>
        </p:txBody>
      </p:sp>
      <p:sp>
        <p:nvSpPr>
          <p:cNvPr id="4" name="Google Shape;113;p9">
            <a:extLst>
              <a:ext uri="{FF2B5EF4-FFF2-40B4-BE49-F238E27FC236}">
                <a16:creationId xmlns:a16="http://schemas.microsoft.com/office/drawing/2014/main" id="{3381F491-3843-637C-74E4-16E593A754DA}"/>
              </a:ext>
            </a:extLst>
          </p:cNvPr>
          <p:cNvSpPr/>
          <p:nvPr/>
        </p:nvSpPr>
        <p:spPr>
          <a:xfrm>
            <a:off x="4453528" y="2742074"/>
            <a:ext cx="3284940" cy="2473737"/>
          </a:xfrm>
          <a:prstGeom prst="rect">
            <a:avLst/>
          </a:prstGeom>
          <a:solidFill>
            <a:schemeClr val="lt2"/>
          </a:solidFill>
          <a:ln>
            <a:noFill/>
          </a:ln>
          <a:effectLst>
            <a:outerShdw dist="95250" dir="2700000" algn="bl" rotWithShape="0">
              <a:schemeClr val="accent4">
                <a:lumMod val="60000"/>
                <a:lumOff val="40000"/>
              </a:schemeClr>
            </a:outerShdw>
          </a:effectLst>
        </p:spPr>
        <p:txBody>
          <a:bodyPr spcFirstLastPara="1" wrap="square" lIns="91425" tIns="91425" rIns="91425" bIns="91425" anchor="ctr" anchorCtr="0">
            <a:noAutofit/>
          </a:bodyPr>
          <a:lstStyle/>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البوليمرات</a:t>
            </a:r>
          </a:p>
          <a:p>
            <a:pPr marL="0" marR="0" lvl="0" indent="0" algn="ctr">
              <a:lnSpc>
                <a:spcPct val="100000"/>
              </a:lnSpc>
              <a:spcBef>
                <a:spcPts val="0"/>
              </a:spcBef>
              <a:spcAft>
                <a:spcPts val="0"/>
              </a:spcAft>
              <a:buNone/>
            </a:pPr>
            <a:r>
              <a:rPr lang="ar-SA" sz="2800" b="1" dirty="0" err="1">
                <a:latin typeface="Arial" panose="020B0604020202020204" pitchFamily="34" charset="0"/>
                <a:ea typeface="Questrial"/>
                <a:cs typeface="Arial" panose="020B0604020202020204" pitchFamily="34" charset="0"/>
                <a:sym typeface="Questrial"/>
              </a:rPr>
              <a:t>المونومرات</a:t>
            </a:r>
            <a:r>
              <a:rPr lang="ar-SA" sz="2800" b="1" dirty="0">
                <a:latin typeface="Arial" panose="020B0604020202020204" pitchFamily="34" charset="0"/>
                <a:ea typeface="Questrial"/>
                <a:cs typeface="Arial" panose="020B0604020202020204" pitchFamily="34" charset="0"/>
                <a:sym typeface="Questrial"/>
              </a:rPr>
              <a:t> </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تفاعلات البلمرة</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البلمرة بالإضافة</a:t>
            </a:r>
          </a:p>
          <a:p>
            <a:pPr marL="0" marR="0" lvl="0" indent="0" algn="ctr">
              <a:lnSpc>
                <a:spcPct val="100000"/>
              </a:lnSpc>
              <a:spcBef>
                <a:spcPts val="0"/>
              </a:spcBef>
              <a:spcAft>
                <a:spcPts val="0"/>
              </a:spcAft>
              <a:buNone/>
            </a:pPr>
            <a:r>
              <a:rPr lang="ar-SA" sz="2800" b="1" dirty="0">
                <a:latin typeface="Arial" panose="020B0604020202020204" pitchFamily="34" charset="0"/>
                <a:ea typeface="Questrial"/>
                <a:cs typeface="Arial" panose="020B0604020202020204" pitchFamily="34" charset="0"/>
                <a:sym typeface="Questrial"/>
              </a:rPr>
              <a:t>البلمرة بالتكثف</a:t>
            </a:r>
            <a:endParaRPr sz="2800" b="1" dirty="0">
              <a:latin typeface="Arial" panose="020B0604020202020204" pitchFamily="34" charset="0"/>
              <a:ea typeface="Questrial"/>
              <a:cs typeface="Arial" panose="020B0604020202020204" pitchFamily="34" charset="0"/>
              <a:sym typeface="Questrial"/>
            </a:endParaRPr>
          </a:p>
        </p:txBody>
      </p:sp>
      <p:sp>
        <p:nvSpPr>
          <p:cNvPr id="5" name="Google Shape;114;p9">
            <a:extLst>
              <a:ext uri="{FF2B5EF4-FFF2-40B4-BE49-F238E27FC236}">
                <a16:creationId xmlns:a16="http://schemas.microsoft.com/office/drawing/2014/main" id="{80F0473F-A22F-885A-C2B2-3DB9C34FF485}"/>
              </a:ext>
            </a:extLst>
          </p:cNvPr>
          <p:cNvSpPr/>
          <p:nvPr/>
        </p:nvSpPr>
        <p:spPr>
          <a:xfrm>
            <a:off x="4540507" y="1863898"/>
            <a:ext cx="3110983" cy="722876"/>
          </a:xfrm>
          <a:prstGeom prst="rect">
            <a:avLst/>
          </a:prstGeom>
          <a:solidFill>
            <a:schemeClr val="accent4">
              <a:lumMod val="75000"/>
            </a:schemeClr>
          </a:solidFill>
          <a:ln w="19050" cap="flat" cmpd="sng">
            <a:solidFill>
              <a:schemeClr val="accent4">
                <a:lumMod val="50000"/>
              </a:schemeClr>
            </a:solidFill>
            <a:prstDash val="solid"/>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ar-SA" sz="3200" b="1" dirty="0">
                <a:solidFill>
                  <a:schemeClr val="bg1"/>
                </a:solidFill>
              </a:rPr>
              <a:t>المفردات الجديدة</a:t>
            </a:r>
            <a:endParaRPr sz="3200" b="1" dirty="0">
              <a:solidFill>
                <a:schemeClr val="bg1"/>
              </a:solidFill>
            </a:endParaRPr>
          </a:p>
        </p:txBody>
      </p:sp>
    </p:spTree>
    <p:extLst>
      <p:ext uri="{BB962C8B-B14F-4D97-AF65-F5344CB8AC3E}">
        <p14:creationId xmlns:p14="http://schemas.microsoft.com/office/powerpoint/2010/main" val="147351232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theme/theme1.xml><?xml version="1.0" encoding="utf-8"?>
<a:theme xmlns:a="http://schemas.openxmlformats.org/drawingml/2006/main" name="نسق Office">
  <a:themeElements>
    <a:clrScheme name="مخصص 12">
      <a:dk1>
        <a:srgbClr val="000000"/>
      </a:dk1>
      <a:lt1>
        <a:srgbClr val="FFFFFF"/>
      </a:lt1>
      <a:dk2>
        <a:srgbClr val="434343"/>
      </a:dk2>
      <a:lt2>
        <a:srgbClr val="F3F3F3"/>
      </a:lt2>
      <a:accent1>
        <a:srgbClr val="D3BEA6"/>
      </a:accent1>
      <a:accent2>
        <a:srgbClr val="B4979C"/>
      </a:accent2>
      <a:accent3>
        <a:srgbClr val="A5AB8A"/>
      </a:accent3>
      <a:accent4>
        <a:srgbClr val="BB7B79"/>
      </a:accent4>
      <a:accent5>
        <a:srgbClr val="FFFFFF"/>
      </a:accent5>
      <a:accent6>
        <a:srgbClr val="FFFFFF"/>
      </a:accent6>
      <a:hlink>
        <a:srgbClr val="000000"/>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1441</Words>
  <Application>Microsoft Office PowerPoint</Application>
  <PresentationFormat>شاشة عريضة</PresentationFormat>
  <Paragraphs>234</Paragraphs>
  <Slides>46</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46</vt:i4>
      </vt:variant>
    </vt:vector>
  </HeadingPairs>
  <TitlesOfParts>
    <vt:vector size="51" baseType="lpstr">
      <vt:lpstr>Arial</vt:lpstr>
      <vt:lpstr>Calibri</vt:lpstr>
      <vt:lpstr>Questrial</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Ameenanh Al-Omran</dc:creator>
  <cp:lastModifiedBy>Ameenanh Al-Omran</cp:lastModifiedBy>
  <cp:revision>39</cp:revision>
  <dcterms:created xsi:type="dcterms:W3CDTF">2023-04-15T02:14:55Z</dcterms:created>
  <dcterms:modified xsi:type="dcterms:W3CDTF">2023-04-23T12:45:50Z</dcterms:modified>
</cp:coreProperties>
</file>