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2" r:id="rId10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4BFD4"/>
    <a:srgbClr val="B5BCCE"/>
    <a:srgbClr val="BDD7EE"/>
    <a:srgbClr val="FEA982"/>
    <a:srgbClr val="724013"/>
    <a:srgbClr val="D9E6D0"/>
    <a:srgbClr val="C2D6B4"/>
    <a:srgbClr val="B6CCDC"/>
    <a:srgbClr val="C8DABC"/>
    <a:srgbClr val="FF9F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نمط فاتح 3 - تمييز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5" autoAdjust="0"/>
    <p:restoredTop sz="94660"/>
  </p:normalViewPr>
  <p:slideViewPr>
    <p:cSldViewPr snapToGrid="0">
      <p:cViewPr varScale="1">
        <p:scale>
          <a:sx n="88" d="100"/>
          <a:sy n="88" d="100"/>
        </p:scale>
        <p:origin x="52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6CCCA004-CCE2-42DE-A686-C9175999C065}" type="datetimeFigureOut">
              <a:rPr lang="ar-SA" smtClean="0"/>
              <a:t>28/09/44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198727F-5D51-422E-B1CC-056C5F64600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99333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28/09/44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39050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28/09/44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18746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28/09/44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48503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28/09/44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72913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28/09/44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99409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28/09/44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90516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28/09/44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68453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28/09/44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20025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28/09/44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68778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28/09/44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77652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28/09/44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74950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EE0F1F-CBFA-490C-AF93-A21012932AAC}" type="datetimeFigureOut">
              <a:rPr lang="ar-SA" smtClean="0"/>
              <a:t>28/09/44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58560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5.JPG"/><Relationship Id="rId5" Type="http://schemas.openxmlformats.org/officeDocument/2006/relationships/image" Target="../media/image2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Relationship Id="rId9" Type="http://schemas.openxmlformats.org/officeDocument/2006/relationships/image" Target="../media/image7.emf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11.emf"/><Relationship Id="rId5" Type="http://schemas.openxmlformats.org/officeDocument/2006/relationships/image" Target="../media/image2.png"/><Relationship Id="rId10" Type="http://schemas.openxmlformats.org/officeDocument/2006/relationships/image" Target="../media/image10.emf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microsoft.com/office/2007/relationships/hdphoto" Target="../media/hdphoto6.wdp"/><Relationship Id="rId5" Type="http://schemas.microsoft.com/office/2007/relationships/hdphoto" Target="../media/hdphoto2.wdp"/><Relationship Id="rId10" Type="http://schemas.openxmlformats.org/officeDocument/2006/relationships/image" Target="../media/image13.png"/><Relationship Id="rId4" Type="http://schemas.openxmlformats.org/officeDocument/2006/relationships/image" Target="../media/image2.png"/><Relationship Id="rId9" Type="http://schemas.microsoft.com/office/2007/relationships/hdphoto" Target="../media/hdphoto5.wdp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8.emf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12" Type="http://schemas.openxmlformats.org/officeDocument/2006/relationships/image" Target="../media/image17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microsoft.com/office/2007/relationships/hdphoto" Target="../media/hdphoto7.wdp"/><Relationship Id="rId5" Type="http://schemas.openxmlformats.org/officeDocument/2006/relationships/image" Target="../media/image2.png"/><Relationship Id="rId10" Type="http://schemas.openxmlformats.org/officeDocument/2006/relationships/image" Target="../media/image16.png"/><Relationship Id="rId4" Type="http://schemas.microsoft.com/office/2007/relationships/hdphoto" Target="../media/hdphoto1.wdp"/><Relationship Id="rId9" Type="http://schemas.openxmlformats.org/officeDocument/2006/relationships/image" Target="../media/image15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10" Type="http://schemas.openxmlformats.org/officeDocument/2006/relationships/image" Target="../media/image20.emf"/><Relationship Id="rId4" Type="http://schemas.openxmlformats.org/officeDocument/2006/relationships/image" Target="../media/image2.png"/><Relationship Id="rId9" Type="http://schemas.microsoft.com/office/2007/relationships/hdphoto" Target="../media/hdphoto8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10" Type="http://schemas.openxmlformats.org/officeDocument/2006/relationships/image" Target="../media/image21.emf"/><Relationship Id="rId4" Type="http://schemas.openxmlformats.org/officeDocument/2006/relationships/image" Target="../media/image2.png"/><Relationship Id="rId9" Type="http://schemas.microsoft.com/office/2007/relationships/hdphoto" Target="../media/hdphoto8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10" Type="http://schemas.openxmlformats.org/officeDocument/2006/relationships/image" Target="../media/image22.emf"/><Relationship Id="rId4" Type="http://schemas.openxmlformats.org/officeDocument/2006/relationships/image" Target="../media/image2.png"/><Relationship Id="rId9" Type="http://schemas.microsoft.com/office/2007/relationships/hdphoto" Target="../media/hdphoto8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Relationship Id="rId9" Type="http://schemas.openxmlformats.org/officeDocument/2006/relationships/image" Target="../media/image2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مستطيل مستدير الزوايا 48"/>
          <p:cNvSpPr/>
          <p:nvPr/>
        </p:nvSpPr>
        <p:spPr>
          <a:xfrm>
            <a:off x="5789648" y="5463644"/>
            <a:ext cx="2158136" cy="695327"/>
          </a:xfrm>
          <a:prstGeom prst="roundRect">
            <a:avLst/>
          </a:prstGeom>
          <a:solidFill>
            <a:srgbClr val="D9E6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6" name="مستطيل مستدير الزوايا 45"/>
          <p:cNvSpPr/>
          <p:nvPr/>
        </p:nvSpPr>
        <p:spPr>
          <a:xfrm>
            <a:off x="5789648" y="4531827"/>
            <a:ext cx="2158136" cy="695327"/>
          </a:xfrm>
          <a:prstGeom prst="roundRect">
            <a:avLst/>
          </a:prstGeom>
          <a:solidFill>
            <a:srgbClr val="D9E6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 مستدير الزوايا 19"/>
          <p:cNvSpPr/>
          <p:nvPr/>
        </p:nvSpPr>
        <p:spPr>
          <a:xfrm>
            <a:off x="2269796" y="2271835"/>
            <a:ext cx="5677988" cy="802389"/>
          </a:xfrm>
          <a:prstGeom prst="roundRect">
            <a:avLst/>
          </a:prstGeom>
          <a:solidFill>
            <a:srgbClr val="B6CC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9" name="مستطيل ذو زاويتين مستديرتين في نفس الجانب 38"/>
          <p:cNvSpPr/>
          <p:nvPr/>
        </p:nvSpPr>
        <p:spPr>
          <a:xfrm flipV="1">
            <a:off x="57731" y="49789"/>
            <a:ext cx="1146623" cy="1700972"/>
          </a:xfrm>
          <a:prstGeom prst="round2SameRect">
            <a:avLst/>
          </a:prstGeom>
          <a:solidFill>
            <a:srgbClr val="FE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7" name="مستطيل 36"/>
          <p:cNvSpPr/>
          <p:nvPr/>
        </p:nvSpPr>
        <p:spPr>
          <a:xfrm>
            <a:off x="10916206" y="683557"/>
            <a:ext cx="322336" cy="696366"/>
          </a:xfrm>
          <a:prstGeom prst="rect">
            <a:avLst/>
          </a:prstGeom>
          <a:solidFill>
            <a:srgbClr val="FE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5" name="مستطيل 34"/>
          <p:cNvSpPr/>
          <p:nvPr/>
        </p:nvSpPr>
        <p:spPr>
          <a:xfrm>
            <a:off x="11312386" y="212567"/>
            <a:ext cx="322336" cy="13411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 10"/>
          <p:cNvSpPr/>
          <p:nvPr/>
        </p:nvSpPr>
        <p:spPr>
          <a:xfrm>
            <a:off x="11708566" y="657112"/>
            <a:ext cx="322336" cy="13411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 ذو زاويتين مستديرتين في نفس الجانب 7"/>
          <p:cNvSpPr/>
          <p:nvPr/>
        </p:nvSpPr>
        <p:spPr>
          <a:xfrm flipV="1">
            <a:off x="55160" y="52807"/>
            <a:ext cx="12073194" cy="667336"/>
          </a:xfrm>
          <a:prstGeom prst="round2SameRect">
            <a:avLst/>
          </a:prstGeom>
          <a:solidFill>
            <a:srgbClr val="A4BF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مستطيل مستدير الزوايا 16"/>
          <p:cNvSpPr/>
          <p:nvPr/>
        </p:nvSpPr>
        <p:spPr>
          <a:xfrm>
            <a:off x="8824512" y="858154"/>
            <a:ext cx="2046705" cy="4732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التمثيل بالرموز </a:t>
            </a:r>
            <a:endParaRPr lang="ar-SA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10606900" y="175569"/>
            <a:ext cx="1371600" cy="455324"/>
          </a:xfrm>
          <a:prstGeom prst="flowChartTerminator">
            <a:avLst/>
          </a:prstGeom>
          <a:ln>
            <a:solidFill>
              <a:srgbClr val="A4BFD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العاشر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6" name="مخطط انسيابي: محطة طرفية 35"/>
          <p:cNvSpPr/>
          <p:nvPr/>
        </p:nvSpPr>
        <p:spPr>
          <a:xfrm>
            <a:off x="7898674" y="158813"/>
            <a:ext cx="2473214" cy="455324"/>
          </a:xfrm>
          <a:prstGeom prst="flowChartTerminator">
            <a:avLst/>
          </a:prstGeom>
          <a:ln>
            <a:solidFill>
              <a:srgbClr val="A4BFD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عرض البيانات وتفسيرها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0" name="مخطط انسيابي: محطة طرفية 39"/>
          <p:cNvSpPr/>
          <p:nvPr/>
        </p:nvSpPr>
        <p:spPr>
          <a:xfrm>
            <a:off x="6322596" y="179854"/>
            <a:ext cx="1371600" cy="455324"/>
          </a:xfrm>
          <a:prstGeom prst="flowChartTermina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1"/>
                </a:solidFill>
              </a:rPr>
              <a:t>أستكشف </a:t>
            </a:r>
            <a:endParaRPr lang="ar-SA" sz="2000" b="1" dirty="0">
              <a:solidFill>
                <a:schemeClr val="bg1"/>
              </a:solidFill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133" b="9946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632" t="5813" r="15979" b="3379"/>
          <a:stretch/>
        </p:blipFill>
        <p:spPr>
          <a:xfrm flipH="1">
            <a:off x="124105" y="5183323"/>
            <a:ext cx="1185818" cy="1598137"/>
          </a:xfrm>
          <a:prstGeom prst="rect">
            <a:avLst/>
          </a:prstGeom>
        </p:spPr>
      </p:pic>
      <p:pic>
        <p:nvPicPr>
          <p:cNvPr id="33" name="صورة 32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5134" y="5899703"/>
            <a:ext cx="899175" cy="899175"/>
          </a:xfrm>
          <a:prstGeom prst="rect">
            <a:avLst/>
          </a:prstGeom>
        </p:spPr>
      </p:pic>
      <p:sp>
        <p:nvSpPr>
          <p:cNvPr id="38" name="مستطيل ذو زاويتين مستديرتين في نفس الجانب 37"/>
          <p:cNvSpPr/>
          <p:nvPr/>
        </p:nvSpPr>
        <p:spPr>
          <a:xfrm flipV="1">
            <a:off x="438152" y="52807"/>
            <a:ext cx="1154538" cy="1218644"/>
          </a:xfrm>
          <a:prstGeom prst="round2SameRect">
            <a:avLst/>
          </a:prstGeom>
          <a:solidFill>
            <a:srgbClr val="C2EE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5" name="مخطط انسيابي: محطة طرفية 44"/>
          <p:cNvSpPr/>
          <p:nvPr/>
        </p:nvSpPr>
        <p:spPr>
          <a:xfrm>
            <a:off x="557102" y="212567"/>
            <a:ext cx="953242" cy="455324"/>
          </a:xfrm>
          <a:prstGeom prst="flowChartTerminator">
            <a:avLst/>
          </a:prstGeom>
          <a:ln>
            <a:solidFill>
              <a:srgbClr val="A4BFD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٨٧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06" y="1770999"/>
            <a:ext cx="793068" cy="793068"/>
          </a:xfrm>
          <a:prstGeom prst="rect">
            <a:avLst/>
          </a:prstGeom>
        </p:spPr>
      </p:pic>
      <p:pic>
        <p:nvPicPr>
          <p:cNvPr id="15" name="صورة 14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978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2932" y="1886853"/>
            <a:ext cx="1821138" cy="1644433"/>
          </a:xfrm>
          <a:prstGeom prst="rect">
            <a:avLst/>
          </a:prstGeom>
        </p:spPr>
      </p:pic>
      <p:sp>
        <p:nvSpPr>
          <p:cNvPr id="41" name="مخطط انسيابي: محطة طرفية 40"/>
          <p:cNvSpPr/>
          <p:nvPr/>
        </p:nvSpPr>
        <p:spPr>
          <a:xfrm>
            <a:off x="8621714" y="2363767"/>
            <a:ext cx="1767581" cy="512534"/>
          </a:xfrm>
          <a:prstGeom prst="flowChartTerminator">
            <a:avLst/>
          </a:prstGeom>
          <a:ln>
            <a:solidFill>
              <a:srgbClr val="FF9F4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فـكـرة الدرس </a:t>
            </a:r>
            <a:endParaRPr lang="ar-SA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9" name="مربع نص 18"/>
          <p:cNvSpPr txBox="1"/>
          <p:nvPr/>
        </p:nvSpPr>
        <p:spPr>
          <a:xfrm>
            <a:off x="2191755" y="2447459"/>
            <a:ext cx="546751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أجمع البيانات ، وأنظمها ، ثم أمثلها بالرموز </a:t>
            </a:r>
            <a:endParaRPr lang="ar-SA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3" name="مربع نص 42"/>
          <p:cNvSpPr txBox="1"/>
          <p:nvPr/>
        </p:nvSpPr>
        <p:spPr>
          <a:xfrm>
            <a:off x="5850611" y="4617880"/>
            <a:ext cx="191307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لوحة الإشارات </a:t>
            </a:r>
            <a:endParaRPr lang="ar-SA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4" name="مربع نص 43"/>
          <p:cNvSpPr txBox="1"/>
          <p:nvPr/>
        </p:nvSpPr>
        <p:spPr>
          <a:xfrm>
            <a:off x="5736566" y="5549697"/>
            <a:ext cx="209050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التمثيل بالرموز </a:t>
            </a:r>
            <a:endParaRPr lang="ar-SA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7" name="صورة 46"/>
          <p:cNvPicPr>
            <a:picLocks noChangeAspect="1"/>
          </p:cNvPicPr>
          <p:nvPr/>
        </p:nvPicPr>
        <p:blipFill>
          <a:blip r:embed="rId9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978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37206">
            <a:off x="9156823" y="4131193"/>
            <a:ext cx="1924521" cy="1737786"/>
          </a:xfrm>
          <a:prstGeom prst="rect">
            <a:avLst/>
          </a:prstGeom>
        </p:spPr>
      </p:pic>
      <p:sp>
        <p:nvSpPr>
          <p:cNvPr id="48" name="مخطط انسيابي: محطة طرفية 47"/>
          <p:cNvSpPr/>
          <p:nvPr/>
        </p:nvSpPr>
        <p:spPr>
          <a:xfrm>
            <a:off x="9819319" y="4591329"/>
            <a:ext cx="1493067" cy="490785"/>
          </a:xfrm>
          <a:prstGeom prst="flowChartTerminator">
            <a:avLst/>
          </a:prstGeom>
          <a:ln>
            <a:solidFill>
              <a:srgbClr val="C8DAB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الـمـفـردات </a:t>
            </a:r>
            <a:endParaRPr lang="ar-SA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1" name="صورة 20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92" r="50127"/>
          <a:stretch/>
        </p:blipFill>
        <p:spPr>
          <a:xfrm>
            <a:off x="2624392" y="3761909"/>
            <a:ext cx="2415424" cy="2930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094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46" grpId="0" animBg="1"/>
      <p:bldP spid="20" grpId="0" animBg="1"/>
      <p:bldP spid="41" grpId="0" animBg="1"/>
      <p:bldP spid="19" grpId="0"/>
      <p:bldP spid="43" grpId="0"/>
      <p:bldP spid="44" grpId="0"/>
      <p:bldP spid="4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مستطيل 12"/>
          <p:cNvSpPr/>
          <p:nvPr/>
        </p:nvSpPr>
        <p:spPr>
          <a:xfrm>
            <a:off x="1067290" y="2261005"/>
            <a:ext cx="9529748" cy="2842217"/>
          </a:xfrm>
          <a:prstGeom prst="rect">
            <a:avLst/>
          </a:prstGeom>
          <a:noFill/>
          <a:ln w="57150">
            <a:solidFill>
              <a:srgbClr val="7240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" name="صورة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67" b="7936"/>
          <a:stretch/>
        </p:blipFill>
        <p:spPr>
          <a:xfrm>
            <a:off x="9830515" y="2198678"/>
            <a:ext cx="1981636" cy="3074008"/>
          </a:xfrm>
          <a:prstGeom prst="rect">
            <a:avLst/>
          </a:prstGeom>
        </p:spPr>
      </p:pic>
      <p:sp>
        <p:nvSpPr>
          <p:cNvPr id="39" name="مستطيل ذو زاويتين مستديرتين في نفس الجانب 38"/>
          <p:cNvSpPr/>
          <p:nvPr/>
        </p:nvSpPr>
        <p:spPr>
          <a:xfrm flipV="1">
            <a:off x="57731" y="49789"/>
            <a:ext cx="1146623" cy="1700972"/>
          </a:xfrm>
          <a:prstGeom prst="round2SameRect">
            <a:avLst/>
          </a:prstGeom>
          <a:solidFill>
            <a:srgbClr val="FE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7" name="مستطيل 36"/>
          <p:cNvSpPr/>
          <p:nvPr/>
        </p:nvSpPr>
        <p:spPr>
          <a:xfrm>
            <a:off x="10916206" y="683557"/>
            <a:ext cx="322336" cy="696366"/>
          </a:xfrm>
          <a:prstGeom prst="rect">
            <a:avLst/>
          </a:prstGeom>
          <a:solidFill>
            <a:srgbClr val="FE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5" name="مستطيل 34"/>
          <p:cNvSpPr/>
          <p:nvPr/>
        </p:nvSpPr>
        <p:spPr>
          <a:xfrm>
            <a:off x="11312386" y="212567"/>
            <a:ext cx="322336" cy="13411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 10"/>
          <p:cNvSpPr/>
          <p:nvPr/>
        </p:nvSpPr>
        <p:spPr>
          <a:xfrm>
            <a:off x="11708566" y="657112"/>
            <a:ext cx="322336" cy="13411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 ذو زاويتين مستديرتين في نفس الجانب 7"/>
          <p:cNvSpPr/>
          <p:nvPr/>
        </p:nvSpPr>
        <p:spPr>
          <a:xfrm flipV="1">
            <a:off x="55160" y="52807"/>
            <a:ext cx="12073194" cy="667336"/>
          </a:xfrm>
          <a:prstGeom prst="round2SameRect">
            <a:avLst/>
          </a:prstGeom>
          <a:solidFill>
            <a:srgbClr val="A4BF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10606900" y="175569"/>
            <a:ext cx="1371600" cy="455324"/>
          </a:xfrm>
          <a:prstGeom prst="flowChartTerminator">
            <a:avLst/>
          </a:prstGeom>
          <a:ln>
            <a:solidFill>
              <a:srgbClr val="A4BFD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العاشر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6" name="مخطط انسيابي: محطة طرفية 35"/>
          <p:cNvSpPr/>
          <p:nvPr/>
        </p:nvSpPr>
        <p:spPr>
          <a:xfrm>
            <a:off x="7898674" y="158813"/>
            <a:ext cx="2473214" cy="455324"/>
          </a:xfrm>
          <a:prstGeom prst="flowChartTerminator">
            <a:avLst/>
          </a:prstGeom>
          <a:ln>
            <a:solidFill>
              <a:srgbClr val="A4BFD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عرض البيانات وتفسيرها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133" b="9946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632" t="5813" r="15979" b="3379"/>
          <a:stretch/>
        </p:blipFill>
        <p:spPr>
          <a:xfrm flipH="1">
            <a:off x="124105" y="5183323"/>
            <a:ext cx="1185818" cy="1598137"/>
          </a:xfrm>
          <a:prstGeom prst="rect">
            <a:avLst/>
          </a:prstGeom>
        </p:spPr>
      </p:pic>
      <p:pic>
        <p:nvPicPr>
          <p:cNvPr id="33" name="صورة 32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5134" y="5899703"/>
            <a:ext cx="899175" cy="899175"/>
          </a:xfrm>
          <a:prstGeom prst="rect">
            <a:avLst/>
          </a:prstGeom>
        </p:spPr>
      </p:pic>
      <p:sp>
        <p:nvSpPr>
          <p:cNvPr id="38" name="مستطيل ذو زاويتين مستديرتين في نفس الجانب 37"/>
          <p:cNvSpPr/>
          <p:nvPr/>
        </p:nvSpPr>
        <p:spPr>
          <a:xfrm flipV="1">
            <a:off x="438152" y="52807"/>
            <a:ext cx="1154538" cy="1218644"/>
          </a:xfrm>
          <a:prstGeom prst="round2SameRect">
            <a:avLst/>
          </a:prstGeom>
          <a:solidFill>
            <a:srgbClr val="C2EE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5" name="مخطط انسيابي: محطة طرفية 44"/>
          <p:cNvSpPr/>
          <p:nvPr/>
        </p:nvSpPr>
        <p:spPr>
          <a:xfrm>
            <a:off x="557102" y="212567"/>
            <a:ext cx="953242" cy="455324"/>
          </a:xfrm>
          <a:prstGeom prst="flowChartTerminator">
            <a:avLst/>
          </a:prstGeom>
          <a:ln>
            <a:solidFill>
              <a:srgbClr val="A4BFD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٨٧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06" y="1770999"/>
            <a:ext cx="793068" cy="793068"/>
          </a:xfrm>
          <a:prstGeom prst="rect">
            <a:avLst/>
          </a:prstGeom>
        </p:spPr>
      </p:pic>
      <p:sp>
        <p:nvSpPr>
          <p:cNvPr id="29" name="مستطيل مستدير الزوايا 28"/>
          <p:cNvSpPr/>
          <p:nvPr/>
        </p:nvSpPr>
        <p:spPr>
          <a:xfrm>
            <a:off x="8824512" y="858154"/>
            <a:ext cx="2046705" cy="4732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التمثيل بالرموز </a:t>
            </a:r>
            <a:endParaRPr lang="ar-SA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1" name="مخطط انسيابي: محطة طرفية 30"/>
          <p:cNvSpPr/>
          <p:nvPr/>
        </p:nvSpPr>
        <p:spPr>
          <a:xfrm>
            <a:off x="6322596" y="179854"/>
            <a:ext cx="1371600" cy="455324"/>
          </a:xfrm>
          <a:prstGeom prst="flowChartTermina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1"/>
                </a:solidFill>
              </a:rPr>
              <a:t>أستكشف </a:t>
            </a:r>
            <a:endParaRPr lang="ar-SA" sz="2000" b="1" dirty="0">
              <a:solidFill>
                <a:schemeClr val="bg1"/>
              </a:solidFill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23877" y="2287133"/>
            <a:ext cx="8694601" cy="2703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013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صورة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2775" y="3214682"/>
            <a:ext cx="2665581" cy="1428389"/>
          </a:xfrm>
          <a:prstGeom prst="rect">
            <a:avLst/>
          </a:prstGeom>
        </p:spPr>
      </p:pic>
      <p:sp>
        <p:nvSpPr>
          <p:cNvPr id="39" name="مستطيل ذو زاويتين مستديرتين في نفس الجانب 38"/>
          <p:cNvSpPr/>
          <p:nvPr/>
        </p:nvSpPr>
        <p:spPr>
          <a:xfrm flipV="1">
            <a:off x="57731" y="49789"/>
            <a:ext cx="1146623" cy="1700972"/>
          </a:xfrm>
          <a:prstGeom prst="round2SameRect">
            <a:avLst/>
          </a:prstGeom>
          <a:solidFill>
            <a:srgbClr val="FE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7" name="مستطيل 36"/>
          <p:cNvSpPr/>
          <p:nvPr/>
        </p:nvSpPr>
        <p:spPr>
          <a:xfrm>
            <a:off x="10916206" y="683557"/>
            <a:ext cx="322336" cy="696366"/>
          </a:xfrm>
          <a:prstGeom prst="rect">
            <a:avLst/>
          </a:prstGeom>
          <a:solidFill>
            <a:srgbClr val="FE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5" name="مستطيل 34"/>
          <p:cNvSpPr/>
          <p:nvPr/>
        </p:nvSpPr>
        <p:spPr>
          <a:xfrm>
            <a:off x="11312386" y="212567"/>
            <a:ext cx="322336" cy="13411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 10"/>
          <p:cNvSpPr/>
          <p:nvPr/>
        </p:nvSpPr>
        <p:spPr>
          <a:xfrm>
            <a:off x="11708566" y="657112"/>
            <a:ext cx="322336" cy="13411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 ذو زاويتين مستديرتين في نفس الجانب 7"/>
          <p:cNvSpPr/>
          <p:nvPr/>
        </p:nvSpPr>
        <p:spPr>
          <a:xfrm flipV="1">
            <a:off x="55160" y="52807"/>
            <a:ext cx="12073194" cy="667336"/>
          </a:xfrm>
          <a:prstGeom prst="round2SameRect">
            <a:avLst/>
          </a:prstGeom>
          <a:solidFill>
            <a:srgbClr val="A4BF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10606900" y="175569"/>
            <a:ext cx="1371600" cy="455324"/>
          </a:xfrm>
          <a:prstGeom prst="flowChartTerminator">
            <a:avLst/>
          </a:prstGeom>
          <a:ln>
            <a:solidFill>
              <a:srgbClr val="A4BFD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العاشر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6" name="مخطط انسيابي: محطة طرفية 35"/>
          <p:cNvSpPr/>
          <p:nvPr/>
        </p:nvSpPr>
        <p:spPr>
          <a:xfrm>
            <a:off x="7898674" y="158813"/>
            <a:ext cx="2473214" cy="455324"/>
          </a:xfrm>
          <a:prstGeom prst="flowChartTerminator">
            <a:avLst/>
          </a:prstGeom>
          <a:ln>
            <a:solidFill>
              <a:srgbClr val="A4BFD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عرض البيانات وتفسيرها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133" b="9946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632" t="5813" r="15979" b="3379"/>
          <a:stretch/>
        </p:blipFill>
        <p:spPr>
          <a:xfrm flipH="1">
            <a:off x="124105" y="5183323"/>
            <a:ext cx="1185818" cy="1598137"/>
          </a:xfrm>
          <a:prstGeom prst="rect">
            <a:avLst/>
          </a:prstGeom>
        </p:spPr>
      </p:pic>
      <p:pic>
        <p:nvPicPr>
          <p:cNvPr id="33" name="صورة 32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5134" y="5899703"/>
            <a:ext cx="899175" cy="899175"/>
          </a:xfrm>
          <a:prstGeom prst="rect">
            <a:avLst/>
          </a:prstGeom>
        </p:spPr>
      </p:pic>
      <p:sp>
        <p:nvSpPr>
          <p:cNvPr id="38" name="مستطيل ذو زاويتين مستديرتين في نفس الجانب 37"/>
          <p:cNvSpPr/>
          <p:nvPr/>
        </p:nvSpPr>
        <p:spPr>
          <a:xfrm flipV="1">
            <a:off x="438152" y="52807"/>
            <a:ext cx="1154538" cy="1218644"/>
          </a:xfrm>
          <a:prstGeom prst="round2SameRect">
            <a:avLst/>
          </a:prstGeom>
          <a:solidFill>
            <a:srgbClr val="C2EE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5" name="مخطط انسيابي: محطة طرفية 44"/>
          <p:cNvSpPr/>
          <p:nvPr/>
        </p:nvSpPr>
        <p:spPr>
          <a:xfrm>
            <a:off x="557102" y="212567"/>
            <a:ext cx="953242" cy="455324"/>
          </a:xfrm>
          <a:prstGeom prst="flowChartTerminator">
            <a:avLst/>
          </a:prstGeom>
          <a:ln>
            <a:solidFill>
              <a:srgbClr val="A4BFD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٨٧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06" y="1770999"/>
            <a:ext cx="793068" cy="793068"/>
          </a:xfrm>
          <a:prstGeom prst="rect">
            <a:avLst/>
          </a:prstGeom>
        </p:spPr>
      </p:pic>
      <p:sp>
        <p:nvSpPr>
          <p:cNvPr id="21" name="مستطيل مستدير الزوايا 20"/>
          <p:cNvSpPr/>
          <p:nvPr/>
        </p:nvSpPr>
        <p:spPr>
          <a:xfrm>
            <a:off x="8824512" y="858154"/>
            <a:ext cx="2046705" cy="4732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التمثيل بالرموز </a:t>
            </a:r>
            <a:endParaRPr lang="ar-SA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3" name="مخطط انسيابي: محطة طرفية 22"/>
          <p:cNvSpPr/>
          <p:nvPr/>
        </p:nvSpPr>
        <p:spPr>
          <a:xfrm>
            <a:off x="6322596" y="179854"/>
            <a:ext cx="1371600" cy="455324"/>
          </a:xfrm>
          <a:prstGeom prst="flowChartTermina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1"/>
                </a:solidFill>
              </a:rPr>
              <a:t>أستكشف </a:t>
            </a:r>
            <a:endParaRPr lang="ar-SA" sz="2000" b="1" dirty="0">
              <a:solidFill>
                <a:schemeClr val="bg1"/>
              </a:solidFill>
            </a:endParaRPr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72" b="87310"/>
          <a:stretch/>
        </p:blipFill>
        <p:spPr>
          <a:xfrm>
            <a:off x="7177948" y="1451761"/>
            <a:ext cx="3409881" cy="516275"/>
          </a:xfrm>
          <a:prstGeom prst="rect">
            <a:avLst/>
          </a:prstGeom>
        </p:spPr>
      </p:pic>
      <p:sp>
        <p:nvSpPr>
          <p:cNvPr id="7" name="مربع نص 6"/>
          <p:cNvSpPr txBox="1"/>
          <p:nvPr/>
        </p:nvSpPr>
        <p:spPr>
          <a:xfrm>
            <a:off x="7615315" y="2193271"/>
            <a:ext cx="310025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0070C0"/>
                </a:solidFill>
              </a:rPr>
              <a:t>الخطوة </a:t>
            </a:r>
            <a:r>
              <a:rPr lang="ku-Arab-IQ" sz="2400" b="1" dirty="0" smtClean="0">
                <a:solidFill>
                  <a:srgbClr val="0070C0"/>
                </a:solidFill>
              </a:rPr>
              <a:t>١ : </a:t>
            </a:r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أجمع البيانات </a:t>
            </a:r>
            <a:endParaRPr lang="ar-SA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6" name="مربع نص 25"/>
          <p:cNvSpPr txBox="1"/>
          <p:nvPr/>
        </p:nvSpPr>
        <p:spPr>
          <a:xfrm>
            <a:off x="5738784" y="2758615"/>
            <a:ext cx="3672667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أنشئ لوحة إشارات كما في الشكل المجاور  ثم أسأل </a:t>
            </a:r>
            <a:r>
              <a:rPr lang="ku-Arab-IQ" sz="2400" b="1" dirty="0" smtClean="0">
                <a:solidFill>
                  <a:schemeClr val="bg2">
                    <a:lumMod val="25000"/>
                  </a:schemeClr>
                </a:solidFill>
              </a:rPr>
              <a:t>١٥ </a:t>
            </a:r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طالباً عن نوع الفاكهة المفضلة ، وأمثل كل إجابة بإشارة </a:t>
            </a:r>
            <a:endParaRPr lang="ar-SA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9" name="صورة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47986" y="1847487"/>
            <a:ext cx="3108617" cy="2377298"/>
          </a:xfrm>
          <a:prstGeom prst="rect">
            <a:avLst/>
          </a:prstGeom>
        </p:spPr>
      </p:pic>
      <p:sp>
        <p:nvSpPr>
          <p:cNvPr id="28" name="مربع نص 27"/>
          <p:cNvSpPr txBox="1"/>
          <p:nvPr/>
        </p:nvSpPr>
        <p:spPr>
          <a:xfrm>
            <a:off x="6896685" y="4888021"/>
            <a:ext cx="381888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0070C0"/>
                </a:solidFill>
              </a:rPr>
              <a:t>الخطوة </a:t>
            </a:r>
            <a:r>
              <a:rPr lang="ku-Arab-IQ" sz="2400" b="1" dirty="0" smtClean="0">
                <a:solidFill>
                  <a:srgbClr val="0070C0"/>
                </a:solidFill>
              </a:rPr>
              <a:t>٢ : </a:t>
            </a:r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أنظم البيانات وأسجلها </a:t>
            </a:r>
            <a:endParaRPr lang="ar-SA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9" name="مربع نص 28"/>
          <p:cNvSpPr txBox="1"/>
          <p:nvPr/>
        </p:nvSpPr>
        <p:spPr>
          <a:xfrm>
            <a:off x="6155835" y="5476478"/>
            <a:ext cx="3485678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أعد الإشارات في كل سطر ، وأكتب العدد في العمود الأخير </a:t>
            </a:r>
            <a:endParaRPr lang="ar-SA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0" name="صورة 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992104" y="4323231"/>
            <a:ext cx="3064499" cy="237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603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6" grpId="0"/>
      <p:bldP spid="28" grpId="0"/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مستطيل ذو زاويتين مستديرتين في نفس الجانب 38"/>
          <p:cNvSpPr/>
          <p:nvPr/>
        </p:nvSpPr>
        <p:spPr>
          <a:xfrm flipV="1">
            <a:off x="57731" y="49789"/>
            <a:ext cx="1146623" cy="1700972"/>
          </a:xfrm>
          <a:prstGeom prst="round2SameRect">
            <a:avLst/>
          </a:prstGeom>
          <a:solidFill>
            <a:srgbClr val="FE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7" name="مستطيل 36"/>
          <p:cNvSpPr/>
          <p:nvPr/>
        </p:nvSpPr>
        <p:spPr>
          <a:xfrm>
            <a:off x="10916206" y="683557"/>
            <a:ext cx="322336" cy="696366"/>
          </a:xfrm>
          <a:prstGeom prst="rect">
            <a:avLst/>
          </a:prstGeom>
          <a:solidFill>
            <a:srgbClr val="FE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5" name="مستطيل 34"/>
          <p:cNvSpPr/>
          <p:nvPr/>
        </p:nvSpPr>
        <p:spPr>
          <a:xfrm>
            <a:off x="11312386" y="108064"/>
            <a:ext cx="322336" cy="13411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 10"/>
          <p:cNvSpPr/>
          <p:nvPr/>
        </p:nvSpPr>
        <p:spPr>
          <a:xfrm>
            <a:off x="11708566" y="657112"/>
            <a:ext cx="322336" cy="13411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 ذو زاويتين مستديرتين في نفس الجانب 7"/>
          <p:cNvSpPr/>
          <p:nvPr/>
        </p:nvSpPr>
        <p:spPr>
          <a:xfrm flipV="1">
            <a:off x="55160" y="52807"/>
            <a:ext cx="12073194" cy="667336"/>
          </a:xfrm>
          <a:prstGeom prst="round2SameRect">
            <a:avLst/>
          </a:prstGeom>
          <a:solidFill>
            <a:srgbClr val="A4BF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10606900" y="175569"/>
            <a:ext cx="1371600" cy="455324"/>
          </a:xfrm>
          <a:prstGeom prst="flowChartTerminator">
            <a:avLst/>
          </a:prstGeom>
          <a:ln>
            <a:solidFill>
              <a:srgbClr val="A4BFD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العاشر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6" name="مخطط انسيابي: محطة طرفية 35"/>
          <p:cNvSpPr/>
          <p:nvPr/>
        </p:nvSpPr>
        <p:spPr>
          <a:xfrm>
            <a:off x="7898674" y="158813"/>
            <a:ext cx="2473214" cy="455324"/>
          </a:xfrm>
          <a:prstGeom prst="flowChartTerminator">
            <a:avLst/>
          </a:prstGeom>
          <a:ln>
            <a:solidFill>
              <a:srgbClr val="A4BFD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عرض البيانات وتفسيرها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133" b="9946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632" t="5813" r="15979" b="3379"/>
          <a:stretch/>
        </p:blipFill>
        <p:spPr>
          <a:xfrm flipH="1">
            <a:off x="124105" y="5183323"/>
            <a:ext cx="1185818" cy="1598137"/>
          </a:xfrm>
          <a:prstGeom prst="rect">
            <a:avLst/>
          </a:prstGeom>
        </p:spPr>
      </p:pic>
      <p:pic>
        <p:nvPicPr>
          <p:cNvPr id="33" name="صورة 3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5134" y="5899703"/>
            <a:ext cx="899175" cy="899175"/>
          </a:xfrm>
          <a:prstGeom prst="rect">
            <a:avLst/>
          </a:prstGeom>
        </p:spPr>
      </p:pic>
      <p:sp>
        <p:nvSpPr>
          <p:cNvPr id="38" name="مستطيل ذو زاويتين مستديرتين في نفس الجانب 37"/>
          <p:cNvSpPr/>
          <p:nvPr/>
        </p:nvSpPr>
        <p:spPr>
          <a:xfrm flipV="1">
            <a:off x="438152" y="52807"/>
            <a:ext cx="1154538" cy="1218644"/>
          </a:xfrm>
          <a:prstGeom prst="round2SameRect">
            <a:avLst/>
          </a:prstGeom>
          <a:solidFill>
            <a:srgbClr val="C2EE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5" name="مخطط انسيابي: محطة طرفية 44"/>
          <p:cNvSpPr/>
          <p:nvPr/>
        </p:nvSpPr>
        <p:spPr>
          <a:xfrm>
            <a:off x="557102" y="212567"/>
            <a:ext cx="953242" cy="455324"/>
          </a:xfrm>
          <a:prstGeom prst="flowChartTerminator">
            <a:avLst/>
          </a:prstGeom>
          <a:ln>
            <a:solidFill>
              <a:srgbClr val="A4BFD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٨٨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06" y="1770999"/>
            <a:ext cx="793068" cy="793068"/>
          </a:xfrm>
          <a:prstGeom prst="rect">
            <a:avLst/>
          </a:prstGeom>
        </p:spPr>
      </p:pic>
      <p:sp>
        <p:nvSpPr>
          <p:cNvPr id="21" name="مستطيل مستدير الزوايا 20"/>
          <p:cNvSpPr/>
          <p:nvPr/>
        </p:nvSpPr>
        <p:spPr>
          <a:xfrm>
            <a:off x="8824512" y="858154"/>
            <a:ext cx="2046705" cy="4732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التمثيل بالرموز </a:t>
            </a:r>
            <a:endParaRPr lang="ar-SA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3" name="مخطط انسيابي: محطة طرفية 22"/>
          <p:cNvSpPr/>
          <p:nvPr/>
        </p:nvSpPr>
        <p:spPr>
          <a:xfrm>
            <a:off x="6322596" y="179854"/>
            <a:ext cx="1371600" cy="455324"/>
          </a:xfrm>
          <a:prstGeom prst="flowChartTermina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1"/>
                </a:solidFill>
              </a:rPr>
              <a:t>أستكشف </a:t>
            </a:r>
            <a:endParaRPr lang="ar-SA" sz="2000" b="1" dirty="0">
              <a:solidFill>
                <a:schemeClr val="bg1"/>
              </a:solidFill>
            </a:endParaRPr>
          </a:p>
        </p:txBody>
      </p:sp>
      <p:sp>
        <p:nvSpPr>
          <p:cNvPr id="17" name="مربع نص 16"/>
          <p:cNvSpPr txBox="1"/>
          <p:nvPr/>
        </p:nvSpPr>
        <p:spPr>
          <a:xfrm>
            <a:off x="8028265" y="1665610"/>
            <a:ext cx="315686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0070C0"/>
                </a:solidFill>
              </a:rPr>
              <a:t>الخطوة </a:t>
            </a:r>
            <a:r>
              <a:rPr lang="ku-Arab-IQ" sz="2400" b="1" dirty="0" smtClean="0">
                <a:solidFill>
                  <a:srgbClr val="0070C0"/>
                </a:solidFill>
              </a:rPr>
              <a:t>٣ : </a:t>
            </a:r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أعرض النتائج </a:t>
            </a:r>
            <a:endParaRPr lang="ar-SA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" name="مربع نص 1"/>
          <p:cNvSpPr txBox="1"/>
          <p:nvPr/>
        </p:nvSpPr>
        <p:spPr>
          <a:xfrm>
            <a:off x="4323805" y="2266638"/>
            <a:ext cx="714973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solidFill>
                  <a:srgbClr val="FF0000"/>
                </a:solidFill>
                <a:sym typeface="Wingdings" panose="05000000000000000000" pitchFamily="2" charset="2"/>
              </a:rPr>
              <a:t></a:t>
            </a:r>
            <a:r>
              <a:rPr lang="ar-SA" dirty="0" smtClean="0">
                <a:sym typeface="Wingdings" panose="05000000000000000000" pitchFamily="2" charset="2"/>
              </a:rPr>
              <a:t> 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  <a:sym typeface="Wingdings" panose="05000000000000000000" pitchFamily="2" charset="2"/>
              </a:rPr>
              <a:t>أطوي قطعة من الورق أربعة أقسام طولية ، ثم أكتب عنواناً لكل قسم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9" name="مربع نص 18"/>
          <p:cNvSpPr txBox="1"/>
          <p:nvPr/>
        </p:nvSpPr>
        <p:spPr>
          <a:xfrm>
            <a:off x="6503438" y="2758372"/>
            <a:ext cx="497010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solidFill>
                  <a:srgbClr val="FF0000"/>
                </a:solidFill>
                <a:sym typeface="Wingdings" panose="05000000000000000000" pitchFamily="2" charset="2"/>
              </a:rPr>
              <a:t></a:t>
            </a:r>
            <a:r>
              <a:rPr lang="ar-SA" dirty="0" smtClean="0">
                <a:sym typeface="Wingdings" panose="05000000000000000000" pitchFamily="2" charset="2"/>
              </a:rPr>
              <a:t> 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  <a:sym typeface="Wingdings" panose="05000000000000000000" pitchFamily="2" charset="2"/>
              </a:rPr>
              <a:t>أرسم سلة فاكهة فارغة على كل ورقة لاصقة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0" name="مربع نص 19"/>
          <p:cNvSpPr txBox="1"/>
          <p:nvPr/>
        </p:nvSpPr>
        <p:spPr>
          <a:xfrm>
            <a:off x="5486400" y="3298506"/>
            <a:ext cx="598714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solidFill>
                  <a:srgbClr val="FF0000"/>
                </a:solidFill>
                <a:sym typeface="Wingdings" panose="05000000000000000000" pitchFamily="2" charset="2"/>
              </a:rPr>
              <a:t></a:t>
            </a:r>
            <a:r>
              <a:rPr lang="ar-SA" dirty="0" smtClean="0">
                <a:sym typeface="Wingdings" panose="05000000000000000000" pitchFamily="2" charset="2"/>
              </a:rPr>
              <a:t> 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  <a:sym typeface="Wingdings" panose="05000000000000000000" pitchFamily="2" charset="2"/>
              </a:rPr>
              <a:t>أثبت سلال الفواكه على التمثيل ، لأبين عدد الأشخاص الذين يفضلون</a:t>
            </a:r>
          </a:p>
          <a:p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  <a:sym typeface="Wingdings" panose="05000000000000000000" pitchFamily="2" charset="2"/>
              </a:rPr>
              <a:t>    كل نوع من الفواكه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2" name="مربع نص 21"/>
          <p:cNvSpPr txBox="1"/>
          <p:nvPr/>
        </p:nvSpPr>
        <p:spPr>
          <a:xfrm>
            <a:off x="8059830" y="4083171"/>
            <a:ext cx="341371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solidFill>
                  <a:srgbClr val="FF0000"/>
                </a:solidFill>
                <a:sym typeface="Wingdings" panose="05000000000000000000" pitchFamily="2" charset="2"/>
              </a:rPr>
              <a:t></a:t>
            </a:r>
            <a:r>
              <a:rPr lang="ar-SA" dirty="0" smtClean="0">
                <a:sym typeface="Wingdings" panose="05000000000000000000" pitchFamily="2" charset="2"/>
              </a:rPr>
              <a:t> 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  <a:sym typeface="Wingdings" panose="05000000000000000000" pitchFamily="2" charset="2"/>
              </a:rPr>
              <a:t>أعمل مفتاحاً لرمز التمثيل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4" name="مربع نص 23"/>
          <p:cNvSpPr txBox="1"/>
          <p:nvPr/>
        </p:nvSpPr>
        <p:spPr>
          <a:xfrm>
            <a:off x="5782491" y="4642769"/>
            <a:ext cx="5691051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solidFill>
                  <a:srgbClr val="FF0000"/>
                </a:solidFill>
                <a:sym typeface="Wingdings" panose="05000000000000000000" pitchFamily="2" charset="2"/>
              </a:rPr>
              <a:t></a:t>
            </a:r>
            <a:r>
              <a:rPr lang="ar-SA" dirty="0" smtClean="0">
                <a:sym typeface="Wingdings" panose="05000000000000000000" pitchFamily="2" charset="2"/>
              </a:rPr>
              <a:t> 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  <a:sym typeface="Wingdings" panose="05000000000000000000" pitchFamily="2" charset="2"/>
              </a:rPr>
              <a:t>أحرص على أن تمثل كل سلة طالبين ، لأحصل على لوحة الصور</a:t>
            </a:r>
          </a:p>
          <a:p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  <a:sym typeface="Wingdings" panose="05000000000000000000" pitchFamily="2" charset="2"/>
              </a:rPr>
              <a:t>   المجاورة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1309923" y="2266638"/>
            <a:ext cx="3561805" cy="7200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5" name="مستطيل 24"/>
          <p:cNvSpPr/>
          <p:nvPr/>
        </p:nvSpPr>
        <p:spPr>
          <a:xfrm>
            <a:off x="1309923" y="3004898"/>
            <a:ext cx="3561805" cy="7200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مستطيل 25"/>
          <p:cNvSpPr/>
          <p:nvPr/>
        </p:nvSpPr>
        <p:spPr>
          <a:xfrm>
            <a:off x="1309923" y="3747632"/>
            <a:ext cx="3561805" cy="7200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7" name="مستطيل 26"/>
          <p:cNvSpPr/>
          <p:nvPr/>
        </p:nvSpPr>
        <p:spPr>
          <a:xfrm>
            <a:off x="1309923" y="4489203"/>
            <a:ext cx="3561805" cy="7200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/>
          <p:cNvSpPr txBox="1"/>
          <p:nvPr/>
        </p:nvSpPr>
        <p:spPr>
          <a:xfrm>
            <a:off x="4065568" y="2395846"/>
            <a:ext cx="80989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الموز</a:t>
            </a:r>
            <a:r>
              <a:rPr lang="ar-SA" dirty="0" smtClean="0"/>
              <a:t> </a:t>
            </a:r>
            <a:endParaRPr lang="ar-SA" dirty="0"/>
          </a:p>
        </p:txBody>
      </p:sp>
      <p:sp>
        <p:nvSpPr>
          <p:cNvPr id="28" name="مربع نص 27"/>
          <p:cNvSpPr txBox="1"/>
          <p:nvPr/>
        </p:nvSpPr>
        <p:spPr>
          <a:xfrm>
            <a:off x="3884024" y="3107660"/>
            <a:ext cx="99144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البرتقال</a:t>
            </a:r>
            <a:r>
              <a:rPr lang="ar-SA" dirty="0" smtClean="0"/>
              <a:t> </a:t>
            </a:r>
            <a:endParaRPr lang="ar-SA" dirty="0"/>
          </a:p>
        </p:txBody>
      </p:sp>
      <p:sp>
        <p:nvSpPr>
          <p:cNvPr id="29" name="مربع نص 28"/>
          <p:cNvSpPr txBox="1"/>
          <p:nvPr/>
        </p:nvSpPr>
        <p:spPr>
          <a:xfrm>
            <a:off x="3814355" y="3836891"/>
            <a:ext cx="105737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الفراولة </a:t>
            </a:r>
            <a:endParaRPr lang="ar-SA" dirty="0"/>
          </a:p>
        </p:txBody>
      </p:sp>
      <p:sp>
        <p:nvSpPr>
          <p:cNvPr id="30" name="مربع نص 29"/>
          <p:cNvSpPr txBox="1"/>
          <p:nvPr/>
        </p:nvSpPr>
        <p:spPr>
          <a:xfrm>
            <a:off x="4061831" y="4613524"/>
            <a:ext cx="80989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التفاح</a:t>
            </a:r>
            <a:r>
              <a:rPr lang="ar-SA" dirty="0" smtClean="0"/>
              <a:t> </a:t>
            </a:r>
            <a:endParaRPr lang="ar-SA" dirty="0"/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359" b="89946" l="4153" r="945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98" r="4456" b="8711"/>
          <a:stretch/>
        </p:blipFill>
        <p:spPr>
          <a:xfrm>
            <a:off x="3058310" y="2207678"/>
            <a:ext cx="635778" cy="758651"/>
          </a:xfrm>
          <a:prstGeom prst="rect">
            <a:avLst/>
          </a:prstGeom>
        </p:spPr>
      </p:pic>
      <p:pic>
        <p:nvPicPr>
          <p:cNvPr id="32" name="صورة 31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359" b="89946" l="4153" r="945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98" r="4456" b="8711"/>
          <a:stretch/>
        </p:blipFill>
        <p:spPr>
          <a:xfrm>
            <a:off x="2325632" y="2202136"/>
            <a:ext cx="635778" cy="758651"/>
          </a:xfrm>
          <a:prstGeom prst="rect">
            <a:avLst/>
          </a:prstGeom>
        </p:spPr>
      </p:pic>
      <p:pic>
        <p:nvPicPr>
          <p:cNvPr id="34" name="صورة 33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359" b="89946" l="4153" r="945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98" r="4456" b="8711"/>
          <a:stretch/>
        </p:blipFill>
        <p:spPr>
          <a:xfrm>
            <a:off x="1583794" y="2202136"/>
            <a:ext cx="635778" cy="758651"/>
          </a:xfrm>
          <a:prstGeom prst="rect">
            <a:avLst/>
          </a:prstGeom>
        </p:spPr>
      </p:pic>
      <p:pic>
        <p:nvPicPr>
          <p:cNvPr id="40" name="صورة 39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359" b="89946" l="4153" r="945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98" r="4456" b="8711"/>
          <a:stretch/>
        </p:blipFill>
        <p:spPr>
          <a:xfrm>
            <a:off x="3060646" y="2966791"/>
            <a:ext cx="635778" cy="758651"/>
          </a:xfrm>
          <a:prstGeom prst="rect">
            <a:avLst/>
          </a:prstGeom>
        </p:spPr>
      </p:pic>
      <p:pic>
        <p:nvPicPr>
          <p:cNvPr id="41" name="صورة 40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359" b="89946" l="4153" r="945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98" r="4456" b="8711"/>
          <a:stretch/>
        </p:blipFill>
        <p:spPr>
          <a:xfrm>
            <a:off x="2325632" y="2958427"/>
            <a:ext cx="635778" cy="758651"/>
          </a:xfrm>
          <a:prstGeom prst="rect">
            <a:avLst/>
          </a:prstGeom>
        </p:spPr>
      </p:pic>
      <p:pic>
        <p:nvPicPr>
          <p:cNvPr id="42" name="صورة 41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359" b="89946" l="4153" r="945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98" r="4456" b="8711"/>
          <a:stretch/>
        </p:blipFill>
        <p:spPr>
          <a:xfrm>
            <a:off x="3056001" y="3699175"/>
            <a:ext cx="635778" cy="758651"/>
          </a:xfrm>
          <a:prstGeom prst="rect">
            <a:avLst/>
          </a:prstGeom>
        </p:spPr>
      </p:pic>
      <p:pic>
        <p:nvPicPr>
          <p:cNvPr id="43" name="صورة 42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359" b="89946" l="4153" r="945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98" r="4456" b="8711"/>
          <a:stretch/>
        </p:blipFill>
        <p:spPr>
          <a:xfrm>
            <a:off x="3056001" y="4467714"/>
            <a:ext cx="635778" cy="758651"/>
          </a:xfrm>
          <a:prstGeom prst="rect">
            <a:avLst/>
          </a:prstGeom>
        </p:spPr>
      </p:pic>
      <p:pic>
        <p:nvPicPr>
          <p:cNvPr id="44" name="صورة 43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359" b="89946" l="4153" r="945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008" r="4456" b="8711"/>
          <a:stretch/>
        </p:blipFill>
        <p:spPr>
          <a:xfrm>
            <a:off x="2611270" y="4465863"/>
            <a:ext cx="350140" cy="758651"/>
          </a:xfrm>
          <a:prstGeom prst="rect">
            <a:avLst/>
          </a:prstGeom>
        </p:spPr>
      </p:pic>
      <p:pic>
        <p:nvPicPr>
          <p:cNvPr id="46" name="صورة 45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359" b="89946" l="4153" r="945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98" r="4456" b="8711"/>
          <a:stretch/>
        </p:blipFill>
        <p:spPr>
          <a:xfrm>
            <a:off x="3319396" y="5520377"/>
            <a:ext cx="635778" cy="758651"/>
          </a:xfrm>
          <a:prstGeom prst="rect">
            <a:avLst/>
          </a:prstGeom>
        </p:spPr>
      </p:pic>
      <p:sp>
        <p:nvSpPr>
          <p:cNvPr id="47" name="مربع نص 46"/>
          <p:cNvSpPr txBox="1"/>
          <p:nvPr/>
        </p:nvSpPr>
        <p:spPr>
          <a:xfrm>
            <a:off x="3937784" y="5751557"/>
            <a:ext cx="88392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C00000"/>
                </a:solidFill>
              </a:rPr>
              <a:t>المفتاح</a:t>
            </a:r>
            <a:r>
              <a:rPr lang="ar-SA" dirty="0" smtClean="0">
                <a:solidFill>
                  <a:srgbClr val="C00000"/>
                </a:solidFill>
              </a:rPr>
              <a:t> </a:t>
            </a:r>
            <a:endParaRPr lang="ar-SA" dirty="0">
              <a:solidFill>
                <a:srgbClr val="C00000"/>
              </a:solidFill>
            </a:endParaRPr>
          </a:p>
        </p:txBody>
      </p:sp>
      <p:sp>
        <p:nvSpPr>
          <p:cNvPr id="48" name="مربع نص 47"/>
          <p:cNvSpPr txBox="1"/>
          <p:nvPr/>
        </p:nvSpPr>
        <p:spPr>
          <a:xfrm>
            <a:off x="2163616" y="5751557"/>
            <a:ext cx="114830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= طالبين </a:t>
            </a:r>
            <a:r>
              <a:rPr lang="ar-SA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ar-SA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704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" grpId="0"/>
      <p:bldP spid="19" grpId="0"/>
      <p:bldP spid="20" grpId="0"/>
      <p:bldP spid="22" grpId="0"/>
      <p:bldP spid="24" grpId="0"/>
      <p:bldP spid="4" grpId="0" animBg="1"/>
      <p:bldP spid="25" grpId="0" animBg="1"/>
      <p:bldP spid="26" grpId="0" animBg="1"/>
      <p:bldP spid="27" grpId="0" animBg="1"/>
      <p:bldP spid="6" grpId="0"/>
      <p:bldP spid="28" grpId="0"/>
      <p:bldP spid="29" grpId="0"/>
      <p:bldP spid="30" grpId="0"/>
      <p:bldP spid="47" grpId="0"/>
      <p:bldP spid="4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558" y="2761435"/>
            <a:ext cx="9855601" cy="756600"/>
          </a:xfrm>
          <a:prstGeom prst="rect">
            <a:avLst/>
          </a:prstGeom>
        </p:spPr>
      </p:pic>
      <p:sp>
        <p:nvSpPr>
          <p:cNvPr id="39" name="مستطيل ذو زاويتين مستديرتين في نفس الجانب 38"/>
          <p:cNvSpPr/>
          <p:nvPr/>
        </p:nvSpPr>
        <p:spPr>
          <a:xfrm flipV="1">
            <a:off x="57731" y="49789"/>
            <a:ext cx="1146623" cy="1700972"/>
          </a:xfrm>
          <a:prstGeom prst="round2SameRect">
            <a:avLst/>
          </a:prstGeom>
          <a:solidFill>
            <a:srgbClr val="FE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7" name="مستطيل 36"/>
          <p:cNvSpPr/>
          <p:nvPr/>
        </p:nvSpPr>
        <p:spPr>
          <a:xfrm>
            <a:off x="10916206" y="683557"/>
            <a:ext cx="322336" cy="696366"/>
          </a:xfrm>
          <a:prstGeom prst="rect">
            <a:avLst/>
          </a:prstGeom>
          <a:solidFill>
            <a:srgbClr val="FE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5" name="مستطيل 34"/>
          <p:cNvSpPr/>
          <p:nvPr/>
        </p:nvSpPr>
        <p:spPr>
          <a:xfrm>
            <a:off x="11312386" y="160316"/>
            <a:ext cx="322336" cy="13411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b="1" dirty="0"/>
          </a:p>
        </p:txBody>
      </p:sp>
      <p:sp>
        <p:nvSpPr>
          <p:cNvPr id="11" name="مستطيل 10"/>
          <p:cNvSpPr/>
          <p:nvPr/>
        </p:nvSpPr>
        <p:spPr>
          <a:xfrm>
            <a:off x="11708566" y="657112"/>
            <a:ext cx="322336" cy="13411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 ذو زاويتين مستديرتين في نفس الجانب 7"/>
          <p:cNvSpPr/>
          <p:nvPr/>
        </p:nvSpPr>
        <p:spPr>
          <a:xfrm flipV="1">
            <a:off x="55160" y="52807"/>
            <a:ext cx="12073194" cy="667336"/>
          </a:xfrm>
          <a:prstGeom prst="round2SameRect">
            <a:avLst/>
          </a:prstGeom>
          <a:solidFill>
            <a:srgbClr val="A4BF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10606900" y="175569"/>
            <a:ext cx="1371600" cy="455324"/>
          </a:xfrm>
          <a:prstGeom prst="flowChartTerminator">
            <a:avLst/>
          </a:prstGeom>
          <a:ln>
            <a:solidFill>
              <a:srgbClr val="A4BFD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العاشر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6" name="مخطط انسيابي: محطة طرفية 35"/>
          <p:cNvSpPr/>
          <p:nvPr/>
        </p:nvSpPr>
        <p:spPr>
          <a:xfrm>
            <a:off x="7898674" y="158813"/>
            <a:ext cx="2473214" cy="455324"/>
          </a:xfrm>
          <a:prstGeom prst="flowChartTerminator">
            <a:avLst/>
          </a:prstGeom>
          <a:ln>
            <a:solidFill>
              <a:srgbClr val="A4BFD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عرض البيانات وتفسيرها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133" b="9946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632" t="5813" r="15979" b="3379"/>
          <a:stretch/>
        </p:blipFill>
        <p:spPr>
          <a:xfrm flipH="1">
            <a:off x="124105" y="5183323"/>
            <a:ext cx="1185818" cy="1598137"/>
          </a:xfrm>
          <a:prstGeom prst="rect">
            <a:avLst/>
          </a:prstGeom>
        </p:spPr>
      </p:pic>
      <p:pic>
        <p:nvPicPr>
          <p:cNvPr id="33" name="صورة 32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5134" y="5899703"/>
            <a:ext cx="899175" cy="899175"/>
          </a:xfrm>
          <a:prstGeom prst="rect">
            <a:avLst/>
          </a:prstGeom>
        </p:spPr>
      </p:pic>
      <p:sp>
        <p:nvSpPr>
          <p:cNvPr id="38" name="مستطيل ذو زاويتين مستديرتين في نفس الجانب 37"/>
          <p:cNvSpPr/>
          <p:nvPr/>
        </p:nvSpPr>
        <p:spPr>
          <a:xfrm flipV="1">
            <a:off x="438152" y="52807"/>
            <a:ext cx="1154538" cy="1218644"/>
          </a:xfrm>
          <a:prstGeom prst="round2SameRect">
            <a:avLst/>
          </a:prstGeom>
          <a:solidFill>
            <a:srgbClr val="C2EE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5" name="مخطط انسيابي: محطة طرفية 44"/>
          <p:cNvSpPr/>
          <p:nvPr/>
        </p:nvSpPr>
        <p:spPr>
          <a:xfrm>
            <a:off x="557102" y="212567"/>
            <a:ext cx="953242" cy="455324"/>
          </a:xfrm>
          <a:prstGeom prst="flowChartTerminator">
            <a:avLst/>
          </a:prstGeom>
          <a:ln>
            <a:solidFill>
              <a:srgbClr val="A4BFD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٨٨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06" y="1770999"/>
            <a:ext cx="793068" cy="793068"/>
          </a:xfrm>
          <a:prstGeom prst="rect">
            <a:avLst/>
          </a:prstGeom>
        </p:spPr>
      </p:pic>
      <p:sp>
        <p:nvSpPr>
          <p:cNvPr id="21" name="مستطيل مستدير الزوايا 20"/>
          <p:cNvSpPr/>
          <p:nvPr/>
        </p:nvSpPr>
        <p:spPr>
          <a:xfrm>
            <a:off x="8824512" y="858154"/>
            <a:ext cx="2046705" cy="4732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التمثيل بالرموز </a:t>
            </a:r>
            <a:endParaRPr lang="ar-SA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3" name="مخطط انسيابي: محطة طرفية 22"/>
          <p:cNvSpPr/>
          <p:nvPr/>
        </p:nvSpPr>
        <p:spPr>
          <a:xfrm>
            <a:off x="6322596" y="179854"/>
            <a:ext cx="1371600" cy="455324"/>
          </a:xfrm>
          <a:prstGeom prst="flowChartTermina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1"/>
                </a:solidFill>
              </a:rPr>
              <a:t>أستكشف </a:t>
            </a:r>
            <a:endParaRPr lang="ar-SA" sz="2000" b="1" dirty="0">
              <a:solidFill>
                <a:schemeClr val="bg1"/>
              </a:solidFill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40326" y="2132319"/>
            <a:ext cx="4257000" cy="653133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84989" l="17600" r="86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198" r="13398" b="36254"/>
          <a:stretch/>
        </p:blipFill>
        <p:spPr>
          <a:xfrm>
            <a:off x="10497326" y="1527131"/>
            <a:ext cx="1184366" cy="1363651"/>
          </a:xfrm>
          <a:prstGeom prst="rect">
            <a:avLst/>
          </a:prstGeom>
        </p:spPr>
      </p:pic>
      <p:sp>
        <p:nvSpPr>
          <p:cNvPr id="6" name="مربع نص 5"/>
          <p:cNvSpPr txBox="1"/>
          <p:nvPr/>
        </p:nvSpPr>
        <p:spPr>
          <a:xfrm>
            <a:off x="9448029" y="1527131"/>
            <a:ext cx="95931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rgbClr val="0070C0"/>
                </a:solidFill>
              </a:rPr>
              <a:t>أفــكــر</a:t>
            </a:r>
            <a:r>
              <a:rPr lang="ar-SA" sz="2400" dirty="0" smtClean="0"/>
              <a:t> </a:t>
            </a:r>
            <a:endParaRPr lang="ar-SA" sz="2400" dirty="0"/>
          </a:p>
        </p:txBody>
      </p:sp>
      <p:sp>
        <p:nvSpPr>
          <p:cNvPr id="20" name="مربع نص 19"/>
          <p:cNvSpPr txBox="1"/>
          <p:nvPr/>
        </p:nvSpPr>
        <p:spPr>
          <a:xfrm>
            <a:off x="4494343" y="2210127"/>
            <a:ext cx="162475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طالباً واحداً </a:t>
            </a:r>
            <a:r>
              <a:rPr lang="ar-SA" sz="2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ar-SA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2" name="مربع نص 21"/>
          <p:cNvSpPr txBox="1"/>
          <p:nvPr/>
        </p:nvSpPr>
        <p:spPr>
          <a:xfrm>
            <a:off x="2577737" y="3547629"/>
            <a:ext cx="564883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أنظر لأرى أي فاكهة أمامها أكبر عدد من السلال </a:t>
            </a:r>
            <a:endParaRPr lang="ar-SA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9" name="صورة 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574310" y="4122860"/>
            <a:ext cx="5959801" cy="685467"/>
          </a:xfrm>
          <a:prstGeom prst="rect">
            <a:avLst/>
          </a:prstGeom>
        </p:spPr>
      </p:pic>
      <p:sp>
        <p:nvSpPr>
          <p:cNvPr id="25" name="مربع نص 24"/>
          <p:cNvSpPr txBox="1"/>
          <p:nvPr/>
        </p:nvSpPr>
        <p:spPr>
          <a:xfrm>
            <a:off x="2038165" y="4257453"/>
            <a:ext cx="249936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٥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سلال ونصف السلة </a:t>
            </a:r>
            <a:endParaRPr lang="ar-SA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2" name="صورة 1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91110" y="4921893"/>
            <a:ext cx="8643001" cy="827733"/>
          </a:xfrm>
          <a:prstGeom prst="rect">
            <a:avLst/>
          </a:prstGeom>
        </p:spPr>
      </p:pic>
      <p:sp>
        <p:nvSpPr>
          <p:cNvPr id="27" name="مربع نص 26"/>
          <p:cNvSpPr txBox="1"/>
          <p:nvPr/>
        </p:nvSpPr>
        <p:spPr>
          <a:xfrm>
            <a:off x="1426926" y="5708239"/>
            <a:ext cx="846097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كلاهما يعرض البيانات ، ولكن لوحة الإشارات تستعمل الإشارات ، بينما التمثيل بالرموز يستعمل صور رمزية </a:t>
            </a:r>
            <a:endParaRPr lang="ar-SA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92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5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مستطيل ذو زاويتين مستديرتين في نفس الجانب 38"/>
          <p:cNvSpPr/>
          <p:nvPr/>
        </p:nvSpPr>
        <p:spPr>
          <a:xfrm flipV="1">
            <a:off x="57731" y="49789"/>
            <a:ext cx="1146623" cy="1700972"/>
          </a:xfrm>
          <a:prstGeom prst="round2SameRect">
            <a:avLst/>
          </a:prstGeom>
          <a:solidFill>
            <a:srgbClr val="FE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7" name="مستطيل 36"/>
          <p:cNvSpPr/>
          <p:nvPr/>
        </p:nvSpPr>
        <p:spPr>
          <a:xfrm>
            <a:off x="10916206" y="683557"/>
            <a:ext cx="322336" cy="696366"/>
          </a:xfrm>
          <a:prstGeom prst="rect">
            <a:avLst/>
          </a:prstGeom>
          <a:solidFill>
            <a:srgbClr val="FE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5" name="مستطيل 34"/>
          <p:cNvSpPr/>
          <p:nvPr/>
        </p:nvSpPr>
        <p:spPr>
          <a:xfrm>
            <a:off x="11312386" y="212567"/>
            <a:ext cx="322336" cy="13411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 10"/>
          <p:cNvSpPr/>
          <p:nvPr/>
        </p:nvSpPr>
        <p:spPr>
          <a:xfrm>
            <a:off x="11708566" y="657112"/>
            <a:ext cx="322336" cy="13411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 ذو زاويتين مستديرتين في نفس الجانب 7"/>
          <p:cNvSpPr/>
          <p:nvPr/>
        </p:nvSpPr>
        <p:spPr>
          <a:xfrm flipV="1">
            <a:off x="55160" y="52807"/>
            <a:ext cx="12073194" cy="667336"/>
          </a:xfrm>
          <a:prstGeom prst="round2SameRect">
            <a:avLst/>
          </a:prstGeom>
          <a:solidFill>
            <a:srgbClr val="A4BF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10606900" y="175569"/>
            <a:ext cx="1371600" cy="455324"/>
          </a:xfrm>
          <a:prstGeom prst="flowChartTerminator">
            <a:avLst/>
          </a:prstGeom>
          <a:ln>
            <a:solidFill>
              <a:srgbClr val="A4BFD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العاشر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6" name="مخطط انسيابي: محطة طرفية 35"/>
          <p:cNvSpPr/>
          <p:nvPr/>
        </p:nvSpPr>
        <p:spPr>
          <a:xfrm>
            <a:off x="7898674" y="158813"/>
            <a:ext cx="2473214" cy="455324"/>
          </a:xfrm>
          <a:prstGeom prst="flowChartTerminator">
            <a:avLst/>
          </a:prstGeom>
          <a:ln>
            <a:solidFill>
              <a:srgbClr val="A4BFD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عرض البيانات وتفسيرها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133" b="9946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632" t="5813" r="15979" b="3379"/>
          <a:stretch/>
        </p:blipFill>
        <p:spPr>
          <a:xfrm flipH="1">
            <a:off x="124105" y="5183323"/>
            <a:ext cx="1185818" cy="1598137"/>
          </a:xfrm>
          <a:prstGeom prst="rect">
            <a:avLst/>
          </a:prstGeom>
        </p:spPr>
      </p:pic>
      <p:pic>
        <p:nvPicPr>
          <p:cNvPr id="33" name="صورة 3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5134" y="5899703"/>
            <a:ext cx="899175" cy="899175"/>
          </a:xfrm>
          <a:prstGeom prst="rect">
            <a:avLst/>
          </a:prstGeom>
        </p:spPr>
      </p:pic>
      <p:sp>
        <p:nvSpPr>
          <p:cNvPr id="38" name="مستطيل ذو زاويتين مستديرتين في نفس الجانب 37"/>
          <p:cNvSpPr/>
          <p:nvPr/>
        </p:nvSpPr>
        <p:spPr>
          <a:xfrm flipV="1">
            <a:off x="438152" y="52807"/>
            <a:ext cx="1154538" cy="1218644"/>
          </a:xfrm>
          <a:prstGeom prst="round2SameRect">
            <a:avLst/>
          </a:prstGeom>
          <a:solidFill>
            <a:srgbClr val="C2EE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5" name="مخطط انسيابي: محطة طرفية 44"/>
          <p:cNvSpPr/>
          <p:nvPr/>
        </p:nvSpPr>
        <p:spPr>
          <a:xfrm>
            <a:off x="557102" y="212567"/>
            <a:ext cx="953242" cy="455324"/>
          </a:xfrm>
          <a:prstGeom prst="flowChartTerminator">
            <a:avLst/>
          </a:prstGeom>
          <a:ln>
            <a:solidFill>
              <a:srgbClr val="A4BFD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٨٨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06" y="1770999"/>
            <a:ext cx="793068" cy="793068"/>
          </a:xfrm>
          <a:prstGeom prst="rect">
            <a:avLst/>
          </a:prstGeom>
        </p:spPr>
      </p:pic>
      <p:sp>
        <p:nvSpPr>
          <p:cNvPr id="21" name="مستطيل مستدير الزوايا 20"/>
          <p:cNvSpPr/>
          <p:nvPr/>
        </p:nvSpPr>
        <p:spPr>
          <a:xfrm>
            <a:off x="8824512" y="858154"/>
            <a:ext cx="2046705" cy="4732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التمثيل بالرموز </a:t>
            </a:r>
            <a:endParaRPr lang="ar-SA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3" name="مخطط انسيابي: محطة طرفية 22"/>
          <p:cNvSpPr/>
          <p:nvPr/>
        </p:nvSpPr>
        <p:spPr>
          <a:xfrm>
            <a:off x="6322596" y="179854"/>
            <a:ext cx="1371600" cy="455324"/>
          </a:xfrm>
          <a:prstGeom prst="flowChartTermina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1"/>
                </a:solidFill>
              </a:rPr>
              <a:t>أستكشف </a:t>
            </a:r>
            <a:endParaRPr lang="ar-SA" sz="2000" b="1" dirty="0">
              <a:solidFill>
                <a:schemeClr val="bg1"/>
              </a:solidFill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078" b="90039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401" b="9968"/>
          <a:stretch/>
        </p:blipFill>
        <p:spPr>
          <a:xfrm>
            <a:off x="10482500" y="1393013"/>
            <a:ext cx="756042" cy="609600"/>
          </a:xfrm>
          <a:prstGeom prst="rect">
            <a:avLst/>
          </a:prstGeom>
        </p:spPr>
      </p:pic>
      <p:sp>
        <p:nvSpPr>
          <p:cNvPr id="4" name="مخطط انسيابي: معالجة متعاقبة 3"/>
          <p:cNvSpPr/>
          <p:nvPr/>
        </p:nvSpPr>
        <p:spPr>
          <a:xfrm>
            <a:off x="9361714" y="1493161"/>
            <a:ext cx="1083864" cy="409303"/>
          </a:xfrm>
          <a:prstGeom prst="flowChartAlternateProcess">
            <a:avLst/>
          </a:prstGeom>
          <a:solidFill>
            <a:srgbClr val="A4BF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bg1"/>
                </a:solidFill>
              </a:rPr>
              <a:t>أتــأكـــد</a:t>
            </a:r>
            <a:r>
              <a:rPr lang="ar-SA" dirty="0" smtClean="0">
                <a:solidFill>
                  <a:schemeClr val="bg1"/>
                </a:solidFill>
              </a:rPr>
              <a:t> </a:t>
            </a:r>
            <a:endParaRPr lang="ar-SA" dirty="0">
              <a:solidFill>
                <a:schemeClr val="bg1"/>
              </a:solidFill>
            </a:endParaRPr>
          </a:p>
        </p:txBody>
      </p:sp>
      <p:sp>
        <p:nvSpPr>
          <p:cNvPr id="19" name="مربع نص 18"/>
          <p:cNvSpPr txBox="1"/>
          <p:nvPr/>
        </p:nvSpPr>
        <p:spPr>
          <a:xfrm>
            <a:off x="1278198" y="1459647"/>
            <a:ext cx="794665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  <a:sym typeface="Wingdings" panose="05000000000000000000" pitchFamily="2" charset="2"/>
              </a:rPr>
              <a:t>أجمع بيانات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  <a:sym typeface="Wingdings" panose="05000000000000000000" pitchFamily="2" charset="2"/>
              </a:rPr>
              <a:t>١٠ 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  <a:sym typeface="Wingdings" panose="05000000000000000000" pitchFamily="2" charset="2"/>
              </a:rPr>
              <a:t>من الطلاب عن كل مما يأتي ، ثم أنظم هذه البيانات وأعرضها في لوحة الإشارات ، ومن ثم أمثلها بالرموز :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36174" y="2233948"/>
            <a:ext cx="2941200" cy="801867"/>
          </a:xfrm>
          <a:prstGeom prst="rect">
            <a:avLst/>
          </a:prstGeom>
        </p:spPr>
      </p:pic>
      <p:graphicFrame>
        <p:nvGraphicFramePr>
          <p:cNvPr id="7" name="جدول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2917207"/>
              </p:ext>
            </p:extLst>
          </p:nvPr>
        </p:nvGraphicFramePr>
        <p:xfrm>
          <a:off x="6932751" y="3340205"/>
          <a:ext cx="3783522" cy="228600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261174">
                  <a:extLst>
                    <a:ext uri="{9D8B030D-6E8A-4147-A177-3AD203B41FA5}">
                      <a16:colId xmlns:a16="http://schemas.microsoft.com/office/drawing/2014/main" val="175370098"/>
                    </a:ext>
                  </a:extLst>
                </a:gridCol>
                <a:gridCol w="1261174">
                  <a:extLst>
                    <a:ext uri="{9D8B030D-6E8A-4147-A177-3AD203B41FA5}">
                      <a16:colId xmlns:a16="http://schemas.microsoft.com/office/drawing/2014/main" val="3058839706"/>
                    </a:ext>
                  </a:extLst>
                </a:gridCol>
                <a:gridCol w="1261174">
                  <a:extLst>
                    <a:ext uri="{9D8B030D-6E8A-4147-A177-3AD203B41FA5}">
                      <a16:colId xmlns:a16="http://schemas.microsoft.com/office/drawing/2014/main" val="1860840135"/>
                    </a:ext>
                  </a:extLst>
                </a:gridCol>
              </a:tblGrid>
              <a:tr h="320869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solidFill>
                            <a:srgbClr val="C00000"/>
                          </a:solidFill>
                        </a:rPr>
                        <a:t>الرياضة المفضلة </a:t>
                      </a:r>
                      <a:endParaRPr lang="ar-SA" sz="24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6073338"/>
                  </a:ext>
                </a:extLst>
              </a:tr>
              <a:tr h="320869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solidFill>
                            <a:schemeClr val="tx1"/>
                          </a:solidFill>
                        </a:rPr>
                        <a:t>الرياضة </a:t>
                      </a:r>
                      <a:endParaRPr lang="ar-SA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solidFill>
                            <a:schemeClr val="tx1"/>
                          </a:solidFill>
                        </a:rPr>
                        <a:t>الإشارات </a:t>
                      </a:r>
                      <a:endParaRPr lang="ar-SA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solidFill>
                            <a:schemeClr val="tx1"/>
                          </a:solidFill>
                        </a:rPr>
                        <a:t>العدد</a:t>
                      </a:r>
                      <a:endParaRPr lang="ar-SA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2923466"/>
                  </a:ext>
                </a:extLst>
              </a:tr>
              <a:tr h="320869">
                <a:tc>
                  <a:txBody>
                    <a:bodyPr/>
                    <a:lstStyle/>
                    <a:p>
                      <a:pPr algn="ctr" rtl="1"/>
                      <a:endParaRPr lang="ar-SA" sz="2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4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7417984"/>
                  </a:ext>
                </a:extLst>
              </a:tr>
              <a:tr h="320869">
                <a:tc>
                  <a:txBody>
                    <a:bodyPr/>
                    <a:lstStyle/>
                    <a:p>
                      <a:pPr algn="ctr" rtl="1"/>
                      <a:endParaRPr lang="ar-SA" sz="2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7443003"/>
                  </a:ext>
                </a:extLst>
              </a:tr>
              <a:tr h="320869">
                <a:tc>
                  <a:txBody>
                    <a:bodyPr/>
                    <a:lstStyle/>
                    <a:p>
                      <a:pPr algn="ctr" rtl="1"/>
                      <a:endParaRPr lang="ar-SA" sz="2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8419567"/>
                  </a:ext>
                </a:extLst>
              </a:tr>
            </a:tbl>
          </a:graphicData>
        </a:graphic>
      </p:graphicFrame>
      <p:graphicFrame>
        <p:nvGraphicFramePr>
          <p:cNvPr id="9" name="جدول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3405504"/>
              </p:ext>
            </p:extLst>
          </p:nvPr>
        </p:nvGraphicFramePr>
        <p:xfrm>
          <a:off x="1474144" y="3477365"/>
          <a:ext cx="5060668" cy="201168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541427">
                  <a:extLst>
                    <a:ext uri="{9D8B030D-6E8A-4147-A177-3AD203B41FA5}">
                      <a16:colId xmlns:a16="http://schemas.microsoft.com/office/drawing/2014/main" val="819408996"/>
                    </a:ext>
                  </a:extLst>
                </a:gridCol>
                <a:gridCol w="3519241">
                  <a:extLst>
                    <a:ext uri="{9D8B030D-6E8A-4147-A177-3AD203B41FA5}">
                      <a16:colId xmlns:a16="http://schemas.microsoft.com/office/drawing/2014/main" val="1169939366"/>
                    </a:ext>
                  </a:extLst>
                </a:gridCol>
              </a:tblGrid>
              <a:tr h="272675">
                <a:tc gridSpan="2"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b="1" dirty="0" smtClean="0">
                          <a:solidFill>
                            <a:srgbClr val="C00000"/>
                          </a:solidFill>
                        </a:rPr>
                        <a:t>الرياضة المفضلة 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5371323"/>
                  </a:ext>
                </a:extLst>
              </a:tr>
              <a:tr h="272675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0702043"/>
                  </a:ext>
                </a:extLst>
              </a:tr>
              <a:tr h="272675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1139498"/>
                  </a:ext>
                </a:extLst>
              </a:tr>
              <a:tr h="272675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7622058"/>
                  </a:ext>
                </a:extLst>
              </a:tr>
              <a:tr h="272675">
                <a:tc gridSpan="2">
                  <a:txBody>
                    <a:bodyPr/>
                    <a:lstStyle/>
                    <a:p>
                      <a:pPr algn="r" rtl="1"/>
                      <a:r>
                        <a:rPr lang="ar-SA" sz="2400" b="1" dirty="0" smtClean="0"/>
                        <a:t>     المفتاح </a:t>
                      </a:r>
                      <a:endParaRPr lang="ar-SA" sz="2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48397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9891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مستطيل ذو زاويتين مستديرتين في نفس الجانب 38"/>
          <p:cNvSpPr/>
          <p:nvPr/>
        </p:nvSpPr>
        <p:spPr>
          <a:xfrm flipV="1">
            <a:off x="57731" y="49789"/>
            <a:ext cx="1146623" cy="1700972"/>
          </a:xfrm>
          <a:prstGeom prst="round2SameRect">
            <a:avLst/>
          </a:prstGeom>
          <a:solidFill>
            <a:srgbClr val="FE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7" name="مستطيل 36"/>
          <p:cNvSpPr/>
          <p:nvPr/>
        </p:nvSpPr>
        <p:spPr>
          <a:xfrm>
            <a:off x="10916206" y="683557"/>
            <a:ext cx="322336" cy="696366"/>
          </a:xfrm>
          <a:prstGeom prst="rect">
            <a:avLst/>
          </a:prstGeom>
          <a:solidFill>
            <a:srgbClr val="FE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5" name="مستطيل 34"/>
          <p:cNvSpPr/>
          <p:nvPr/>
        </p:nvSpPr>
        <p:spPr>
          <a:xfrm>
            <a:off x="11312386" y="212567"/>
            <a:ext cx="322336" cy="13411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 10"/>
          <p:cNvSpPr/>
          <p:nvPr/>
        </p:nvSpPr>
        <p:spPr>
          <a:xfrm>
            <a:off x="11708566" y="657112"/>
            <a:ext cx="322336" cy="13411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 ذو زاويتين مستديرتين في نفس الجانب 7"/>
          <p:cNvSpPr/>
          <p:nvPr/>
        </p:nvSpPr>
        <p:spPr>
          <a:xfrm flipV="1">
            <a:off x="55160" y="52807"/>
            <a:ext cx="12073194" cy="667336"/>
          </a:xfrm>
          <a:prstGeom prst="round2SameRect">
            <a:avLst/>
          </a:prstGeom>
          <a:solidFill>
            <a:srgbClr val="A4BF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10606900" y="175569"/>
            <a:ext cx="1371600" cy="455324"/>
          </a:xfrm>
          <a:prstGeom prst="flowChartTerminator">
            <a:avLst/>
          </a:prstGeom>
          <a:ln>
            <a:solidFill>
              <a:srgbClr val="A4BFD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العاشر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6" name="مخطط انسيابي: محطة طرفية 35"/>
          <p:cNvSpPr/>
          <p:nvPr/>
        </p:nvSpPr>
        <p:spPr>
          <a:xfrm>
            <a:off x="7898674" y="158813"/>
            <a:ext cx="2473214" cy="455324"/>
          </a:xfrm>
          <a:prstGeom prst="flowChartTerminator">
            <a:avLst/>
          </a:prstGeom>
          <a:ln>
            <a:solidFill>
              <a:srgbClr val="A4BFD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عرض البيانات وتفسيرها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133" b="9946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632" t="5813" r="15979" b="3379"/>
          <a:stretch/>
        </p:blipFill>
        <p:spPr>
          <a:xfrm flipH="1">
            <a:off x="124105" y="5183323"/>
            <a:ext cx="1185818" cy="1598137"/>
          </a:xfrm>
          <a:prstGeom prst="rect">
            <a:avLst/>
          </a:prstGeom>
        </p:spPr>
      </p:pic>
      <p:pic>
        <p:nvPicPr>
          <p:cNvPr id="33" name="صورة 3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5134" y="5899703"/>
            <a:ext cx="899175" cy="899175"/>
          </a:xfrm>
          <a:prstGeom prst="rect">
            <a:avLst/>
          </a:prstGeom>
        </p:spPr>
      </p:pic>
      <p:sp>
        <p:nvSpPr>
          <p:cNvPr id="38" name="مستطيل ذو زاويتين مستديرتين في نفس الجانب 37"/>
          <p:cNvSpPr/>
          <p:nvPr/>
        </p:nvSpPr>
        <p:spPr>
          <a:xfrm flipV="1">
            <a:off x="438152" y="52807"/>
            <a:ext cx="1154538" cy="1218644"/>
          </a:xfrm>
          <a:prstGeom prst="round2SameRect">
            <a:avLst/>
          </a:prstGeom>
          <a:solidFill>
            <a:srgbClr val="C2EE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5" name="مخطط انسيابي: محطة طرفية 44"/>
          <p:cNvSpPr/>
          <p:nvPr/>
        </p:nvSpPr>
        <p:spPr>
          <a:xfrm>
            <a:off x="557102" y="212567"/>
            <a:ext cx="953242" cy="455324"/>
          </a:xfrm>
          <a:prstGeom prst="flowChartTerminator">
            <a:avLst/>
          </a:prstGeom>
          <a:ln>
            <a:solidFill>
              <a:srgbClr val="A4BFD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٨٨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06" y="1770999"/>
            <a:ext cx="793068" cy="793068"/>
          </a:xfrm>
          <a:prstGeom prst="rect">
            <a:avLst/>
          </a:prstGeom>
        </p:spPr>
      </p:pic>
      <p:sp>
        <p:nvSpPr>
          <p:cNvPr id="21" name="مستطيل مستدير الزوايا 20"/>
          <p:cNvSpPr/>
          <p:nvPr/>
        </p:nvSpPr>
        <p:spPr>
          <a:xfrm>
            <a:off x="8824512" y="858154"/>
            <a:ext cx="2046705" cy="4732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التمثيل بالرموز </a:t>
            </a:r>
            <a:endParaRPr lang="ar-SA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3" name="مخطط انسيابي: محطة طرفية 22"/>
          <p:cNvSpPr/>
          <p:nvPr/>
        </p:nvSpPr>
        <p:spPr>
          <a:xfrm>
            <a:off x="6322596" y="179854"/>
            <a:ext cx="1371600" cy="455324"/>
          </a:xfrm>
          <a:prstGeom prst="flowChartTermina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1"/>
                </a:solidFill>
              </a:rPr>
              <a:t>أستكشف </a:t>
            </a:r>
            <a:endParaRPr lang="ar-SA" sz="2000" b="1" dirty="0">
              <a:solidFill>
                <a:schemeClr val="bg1"/>
              </a:solidFill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078" b="90039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401" b="9968"/>
          <a:stretch/>
        </p:blipFill>
        <p:spPr>
          <a:xfrm>
            <a:off x="10482500" y="1393013"/>
            <a:ext cx="756042" cy="609600"/>
          </a:xfrm>
          <a:prstGeom prst="rect">
            <a:avLst/>
          </a:prstGeom>
        </p:spPr>
      </p:pic>
      <p:sp>
        <p:nvSpPr>
          <p:cNvPr id="4" name="مخطط انسيابي: معالجة متعاقبة 3"/>
          <p:cNvSpPr/>
          <p:nvPr/>
        </p:nvSpPr>
        <p:spPr>
          <a:xfrm>
            <a:off x="9361714" y="1493161"/>
            <a:ext cx="1083864" cy="409303"/>
          </a:xfrm>
          <a:prstGeom prst="flowChartAlternateProcess">
            <a:avLst/>
          </a:prstGeom>
          <a:solidFill>
            <a:srgbClr val="A4BF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bg1"/>
                </a:solidFill>
              </a:rPr>
              <a:t>أتــأكـــد</a:t>
            </a:r>
            <a:r>
              <a:rPr lang="ar-SA" dirty="0" smtClean="0">
                <a:solidFill>
                  <a:schemeClr val="bg1"/>
                </a:solidFill>
              </a:rPr>
              <a:t> </a:t>
            </a:r>
            <a:endParaRPr lang="ar-SA" dirty="0">
              <a:solidFill>
                <a:schemeClr val="bg1"/>
              </a:solidFill>
            </a:endParaRPr>
          </a:p>
        </p:txBody>
      </p:sp>
      <p:sp>
        <p:nvSpPr>
          <p:cNvPr id="19" name="مربع نص 18"/>
          <p:cNvSpPr txBox="1"/>
          <p:nvPr/>
        </p:nvSpPr>
        <p:spPr>
          <a:xfrm>
            <a:off x="1278198" y="1459647"/>
            <a:ext cx="794665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  <a:sym typeface="Wingdings" panose="05000000000000000000" pitchFamily="2" charset="2"/>
              </a:rPr>
              <a:t>أجمع بيانات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  <a:sym typeface="Wingdings" panose="05000000000000000000" pitchFamily="2" charset="2"/>
              </a:rPr>
              <a:t>١٠ 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  <a:sym typeface="Wingdings" panose="05000000000000000000" pitchFamily="2" charset="2"/>
              </a:rPr>
              <a:t>من الطلاب عن كل مما يأتي ، ثم أنظم هذه البيانات وأعرضها في لوحة الإشارات ، ومن ثم أمثلها بالرموز :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7" name="جدول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2237503"/>
              </p:ext>
            </p:extLst>
          </p:nvPr>
        </p:nvGraphicFramePr>
        <p:xfrm>
          <a:off x="6932751" y="3340205"/>
          <a:ext cx="3783522" cy="228600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261174">
                  <a:extLst>
                    <a:ext uri="{9D8B030D-6E8A-4147-A177-3AD203B41FA5}">
                      <a16:colId xmlns:a16="http://schemas.microsoft.com/office/drawing/2014/main" val="175370098"/>
                    </a:ext>
                  </a:extLst>
                </a:gridCol>
                <a:gridCol w="1261174">
                  <a:extLst>
                    <a:ext uri="{9D8B030D-6E8A-4147-A177-3AD203B41FA5}">
                      <a16:colId xmlns:a16="http://schemas.microsoft.com/office/drawing/2014/main" val="3058839706"/>
                    </a:ext>
                  </a:extLst>
                </a:gridCol>
                <a:gridCol w="1261174">
                  <a:extLst>
                    <a:ext uri="{9D8B030D-6E8A-4147-A177-3AD203B41FA5}">
                      <a16:colId xmlns:a16="http://schemas.microsoft.com/office/drawing/2014/main" val="1860840135"/>
                    </a:ext>
                  </a:extLst>
                </a:gridCol>
              </a:tblGrid>
              <a:tr h="320869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solidFill>
                            <a:srgbClr val="C00000"/>
                          </a:solidFill>
                        </a:rPr>
                        <a:t>اللون المفضل </a:t>
                      </a:r>
                      <a:endParaRPr lang="ar-SA" sz="24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6073338"/>
                  </a:ext>
                </a:extLst>
              </a:tr>
              <a:tr h="320869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solidFill>
                            <a:schemeClr val="tx1"/>
                          </a:solidFill>
                        </a:rPr>
                        <a:t>اللون </a:t>
                      </a:r>
                      <a:endParaRPr lang="ar-SA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solidFill>
                            <a:schemeClr val="tx1"/>
                          </a:solidFill>
                        </a:rPr>
                        <a:t>الإشارات </a:t>
                      </a:r>
                      <a:endParaRPr lang="ar-SA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solidFill>
                            <a:schemeClr val="tx1"/>
                          </a:solidFill>
                        </a:rPr>
                        <a:t>العدد</a:t>
                      </a:r>
                      <a:endParaRPr lang="ar-SA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2923466"/>
                  </a:ext>
                </a:extLst>
              </a:tr>
              <a:tr h="320869">
                <a:tc>
                  <a:txBody>
                    <a:bodyPr/>
                    <a:lstStyle/>
                    <a:p>
                      <a:pPr algn="ctr" rtl="1"/>
                      <a:endParaRPr lang="ar-SA" sz="2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4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7417984"/>
                  </a:ext>
                </a:extLst>
              </a:tr>
              <a:tr h="320869">
                <a:tc>
                  <a:txBody>
                    <a:bodyPr/>
                    <a:lstStyle/>
                    <a:p>
                      <a:pPr algn="ctr" rtl="1"/>
                      <a:endParaRPr lang="ar-SA" sz="2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7443003"/>
                  </a:ext>
                </a:extLst>
              </a:tr>
              <a:tr h="320869">
                <a:tc>
                  <a:txBody>
                    <a:bodyPr/>
                    <a:lstStyle/>
                    <a:p>
                      <a:pPr algn="ctr" rtl="1"/>
                      <a:endParaRPr lang="ar-SA" sz="2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8419567"/>
                  </a:ext>
                </a:extLst>
              </a:tr>
            </a:tbl>
          </a:graphicData>
        </a:graphic>
      </p:graphicFrame>
      <p:graphicFrame>
        <p:nvGraphicFramePr>
          <p:cNvPr id="9" name="جدول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1056769"/>
              </p:ext>
            </p:extLst>
          </p:nvPr>
        </p:nvGraphicFramePr>
        <p:xfrm>
          <a:off x="1474144" y="3477365"/>
          <a:ext cx="5060668" cy="201168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541427">
                  <a:extLst>
                    <a:ext uri="{9D8B030D-6E8A-4147-A177-3AD203B41FA5}">
                      <a16:colId xmlns:a16="http://schemas.microsoft.com/office/drawing/2014/main" val="819408996"/>
                    </a:ext>
                  </a:extLst>
                </a:gridCol>
                <a:gridCol w="3519241">
                  <a:extLst>
                    <a:ext uri="{9D8B030D-6E8A-4147-A177-3AD203B41FA5}">
                      <a16:colId xmlns:a16="http://schemas.microsoft.com/office/drawing/2014/main" val="1169939366"/>
                    </a:ext>
                  </a:extLst>
                </a:gridCol>
              </a:tblGrid>
              <a:tr h="272675">
                <a:tc gridSpan="2"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b="1" dirty="0" smtClean="0">
                          <a:solidFill>
                            <a:srgbClr val="C00000"/>
                          </a:solidFill>
                        </a:rPr>
                        <a:t>اللون المفضل 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5371323"/>
                  </a:ext>
                </a:extLst>
              </a:tr>
              <a:tr h="272675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0702043"/>
                  </a:ext>
                </a:extLst>
              </a:tr>
              <a:tr h="272675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1139498"/>
                  </a:ext>
                </a:extLst>
              </a:tr>
              <a:tr h="272675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7622058"/>
                  </a:ext>
                </a:extLst>
              </a:tr>
              <a:tr h="272675">
                <a:tc gridSpan="2">
                  <a:txBody>
                    <a:bodyPr/>
                    <a:lstStyle/>
                    <a:p>
                      <a:pPr algn="r" rtl="1"/>
                      <a:r>
                        <a:rPr lang="ar-SA" sz="2400" b="1" dirty="0" smtClean="0"/>
                        <a:t>     المفتاح </a:t>
                      </a:r>
                      <a:endParaRPr lang="ar-SA" sz="2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4839717"/>
                  </a:ext>
                </a:extLst>
              </a:tr>
            </a:tbl>
          </a:graphicData>
        </a:graphic>
      </p:graphicFrame>
      <p:pic>
        <p:nvPicPr>
          <p:cNvPr id="10" name="صورة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958951" y="2355729"/>
            <a:ext cx="2805526" cy="721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884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مستطيل ذو زاويتين مستديرتين في نفس الجانب 38"/>
          <p:cNvSpPr/>
          <p:nvPr/>
        </p:nvSpPr>
        <p:spPr>
          <a:xfrm flipV="1">
            <a:off x="57731" y="49789"/>
            <a:ext cx="1146623" cy="1700972"/>
          </a:xfrm>
          <a:prstGeom prst="round2SameRect">
            <a:avLst/>
          </a:prstGeom>
          <a:solidFill>
            <a:srgbClr val="FE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7" name="مستطيل 36"/>
          <p:cNvSpPr/>
          <p:nvPr/>
        </p:nvSpPr>
        <p:spPr>
          <a:xfrm>
            <a:off x="10916206" y="683557"/>
            <a:ext cx="322336" cy="696366"/>
          </a:xfrm>
          <a:prstGeom prst="rect">
            <a:avLst/>
          </a:prstGeom>
          <a:solidFill>
            <a:srgbClr val="FE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5" name="مستطيل 34"/>
          <p:cNvSpPr/>
          <p:nvPr/>
        </p:nvSpPr>
        <p:spPr>
          <a:xfrm>
            <a:off x="11312386" y="212567"/>
            <a:ext cx="322336" cy="13411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 10"/>
          <p:cNvSpPr/>
          <p:nvPr/>
        </p:nvSpPr>
        <p:spPr>
          <a:xfrm>
            <a:off x="11708566" y="657112"/>
            <a:ext cx="322336" cy="13411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 ذو زاويتين مستديرتين في نفس الجانب 7"/>
          <p:cNvSpPr/>
          <p:nvPr/>
        </p:nvSpPr>
        <p:spPr>
          <a:xfrm flipV="1">
            <a:off x="55160" y="52807"/>
            <a:ext cx="12073194" cy="667336"/>
          </a:xfrm>
          <a:prstGeom prst="round2SameRect">
            <a:avLst/>
          </a:prstGeom>
          <a:solidFill>
            <a:srgbClr val="A4BF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10606900" y="175569"/>
            <a:ext cx="1371600" cy="455324"/>
          </a:xfrm>
          <a:prstGeom prst="flowChartTerminator">
            <a:avLst/>
          </a:prstGeom>
          <a:ln>
            <a:solidFill>
              <a:srgbClr val="A4BFD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العاشر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6" name="مخطط انسيابي: محطة طرفية 35"/>
          <p:cNvSpPr/>
          <p:nvPr/>
        </p:nvSpPr>
        <p:spPr>
          <a:xfrm>
            <a:off x="7898674" y="158813"/>
            <a:ext cx="2473214" cy="455324"/>
          </a:xfrm>
          <a:prstGeom prst="flowChartTerminator">
            <a:avLst/>
          </a:prstGeom>
          <a:ln>
            <a:solidFill>
              <a:srgbClr val="A4BFD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عرض البيانات وتفسيرها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133" b="9946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632" t="5813" r="15979" b="3379"/>
          <a:stretch/>
        </p:blipFill>
        <p:spPr>
          <a:xfrm flipH="1">
            <a:off x="124105" y="5183323"/>
            <a:ext cx="1185818" cy="1598137"/>
          </a:xfrm>
          <a:prstGeom prst="rect">
            <a:avLst/>
          </a:prstGeom>
        </p:spPr>
      </p:pic>
      <p:pic>
        <p:nvPicPr>
          <p:cNvPr id="33" name="صورة 3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5134" y="5899703"/>
            <a:ext cx="899175" cy="899175"/>
          </a:xfrm>
          <a:prstGeom prst="rect">
            <a:avLst/>
          </a:prstGeom>
        </p:spPr>
      </p:pic>
      <p:sp>
        <p:nvSpPr>
          <p:cNvPr id="38" name="مستطيل ذو زاويتين مستديرتين في نفس الجانب 37"/>
          <p:cNvSpPr/>
          <p:nvPr/>
        </p:nvSpPr>
        <p:spPr>
          <a:xfrm flipV="1">
            <a:off x="438152" y="52807"/>
            <a:ext cx="1154538" cy="1218644"/>
          </a:xfrm>
          <a:prstGeom prst="round2SameRect">
            <a:avLst/>
          </a:prstGeom>
          <a:solidFill>
            <a:srgbClr val="C2EE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5" name="مخطط انسيابي: محطة طرفية 44"/>
          <p:cNvSpPr/>
          <p:nvPr/>
        </p:nvSpPr>
        <p:spPr>
          <a:xfrm>
            <a:off x="557102" y="212567"/>
            <a:ext cx="953242" cy="455324"/>
          </a:xfrm>
          <a:prstGeom prst="flowChartTerminator">
            <a:avLst/>
          </a:prstGeom>
          <a:ln>
            <a:solidFill>
              <a:srgbClr val="A4BFD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٨٨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06" y="1770999"/>
            <a:ext cx="793068" cy="793068"/>
          </a:xfrm>
          <a:prstGeom prst="rect">
            <a:avLst/>
          </a:prstGeom>
        </p:spPr>
      </p:pic>
      <p:sp>
        <p:nvSpPr>
          <p:cNvPr id="21" name="مستطيل مستدير الزوايا 20"/>
          <p:cNvSpPr/>
          <p:nvPr/>
        </p:nvSpPr>
        <p:spPr>
          <a:xfrm>
            <a:off x="8824512" y="858154"/>
            <a:ext cx="2046705" cy="4732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التمثيل بالرموز </a:t>
            </a:r>
            <a:endParaRPr lang="ar-SA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3" name="مخطط انسيابي: محطة طرفية 22"/>
          <p:cNvSpPr/>
          <p:nvPr/>
        </p:nvSpPr>
        <p:spPr>
          <a:xfrm>
            <a:off x="6322596" y="179854"/>
            <a:ext cx="1371600" cy="455324"/>
          </a:xfrm>
          <a:prstGeom prst="flowChartTermina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1"/>
                </a:solidFill>
              </a:rPr>
              <a:t>أستكشف </a:t>
            </a:r>
            <a:endParaRPr lang="ar-SA" sz="2000" b="1" dirty="0">
              <a:solidFill>
                <a:schemeClr val="bg1"/>
              </a:solidFill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078" b="90039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401" b="9968"/>
          <a:stretch/>
        </p:blipFill>
        <p:spPr>
          <a:xfrm>
            <a:off x="10482500" y="1393013"/>
            <a:ext cx="756042" cy="609600"/>
          </a:xfrm>
          <a:prstGeom prst="rect">
            <a:avLst/>
          </a:prstGeom>
        </p:spPr>
      </p:pic>
      <p:sp>
        <p:nvSpPr>
          <p:cNvPr id="4" name="مخطط انسيابي: معالجة متعاقبة 3"/>
          <p:cNvSpPr/>
          <p:nvPr/>
        </p:nvSpPr>
        <p:spPr>
          <a:xfrm>
            <a:off x="9361714" y="1493161"/>
            <a:ext cx="1083864" cy="409303"/>
          </a:xfrm>
          <a:prstGeom prst="flowChartAlternateProcess">
            <a:avLst/>
          </a:prstGeom>
          <a:solidFill>
            <a:srgbClr val="A4BF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bg1"/>
                </a:solidFill>
              </a:rPr>
              <a:t>أتــأكـــد</a:t>
            </a:r>
            <a:r>
              <a:rPr lang="ar-SA" dirty="0" smtClean="0">
                <a:solidFill>
                  <a:schemeClr val="bg1"/>
                </a:solidFill>
              </a:rPr>
              <a:t> </a:t>
            </a:r>
            <a:endParaRPr lang="ar-SA" dirty="0">
              <a:solidFill>
                <a:schemeClr val="bg1"/>
              </a:solidFill>
            </a:endParaRPr>
          </a:p>
        </p:txBody>
      </p:sp>
      <p:sp>
        <p:nvSpPr>
          <p:cNvPr id="19" name="مربع نص 18"/>
          <p:cNvSpPr txBox="1"/>
          <p:nvPr/>
        </p:nvSpPr>
        <p:spPr>
          <a:xfrm>
            <a:off x="1278198" y="1459647"/>
            <a:ext cx="794665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  <a:sym typeface="Wingdings" panose="05000000000000000000" pitchFamily="2" charset="2"/>
              </a:rPr>
              <a:t>أجمع بيانات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  <a:sym typeface="Wingdings" panose="05000000000000000000" pitchFamily="2" charset="2"/>
              </a:rPr>
              <a:t>١٠ 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  <a:sym typeface="Wingdings" panose="05000000000000000000" pitchFamily="2" charset="2"/>
              </a:rPr>
              <a:t>من الطلاب عن كل مما يأتي ، ثم أنظم هذه البيانات وأعرضها في لوحة الإشارات ، ومن ثم أمثلها بالرموز :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7" name="جدول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6323683"/>
              </p:ext>
            </p:extLst>
          </p:nvPr>
        </p:nvGraphicFramePr>
        <p:xfrm>
          <a:off x="6932751" y="3340205"/>
          <a:ext cx="3783522" cy="228600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261174">
                  <a:extLst>
                    <a:ext uri="{9D8B030D-6E8A-4147-A177-3AD203B41FA5}">
                      <a16:colId xmlns:a16="http://schemas.microsoft.com/office/drawing/2014/main" val="175370098"/>
                    </a:ext>
                  </a:extLst>
                </a:gridCol>
                <a:gridCol w="1261174">
                  <a:extLst>
                    <a:ext uri="{9D8B030D-6E8A-4147-A177-3AD203B41FA5}">
                      <a16:colId xmlns:a16="http://schemas.microsoft.com/office/drawing/2014/main" val="3058839706"/>
                    </a:ext>
                  </a:extLst>
                </a:gridCol>
                <a:gridCol w="1261174">
                  <a:extLst>
                    <a:ext uri="{9D8B030D-6E8A-4147-A177-3AD203B41FA5}">
                      <a16:colId xmlns:a16="http://schemas.microsoft.com/office/drawing/2014/main" val="1860840135"/>
                    </a:ext>
                  </a:extLst>
                </a:gridCol>
              </a:tblGrid>
              <a:tr h="320869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solidFill>
                            <a:srgbClr val="C00000"/>
                          </a:solidFill>
                        </a:rPr>
                        <a:t>الخضراوات المفضلة </a:t>
                      </a:r>
                      <a:endParaRPr lang="ar-SA" sz="24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6073338"/>
                  </a:ext>
                </a:extLst>
              </a:tr>
              <a:tr h="320869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solidFill>
                            <a:schemeClr val="tx1"/>
                          </a:solidFill>
                        </a:rPr>
                        <a:t>الخضار </a:t>
                      </a:r>
                      <a:endParaRPr lang="ar-SA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solidFill>
                            <a:schemeClr val="tx1"/>
                          </a:solidFill>
                        </a:rPr>
                        <a:t>الإشارات </a:t>
                      </a:r>
                      <a:endParaRPr lang="ar-SA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solidFill>
                            <a:schemeClr val="tx1"/>
                          </a:solidFill>
                        </a:rPr>
                        <a:t>العدد</a:t>
                      </a:r>
                      <a:endParaRPr lang="ar-SA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2923466"/>
                  </a:ext>
                </a:extLst>
              </a:tr>
              <a:tr h="320869">
                <a:tc>
                  <a:txBody>
                    <a:bodyPr/>
                    <a:lstStyle/>
                    <a:p>
                      <a:pPr algn="ctr" rtl="1"/>
                      <a:endParaRPr lang="ar-SA" sz="2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4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7417984"/>
                  </a:ext>
                </a:extLst>
              </a:tr>
              <a:tr h="320869">
                <a:tc>
                  <a:txBody>
                    <a:bodyPr/>
                    <a:lstStyle/>
                    <a:p>
                      <a:pPr algn="ctr" rtl="1"/>
                      <a:endParaRPr lang="ar-SA" sz="2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7443003"/>
                  </a:ext>
                </a:extLst>
              </a:tr>
              <a:tr h="320869">
                <a:tc>
                  <a:txBody>
                    <a:bodyPr/>
                    <a:lstStyle/>
                    <a:p>
                      <a:pPr algn="ctr" rtl="1"/>
                      <a:endParaRPr lang="ar-SA" sz="2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8419567"/>
                  </a:ext>
                </a:extLst>
              </a:tr>
            </a:tbl>
          </a:graphicData>
        </a:graphic>
      </p:graphicFrame>
      <p:graphicFrame>
        <p:nvGraphicFramePr>
          <p:cNvPr id="9" name="جدول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4914647"/>
              </p:ext>
            </p:extLst>
          </p:nvPr>
        </p:nvGraphicFramePr>
        <p:xfrm>
          <a:off x="1474144" y="3477365"/>
          <a:ext cx="5060668" cy="201168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541427">
                  <a:extLst>
                    <a:ext uri="{9D8B030D-6E8A-4147-A177-3AD203B41FA5}">
                      <a16:colId xmlns:a16="http://schemas.microsoft.com/office/drawing/2014/main" val="819408996"/>
                    </a:ext>
                  </a:extLst>
                </a:gridCol>
                <a:gridCol w="3519241">
                  <a:extLst>
                    <a:ext uri="{9D8B030D-6E8A-4147-A177-3AD203B41FA5}">
                      <a16:colId xmlns:a16="http://schemas.microsoft.com/office/drawing/2014/main" val="1169939366"/>
                    </a:ext>
                  </a:extLst>
                </a:gridCol>
              </a:tblGrid>
              <a:tr h="272675">
                <a:tc gridSpan="2"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b="1" dirty="0" smtClean="0">
                          <a:solidFill>
                            <a:srgbClr val="C00000"/>
                          </a:solidFill>
                        </a:rPr>
                        <a:t>الخضراوات المفضلة 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5371323"/>
                  </a:ext>
                </a:extLst>
              </a:tr>
              <a:tr h="272675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0702043"/>
                  </a:ext>
                </a:extLst>
              </a:tr>
              <a:tr h="272675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1139498"/>
                  </a:ext>
                </a:extLst>
              </a:tr>
              <a:tr h="272675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7622058"/>
                  </a:ext>
                </a:extLst>
              </a:tr>
              <a:tr h="272675">
                <a:tc gridSpan="2">
                  <a:txBody>
                    <a:bodyPr/>
                    <a:lstStyle/>
                    <a:p>
                      <a:pPr algn="r" rtl="1"/>
                      <a:r>
                        <a:rPr lang="ar-SA" sz="2400" b="1" dirty="0" smtClean="0"/>
                        <a:t>     المفتاح </a:t>
                      </a:r>
                      <a:endParaRPr lang="ar-SA" sz="2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4839717"/>
                  </a:ext>
                </a:extLst>
              </a:tr>
            </a:tbl>
          </a:graphicData>
        </a:graphic>
      </p:graphicFrame>
      <p:pic>
        <p:nvPicPr>
          <p:cNvPr id="6" name="صورة 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19791" y="2332023"/>
            <a:ext cx="3940730" cy="701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837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مستطيل ذو زاويتين مستديرتين في نفس الجانب 38"/>
          <p:cNvSpPr/>
          <p:nvPr/>
        </p:nvSpPr>
        <p:spPr>
          <a:xfrm flipV="1">
            <a:off x="57731" y="49789"/>
            <a:ext cx="1146623" cy="1700972"/>
          </a:xfrm>
          <a:prstGeom prst="round2SameRect">
            <a:avLst/>
          </a:prstGeom>
          <a:solidFill>
            <a:srgbClr val="FE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7" name="مستطيل 36"/>
          <p:cNvSpPr/>
          <p:nvPr/>
        </p:nvSpPr>
        <p:spPr>
          <a:xfrm>
            <a:off x="10916206" y="683557"/>
            <a:ext cx="322336" cy="696366"/>
          </a:xfrm>
          <a:prstGeom prst="rect">
            <a:avLst/>
          </a:prstGeom>
          <a:solidFill>
            <a:srgbClr val="FE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5" name="مستطيل 34"/>
          <p:cNvSpPr/>
          <p:nvPr/>
        </p:nvSpPr>
        <p:spPr>
          <a:xfrm>
            <a:off x="11312386" y="212567"/>
            <a:ext cx="322336" cy="13411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 10"/>
          <p:cNvSpPr/>
          <p:nvPr/>
        </p:nvSpPr>
        <p:spPr>
          <a:xfrm>
            <a:off x="11708566" y="657112"/>
            <a:ext cx="322336" cy="13411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 ذو زاويتين مستديرتين في نفس الجانب 7"/>
          <p:cNvSpPr/>
          <p:nvPr/>
        </p:nvSpPr>
        <p:spPr>
          <a:xfrm flipV="1">
            <a:off x="55160" y="52807"/>
            <a:ext cx="12073194" cy="667336"/>
          </a:xfrm>
          <a:prstGeom prst="round2SameRect">
            <a:avLst/>
          </a:prstGeom>
          <a:solidFill>
            <a:srgbClr val="A4BF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10606900" y="175569"/>
            <a:ext cx="1371600" cy="455324"/>
          </a:xfrm>
          <a:prstGeom prst="flowChartTerminator">
            <a:avLst/>
          </a:prstGeom>
          <a:ln>
            <a:solidFill>
              <a:srgbClr val="A4BFD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العاشر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6" name="مخطط انسيابي: محطة طرفية 35"/>
          <p:cNvSpPr/>
          <p:nvPr/>
        </p:nvSpPr>
        <p:spPr>
          <a:xfrm>
            <a:off x="7898674" y="158813"/>
            <a:ext cx="2473214" cy="455324"/>
          </a:xfrm>
          <a:prstGeom prst="flowChartTerminator">
            <a:avLst/>
          </a:prstGeom>
          <a:ln>
            <a:solidFill>
              <a:srgbClr val="A4BFD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عرض البيانات وتفسيرها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133" b="9946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632" t="5813" r="15979" b="3379"/>
          <a:stretch/>
        </p:blipFill>
        <p:spPr>
          <a:xfrm flipH="1">
            <a:off x="124105" y="5183323"/>
            <a:ext cx="1185818" cy="1598137"/>
          </a:xfrm>
          <a:prstGeom prst="rect">
            <a:avLst/>
          </a:prstGeom>
        </p:spPr>
      </p:pic>
      <p:pic>
        <p:nvPicPr>
          <p:cNvPr id="33" name="صورة 3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5134" y="5899703"/>
            <a:ext cx="899175" cy="899175"/>
          </a:xfrm>
          <a:prstGeom prst="rect">
            <a:avLst/>
          </a:prstGeom>
        </p:spPr>
      </p:pic>
      <p:sp>
        <p:nvSpPr>
          <p:cNvPr id="38" name="مستطيل ذو زاويتين مستديرتين في نفس الجانب 37"/>
          <p:cNvSpPr/>
          <p:nvPr/>
        </p:nvSpPr>
        <p:spPr>
          <a:xfrm flipV="1">
            <a:off x="438152" y="52807"/>
            <a:ext cx="1154538" cy="1218644"/>
          </a:xfrm>
          <a:prstGeom prst="round2SameRect">
            <a:avLst/>
          </a:prstGeom>
          <a:solidFill>
            <a:srgbClr val="C2EE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5" name="مخطط انسيابي: محطة طرفية 44"/>
          <p:cNvSpPr/>
          <p:nvPr/>
        </p:nvSpPr>
        <p:spPr>
          <a:xfrm>
            <a:off x="557102" y="212567"/>
            <a:ext cx="953242" cy="455324"/>
          </a:xfrm>
          <a:prstGeom prst="flowChartTerminator">
            <a:avLst/>
          </a:prstGeom>
          <a:ln>
            <a:solidFill>
              <a:srgbClr val="A4BFD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٨٨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06" y="1770999"/>
            <a:ext cx="793068" cy="793068"/>
          </a:xfrm>
          <a:prstGeom prst="rect">
            <a:avLst/>
          </a:prstGeom>
        </p:spPr>
      </p:pic>
      <p:sp>
        <p:nvSpPr>
          <p:cNvPr id="21" name="مستطيل مستدير الزوايا 20"/>
          <p:cNvSpPr/>
          <p:nvPr/>
        </p:nvSpPr>
        <p:spPr>
          <a:xfrm>
            <a:off x="8824512" y="858154"/>
            <a:ext cx="2046705" cy="4732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التمثيل بالرموز </a:t>
            </a:r>
            <a:endParaRPr lang="ar-SA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3" name="مخطط انسيابي: محطة طرفية 22"/>
          <p:cNvSpPr/>
          <p:nvPr/>
        </p:nvSpPr>
        <p:spPr>
          <a:xfrm>
            <a:off x="6322596" y="179854"/>
            <a:ext cx="1371600" cy="455324"/>
          </a:xfrm>
          <a:prstGeom prst="flowChartTermina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1"/>
                </a:solidFill>
              </a:rPr>
              <a:t>أستكشف </a:t>
            </a:r>
            <a:endParaRPr lang="ar-SA" sz="2000" b="1" dirty="0">
              <a:solidFill>
                <a:schemeClr val="bg1"/>
              </a:solidFill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9" b="66463"/>
          <a:stretch/>
        </p:blipFill>
        <p:spPr>
          <a:xfrm>
            <a:off x="1493531" y="1837664"/>
            <a:ext cx="9980023" cy="1281231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61801" y="2826657"/>
            <a:ext cx="3302400" cy="3155734"/>
          </a:xfrm>
          <a:prstGeom prst="rect">
            <a:avLst/>
          </a:prstGeom>
        </p:spPr>
      </p:pic>
      <p:sp>
        <p:nvSpPr>
          <p:cNvPr id="6" name="سهم إلى اليمين 5"/>
          <p:cNvSpPr/>
          <p:nvPr/>
        </p:nvSpPr>
        <p:spPr>
          <a:xfrm flipH="1">
            <a:off x="5064201" y="4271969"/>
            <a:ext cx="653142" cy="278674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/>
          <p:cNvSpPr txBox="1"/>
          <p:nvPr/>
        </p:nvSpPr>
        <p:spPr>
          <a:xfrm>
            <a:off x="6392092" y="3576636"/>
            <a:ext cx="4127842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chemeClr val="accent1">
                    <a:lumMod val="75000"/>
                  </a:schemeClr>
                </a:solidFill>
              </a:rPr>
              <a:t>ت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وجد سلة واحدة عند الفراولة ، ولأن كل سلة تمثل طالبين فإن عدد الذين يحبون الفراولة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٢ 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505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1128</TotalTime>
  <Words>379</Words>
  <Application>Microsoft Office PowerPoint</Application>
  <PresentationFormat>شاشة عريضة</PresentationFormat>
  <Paragraphs>98</Paragraphs>
  <Slides>9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Wingdings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WinDows</dc:creator>
  <cp:lastModifiedBy>WinDows</cp:lastModifiedBy>
  <cp:revision>149</cp:revision>
  <dcterms:created xsi:type="dcterms:W3CDTF">2022-12-02T21:48:32Z</dcterms:created>
  <dcterms:modified xsi:type="dcterms:W3CDTF">2023-04-18T07:02:31Z</dcterms:modified>
</cp:coreProperties>
</file>